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1270" r:id="rId2"/>
    <p:sldId id="1165" r:id="rId3"/>
    <p:sldId id="1113" r:id="rId4"/>
    <p:sldId id="1114" r:id="rId5"/>
    <p:sldId id="1139" r:id="rId6"/>
    <p:sldId id="1272" r:id="rId7"/>
    <p:sldId id="1177" r:id="rId8"/>
    <p:sldId id="1274" r:id="rId9"/>
    <p:sldId id="1150" r:id="rId10"/>
    <p:sldId id="1273" r:id="rId11"/>
    <p:sldId id="1155" r:id="rId12"/>
    <p:sldId id="1277" r:id="rId13"/>
    <p:sldId id="1158" r:id="rId14"/>
    <p:sldId id="1276" r:id="rId15"/>
    <p:sldId id="1161" r:id="rId16"/>
    <p:sldId id="1183" r:id="rId17"/>
    <p:sldId id="1187" r:id="rId18"/>
    <p:sldId id="1140" r:id="rId19"/>
    <p:sldId id="1167" r:id="rId20"/>
    <p:sldId id="1279" r:id="rId21"/>
    <p:sldId id="1278" r:id="rId22"/>
    <p:sldId id="1188" r:id="rId23"/>
    <p:sldId id="1280" r:id="rId24"/>
    <p:sldId id="1145" r:id="rId25"/>
    <p:sldId id="1189" r:id="rId26"/>
    <p:sldId id="1266" r:id="rId27"/>
    <p:sldId id="1281" r:id="rId28"/>
    <p:sldId id="1123" r:id="rId29"/>
    <p:sldId id="1282" r:id="rId30"/>
    <p:sldId id="1267" r:id="rId31"/>
    <p:sldId id="1271" r:id="rId32"/>
  </p:sldIdLst>
  <p:sldSz cx="12192000" cy="6858000"/>
  <p:notesSz cx="9388475" cy="7102475"/>
  <p:embeddedFontLst>
    <p:embeddedFont>
      <p:font typeface="Montserrat" panose="00000500000000000000" pitchFamily="2" charset="0"/>
      <p:regular r:id="rId35"/>
      <p:bold r:id="rId35"/>
      <p:italic r:id="rId35"/>
      <p:boldItalic r:id="rId35"/>
    </p:embeddedFont>
    <p:embeddedFont>
      <p:font typeface="Montserrat Black" panose="00000A00000000000000" pitchFamily="2" charset="0"/>
      <p:bold r:id="rId36"/>
      <p:boldItalic r:id="rId37"/>
    </p:embeddedFont>
    <p:embeddedFont>
      <p:font typeface="Montserrat ExtraBold" panose="00000900000000000000" pitchFamily="2" charset="0"/>
      <p:bold r:id="rId35"/>
      <p:italic r:id="rId35"/>
      <p:boldItalic r:id="rId35"/>
    </p:embeddedFont>
    <p:embeddedFont>
      <p:font typeface="Montserrat Medium" panose="00000600000000000000" pitchFamily="2" charset="0"/>
      <p:regular r:id="rId35"/>
      <p:bold r:id="rId38"/>
      <p:italic r:id="rId35"/>
    </p:embeddedFont>
    <p:embeddedFont>
      <p:font typeface="Montserrat SemiBold" panose="00000700000000000000" pitchFamily="2" charset="0"/>
      <p:regular r:id="rId35"/>
      <p:bold r:id="rId35"/>
      <p:italic r:id="rId35"/>
      <p:boldItalic r:id="rId35"/>
    </p:embeddedFont>
    <p:embeddedFont>
      <p:font typeface="Oswald Light" panose="00000400000000000000" pitchFamily="2" charset="0"/>
      <p:regular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  <p:embeddedFont>
      <p:font typeface="Roboto Cn" panose="020B0604020202020204" charset="0"/>
      <p:regular r:id="rId44"/>
      <p:bold r:id="rId45"/>
      <p:italic r:id="rId46"/>
      <p:boldItalic r:id="rId47"/>
    </p:embeddedFont>
    <p:embeddedFont>
      <p:font typeface="Verdana" panose="020B0604030504040204" pitchFamily="34" charset="0"/>
      <p:regular r:id="rId35"/>
      <p:bold r:id="rId35"/>
      <p:italic r:id="rId35"/>
      <p:boldItalic r:id="rId3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609585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21917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828754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438339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3047924" algn="l" defTabSz="121917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3657509" algn="l" defTabSz="121917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4267093" algn="l" defTabSz="121917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4876678" algn="l" defTabSz="121917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840" userDrawn="1">
          <p15:clr>
            <a:srgbClr val="A4A3A4"/>
          </p15:clr>
        </p15:guide>
        <p15:guide id="16" orient="horz" pos="2266" userDrawn="1">
          <p15:clr>
            <a:srgbClr val="A4A3A4"/>
          </p15:clr>
        </p15:guide>
        <p15:guide id="17" orient="horz" pos="2652" userDrawn="1">
          <p15:clr>
            <a:srgbClr val="A4A3A4"/>
          </p15:clr>
        </p15:guide>
        <p15:guide id="18" pos="7248" userDrawn="1">
          <p15:clr>
            <a:srgbClr val="A4A3A4"/>
          </p15:clr>
        </p15:guide>
        <p15:guide id="19" pos="4488" userDrawn="1">
          <p15:clr>
            <a:srgbClr val="A4A3A4"/>
          </p15:clr>
        </p15:guide>
        <p15:guide id="20" orient="horz" pos="984" userDrawn="1">
          <p15:clr>
            <a:srgbClr val="A4A3A4"/>
          </p15:clr>
        </p15:guide>
        <p15:guide id="21" pos="1728" userDrawn="1">
          <p15:clr>
            <a:srgbClr val="A4A3A4"/>
          </p15:clr>
        </p15:guide>
        <p15:guide id="22" orient="horz" pos="3768" userDrawn="1">
          <p15:clr>
            <a:srgbClr val="A4A3A4"/>
          </p15:clr>
        </p15:guide>
        <p15:guide id="23" orient="horz" pos="336" userDrawn="1">
          <p15:clr>
            <a:srgbClr val="A4A3A4"/>
          </p15:clr>
        </p15:guide>
        <p15:guide id="24" orient="horz" pos="1728" userDrawn="1">
          <p15:clr>
            <a:srgbClr val="A4A3A4"/>
          </p15:clr>
        </p15:guide>
        <p15:guide id="25" pos="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7" userDrawn="1">
          <p15:clr>
            <a:srgbClr val="A4A3A4"/>
          </p15:clr>
        </p15:guide>
        <p15:guide id="2" pos="295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Hellebuyck" initials="M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00"/>
    <a:srgbClr val="000000"/>
    <a:srgbClr val="FED7BC"/>
    <a:srgbClr val="C5C9CD"/>
    <a:srgbClr val="D53E00"/>
    <a:srgbClr val="D54300"/>
    <a:srgbClr val="DF5116"/>
    <a:srgbClr val="FDECDF"/>
    <a:srgbClr val="747577"/>
    <a:srgbClr val="142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89" autoAdjust="0"/>
    <p:restoredTop sz="95473" autoAdjust="0"/>
  </p:normalViewPr>
  <p:slideViewPr>
    <p:cSldViewPr snapToGrid="0">
      <p:cViewPr varScale="1">
        <p:scale>
          <a:sx n="103" d="100"/>
          <a:sy n="103" d="100"/>
        </p:scale>
        <p:origin x="114" y="162"/>
      </p:cViewPr>
      <p:guideLst>
        <p:guide pos="840"/>
        <p:guide orient="horz" pos="2266"/>
        <p:guide orient="horz" pos="2652"/>
        <p:guide pos="7248"/>
        <p:guide pos="4488"/>
        <p:guide orient="horz" pos="984"/>
        <p:guide pos="1728"/>
        <p:guide orient="horz" pos="3768"/>
        <p:guide orient="horz" pos="336"/>
        <p:guide orient="horz" pos="1728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notesViewPr>
    <p:cSldViewPr snapToGrid="0">
      <p:cViewPr varScale="1">
        <p:scale>
          <a:sx n="186" d="100"/>
          <a:sy n="186" d="100"/>
        </p:scale>
        <p:origin x="2080" y="200"/>
      </p:cViewPr>
      <p:guideLst>
        <p:guide orient="horz" pos="2237"/>
        <p:guide pos="295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NULL"/><Relationship Id="rId43" Type="http://schemas.openxmlformats.org/officeDocument/2006/relationships/font" Target="fonts/font8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4AF6292-3FAB-5F4A-BED2-4FF269CBE7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68339" cy="3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FDF7A7B-39F7-7743-8D69-4667BEEEDF3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17965" y="1"/>
            <a:ext cx="4068339" cy="3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261B3AD-6484-094E-A032-7F5A0DF0586D}" type="datetime1">
              <a:rPr lang="en-US" altLang="en-US"/>
              <a:pPr>
                <a:defRPr/>
              </a:pPr>
              <a:t>8/4/2026</a:t>
            </a:fld>
            <a:endParaRPr lang="en-US" altLang="en-US" dirty="0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37C247C4-1EFF-E048-BC5F-FC4AE444A60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746566"/>
            <a:ext cx="4068339" cy="35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2B259FEB-EDB7-4F43-83D1-8D4DAB78623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17965" y="6746566"/>
            <a:ext cx="4068339" cy="35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99204FB-AB0D-DB4A-A6FE-FFDC148281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DD87B79-F926-884F-AB0D-D578051710C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68339" cy="3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FA3E050-D130-F943-A44C-4BA4994743B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317965" y="1"/>
            <a:ext cx="4068339" cy="3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EC1652A-EF4C-794C-B188-15481468D5A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28863" y="533400"/>
            <a:ext cx="4732337" cy="2662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6783D840-D2C0-7D4C-9168-B98CF4CA1AA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8848" y="3373889"/>
            <a:ext cx="7510780" cy="319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A2B75653-35A5-5147-B802-884F66B94A9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746566"/>
            <a:ext cx="4068339" cy="35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DFFBE23A-B8AB-BE4A-9931-EBF165D9EA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17965" y="6746566"/>
            <a:ext cx="4068339" cy="35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27" tIns="46614" rIns="93227" bIns="466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68DD61C-46AE-B24D-8451-19E42F809C7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60958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2pPr>
    <a:lvl3pPr marL="121917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3pPr>
    <a:lvl4pPr marL="182875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4pPr>
    <a:lvl5pPr marL="243833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pitchFamily="-111" charset="-128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2439899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738148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2890305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194000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23745766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633707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105">
            <a:extLst>
              <a:ext uri="{FF2B5EF4-FFF2-40B4-BE49-F238E27FC236}">
                <a16:creationId xmlns:a16="http://schemas.microsoft.com/office/drawing/2014/main" id="{AC5905CC-B2D4-6842-9265-F4DEF80DF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9154" name="Shape 106">
            <a:extLst>
              <a:ext uri="{FF2B5EF4-FFF2-40B4-BE49-F238E27FC236}">
                <a16:creationId xmlns:a16="http://schemas.microsoft.com/office/drawing/2014/main" id="{4009C1DB-CE98-0F42-BB00-F994946CB9A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15658076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042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3935060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4101281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1913607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3629864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139846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2450219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4095115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2932117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69">
            <a:extLst>
              <a:ext uri="{FF2B5EF4-FFF2-40B4-BE49-F238E27FC236}">
                <a16:creationId xmlns:a16="http://schemas.microsoft.com/office/drawing/2014/main" id="{0C8678CF-C91F-9C4E-B7A9-B1BB5FD09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12" tIns="93212" rIns="93212" bIns="93212"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242" name="Shape 70">
            <a:extLst>
              <a:ext uri="{FF2B5EF4-FFF2-40B4-BE49-F238E27FC236}">
                <a16:creationId xmlns:a16="http://schemas.microsoft.com/office/drawing/2014/main" id="{0A2528B2-BA3E-AB40-B7DC-570AE541220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1928508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Subtitle Above">
    <p:bg>
      <p:bgPr>
        <a:solidFill>
          <a:srgbClr val="14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92193F-EE67-F14C-BEBB-85735218F7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75080" y="2781225"/>
            <a:ext cx="6512120" cy="8387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spcBef>
                <a:spcPts val="0"/>
              </a:spcBef>
              <a:buNone/>
              <a:defRPr lang="en-US" sz="5200" b="1" i="0" kern="1200" cap="all" baseline="0" dirty="0">
                <a:solidFill>
                  <a:schemeClr val="bg1"/>
                </a:solidFill>
                <a:latin typeface="Montserrat ExtraBold" pitchFamily="2" charset="77"/>
                <a:ea typeface="+mn-ea"/>
                <a:cs typeface="Montserra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3E74901-F74E-8849-ADE4-E8170123C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75080" y="2288400"/>
            <a:ext cx="6512120" cy="459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600" b="1" i="0" kern="1200" cap="all" baseline="0" dirty="0">
                <a:solidFill>
                  <a:schemeClr val="bg1"/>
                </a:solidFill>
                <a:latin typeface="Montserrat SemiBold" pitchFamily="2" charset="77"/>
                <a:ea typeface="+mn-ea"/>
                <a:cs typeface="Montserrat SemiBold" pitchFamily="2" charset="77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E240D40-EC25-9740-B794-4E3A4425D9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5080" y="4155100"/>
            <a:ext cx="6512120" cy="388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i="0" kern="1200" cap="all" baseline="0" dirty="0">
                <a:solidFill>
                  <a:srgbClr val="FF7900"/>
                </a:solidFill>
                <a:latin typeface="Montserrat ExtraBold" pitchFamily="2" charset="77"/>
                <a:ea typeface="+mn-ea"/>
                <a:cs typeface="Montserrat ExtraBold" pitchFamily="2" charset="77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E9F455-E9BA-C845-BF33-C1B1D517291D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31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3A254-8AA1-3F4B-961D-066D0E0D92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4511" y="6364224"/>
            <a:ext cx="4647482" cy="3255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1" i="0">
                <a:solidFill>
                  <a:srgbClr val="747577"/>
                </a:solidFill>
                <a:latin typeface="Montserrat" pitchFamily="2" charset="77"/>
              </a:defRPr>
            </a:lvl1pPr>
            <a:lvl2pPr marL="609585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121917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82875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243833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90F0FBB-D771-F743-B07E-3E5CDC210F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75080" y="4515567"/>
            <a:ext cx="6512120" cy="3255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0" i="0">
                <a:solidFill>
                  <a:schemeClr val="bg1">
                    <a:alpha val="50000"/>
                  </a:schemeClr>
                </a:solidFill>
                <a:latin typeface="Montserrat Medium" pitchFamily="2" charset="77"/>
              </a:defRPr>
            </a:lvl1pPr>
            <a:lvl2pPr marL="609585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121917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82875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243833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11BE17C2-007A-4242-BEFA-B85D8A6383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49" y="1693886"/>
            <a:ext cx="3310128" cy="182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6419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088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449" userDrawn="1">
          <p15:clr>
            <a:srgbClr val="FBAE40"/>
          </p15:clr>
        </p15:guide>
        <p15:guide id="4" orient="horz" pos="1632" userDrawn="1">
          <p15:clr>
            <a:srgbClr val="FBAE40"/>
          </p15:clr>
        </p15:guide>
        <p15:guide id="5" pos="177" userDrawn="1">
          <p15:clr>
            <a:srgbClr val="FBAE40"/>
          </p15:clr>
        </p15:guide>
        <p15:guide id="6" orient="horz" pos="2808" userDrawn="1">
          <p15:clr>
            <a:srgbClr val="FBAE40"/>
          </p15:clr>
        </p15:guide>
        <p15:guide id="7" orient="horz" pos="3912" userDrawn="1">
          <p15:clr>
            <a:srgbClr val="FBAE40"/>
          </p15:clr>
        </p15:guide>
        <p15:guide id="8" pos="748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Graphic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75D293-3AD3-604B-87D2-46D641D4A0F4}"/>
              </a:ext>
            </a:extLst>
          </p:cNvPr>
          <p:cNvSpPr/>
          <p:nvPr userDrawn="1"/>
        </p:nvSpPr>
        <p:spPr>
          <a:xfrm flipV="1">
            <a:off x="0" y="0"/>
            <a:ext cx="11506200" cy="1312985"/>
          </a:xfrm>
          <a:prstGeom prst="rect">
            <a:avLst/>
          </a:prstGeom>
          <a:solidFill>
            <a:srgbClr val="E5E8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A18859-1089-1743-8715-2131D0023105}"/>
              </a:ext>
            </a:extLst>
          </p:cNvPr>
          <p:cNvSpPr/>
          <p:nvPr userDrawn="1"/>
        </p:nvSpPr>
        <p:spPr>
          <a:xfrm>
            <a:off x="0" y="6208776"/>
            <a:ext cx="12192000" cy="649224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0368" y="667512"/>
            <a:ext cx="10538233" cy="57036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rgbClr val="142233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9C83E73-70D2-3C41-BC95-DCBD2ED48921}"/>
              </a:ext>
            </a:extLst>
          </p:cNvPr>
          <p:cNvSpPr>
            <a:spLocks noGrp="1"/>
          </p:cNvSpPr>
          <p:nvPr userDrawn="1"/>
        </p:nvSpPr>
        <p:spPr>
          <a:xfrm>
            <a:off x="327063" y="6293209"/>
            <a:ext cx="4250265" cy="410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747577"/>
                </a:solidFill>
                <a:latin typeface="Oswald Light" charset="0"/>
                <a:ea typeface="Oswald Light" charset="0"/>
                <a:cs typeface="Oswald Light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CB24E-7202-B240-9CB5-3E36B1531A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3394" y="1756290"/>
            <a:ext cx="5386235" cy="4137025"/>
          </a:xfrm>
          <a:prstGeom prst="rect">
            <a:avLst/>
          </a:prstGeom>
        </p:spPr>
        <p:txBody>
          <a:bodyPr/>
          <a:lstStyle>
            <a:lvl1pPr marL="179388" indent="-179388">
              <a:lnSpc>
                <a:spcPts val="2700"/>
              </a:lnSpc>
              <a:spcBef>
                <a:spcPts val="1500"/>
              </a:spcBef>
              <a:buClr>
                <a:srgbClr val="FF7900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rgbClr val="142233"/>
                </a:solidFill>
                <a:latin typeface="Montserrat Medium" pitchFamily="2" charset="77"/>
              </a:defRPr>
            </a:lvl1pPr>
            <a:lvl2pPr marL="458788" indent="-242888">
              <a:lnSpc>
                <a:spcPts val="2700"/>
              </a:lnSpc>
              <a:spcBef>
                <a:spcPts val="600"/>
              </a:spcBef>
              <a:buFont typeface="Arial"/>
              <a:buChar char="–"/>
              <a:tabLst/>
              <a:defRPr sz="2000" b="0" i="0">
                <a:solidFill>
                  <a:srgbClr val="142233"/>
                </a:solidFill>
                <a:latin typeface="Montserrat Medium" pitchFamily="2" charset="77"/>
              </a:defRPr>
            </a:lvl2pPr>
            <a:lvl3pPr marL="630238" indent="-171450">
              <a:lnSpc>
                <a:spcPts val="3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3pPr>
            <a:lvl4pPr marL="863600" indent="-233363">
              <a:lnSpc>
                <a:spcPts val="3000"/>
              </a:lnSpc>
              <a:spcBef>
                <a:spcPts val="800"/>
              </a:spcBef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4pPr>
            <a:lvl5pPr marL="1035050" indent="-171450">
              <a:lnSpc>
                <a:spcPts val="3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A33D33-6396-D747-BAAB-92E47E22B5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55B6CEC-7E5A-344B-8820-F9B61DAFD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3238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296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pos="177">
          <p15:clr>
            <a:srgbClr val="FBAE40"/>
          </p15:clr>
        </p15:guide>
        <p15:guide id="4" pos="422">
          <p15:clr>
            <a:srgbClr val="FBAE40"/>
          </p15:clr>
        </p15:guide>
        <p15:guide id="6" pos="840">
          <p15:clr>
            <a:srgbClr val="FBAE40"/>
          </p15:clr>
        </p15:guide>
        <p15:guide id="7" orient="horz" pos="6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tmt_Dark Background">
    <p:bg>
      <p:bgPr>
        <a:solidFill>
          <a:srgbClr val="14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35869" y="669953"/>
            <a:ext cx="10265569" cy="66090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chemeClr val="bg1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8E106C-9289-554F-8CD1-6BF25A565D49}"/>
              </a:ext>
            </a:extLst>
          </p:cNvPr>
          <p:cNvSpPr/>
          <p:nvPr userDrawn="1"/>
        </p:nvSpPr>
        <p:spPr>
          <a:xfrm>
            <a:off x="0" y="6218238"/>
            <a:ext cx="12192000" cy="639762"/>
          </a:xfrm>
          <a:prstGeom prst="rect">
            <a:avLst/>
          </a:prstGeom>
          <a:solidFill>
            <a:srgbClr val="31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2DA09-AB22-D545-A44F-116A0587CC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3012" y="2007397"/>
            <a:ext cx="9694069" cy="343535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spcBef>
                <a:spcPts val="0"/>
              </a:spcBef>
              <a:buFontTx/>
              <a:buNone/>
              <a:defRPr sz="2400" b="1" i="0" cap="all" baseline="0">
                <a:solidFill>
                  <a:srgbClr val="FF7900"/>
                </a:solidFill>
                <a:latin typeface="Montserrat ExtraBold" pitchFamily="2" charset="77"/>
              </a:defRPr>
            </a:lvl1pPr>
            <a:lvl2pPr marL="6350" indent="0">
              <a:lnSpc>
                <a:spcPts val="4000"/>
              </a:lnSpc>
              <a:spcBef>
                <a:spcPts val="200"/>
              </a:spcBef>
              <a:buFontTx/>
              <a:buNone/>
              <a:tabLst/>
              <a:defRPr sz="2800">
                <a:solidFill>
                  <a:schemeClr val="bg1"/>
                </a:solidFill>
                <a:latin typeface="Montserrat" pitchFamily="2" charset="77"/>
              </a:defRPr>
            </a:lvl2pPr>
            <a:lvl3pPr marL="174625" indent="-168275">
              <a:buClr>
                <a:srgbClr val="FF7900"/>
              </a:buClr>
              <a:buSzPct val="100000"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  <a:latin typeface="Montserrat" pitchFamily="2" charset="77"/>
              </a:defRPr>
            </a:lvl3pPr>
            <a:lvl4pPr marL="458788" indent="-215900">
              <a:lnSpc>
                <a:spcPts val="2700"/>
              </a:lnSpc>
              <a:spcBef>
                <a:spcPts val="600"/>
              </a:spcBef>
              <a:buFont typeface="Arial"/>
              <a:buChar char="–"/>
              <a:tabLst/>
              <a:defRPr sz="2200">
                <a:solidFill>
                  <a:schemeClr val="bg1"/>
                </a:solidFill>
                <a:latin typeface="Montserrat" pitchFamily="2" charset="77"/>
              </a:defRPr>
            </a:lvl4pPr>
            <a:lvl5pPr marL="635000" indent="-176213">
              <a:lnSpc>
                <a:spcPts val="27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tabLst/>
              <a:defRPr sz="22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0E42DF-5F55-C445-B5D5-D0D5F682304C}"/>
              </a:ext>
            </a:extLst>
          </p:cNvPr>
          <p:cNvSpPr/>
          <p:nvPr userDrawn="1"/>
        </p:nvSpPr>
        <p:spPr>
          <a:xfrm>
            <a:off x="1333500" y="1356342"/>
            <a:ext cx="780596" cy="45719"/>
          </a:xfrm>
          <a:prstGeom prst="rect">
            <a:avLst/>
          </a:prstGeom>
          <a:gradFill>
            <a:gsLst>
              <a:gs pos="0">
                <a:srgbClr val="F04E23"/>
              </a:gs>
              <a:gs pos="100000">
                <a:srgbClr val="FF79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16DAD1-2EDF-DC47-8000-C0D6B42932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3366C0-7394-8042-BC1E-F76CE2D24D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3053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472" userDrawn="1">
          <p15:clr>
            <a:srgbClr val="FBAE40"/>
          </p15:clr>
        </p15:guide>
        <p15:guide id="3" pos="422">
          <p15:clr>
            <a:srgbClr val="FBAE40"/>
          </p15:clr>
        </p15:guide>
        <p15:guide id="4" orient="horz" pos="696">
          <p15:clr>
            <a:srgbClr val="FBAE40"/>
          </p15:clr>
        </p15:guide>
        <p15:guide id="5" pos="177">
          <p15:clr>
            <a:srgbClr val="FBAE40"/>
          </p15:clr>
        </p15:guide>
        <p15:guide id="6" pos="840" userDrawn="1">
          <p15:clr>
            <a:srgbClr val="FBAE40"/>
          </p15:clr>
        </p15:guide>
        <p15:guide id="7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tmt_Light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9FBF31A-D250-824C-93AE-258F04CDF013}"/>
              </a:ext>
            </a:extLst>
          </p:cNvPr>
          <p:cNvSpPr/>
          <p:nvPr userDrawn="1"/>
        </p:nvSpPr>
        <p:spPr>
          <a:xfrm flipV="1">
            <a:off x="0" y="-1"/>
            <a:ext cx="11506200" cy="1353312"/>
          </a:xfrm>
          <a:prstGeom prst="rect">
            <a:avLst/>
          </a:prstGeom>
          <a:solidFill>
            <a:srgbClr val="E5E8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35869" y="669953"/>
            <a:ext cx="10265569" cy="66090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rgbClr val="142233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2DA09-AB22-D545-A44F-116A0587CC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3012" y="2007397"/>
            <a:ext cx="9694069" cy="343535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spcBef>
                <a:spcPts val="0"/>
              </a:spcBef>
              <a:buFontTx/>
              <a:buNone/>
              <a:defRPr sz="2400" b="1" i="0" cap="all" baseline="0">
                <a:solidFill>
                  <a:srgbClr val="FF7900"/>
                </a:solidFill>
                <a:latin typeface="Montserrat ExtraBold" pitchFamily="2" charset="77"/>
              </a:defRPr>
            </a:lvl1pPr>
            <a:lvl2pPr marL="6350" indent="0">
              <a:lnSpc>
                <a:spcPts val="4000"/>
              </a:lnSpc>
              <a:spcBef>
                <a:spcPts val="200"/>
              </a:spcBef>
              <a:buFontTx/>
              <a:buNone/>
              <a:tabLst/>
              <a:defRPr sz="2800">
                <a:solidFill>
                  <a:srgbClr val="142233"/>
                </a:solidFill>
                <a:latin typeface="Montserrat" pitchFamily="2" charset="77"/>
              </a:defRPr>
            </a:lvl2pPr>
            <a:lvl3pPr marL="174625" indent="-168275">
              <a:buClr>
                <a:srgbClr val="FF7900"/>
              </a:buClr>
              <a:buSzPct val="100000"/>
              <a:buFont typeface="Arial" panose="020B0604020202020204" pitchFamily="34" charset="0"/>
              <a:buChar char="•"/>
              <a:tabLst/>
              <a:defRPr sz="2400">
                <a:solidFill>
                  <a:srgbClr val="142233"/>
                </a:solidFill>
                <a:latin typeface="Montserrat" pitchFamily="2" charset="77"/>
              </a:defRPr>
            </a:lvl3pPr>
            <a:lvl4pPr marL="458788" indent="-215900">
              <a:lnSpc>
                <a:spcPts val="2700"/>
              </a:lnSpc>
              <a:spcBef>
                <a:spcPts val="600"/>
              </a:spcBef>
              <a:buFont typeface="Arial"/>
              <a:buChar char="–"/>
              <a:tabLst/>
              <a:defRPr sz="2200">
                <a:solidFill>
                  <a:srgbClr val="142233"/>
                </a:solidFill>
                <a:latin typeface="Montserrat" pitchFamily="2" charset="77"/>
              </a:defRPr>
            </a:lvl4pPr>
            <a:lvl5pPr marL="635000" indent="-176213">
              <a:lnSpc>
                <a:spcPts val="27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tabLst/>
              <a:defRPr sz="2200">
                <a:solidFill>
                  <a:srgbClr val="142233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4FCC93-18F8-9C45-915F-A5B92957219B}"/>
              </a:ext>
            </a:extLst>
          </p:cNvPr>
          <p:cNvSpPr/>
          <p:nvPr userDrawn="1"/>
        </p:nvSpPr>
        <p:spPr>
          <a:xfrm>
            <a:off x="0" y="6208776"/>
            <a:ext cx="12192000" cy="649224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912CF0-533A-DF4F-9EBC-E573CE40C5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CDF995D-B242-8C41-836D-5FBCFA32C9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790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471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pos="422">
          <p15:clr>
            <a:srgbClr val="FBAE40"/>
          </p15:clr>
        </p15:guide>
        <p15:guide id="4" orient="horz" pos="696">
          <p15:clr>
            <a:srgbClr val="FBAE40"/>
          </p15:clr>
        </p15:guide>
        <p15:guide id="5" pos="177">
          <p15:clr>
            <a:srgbClr val="FBAE40"/>
          </p15:clr>
        </p15:guide>
        <p15:guide id="6" pos="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tmt_Backgrou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t a table using a computer&#10;&#10;Description automatically generated">
            <a:extLst>
              <a:ext uri="{FF2B5EF4-FFF2-40B4-BE49-F238E27FC236}">
                <a16:creationId xmlns:a16="http://schemas.microsoft.com/office/drawing/2014/main" id="{FA07CC7C-4680-6542-A59E-FCF1D773C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" t="6521" b="919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D5E1C5-A490-8546-A4F1-0FF9AA10CEC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>
            <a:gsLst>
              <a:gs pos="0">
                <a:srgbClr val="12161D">
                  <a:alpha val="85000"/>
                </a:srgbClr>
              </a:gs>
              <a:gs pos="100000">
                <a:srgbClr val="313B4F">
                  <a:alpha val="8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868" y="708618"/>
            <a:ext cx="9801225" cy="5586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lang="en-US" sz="3700" b="1" i="0" kern="1200" cap="all" baseline="0" dirty="0">
                <a:solidFill>
                  <a:schemeClr val="bg1"/>
                </a:solidFill>
                <a:latin typeface="Montserrat ExtraBold" pitchFamily="2" charset="77"/>
                <a:ea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F4905-A8F1-E847-A2D0-E85CAC280A91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F10280-55E1-C94B-B639-C841A91E001E}"/>
              </a:ext>
            </a:extLst>
          </p:cNvPr>
          <p:cNvSpPr/>
          <p:nvPr userDrawn="1"/>
        </p:nvSpPr>
        <p:spPr>
          <a:xfrm>
            <a:off x="1333500" y="1356342"/>
            <a:ext cx="780596" cy="45719"/>
          </a:xfrm>
          <a:prstGeom prst="rect">
            <a:avLst/>
          </a:prstGeom>
          <a:gradFill>
            <a:gsLst>
              <a:gs pos="0">
                <a:srgbClr val="F04E23"/>
              </a:gs>
              <a:gs pos="100000">
                <a:srgbClr val="FF79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69D77F-97B7-B047-B5A7-9210BF2CC7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3013" y="1928022"/>
            <a:ext cx="9786937" cy="39020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tabLst/>
              <a:defRPr sz="6000" b="1" i="0" cap="all" baseline="0">
                <a:solidFill>
                  <a:schemeClr val="bg1"/>
                </a:solidFill>
                <a:latin typeface="Montserrat ExtraBold" pitchFamily="2" charset="77"/>
              </a:defRPr>
            </a:lvl1pPr>
            <a:lvl2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2pPr>
            <a:lvl3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3pPr>
            <a:lvl4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4pPr>
            <a:lvl5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4D52408-54C7-7E46-B122-CC78DD6CCA1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D3D6BC7-30E7-7841-84C4-038094E4E5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8191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23" userDrawn="1">
          <p15:clr>
            <a:srgbClr val="FBAE40"/>
          </p15:clr>
        </p15:guide>
        <p15:guide id="4" orient="horz" pos="696" userDrawn="1">
          <p15:clr>
            <a:srgbClr val="FBAE40"/>
          </p15:clr>
        </p15:guide>
        <p15:guide id="5" pos="840" userDrawn="1">
          <p15:clr>
            <a:srgbClr val="FBAE40"/>
          </p15:clr>
        </p15:guide>
        <p15:guide id="6" orient="horz" pos="164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FullWidth_Bkgd Photo_LB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person, table, indoor&#10;&#10;Description automatically generated">
            <a:extLst>
              <a:ext uri="{FF2B5EF4-FFF2-40B4-BE49-F238E27FC236}">
                <a16:creationId xmlns:a16="http://schemas.microsoft.com/office/drawing/2014/main" id="{88262706-4283-1842-A657-F9C5094CD5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38" b="121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D5E1C5-A490-8546-A4F1-0FF9AA10CEC9}"/>
              </a:ext>
            </a:extLst>
          </p:cNvPr>
          <p:cNvSpPr/>
          <p:nvPr userDrawn="1"/>
        </p:nvSpPr>
        <p:spPr>
          <a:xfrm>
            <a:off x="0" y="1"/>
            <a:ext cx="12192000" cy="6210300"/>
          </a:xfrm>
          <a:prstGeom prst="rect">
            <a:avLst/>
          </a:prstGeom>
          <a:gradFill>
            <a:gsLst>
              <a:gs pos="0">
                <a:srgbClr val="12161D">
                  <a:alpha val="85000"/>
                </a:srgbClr>
              </a:gs>
              <a:gs pos="100000">
                <a:srgbClr val="313B4F">
                  <a:alpha val="8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868" y="398376"/>
            <a:ext cx="9801225" cy="8681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lang="en-US" sz="3700" b="1" i="0" kern="1200" cap="all" baseline="0" dirty="0">
                <a:solidFill>
                  <a:schemeClr val="bg1"/>
                </a:solidFill>
                <a:latin typeface="Montserrat ExtraBold" pitchFamily="2" charset="77"/>
                <a:ea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7F4905-A8F1-E847-A2D0-E85CAC280A91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F10280-55E1-C94B-B639-C841A91E001E}"/>
              </a:ext>
            </a:extLst>
          </p:cNvPr>
          <p:cNvSpPr/>
          <p:nvPr userDrawn="1"/>
        </p:nvSpPr>
        <p:spPr>
          <a:xfrm>
            <a:off x="1333500" y="1356342"/>
            <a:ext cx="780596" cy="45719"/>
          </a:xfrm>
          <a:prstGeom prst="rect">
            <a:avLst/>
          </a:prstGeom>
          <a:gradFill>
            <a:gsLst>
              <a:gs pos="0">
                <a:srgbClr val="F04E23"/>
              </a:gs>
              <a:gs pos="100000">
                <a:srgbClr val="FF79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69D77F-97B7-B047-B5A7-9210BF2CC7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3013" y="1898205"/>
            <a:ext cx="9786937" cy="3902075"/>
          </a:xfrm>
          <a:prstGeom prst="rect">
            <a:avLst/>
          </a:prstGeom>
        </p:spPr>
        <p:txBody>
          <a:bodyPr/>
          <a:lstStyle>
            <a:lvl1pPr marL="406400" indent="-406400">
              <a:lnSpc>
                <a:spcPts val="4200"/>
              </a:lnSpc>
              <a:spcBef>
                <a:spcPts val="2000"/>
              </a:spcBef>
              <a:buSzPct val="100000"/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tabLst/>
              <a:defRPr sz="3200" b="0" i="0">
                <a:solidFill>
                  <a:schemeClr val="bg1"/>
                </a:solidFill>
                <a:latin typeface="Montserrat Medium" pitchFamily="2" charset="77"/>
              </a:defRPr>
            </a:lvl1pPr>
            <a:lvl2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2pPr>
            <a:lvl3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3pPr>
            <a:lvl4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4pPr>
            <a:lvl5pPr>
              <a:buFontTx/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1B4AF0-AA1F-FB44-8639-22B9E66AD2A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852B658-FD31-1249-862D-228269F4653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9253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23">
          <p15:clr>
            <a:srgbClr val="FBAE40"/>
          </p15:clr>
        </p15:guide>
        <p15:guide id="4" orient="horz" pos="696" userDrawn="1">
          <p15:clr>
            <a:srgbClr val="FBAE40"/>
          </p15:clr>
        </p15:guide>
        <p15:guide id="5" pos="840">
          <p15:clr>
            <a:srgbClr val="FBAE40"/>
          </p15:clr>
        </p15:guide>
        <p15:guide id="6" orient="horz" pos="1471" userDrawn="1">
          <p15:clr>
            <a:srgbClr val="FBAE40"/>
          </p15:clr>
        </p15:guide>
        <p15:guide id="7" orient="horz" pos="3912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">
    <p:bg>
      <p:bgPr>
        <a:solidFill>
          <a:srgbClr val="14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0367" y="669953"/>
            <a:ext cx="11280617" cy="66090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chemeClr val="bg1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8E106C-9289-554F-8CD1-6BF25A565D49}"/>
              </a:ext>
            </a:extLst>
          </p:cNvPr>
          <p:cNvSpPr/>
          <p:nvPr userDrawn="1"/>
        </p:nvSpPr>
        <p:spPr>
          <a:xfrm>
            <a:off x="0" y="6218238"/>
            <a:ext cx="12192000" cy="639762"/>
          </a:xfrm>
          <a:prstGeom prst="rect">
            <a:avLst/>
          </a:prstGeom>
          <a:solidFill>
            <a:srgbClr val="31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AD27C6-8D45-4549-873F-EAFFFA6812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4067C63-A2DF-7C41-92C8-6B3B7C4383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8528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22" userDrawn="1">
          <p15:clr>
            <a:srgbClr val="FBAE40"/>
          </p15:clr>
        </p15:guide>
        <p15:guide id="4" orient="horz" pos="696" userDrawn="1">
          <p15:clr>
            <a:srgbClr val="FBAE40"/>
          </p15:clr>
        </p15:guide>
        <p15:guide id="5" pos="177" userDrawn="1">
          <p15:clr>
            <a:srgbClr val="FBAE40"/>
          </p15:clr>
        </p15:guide>
        <p15:guide id="6" pos="748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5E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6928" y="667512"/>
            <a:ext cx="10726455" cy="70753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rgbClr val="142233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93FCEC-A021-8749-88F9-21C6D1715390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FA9226-FC7B-AE4B-8761-D9C9500AA1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5E26412-A410-9F4B-82DA-FD84190089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1977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422" userDrawn="1">
          <p15:clr>
            <a:srgbClr val="FBAE40"/>
          </p15:clr>
        </p15:guide>
        <p15:guide id="3" pos="17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75D293-3AD3-604B-87D2-46D641D4A0F4}"/>
              </a:ext>
            </a:extLst>
          </p:cNvPr>
          <p:cNvSpPr/>
          <p:nvPr userDrawn="1"/>
        </p:nvSpPr>
        <p:spPr>
          <a:xfrm flipV="1">
            <a:off x="0" y="-1"/>
            <a:ext cx="11506200" cy="1353312"/>
          </a:xfrm>
          <a:prstGeom prst="rect">
            <a:avLst/>
          </a:prstGeom>
          <a:solidFill>
            <a:srgbClr val="E5E8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A18859-1089-1743-8715-2131D0023105}"/>
              </a:ext>
            </a:extLst>
          </p:cNvPr>
          <p:cNvSpPr/>
          <p:nvPr userDrawn="1"/>
        </p:nvSpPr>
        <p:spPr>
          <a:xfrm>
            <a:off x="0" y="6208776"/>
            <a:ext cx="12192000" cy="649224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0368" y="667512"/>
            <a:ext cx="10538233" cy="57036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rgbClr val="142233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9C83E73-70D2-3C41-BC95-DCBD2ED48921}"/>
              </a:ext>
            </a:extLst>
          </p:cNvPr>
          <p:cNvSpPr>
            <a:spLocks noGrp="1"/>
          </p:cNvSpPr>
          <p:nvPr userDrawn="1"/>
        </p:nvSpPr>
        <p:spPr>
          <a:xfrm>
            <a:off x="327063" y="6293209"/>
            <a:ext cx="4250265" cy="410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747577"/>
                </a:solidFill>
                <a:latin typeface="Oswald Light" charset="0"/>
                <a:ea typeface="Oswald Light" charset="0"/>
                <a:cs typeface="Oswald Light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14A741-060E-5C48-B920-49A687CFE1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3B00269-B46A-BA43-9B80-4FF1D17CA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92383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77" userDrawn="1">
          <p15:clr>
            <a:srgbClr val="FBAE40"/>
          </p15:clr>
        </p15:guide>
        <p15:guide id="4" pos="428" userDrawn="1">
          <p15:clr>
            <a:srgbClr val="FBAE40"/>
          </p15:clr>
        </p15:guide>
        <p15:guide id="5" orient="horz" pos="69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_noGray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4A18859-1089-1743-8715-2131D0023105}"/>
              </a:ext>
            </a:extLst>
          </p:cNvPr>
          <p:cNvSpPr/>
          <p:nvPr userDrawn="1"/>
        </p:nvSpPr>
        <p:spPr>
          <a:xfrm>
            <a:off x="0" y="6208776"/>
            <a:ext cx="12192000" cy="649224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0368" y="667512"/>
            <a:ext cx="10538233" cy="57036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rgbClr val="142233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9C83E73-70D2-3C41-BC95-DCBD2ED48921}"/>
              </a:ext>
            </a:extLst>
          </p:cNvPr>
          <p:cNvSpPr>
            <a:spLocks noGrp="1"/>
          </p:cNvSpPr>
          <p:nvPr userDrawn="1"/>
        </p:nvSpPr>
        <p:spPr>
          <a:xfrm>
            <a:off x="327063" y="6293209"/>
            <a:ext cx="4250265" cy="410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747577"/>
                </a:solidFill>
                <a:latin typeface="Oswald Light" charset="0"/>
                <a:ea typeface="Oswald Light" charset="0"/>
                <a:cs typeface="Oswald Light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14A741-060E-5C48-B920-49A687CFE1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3B00269-B46A-BA43-9B80-4FF1D17CA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9389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77">
          <p15:clr>
            <a:srgbClr val="FBAE40"/>
          </p15:clr>
        </p15:guide>
        <p15:guide id="4" pos="428">
          <p15:clr>
            <a:srgbClr val="FBAE40"/>
          </p15:clr>
        </p15:guide>
        <p15:guide id="5" orient="horz" pos="69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14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8E106C-9289-554F-8CD1-6BF25A565D49}"/>
              </a:ext>
            </a:extLst>
          </p:cNvPr>
          <p:cNvSpPr/>
          <p:nvPr userDrawn="1"/>
        </p:nvSpPr>
        <p:spPr>
          <a:xfrm>
            <a:off x="0" y="6218238"/>
            <a:ext cx="12192000" cy="639762"/>
          </a:xfrm>
          <a:prstGeom prst="rect">
            <a:avLst/>
          </a:prstGeom>
          <a:solidFill>
            <a:srgbClr val="31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2DA09-AB22-D545-A44F-116A0587CC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1414" y="943910"/>
            <a:ext cx="9694069" cy="3435350"/>
          </a:xfrm>
          <a:prstGeom prst="rect">
            <a:avLst/>
          </a:prstGeom>
        </p:spPr>
        <p:txBody>
          <a:bodyPr/>
          <a:lstStyle>
            <a:lvl1pPr marL="233363" indent="-233363">
              <a:lnSpc>
                <a:spcPts val="6000"/>
              </a:lnSpc>
              <a:spcBef>
                <a:spcPts val="0"/>
              </a:spcBef>
              <a:buFontTx/>
              <a:buNone/>
              <a:tabLst/>
              <a:defRPr sz="4800" b="0" i="0" cap="none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6350" indent="0">
              <a:lnSpc>
                <a:spcPts val="4000"/>
              </a:lnSpc>
              <a:spcBef>
                <a:spcPts val="200"/>
              </a:spcBef>
              <a:buFontTx/>
              <a:buNone/>
              <a:tabLst/>
              <a:defRPr sz="2800">
                <a:solidFill>
                  <a:schemeClr val="bg1"/>
                </a:solidFill>
                <a:latin typeface="Montserrat" pitchFamily="2" charset="77"/>
              </a:defRPr>
            </a:lvl2pPr>
            <a:lvl3pPr marL="174625" indent="-168275">
              <a:buClr>
                <a:srgbClr val="FF7900"/>
              </a:buClr>
              <a:buSzPct val="100000"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  <a:latin typeface="Montserrat" pitchFamily="2" charset="77"/>
              </a:defRPr>
            </a:lvl3pPr>
            <a:lvl4pPr marL="458788" indent="-215900">
              <a:lnSpc>
                <a:spcPts val="2700"/>
              </a:lnSpc>
              <a:spcBef>
                <a:spcPts val="600"/>
              </a:spcBef>
              <a:buFont typeface="Arial"/>
              <a:buChar char="–"/>
              <a:tabLst/>
              <a:defRPr sz="2200">
                <a:solidFill>
                  <a:schemeClr val="bg1"/>
                </a:solidFill>
                <a:latin typeface="Montserrat" pitchFamily="2" charset="77"/>
              </a:defRPr>
            </a:lvl4pPr>
            <a:lvl5pPr marL="635000" indent="-176213">
              <a:lnSpc>
                <a:spcPts val="27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tabLst/>
              <a:defRPr sz="22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“Click to edit Master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D36D48-F66E-F444-AC72-BDFC52AB5E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0401" y="5323933"/>
            <a:ext cx="9732399" cy="388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b="1" i="0" kern="1200" cap="all" baseline="0" dirty="0">
                <a:solidFill>
                  <a:srgbClr val="FF7900"/>
                </a:solidFill>
                <a:latin typeface="Montserrat ExtraBold" pitchFamily="2" charset="77"/>
                <a:ea typeface="+mn-ea"/>
                <a:cs typeface="Montserrat ExtraBold" pitchFamily="2" charset="77"/>
              </a:defRPr>
            </a:lvl1pPr>
          </a:lstStyle>
          <a:p>
            <a:pPr lvl="0"/>
            <a:r>
              <a:rPr lang="en-US" dirty="0"/>
              <a:t>–Type Attribution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894D28-1A92-D543-A7B1-F9718F8610E6}"/>
              </a:ext>
            </a:extLst>
          </p:cNvPr>
          <p:cNvSpPr/>
          <p:nvPr userDrawn="1"/>
        </p:nvSpPr>
        <p:spPr>
          <a:xfrm>
            <a:off x="0" y="6159630"/>
            <a:ext cx="12192000" cy="54864"/>
          </a:xfrm>
          <a:prstGeom prst="rect">
            <a:avLst/>
          </a:prstGeom>
          <a:gradFill flip="none" rotWithShape="1">
            <a:gsLst>
              <a:gs pos="72000">
                <a:srgbClr val="FF7900"/>
              </a:gs>
              <a:gs pos="0">
                <a:srgbClr val="F04E23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0DCD72-7343-AB4E-A712-8CF892A0B6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C3D1989-66D3-4F4B-BF2C-8BCCE3B10C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6178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56" userDrawn="1">
          <p15:clr>
            <a:srgbClr val="FBAE40"/>
          </p15:clr>
        </p15:guide>
        <p15:guide id="3" pos="422">
          <p15:clr>
            <a:srgbClr val="FBAE40"/>
          </p15:clr>
        </p15:guide>
        <p15:guide id="4" orient="horz" pos="696">
          <p15:clr>
            <a:srgbClr val="FBAE40"/>
          </p15:clr>
        </p15:guide>
        <p15:guide id="5" pos="177">
          <p15:clr>
            <a:srgbClr val="FBAE40"/>
          </p15:clr>
        </p15:guide>
        <p15:guide id="6" pos="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Subtitle Below">
    <p:bg>
      <p:bgPr>
        <a:solidFill>
          <a:srgbClr val="14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92193F-EE67-F14C-BEBB-85735218F7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75080" y="2247824"/>
            <a:ext cx="6512120" cy="8387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spcBef>
                <a:spcPts val="0"/>
              </a:spcBef>
              <a:buNone/>
              <a:defRPr lang="en-US" sz="5200" b="1" i="0" kern="1200" cap="all" baseline="0" dirty="0">
                <a:solidFill>
                  <a:schemeClr val="bg1"/>
                </a:solidFill>
                <a:latin typeface="Montserrat ExtraBold" pitchFamily="2" charset="77"/>
                <a:ea typeface="+mn-ea"/>
                <a:cs typeface="Montserra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3E74901-F74E-8849-ADE4-E8170123C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75080" y="2990588"/>
            <a:ext cx="6491800" cy="459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400" b="1" i="0" kern="1200" dirty="0">
                <a:solidFill>
                  <a:schemeClr val="bg1"/>
                </a:solidFill>
                <a:latin typeface="Montserrat SemiBold" pitchFamily="2" charset="77"/>
                <a:ea typeface="+mn-ea"/>
                <a:cs typeface="Montserrat SemiBold" pitchFamily="2" charset="77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E240D40-EC25-9740-B794-4E3A4425D9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5080" y="4273051"/>
            <a:ext cx="6501960" cy="388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100" b="1" i="0" kern="1200" cap="all" baseline="0" dirty="0">
                <a:solidFill>
                  <a:srgbClr val="FF7900"/>
                </a:solidFill>
                <a:latin typeface="Montserrat ExtraBold" pitchFamily="2" charset="77"/>
                <a:ea typeface="+mn-ea"/>
                <a:cs typeface="Montserrat ExtraBold" pitchFamily="2" charset="77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E9F455-E9BA-C845-BF33-C1B1D517291D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31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3A254-8AA1-3F4B-961D-066D0E0D92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4511" y="6364224"/>
            <a:ext cx="4647482" cy="3255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1" i="0">
                <a:solidFill>
                  <a:srgbClr val="747577"/>
                </a:solidFill>
                <a:latin typeface="Montserrat" pitchFamily="2" charset="77"/>
              </a:defRPr>
            </a:lvl1pPr>
            <a:lvl2pPr marL="609585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121917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82875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243833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90F0FBB-D771-F743-B07E-3E5CDC210F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75080" y="4639733"/>
            <a:ext cx="6512120" cy="3255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0" i="0">
                <a:solidFill>
                  <a:schemeClr val="bg1">
                    <a:alpha val="50000"/>
                  </a:schemeClr>
                </a:solidFill>
                <a:latin typeface="Montserrat Medium" pitchFamily="2" charset="77"/>
              </a:defRPr>
            </a:lvl1pPr>
            <a:lvl2pPr marL="609585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121917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828755" indent="0">
              <a:buFontTx/>
              <a:buNone/>
              <a:defRPr sz="1600">
                <a:solidFill>
                  <a:schemeClr val="bg1"/>
                </a:solidFill>
              </a:defRPr>
            </a:lvl4pPr>
            <a:lvl5pPr marL="2438339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DB3CAAAE-9AB8-4843-95FC-7E6A737DEE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49" y="1693886"/>
            <a:ext cx="3310128" cy="182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5344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088">
          <p15:clr>
            <a:srgbClr val="FBAE40"/>
          </p15:clr>
        </p15:guide>
        <p15:guide id="2" pos="3840">
          <p15:clr>
            <a:srgbClr val="FBAE40"/>
          </p15:clr>
        </p15:guide>
        <p15:guide id="3" pos="3449">
          <p15:clr>
            <a:srgbClr val="FBAE40"/>
          </p15:clr>
        </p15:guide>
        <p15:guide id="4" orient="horz" pos="1752" userDrawn="1">
          <p15:clr>
            <a:srgbClr val="FBAE40"/>
          </p15:clr>
        </p15:guide>
        <p15:guide id="5" pos="177" userDrawn="1">
          <p15:clr>
            <a:srgbClr val="FBAE40"/>
          </p15:clr>
        </p15:guide>
        <p15:guide id="6" orient="horz" pos="2880" userDrawn="1">
          <p15:clr>
            <a:srgbClr val="FBAE40"/>
          </p15:clr>
        </p15:guide>
        <p15:guide id="7" orient="horz" pos="3912" userDrawn="1">
          <p15:clr>
            <a:srgbClr val="FBAE40"/>
          </p15:clr>
        </p15:guide>
        <p15:guide id="8" pos="748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arly_Quarterly Stats">
    <p:bg>
      <p:bgPr>
        <a:solidFill>
          <a:srgbClr val="14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59100" y="669953"/>
            <a:ext cx="7239000" cy="66090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gradFill flip="none" rotWithShape="1">
                  <a:gsLst>
                    <a:gs pos="0">
                      <a:srgbClr val="F04E23"/>
                    </a:gs>
                    <a:gs pos="65000">
                      <a:srgbClr val="FF7900"/>
                    </a:gs>
                  </a:gsLst>
                  <a:lin ang="0" scaled="1"/>
                  <a:tileRect/>
                </a:gra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8E106C-9289-554F-8CD1-6BF25A565D49}"/>
              </a:ext>
            </a:extLst>
          </p:cNvPr>
          <p:cNvSpPr/>
          <p:nvPr userDrawn="1"/>
        </p:nvSpPr>
        <p:spPr>
          <a:xfrm>
            <a:off x="0" y="6218238"/>
            <a:ext cx="12192000" cy="639762"/>
          </a:xfrm>
          <a:prstGeom prst="rect">
            <a:avLst/>
          </a:prstGeom>
          <a:solidFill>
            <a:srgbClr val="31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FFF652-7649-D04A-9BD7-0A1487896F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97200" y="1439636"/>
            <a:ext cx="7378700" cy="4127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500"/>
              </a:lnSpc>
              <a:spcBef>
                <a:spcPts val="576"/>
              </a:spcBef>
              <a:buFontTx/>
              <a:buNone/>
              <a:tabLst>
                <a:tab pos="3822700" algn="l"/>
              </a:tabLst>
              <a:defRPr sz="2400" b="0" i="0">
                <a:solidFill>
                  <a:schemeClr val="bg1"/>
                </a:solidFill>
                <a:latin typeface="Montserrat Medium" pitchFamily="2" charset="77"/>
              </a:defRPr>
            </a:lvl1pPr>
            <a:lvl2pPr marL="165100" indent="-165100">
              <a:buClr>
                <a:srgbClr val="FF7900"/>
              </a:buClr>
              <a:buFont typeface="Arial" panose="020B0604020202020204" pitchFamily="34" charset="0"/>
              <a:buChar char="•"/>
              <a:tabLst/>
              <a:defRPr sz="2400" b="0" i="0">
                <a:solidFill>
                  <a:schemeClr val="bg1"/>
                </a:solidFill>
                <a:latin typeface="Montserrat Medium" pitchFamily="2" charset="77"/>
              </a:defRPr>
            </a:lvl2pPr>
            <a:lvl3pPr>
              <a:buFontTx/>
              <a:buNone/>
              <a:defRPr sz="2400" b="0" i="0">
                <a:solidFill>
                  <a:schemeClr val="bg1"/>
                </a:solidFill>
                <a:latin typeface="Montserrat Medium" pitchFamily="2" charset="77"/>
              </a:defRPr>
            </a:lvl3pPr>
            <a:lvl4pPr>
              <a:buFontTx/>
              <a:buNone/>
              <a:defRPr sz="2400" b="0" i="0">
                <a:solidFill>
                  <a:schemeClr val="bg1"/>
                </a:solidFill>
                <a:latin typeface="Montserrat Medium" pitchFamily="2" charset="77"/>
              </a:defRPr>
            </a:lvl4pPr>
            <a:lvl5pPr>
              <a:buFontTx/>
              <a:buNone/>
              <a:defRPr sz="2400" b="0" i="0">
                <a:solidFill>
                  <a:schemeClr val="bg1"/>
                </a:solidFill>
                <a:latin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4BB4B2-8EA0-094A-90F1-F6A1D454F9C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4B5E974-432F-5D4E-A7F7-1E42D41F21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2756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pos="422">
          <p15:clr>
            <a:srgbClr val="FBAE40"/>
          </p15:clr>
        </p15:guide>
        <p15:guide id="4" orient="horz" pos="696">
          <p15:clr>
            <a:srgbClr val="FBAE40"/>
          </p15:clr>
        </p15:guide>
        <p15:guide id="5" pos="177">
          <p15:clr>
            <a:srgbClr val="FBAE40"/>
          </p15:clr>
        </p15:guide>
        <p15:guide id="6" pos="1944" userDrawn="1">
          <p15:clr>
            <a:srgbClr val="FBAE40"/>
          </p15:clr>
        </p15:guide>
        <p15:guide id="7" orient="horz" pos="114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142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93441F-39B1-1643-8D70-A940DD3144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2A595F-654A-A248-BC41-60F275A8EA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"/>
          </a:blip>
          <a:stretch>
            <a:fillRect/>
          </a:stretch>
        </p:blipFill>
        <p:spPr>
          <a:xfrm>
            <a:off x="5286785" y="-1275460"/>
            <a:ext cx="7260815" cy="72724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580" y="2036951"/>
            <a:ext cx="10312400" cy="64195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5500"/>
              </a:lnSpc>
              <a:defRPr lang="en-US" sz="5400" b="1" i="0" kern="1200" cap="all" baseline="0" dirty="0">
                <a:solidFill>
                  <a:schemeClr val="bg1"/>
                </a:solidFill>
                <a:latin typeface="Montserrat ExtraBold" pitchFamily="2" charset="77"/>
                <a:ea typeface="ＭＳ Ｐゴシック" charset="0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6CC6DC-2C4E-374E-904B-29B8121A5CD7}"/>
              </a:ext>
            </a:extLst>
          </p:cNvPr>
          <p:cNvSpPr/>
          <p:nvPr userDrawn="1"/>
        </p:nvSpPr>
        <p:spPr>
          <a:xfrm>
            <a:off x="0" y="6218238"/>
            <a:ext cx="12192000" cy="639762"/>
          </a:xfrm>
          <a:prstGeom prst="rect">
            <a:avLst/>
          </a:prstGeom>
          <a:solidFill>
            <a:srgbClr val="31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CF6B26-0E6A-E44E-8469-E5C34E2B60AF}"/>
              </a:ext>
            </a:extLst>
          </p:cNvPr>
          <p:cNvSpPr>
            <a:spLocks noChangeAspect="1"/>
          </p:cNvSpPr>
          <p:nvPr userDrawn="1"/>
        </p:nvSpPr>
        <p:spPr>
          <a:xfrm>
            <a:off x="1333500" y="3655041"/>
            <a:ext cx="936736" cy="54864"/>
          </a:xfrm>
          <a:prstGeom prst="rect">
            <a:avLst/>
          </a:prstGeom>
          <a:gradFill>
            <a:gsLst>
              <a:gs pos="0">
                <a:srgbClr val="F04E23"/>
              </a:gs>
              <a:gs pos="100000">
                <a:srgbClr val="FF79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48409D-A3E4-1246-A885-0AA01EC8FF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1580" y="2736849"/>
            <a:ext cx="10279856" cy="863600"/>
          </a:xfrm>
          <a:prstGeom prst="rect">
            <a:avLst/>
          </a:prstGeom>
        </p:spPr>
        <p:txBody>
          <a:bodyPr anchor="t"/>
          <a:lstStyle>
            <a:lvl1pPr marL="6350" indent="-6350">
              <a:lnSpc>
                <a:spcPts val="5500"/>
              </a:lnSpc>
              <a:spcBef>
                <a:spcPts val="0"/>
              </a:spcBef>
              <a:buFontTx/>
              <a:buNone/>
              <a:tabLst/>
              <a:defRPr sz="5400" b="1" i="0" cap="all" baseline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  <a:latin typeface="Montserrat ExtraBold" pitchFamily="2" charset="7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F07D6-EC82-F74C-A8D6-922F37F99DD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r"/>
            <a:r>
              <a:rPr lang="en-US" dirty="0"/>
              <a:t>#EOSWorldwide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6254AA7-9E1C-974B-838B-0E43F1C606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9224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642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840" userDrawn="1">
          <p15:clr>
            <a:srgbClr val="FBAE40"/>
          </p15:clr>
        </p15:guide>
        <p15:guide id="4" orient="horz" pos="207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hoto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9FB2B28-6B2F-1340-8F5A-E4775498EE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5486400" cy="6208776"/>
          </a:xfrm>
          <a:prstGeom prst="rect">
            <a:avLst/>
          </a:prstGeom>
        </p:spPr>
        <p:txBody>
          <a:bodyPr/>
          <a:lstStyle>
            <a:lvl1pPr marL="461963" indent="-461963">
              <a:buFontTx/>
              <a:buNone/>
              <a:tabLst/>
              <a:defRPr sz="3600" b="0" i="0">
                <a:solidFill>
                  <a:srgbClr val="747577"/>
                </a:solidFill>
                <a:latin typeface="Montserrat Medium" pitchFamily="2" charset="77"/>
              </a:defRPr>
            </a:lvl1pPr>
          </a:lstStyle>
          <a:p>
            <a:r>
              <a:rPr lang="en-US" dirty="0"/>
              <a:t>Click to add photo; copy overlay from sample slide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86FCD0-6A44-AB46-8648-7950180BF5EE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80176" y="670704"/>
            <a:ext cx="5915416" cy="6285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lang="en-US" sz="3700" b="1" i="0" kern="1200" cap="all" baseline="0" dirty="0">
                <a:solidFill>
                  <a:srgbClr val="142233"/>
                </a:solidFill>
                <a:latin typeface="Montserrat ExtraBold" pitchFamily="2" charset="77"/>
                <a:ea typeface="ＭＳ Ｐゴシック" charset="0"/>
                <a:cs typeface="Montserrat ExtraBold" pitchFamily="2" charset="77"/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D86D34-64D0-6247-BEEF-8869B0CCFF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7608" y="1682496"/>
            <a:ext cx="5879592" cy="4171652"/>
          </a:xfrm>
          <a:prstGeom prst="rect">
            <a:avLst/>
          </a:prstGeom>
        </p:spPr>
        <p:txBody>
          <a:bodyPr/>
          <a:lstStyle>
            <a:lvl1pPr marL="179388" indent="-179388" algn="l" defTabSz="914400" rtl="0" eaLnBrk="1" latinLnBrk="0" hangingPunct="1">
              <a:lnSpc>
                <a:spcPts val="2700"/>
              </a:lnSpc>
              <a:spcBef>
                <a:spcPts val="1500"/>
              </a:spcBef>
              <a:spcAft>
                <a:spcPts val="0"/>
              </a:spcAft>
              <a:buClr>
                <a:srgbClr val="FF7900"/>
              </a:buClr>
              <a:buSzPct val="100000"/>
              <a:buFont typeface="Arial" charset="0"/>
              <a:buChar char="•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1pPr>
            <a:lvl2pPr marL="412750" indent="-211138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2pPr>
            <a:lvl3pPr marL="574675" indent="-147638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3pPr>
            <a:lvl4pPr marL="782638" indent="-198438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4pPr>
            <a:lvl5pPr marL="973138" indent="-171450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000" b="0" i="0" kern="1200" dirty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42C51-CBF6-3649-BC42-B1F386EC072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9122734" y="6364732"/>
            <a:ext cx="2858385" cy="365125"/>
          </a:xfrm>
        </p:spPr>
        <p:txBody>
          <a:bodyPr/>
          <a:lstStyle/>
          <a:p>
            <a:pPr algn="r"/>
            <a:r>
              <a:rPr lang="en-US" dirty="0"/>
              <a:t>#EOSWorldwide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8F1E60-35A1-B94D-AFF0-24898F7483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8605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  <p15:guide id="3" orient="horz" pos="696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748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hoto and Checkmark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9FB2B28-6B2F-1340-8F5A-E4775498EE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5486400" cy="6208776"/>
          </a:xfrm>
          <a:prstGeom prst="rect">
            <a:avLst/>
          </a:prstGeom>
        </p:spPr>
        <p:txBody>
          <a:bodyPr/>
          <a:lstStyle>
            <a:lvl1pPr marL="455613" marR="0" indent="-4556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>
                <a:tab pos="225425" algn="l"/>
              </a:tabLst>
              <a:defRPr sz="3600" b="0" i="0">
                <a:solidFill>
                  <a:srgbClr val="747577"/>
                </a:solidFill>
                <a:latin typeface="Montserrat Medium" pitchFamily="2" charset="77"/>
              </a:defRPr>
            </a:lvl1pPr>
          </a:lstStyle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/>
              <a:t>Click to add photo; copy overlay from sample slide</a:t>
            </a:r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86FCD0-6A44-AB46-8648-7950180BF5EE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80176" y="670704"/>
            <a:ext cx="5915416" cy="6285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lang="en-US" sz="3700" b="1" i="0" kern="1200" cap="all" baseline="0" dirty="0">
                <a:solidFill>
                  <a:srgbClr val="142233"/>
                </a:solidFill>
                <a:latin typeface="Montserrat ExtraBold" pitchFamily="2" charset="77"/>
                <a:ea typeface="ＭＳ Ｐゴシック" charset="0"/>
                <a:cs typeface="Montserrat ExtraBold" pitchFamily="2" charset="77"/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D86D34-64D0-6247-BEEF-8869B0CCFF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7608" y="1682496"/>
            <a:ext cx="5879592" cy="4171652"/>
          </a:xfrm>
          <a:prstGeom prst="rect">
            <a:avLst/>
          </a:prstGeom>
        </p:spPr>
        <p:txBody>
          <a:bodyPr/>
          <a:lstStyle>
            <a:lvl1pPr marL="295275" indent="-285750" algn="l" defTabSz="914400" rtl="0" eaLnBrk="1" latinLnBrk="0" hangingPunct="1">
              <a:lnSpc>
                <a:spcPts val="2700"/>
              </a:lnSpc>
              <a:spcBef>
                <a:spcPts val="1500"/>
              </a:spcBef>
              <a:spcAft>
                <a:spcPts val="0"/>
              </a:spcAft>
              <a:buClr>
                <a:srgbClr val="FF7900"/>
              </a:buClr>
              <a:buSzPct val="100000"/>
              <a:buFont typeface="Wingdings" pitchFamily="2" charset="2"/>
              <a:buChar char="ü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1pPr>
            <a:lvl2pPr marL="560388" indent="-236538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2pPr>
            <a:lvl3pPr marL="688975" indent="-147638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3pPr>
            <a:lvl4pPr marL="923925" indent="-196850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4pPr>
            <a:lvl5pPr marL="1092200" indent="-168275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000" b="0" i="0" kern="1200" dirty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5F4BE-DADD-7C44-AA67-DA2266F206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CACEEF7-75AB-9544-988C-1F3EBF2A4F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8187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696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3456">
          <p15:clr>
            <a:srgbClr val="FBAE40"/>
          </p15:clr>
        </p15:guide>
        <p15:guide id="6" pos="748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hoto and Special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9FB2B28-6B2F-1340-8F5A-E4775498EE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5486400" cy="6208776"/>
          </a:xfrm>
          <a:prstGeom prst="rect">
            <a:avLst/>
          </a:prstGeom>
        </p:spPr>
        <p:txBody>
          <a:bodyPr/>
          <a:lstStyle>
            <a:lvl1pPr marL="457189" marR="0" indent="-457189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 sz="3600" b="0" i="0">
                <a:solidFill>
                  <a:srgbClr val="747577"/>
                </a:solidFill>
                <a:latin typeface="Montserrat Medium" pitchFamily="2" charset="77"/>
              </a:defRPr>
            </a:lvl1pPr>
          </a:lstStyle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/>
              <a:t>Click to add photo; copy overlay from sample slide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86FCD0-6A44-AB46-8648-7950180BF5EE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80176" y="670704"/>
            <a:ext cx="5915416" cy="6285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lang="en-US" sz="3700" b="1" i="0" kern="1200" cap="all" baseline="0" dirty="0">
                <a:solidFill>
                  <a:srgbClr val="142233"/>
                </a:solidFill>
                <a:latin typeface="Montserrat ExtraBold" pitchFamily="2" charset="77"/>
                <a:ea typeface="ＭＳ Ｐゴシック" charset="0"/>
                <a:cs typeface="Montserrat ExtraBold" pitchFamily="2" charset="77"/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D86D34-64D0-6247-BEEF-8869B0CCFF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7608" y="1682496"/>
            <a:ext cx="5879592" cy="4151774"/>
          </a:xfrm>
          <a:prstGeom prst="rect">
            <a:avLst/>
          </a:prstGeom>
        </p:spPr>
        <p:txBody>
          <a:bodyPr/>
          <a:lstStyle>
            <a:lvl1pPr marL="287338" indent="-287338" algn="l" defTabSz="914400" rtl="0" eaLnBrk="1" latinLnBrk="0" hangingPunct="1">
              <a:lnSpc>
                <a:spcPts val="2700"/>
              </a:lnSpc>
              <a:spcBef>
                <a:spcPts val="2000"/>
              </a:spcBef>
              <a:spcAft>
                <a:spcPts val="0"/>
              </a:spcAft>
              <a:buClr>
                <a:srgbClr val="FF7900"/>
              </a:buClr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1pPr>
            <a:lvl2pPr marL="549275" indent="-234950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2pPr>
            <a:lvl3pPr marL="746125" indent="-169863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3pPr>
            <a:lvl4pPr marL="971550" indent="-215900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4pPr>
            <a:lvl5pPr marL="1187450" indent="-179388" algn="l" defTabSz="914400" rtl="0" eaLnBrk="1" latinLnBrk="0" hangingPunct="1">
              <a:lnSpc>
                <a:spcPts val="25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000" b="0" i="0" kern="1200" dirty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DFF32-4681-1345-ABFE-73887F4D075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52290D4-BE5F-F24A-BFF3-E83B127049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0290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696">
          <p15:clr>
            <a:srgbClr val="FBAE40"/>
          </p15:clr>
        </p15:guide>
        <p15:guide id="4" orient="horz" pos="3912">
          <p15:clr>
            <a:srgbClr val="FBAE40"/>
          </p15:clr>
        </p15:guide>
        <p15:guide id="5" pos="3456">
          <p15:clr>
            <a:srgbClr val="FBAE40"/>
          </p15:clr>
        </p15:guide>
        <p15:guide id="6" pos="74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hoto_NO Firs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9FB2B28-6B2F-1340-8F5A-E4775498EE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5486400" cy="6213475"/>
          </a:xfrm>
          <a:prstGeom prst="rect">
            <a:avLst/>
          </a:prstGeom>
        </p:spPr>
        <p:txBody>
          <a:bodyPr/>
          <a:lstStyle>
            <a:lvl1pPr marL="457189" marR="0" indent="-457189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 sz="3600" b="0" i="0">
                <a:solidFill>
                  <a:srgbClr val="747577"/>
                </a:solidFill>
                <a:latin typeface="Montserrat Medium" pitchFamily="2" charset="77"/>
              </a:defRPr>
            </a:lvl1pPr>
          </a:lstStyle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/>
              <a:t>Click to add photo; copy overlay from sample slide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86FCD0-6A44-AB46-8648-7950180BF5EE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79041" y="671590"/>
            <a:ext cx="5458968" cy="6285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lang="en-US" sz="3700" b="1" i="0" kern="1200" cap="all" baseline="0" dirty="0">
                <a:solidFill>
                  <a:srgbClr val="142233"/>
                </a:solidFill>
                <a:latin typeface="Montserrat ExtraBold" pitchFamily="2" charset="77"/>
                <a:ea typeface="ＭＳ Ｐゴシック" charset="0"/>
                <a:cs typeface="Montserrat ExtraBold" pitchFamily="2" charset="77"/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D86D34-64D0-6247-BEEF-8869B0CCFF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7608" y="1682496"/>
            <a:ext cx="5248656" cy="4191530"/>
          </a:xfrm>
          <a:prstGeom prst="rect">
            <a:avLst/>
          </a:prstGeom>
        </p:spPr>
        <p:txBody>
          <a:bodyPr/>
          <a:lstStyle>
            <a:lvl1pPr marL="179388" indent="-179388" algn="l" defTabSz="914400" rtl="0" eaLnBrk="1" latinLnBrk="0" hangingPunct="1">
              <a:lnSpc>
                <a:spcPts val="2700"/>
              </a:lnSpc>
              <a:spcBef>
                <a:spcPts val="1500"/>
              </a:spcBef>
              <a:spcAft>
                <a:spcPts val="0"/>
              </a:spcAft>
              <a:buClr>
                <a:srgbClr val="FF7900"/>
              </a:buClr>
              <a:buSzPct val="100000"/>
              <a:buFontTx/>
              <a:buNone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1pPr>
            <a:lvl2pPr marL="177800" indent="-169863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rgbClr val="FF7900"/>
              </a:buClr>
              <a:buSzPct val="100000"/>
              <a:buFont typeface="Arial" panose="020B0604020202020204" pitchFamily="34" charset="0"/>
              <a:buChar char="•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2pPr>
            <a:lvl3pPr marL="463550" indent="-230188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3pPr>
            <a:lvl4pPr marL="1270000" indent="-206375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2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4pPr>
            <a:lvl5pPr marL="1555750" indent="-190500" algn="l" defTabSz="914400" rtl="0" eaLnBrk="1" latinLnBrk="0" hangingPunct="1">
              <a:lnSpc>
                <a:spcPts val="27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charset="0"/>
              <a:buChar char="•"/>
              <a:tabLst/>
              <a:defRPr lang="en-US" sz="2200" b="0" i="0" kern="1200" dirty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E368B-3005-DE48-BBED-10914B13A49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BC6D355-8C86-3D4B-9324-DA71E1710E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0886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696">
          <p15:clr>
            <a:srgbClr val="FBAE40"/>
          </p15:clr>
        </p15:guide>
        <p15:guide id="4" orient="horz" pos="3912" userDrawn="1">
          <p15:clr>
            <a:srgbClr val="FBAE40"/>
          </p15:clr>
        </p15:guide>
        <p15:guide id="5" pos="345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hoto_Gray Background">
    <p:bg>
      <p:bgPr>
        <a:solidFill>
          <a:srgbClr val="E5E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9EBBDE-5A67-244E-9478-CBA584CD011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486400" cy="6210300"/>
          </a:xfrm>
          <a:prstGeom prst="rect">
            <a:avLst/>
          </a:prstGeom>
        </p:spPr>
        <p:txBody>
          <a:bodyPr/>
          <a:lstStyle>
            <a:lvl1pPr marL="457189" marR="0" indent="-457189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 sz="3600" b="0" i="0">
                <a:solidFill>
                  <a:srgbClr val="747577"/>
                </a:solidFill>
                <a:latin typeface="Montserrat Medium" pitchFamily="2" charset="77"/>
              </a:defRPr>
            </a:lvl1pPr>
          </a:lstStyle>
          <a:p>
            <a:pPr marL="457189" marR="0" lvl="0" indent="-457189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/>
              <a:t>Click to add photo; copy overlay from sample slide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80176" y="670704"/>
            <a:ext cx="5876836" cy="6311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lang="en-US" sz="3700" b="1" i="0" kern="1200" cap="all" baseline="0" dirty="0">
                <a:solidFill>
                  <a:srgbClr val="142233"/>
                </a:solidFill>
                <a:latin typeface="Montserrat ExtraBold" pitchFamily="2" charset="77"/>
                <a:ea typeface="ＭＳ Ｐゴシック" charset="0"/>
                <a:cs typeface="Montserrat ExtraBold" pitchFamily="2" charset="77"/>
              </a:defRPr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D86D34-64D0-6247-BEEF-8869B0CCFF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08233" y="1907964"/>
            <a:ext cx="5248656" cy="27797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700"/>
              </a:lnSpc>
              <a:spcBef>
                <a:spcPts val="1500"/>
              </a:spcBef>
              <a:spcAft>
                <a:spcPts val="0"/>
              </a:spcAft>
              <a:buClr>
                <a:srgbClr val="3B3B3B"/>
              </a:buClr>
              <a:buSzPct val="100000"/>
              <a:buFontTx/>
              <a:buNone/>
              <a:tabLst/>
              <a:defRPr lang="en-US" sz="2200" b="1" i="0" kern="1200" dirty="0" smtClean="0">
                <a:solidFill>
                  <a:srgbClr val="142233"/>
                </a:solidFill>
                <a:latin typeface="Montserrat" pitchFamily="2" charset="77"/>
                <a:ea typeface="Open Sans" charset="0"/>
                <a:cs typeface="Montserrat" pitchFamily="2" charset="77"/>
              </a:defRPr>
            </a:lvl1pPr>
            <a:lvl2pPr marL="236538" indent="-225425" algn="l" defTabSz="914400" rtl="0" eaLnBrk="1" latinLnBrk="0" hangingPunct="1">
              <a:lnSpc>
                <a:spcPts val="26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panose="020B0604020202020204" pitchFamily="34" charset="0"/>
              <a:buChar char="•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2pPr>
            <a:lvl3pPr marL="460375" indent="-223838" algn="l" defTabSz="914400" rtl="0" eaLnBrk="1" latinLnBrk="0" hangingPunct="1">
              <a:lnSpc>
                <a:spcPts val="26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3pPr>
            <a:lvl4pPr marL="635000" indent="-174625" algn="l" defTabSz="914400" rtl="0" eaLnBrk="1" latinLnBrk="0" hangingPunct="1">
              <a:lnSpc>
                <a:spcPts val="26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 panose="020B0604020202020204" pitchFamily="34" charset="0"/>
              <a:buChar char="•"/>
              <a:tabLst/>
              <a:defRPr lang="en-US" sz="2000" b="0" i="0" kern="1200" dirty="0" smtClean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4pPr>
            <a:lvl5pPr marL="1144588" indent="-223838" algn="l" defTabSz="914400" rtl="0" eaLnBrk="1" latinLnBrk="0" hangingPunct="1">
              <a:lnSpc>
                <a:spcPts val="2600"/>
              </a:lnSpc>
              <a:spcBef>
                <a:spcPts val="800"/>
              </a:spcBef>
              <a:spcAft>
                <a:spcPts val="0"/>
              </a:spcAft>
              <a:buClr>
                <a:srgbClr val="3B3B3B"/>
              </a:buClr>
              <a:buSzPct val="100000"/>
              <a:buFont typeface="Arial"/>
              <a:buChar char="–"/>
              <a:tabLst/>
              <a:defRPr lang="en-US" sz="2000" b="0" i="0" kern="1200" dirty="0">
                <a:solidFill>
                  <a:srgbClr val="142233"/>
                </a:solidFill>
                <a:latin typeface="Montserrat Medium" pitchFamily="2" charset="77"/>
                <a:ea typeface="Open Sans" charset="0"/>
                <a:cs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370429-43CF-DE48-A71C-5784903E91D9}"/>
              </a:ext>
            </a:extLst>
          </p:cNvPr>
          <p:cNvSpPr/>
          <p:nvPr userDrawn="1"/>
        </p:nvSpPr>
        <p:spPr>
          <a:xfrm>
            <a:off x="0" y="6210300"/>
            <a:ext cx="12192000" cy="647700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31B64-3F3E-3147-9C10-221213CF78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3D8E325-4E71-9B42-AF17-2BDE6995D4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2370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032" userDrawn="1">
          <p15:clr>
            <a:srgbClr val="FBAE40"/>
          </p15:clr>
        </p15:guide>
        <p15:guide id="4" orient="horz" pos="3912" userDrawn="1">
          <p15:clr>
            <a:srgbClr val="FBAE40"/>
          </p15:clr>
        </p15:guide>
        <p15:guide id="5" pos="7488" userDrawn="1">
          <p15:clr>
            <a:srgbClr val="FBAE40"/>
          </p15:clr>
        </p15:guide>
        <p15:guide id="6" pos="3456" userDrawn="1">
          <p15:clr>
            <a:srgbClr val="FBAE40"/>
          </p15:clr>
        </p15:guide>
        <p15:guide id="7" pos="17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FullWidth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75D293-3AD3-604B-87D2-46D641D4A0F4}"/>
              </a:ext>
            </a:extLst>
          </p:cNvPr>
          <p:cNvSpPr/>
          <p:nvPr userDrawn="1"/>
        </p:nvSpPr>
        <p:spPr>
          <a:xfrm flipV="1">
            <a:off x="0" y="0"/>
            <a:ext cx="11506200" cy="1312985"/>
          </a:xfrm>
          <a:prstGeom prst="rect">
            <a:avLst/>
          </a:prstGeom>
          <a:solidFill>
            <a:srgbClr val="E5E8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A18859-1089-1743-8715-2131D0023105}"/>
              </a:ext>
            </a:extLst>
          </p:cNvPr>
          <p:cNvSpPr/>
          <p:nvPr userDrawn="1"/>
        </p:nvSpPr>
        <p:spPr>
          <a:xfrm>
            <a:off x="0" y="6208776"/>
            <a:ext cx="12192000" cy="649224"/>
          </a:xfrm>
          <a:prstGeom prst="rect">
            <a:avLst/>
          </a:prstGeom>
          <a:solidFill>
            <a:srgbClr val="142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31271" y="667512"/>
            <a:ext cx="9877330" cy="57036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ts val="4000"/>
              </a:lnSpc>
              <a:defRPr sz="3700" b="1" i="0" cap="all" baseline="0">
                <a:solidFill>
                  <a:srgbClr val="142233"/>
                </a:solidFill>
                <a:latin typeface="Montserrat ExtraBold" pitchFamily="2" charset="77"/>
                <a:cs typeface="Montserrat ExtraBol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9C83E73-70D2-3C41-BC95-DCBD2ED48921}"/>
              </a:ext>
            </a:extLst>
          </p:cNvPr>
          <p:cNvSpPr>
            <a:spLocks noGrp="1"/>
          </p:cNvSpPr>
          <p:nvPr userDrawn="1"/>
        </p:nvSpPr>
        <p:spPr>
          <a:xfrm>
            <a:off x="327063" y="6293209"/>
            <a:ext cx="4250265" cy="410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747577"/>
                </a:solidFill>
                <a:latin typeface="Oswald Light" charset="0"/>
                <a:ea typeface="Oswald Light" charset="0"/>
                <a:cs typeface="Oswald Light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Oswald Light" charset="0"/>
                <a:ea typeface="Oswald Light" charset="0"/>
                <a:cs typeface="Oswald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CB24E-7202-B240-9CB5-3E36B1531A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1270" y="1772767"/>
            <a:ext cx="10148359" cy="4137025"/>
          </a:xfrm>
          <a:prstGeom prst="rect">
            <a:avLst/>
          </a:prstGeom>
        </p:spPr>
        <p:txBody>
          <a:bodyPr/>
          <a:lstStyle>
            <a:lvl1pPr marL="179388" indent="-179388">
              <a:lnSpc>
                <a:spcPts val="3000"/>
              </a:lnSpc>
              <a:spcBef>
                <a:spcPts val="1200"/>
              </a:spcBef>
              <a:buClr>
                <a:srgbClr val="FF7900"/>
              </a:buClr>
              <a:buSzPct val="100000"/>
              <a:buFont typeface="Arial" panose="020B0604020202020204" pitchFamily="34" charset="0"/>
              <a:buChar char="•"/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1pPr>
            <a:lvl2pPr marL="458788" indent="-261938">
              <a:lnSpc>
                <a:spcPts val="3000"/>
              </a:lnSpc>
              <a:spcBef>
                <a:spcPts val="600"/>
              </a:spcBef>
              <a:buFont typeface="Arial"/>
              <a:buChar char="–"/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2pPr>
            <a:lvl3pPr marL="630238" indent="-171450">
              <a:lnSpc>
                <a:spcPts val="3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3pPr>
            <a:lvl4pPr marL="863600" indent="-233363">
              <a:lnSpc>
                <a:spcPts val="3000"/>
              </a:lnSpc>
              <a:spcBef>
                <a:spcPts val="800"/>
              </a:spcBef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4pPr>
            <a:lvl5pPr marL="1035050" indent="-171450">
              <a:lnSpc>
                <a:spcPts val="3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/>
              <a:defRPr sz="2400" b="0" i="0">
                <a:solidFill>
                  <a:srgbClr val="142233"/>
                </a:solidFill>
                <a:latin typeface="Montserrat Medium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FAF673-F8E5-294D-B138-BB273BE35DC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8C37FC4-38E4-AE49-8FB4-65158B28CD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9" y="6384022"/>
            <a:ext cx="804672" cy="30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9618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320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pos="177">
          <p15:clr>
            <a:srgbClr val="FBAE40"/>
          </p15:clr>
        </p15:guide>
        <p15:guide id="4" pos="422">
          <p15:clr>
            <a:srgbClr val="FBAE40"/>
          </p15:clr>
        </p15:guide>
        <p15:guide id="5" orient="horz" pos="696">
          <p15:clr>
            <a:srgbClr val="FBAE40"/>
          </p15:clr>
        </p15:guide>
        <p15:guide id="6" pos="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D502AB-2264-6941-AFA5-23F8ACD20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22734" y="6359843"/>
            <a:ext cx="28583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i="0">
                <a:solidFill>
                  <a:srgbClr val="747577"/>
                </a:solidFill>
                <a:latin typeface="Montserrat" pitchFamily="2" charset="77"/>
              </a:defRPr>
            </a:lvl1pPr>
          </a:lstStyle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32527039-6CD6-BA4B-85BA-27FB7D10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93" y="473826"/>
            <a:ext cx="10782991" cy="7929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47562A-6E3D-BB4C-BF44-121F5D7E8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578" y="1800686"/>
            <a:ext cx="10780222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03" r:id="rId1"/>
    <p:sldLayoutId id="2147484604" r:id="rId2"/>
    <p:sldLayoutId id="2147484574" r:id="rId3"/>
    <p:sldLayoutId id="2147484592" r:id="rId4"/>
    <p:sldLayoutId id="2147484615" r:id="rId5"/>
    <p:sldLayoutId id="2147484613" r:id="rId6"/>
    <p:sldLayoutId id="2147484607" r:id="rId7"/>
    <p:sldLayoutId id="2147484600" r:id="rId8"/>
    <p:sldLayoutId id="2147484606" r:id="rId9"/>
    <p:sldLayoutId id="2147484612" r:id="rId10"/>
    <p:sldLayoutId id="2147484608" r:id="rId11"/>
    <p:sldLayoutId id="2147484609" r:id="rId12"/>
    <p:sldLayoutId id="2147484577" r:id="rId13"/>
    <p:sldLayoutId id="2147484610" r:id="rId14"/>
    <p:sldLayoutId id="2147484605" r:id="rId15"/>
    <p:sldLayoutId id="2147484590" r:id="rId16"/>
    <p:sldLayoutId id="2147484591" r:id="rId17"/>
    <p:sldLayoutId id="2147484616" r:id="rId18"/>
    <p:sldLayoutId id="2147484611" r:id="rId19"/>
    <p:sldLayoutId id="2147484614" r:id="rId20"/>
  </p:sldLayoutIdLst>
  <p:transition spd="med">
    <p:fade/>
  </p:transition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700" b="1" i="0" cap="all" baseline="0">
          <a:solidFill>
            <a:schemeClr val="tx1"/>
          </a:solidFill>
          <a:latin typeface="Montserrat ExtraBold" pitchFamily="2" charset="77"/>
          <a:ea typeface="ＭＳ Ｐゴシック" charset="-128"/>
          <a:cs typeface="Arial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400">
          <a:solidFill>
            <a:schemeClr val="bg1"/>
          </a:solidFill>
          <a:latin typeface="Arial" pitchFamily="-65" charset="0"/>
          <a:ea typeface="ＭＳ Ｐゴシック" charset="-128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400">
          <a:solidFill>
            <a:schemeClr val="bg1"/>
          </a:solidFill>
          <a:latin typeface="Arial" pitchFamily="-65" charset="0"/>
          <a:ea typeface="ＭＳ Ｐゴシック" charset="-128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400">
          <a:solidFill>
            <a:schemeClr val="bg1"/>
          </a:solidFill>
          <a:latin typeface="Arial" pitchFamily="-65" charset="0"/>
          <a:ea typeface="ＭＳ Ｐゴシック" charset="-128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400">
          <a:solidFill>
            <a:schemeClr val="bg1"/>
          </a:solidFill>
          <a:latin typeface="Arial" pitchFamily="-65" charset="0"/>
          <a:ea typeface="ＭＳ Ｐゴシック" charset="-128"/>
          <a:cs typeface="Arial" charset="0"/>
        </a:defRPr>
      </a:lvl5pPr>
      <a:lvl6pPr marL="609585" algn="r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292929"/>
          </a:solidFill>
          <a:latin typeface="Verdana" pitchFamily="34" charset="0"/>
        </a:defRPr>
      </a:lvl6pPr>
      <a:lvl7pPr marL="1219170" algn="r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292929"/>
          </a:solidFill>
          <a:latin typeface="Verdana" pitchFamily="34" charset="0"/>
        </a:defRPr>
      </a:lvl7pPr>
      <a:lvl8pPr marL="1828754" algn="r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292929"/>
          </a:solidFill>
          <a:latin typeface="Verdana" pitchFamily="34" charset="0"/>
        </a:defRPr>
      </a:lvl8pPr>
      <a:lvl9pPr marL="2438339" algn="r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292929"/>
          </a:solidFill>
          <a:latin typeface="Verdana" pitchFamily="34" charset="0"/>
        </a:defRPr>
      </a:lvl9pPr>
    </p:titleStyle>
    <p:bodyStyle>
      <a:lvl1pPr marL="179388" indent="-179388" algn="l" rtl="0" eaLnBrk="1" fontAlgn="base" hangingPunct="1">
        <a:lnSpc>
          <a:spcPts val="2700"/>
        </a:lnSpc>
        <a:spcBef>
          <a:spcPts val="1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tabLst/>
        <a:defRPr sz="2200" b="0" i="0">
          <a:solidFill>
            <a:schemeClr val="tx1"/>
          </a:solidFill>
          <a:latin typeface="Montserrat Medium" pitchFamily="2" charset="77"/>
          <a:ea typeface="ＭＳ Ｐゴシック" charset="-128"/>
          <a:cs typeface="Arial"/>
        </a:defRPr>
      </a:lvl1pPr>
      <a:lvl2pPr marL="412750" indent="-212725" algn="l" rtl="0" eaLnBrk="1" fontAlgn="base" hangingPunct="1">
        <a:spcBef>
          <a:spcPct val="20000"/>
        </a:spcBef>
        <a:spcAft>
          <a:spcPct val="0"/>
        </a:spcAft>
        <a:buSzPct val="100000"/>
        <a:buFont typeface="Verdana"/>
        <a:buChar char="–"/>
        <a:tabLst/>
        <a:defRPr sz="2200" b="0" i="0">
          <a:solidFill>
            <a:schemeClr val="tx1"/>
          </a:solidFill>
          <a:latin typeface="Montserrat Medium" pitchFamily="2" charset="77"/>
          <a:ea typeface="ＭＳ Ｐゴシック" pitchFamily="-111" charset="-128"/>
          <a:cs typeface="Arial"/>
        </a:defRPr>
      </a:lvl2pPr>
      <a:lvl3pPr marL="606425" indent="-179388" algn="l" rtl="0" eaLnBrk="1" fontAlgn="base" hangingPunct="1">
        <a:lnSpc>
          <a:spcPts val="25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•"/>
        <a:tabLst/>
        <a:defRPr sz="2000" b="0" i="0">
          <a:solidFill>
            <a:schemeClr val="tx1"/>
          </a:solidFill>
          <a:latin typeface="Montserrat Medium" pitchFamily="2" charset="77"/>
          <a:ea typeface="ＭＳ Ｐゴシック" pitchFamily="-111" charset="-128"/>
          <a:cs typeface="Arial"/>
        </a:defRPr>
      </a:lvl3pPr>
      <a:lvl4pPr marL="827088" indent="-220663" algn="l" rtl="0" eaLnBrk="1" fontAlgn="base" hangingPunct="1">
        <a:lnSpc>
          <a:spcPts val="2500"/>
        </a:lnSpc>
        <a:spcBef>
          <a:spcPts val="800"/>
        </a:spcBef>
        <a:spcAft>
          <a:spcPct val="0"/>
        </a:spcAft>
        <a:buChar char="–"/>
        <a:tabLst/>
        <a:defRPr sz="2000" b="0" i="0">
          <a:solidFill>
            <a:schemeClr val="tx1"/>
          </a:solidFill>
          <a:latin typeface="Montserrat Medium" pitchFamily="2" charset="77"/>
          <a:ea typeface="ＭＳ Ｐゴシック" pitchFamily="-111" charset="-128"/>
        </a:defRPr>
      </a:lvl4pPr>
      <a:lvl5pPr marL="1035050" indent="-173038" algn="l" rtl="0" eaLnBrk="1" fontAlgn="base" hangingPunct="1">
        <a:lnSpc>
          <a:spcPts val="25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tabLst/>
        <a:defRPr sz="2000" b="0" i="0">
          <a:solidFill>
            <a:schemeClr val="tx1"/>
          </a:solidFill>
          <a:latin typeface="Montserrat Medium" pitchFamily="2" charset="77"/>
          <a:ea typeface="ＭＳ Ｐゴシック" pitchFamily="-111" charset="-128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488" userDrawn="1">
          <p15:clr>
            <a:srgbClr val="F26B43"/>
          </p15:clr>
        </p15:guide>
        <p15:guide id="4" orient="horz" pos="696" userDrawn="1">
          <p15:clr>
            <a:srgbClr val="F26B43"/>
          </p15:clr>
        </p15:guide>
        <p15:guide id="5" pos="4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hyperlink" Target="mailto:Bob.Fasick@EOSworldwide.com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78267-04E8-CF66-9710-651F750C6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143" y="693876"/>
            <a:ext cx="8498496" cy="2013747"/>
          </a:xfrm>
        </p:spPr>
        <p:txBody>
          <a:bodyPr/>
          <a:lstStyle/>
          <a:p>
            <a:r>
              <a:rPr lang="en-US" sz="5000" dirty="0"/>
              <a:t>Turning </a:t>
            </a:r>
            <a:r>
              <a:rPr lang="en-US" sz="5000" dirty="0" err="1"/>
              <a:t>BenchMarks</a:t>
            </a:r>
            <a:r>
              <a:rPr lang="en-US" sz="5000" dirty="0"/>
              <a:t> into 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7A4A2-E753-600D-48F5-CE66A949D3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67143" y="2156063"/>
            <a:ext cx="8336192" cy="2013747"/>
          </a:xfrm>
        </p:spPr>
        <p:txBody>
          <a:bodyPr/>
          <a:lstStyle/>
          <a:p>
            <a:r>
              <a:rPr lang="en-US" dirty="0"/>
              <a:t>Leading from an Entrepreneurial Mindset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A0F6E6-4351-1AA5-C743-2F45958FC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8" y="5709643"/>
            <a:ext cx="1893206" cy="1098782"/>
          </a:xfrm>
          <a:prstGeom prst="rect">
            <a:avLst/>
          </a:prstGeom>
        </p:spPr>
      </p:pic>
      <p:pic>
        <p:nvPicPr>
          <p:cNvPr id="16" name="Picture 15" descr="A black and white logo&#10;&#10;Description automatically generated">
            <a:extLst>
              <a:ext uri="{FF2B5EF4-FFF2-40B4-BE49-F238E27FC236}">
                <a16:creationId xmlns:a16="http://schemas.microsoft.com/office/drawing/2014/main" id="{7D290306-B805-FB85-5C21-BD62FF225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868" y="5602963"/>
            <a:ext cx="2699392" cy="11218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7DD0D4-E75D-BC4F-47B2-735CF06AD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611" y="5709643"/>
            <a:ext cx="3611301" cy="10379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D79B16-B87C-B663-A18D-0046FB149BCA}"/>
              </a:ext>
            </a:extLst>
          </p:cNvPr>
          <p:cNvSpPr txBox="1"/>
          <p:nvPr/>
        </p:nvSpPr>
        <p:spPr>
          <a:xfrm>
            <a:off x="2467143" y="3539570"/>
            <a:ext cx="7581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Leading Age Indiana Fall Conference </a:t>
            </a:r>
          </a:p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August 25, 2026</a:t>
            </a:r>
          </a:p>
        </p:txBody>
      </p:sp>
    </p:spTree>
    <p:extLst>
      <p:ext uri="{BB962C8B-B14F-4D97-AF65-F5344CB8AC3E}">
        <p14:creationId xmlns:p14="http://schemas.microsoft.com/office/powerpoint/2010/main" val="2918143442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r>
              <a:rPr lang="en-US" sz="3200" dirty="0">
                <a:latin typeface="Montserrat Black" panose="020B0604020202020204" pitchFamily="2" charset="0"/>
              </a:rPr>
              <a:t>Corporate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Reports and Dashboards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IS the report a task?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Do we look at the dashboard?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How does the data impact the site?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Department 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Is there  discussion of how the day to day impacts the data?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747577"/>
                </a:solidFill>
              </a:rPr>
              <a:t>#EOSWorldwide</a:t>
            </a:r>
            <a:endParaRPr lang="en-US" dirty="0">
              <a:solidFill>
                <a:srgbClr val="7475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5484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7E3933-247E-BF4D-B71A-B9B6FF2B842B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68" y="667512"/>
            <a:ext cx="2347003" cy="1752633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D15C79-9F67-8A43-982A-CAB0F94D4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39" y="612810"/>
            <a:ext cx="5129784" cy="51240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72AF09-B997-6346-9CBF-B465D4C38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41" y="3086184"/>
            <a:ext cx="2598801" cy="26349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D07F94-5AC0-964A-B586-A0537D2E57D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34" y="2420145"/>
            <a:ext cx="1503045" cy="1503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7B93DC-89AF-9641-829C-EAA9484C77F9}"/>
              </a:ext>
            </a:extLst>
          </p:cNvPr>
          <p:cNvSpPr txBox="1"/>
          <p:nvPr/>
        </p:nvSpPr>
        <p:spPr>
          <a:xfrm>
            <a:off x="4763718" y="3972048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Issues List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8B7E7-EC33-5B40-A086-CA53CA252445}"/>
              </a:ext>
            </a:extLst>
          </p:cNvPr>
          <p:cNvSpPr txBox="1"/>
          <p:nvPr/>
        </p:nvSpPr>
        <p:spPr>
          <a:xfrm>
            <a:off x="4763717" y="4310602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IDS™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09174EA-F004-6846-9980-B9118F86A9A1}"/>
              </a:ext>
            </a:extLst>
          </p:cNvPr>
          <p:cNvSpPr txBox="1">
            <a:spLocks/>
          </p:cNvSpPr>
          <p:nvPr/>
        </p:nvSpPr>
        <p:spPr>
          <a:xfrm>
            <a:off x="701622" y="2656363"/>
            <a:ext cx="2729948" cy="703839"/>
          </a:xfrm>
          <a:prstGeom prst="rect">
            <a:avLst/>
          </a:prstGeom>
          <a:solidFill>
            <a:srgbClr val="FED7BC"/>
          </a:solidFill>
          <a:ln w="31750">
            <a:solidFill>
              <a:schemeClr val="accent1"/>
            </a:solidFill>
          </a:ln>
          <a:effectLst>
            <a:outerShdw blurRad="101600" dist="508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0" indent="0" algn="ctr">
              <a:lnSpc>
                <a:spcPts val="2600"/>
              </a:lnSpc>
              <a:spcBef>
                <a:spcPts val="1200"/>
              </a:spcBef>
              <a:buNone/>
            </a:pPr>
            <a:r>
              <a:rPr lang="en-US" sz="2400" b="1" kern="0" dirty="0">
                <a:latin typeface="Montserrat ExtraBold" pitchFamily="2" charset="77"/>
              </a:rPr>
              <a:t>100% Strong</a:t>
            </a:r>
            <a:endParaRPr lang="en-US" b="1" kern="0" dirty="0">
              <a:solidFill>
                <a:schemeClr val="accent1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67367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Issues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r>
              <a:rPr lang="en-US" sz="3200" dirty="0">
                <a:latin typeface="Montserrat Black" panose="020B0604020202020204" pitchFamily="2" charset="0"/>
              </a:rPr>
              <a:t>Corporate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Often Little to no feedback unless there are legal or regulatory implications 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Are we routinely engaging for feedback?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Incident reports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Quarterly mandatory meetings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" panose="00000500000000000000" pitchFamily="2" charset="0"/>
            </a:endParaRP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100" dirty="0">
                <a:latin typeface="Montserrat" panose="00000500000000000000" pitchFamily="2" charset="0"/>
              </a:rPr>
              <a:t>In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Department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Are we listening to those who are living in the framework we are constructing?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747577"/>
                </a:solidFill>
              </a:rPr>
              <a:t>#EOSWorldwide</a:t>
            </a:r>
            <a:endParaRPr lang="en-US" dirty="0">
              <a:solidFill>
                <a:srgbClr val="7475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12847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D90477-8F84-834A-AE5D-603607847B97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68" y="667512"/>
            <a:ext cx="3153493" cy="1797392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EF2D86-EF48-9D45-9B3E-2CDC790D9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39" y="612810"/>
            <a:ext cx="5129784" cy="51240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F1AC1D-5EAB-A84B-9DB5-3588D6BD5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828" y="3081856"/>
            <a:ext cx="2591562" cy="2656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D07FAB-B17B-9C40-A3FE-0BCA52858985}"/>
              </a:ext>
            </a:extLst>
          </p:cNvPr>
          <p:cNvSpPr txBox="1"/>
          <p:nvPr/>
        </p:nvSpPr>
        <p:spPr>
          <a:xfrm>
            <a:off x="8031749" y="3972048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Documented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DCF82C-7478-F742-BAEF-EAB129639398}"/>
              </a:ext>
            </a:extLst>
          </p:cNvPr>
          <p:cNvSpPr txBox="1"/>
          <p:nvPr/>
        </p:nvSpPr>
        <p:spPr>
          <a:xfrm>
            <a:off x="8031748" y="4322441"/>
            <a:ext cx="198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Followed </a:t>
            </a:r>
            <a:b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</a:b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by All</a:t>
            </a: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7F240B83-2C60-F542-9949-D511F2CDC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2882" y="3989147"/>
            <a:ext cx="1428750" cy="1763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44" tIns="9144" rIns="9144" bIns="9144" anchor="t"/>
          <a:lstStyle/>
          <a:p>
            <a:pPr>
              <a:buClr>
                <a:schemeClr val="tx1"/>
              </a:buClr>
            </a:pPr>
            <a:r>
              <a:rPr lang="en-US" sz="2600" b="1" dirty="0">
                <a:solidFill>
                  <a:schemeClr val="accent1"/>
                </a:solidFill>
                <a:latin typeface="Montserrat ExtraBold" pitchFamily="2" charset="77"/>
              </a:rPr>
              <a:t>20/80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3370100-9E26-134C-89E3-F025AB68306F}"/>
              </a:ext>
            </a:extLst>
          </p:cNvPr>
          <p:cNvSpPr txBox="1">
            <a:spLocks/>
          </p:cNvSpPr>
          <p:nvPr/>
        </p:nvSpPr>
        <p:spPr>
          <a:xfrm>
            <a:off x="701622" y="2656363"/>
            <a:ext cx="2729948" cy="703839"/>
          </a:xfrm>
          <a:prstGeom prst="rect">
            <a:avLst/>
          </a:prstGeom>
          <a:solidFill>
            <a:srgbClr val="FED7BC"/>
          </a:solidFill>
          <a:ln w="31750">
            <a:solidFill>
              <a:schemeClr val="accent1"/>
            </a:solidFill>
          </a:ln>
          <a:effectLst>
            <a:outerShdw blurRad="101600" dist="508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0" indent="0" algn="ctr">
              <a:lnSpc>
                <a:spcPts val="2600"/>
              </a:lnSpc>
              <a:spcBef>
                <a:spcPts val="1200"/>
              </a:spcBef>
              <a:buNone/>
            </a:pPr>
            <a:r>
              <a:rPr lang="en-US" sz="2400" b="1" kern="0" dirty="0">
                <a:latin typeface="Montserrat ExtraBold" pitchFamily="2" charset="77"/>
              </a:rPr>
              <a:t>100% Strong</a:t>
            </a:r>
            <a:endParaRPr lang="en-US" b="1" kern="0" dirty="0">
              <a:solidFill>
                <a:schemeClr val="accent1"/>
              </a:solidFill>
              <a:latin typeface="Montserrat ExtraBold" pitchFamily="2" charset="7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724606-A2FD-624D-A6EF-30200E09F6F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34" y="2420145"/>
            <a:ext cx="1503045" cy="150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607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 autoUpdateAnimBg="0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r>
              <a:rPr lang="en-US" sz="3200" dirty="0">
                <a:latin typeface="Montserrat Black" panose="020B0604020202020204" pitchFamily="2" charset="0"/>
              </a:rPr>
              <a:t>Corporate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Policies and procedures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Regulations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Processes around policies and procedures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Regulations and surveys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Department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How we actually do 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Does it actually work for those performing the task and for those being served?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747577"/>
                </a:solidFill>
              </a:rPr>
              <a:t>#EOSWorldwide</a:t>
            </a:r>
            <a:endParaRPr lang="en-US" dirty="0">
              <a:solidFill>
                <a:srgbClr val="7475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505505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25B6BE-7BED-4C45-84DA-4D50DC909834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69" y="667512"/>
            <a:ext cx="2401432" cy="1847088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3B2F59-2AF2-D142-8449-5D9C30A97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39" y="612810"/>
            <a:ext cx="5129784" cy="51240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1CB874-8EC6-2845-8BCF-187E875BF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027" y="3754147"/>
            <a:ext cx="3091053" cy="2294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4ED689-AAFC-4B48-A54D-D9BBD9A3DBF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34" y="2420145"/>
            <a:ext cx="1503045" cy="1503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37D60E-B2A9-9D45-9573-C65860CF7B69}"/>
              </a:ext>
            </a:extLst>
          </p:cNvPr>
          <p:cNvSpPr txBox="1"/>
          <p:nvPr/>
        </p:nvSpPr>
        <p:spPr>
          <a:xfrm>
            <a:off x="6210820" y="5026490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Rocks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BA708-7CA8-614D-94EF-27894E5F461E}"/>
              </a:ext>
            </a:extLst>
          </p:cNvPr>
          <p:cNvSpPr txBox="1"/>
          <p:nvPr/>
        </p:nvSpPr>
        <p:spPr>
          <a:xfrm>
            <a:off x="6210820" y="5348552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Meeting Pulse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F8B40A5-146A-8241-9D11-D7AEB417BD6A}"/>
              </a:ext>
            </a:extLst>
          </p:cNvPr>
          <p:cNvSpPr txBox="1">
            <a:spLocks/>
          </p:cNvSpPr>
          <p:nvPr/>
        </p:nvSpPr>
        <p:spPr>
          <a:xfrm>
            <a:off x="701622" y="2656363"/>
            <a:ext cx="2729948" cy="703839"/>
          </a:xfrm>
          <a:prstGeom prst="rect">
            <a:avLst/>
          </a:prstGeom>
          <a:solidFill>
            <a:srgbClr val="FED7BC"/>
          </a:solidFill>
          <a:ln w="31750">
            <a:solidFill>
              <a:schemeClr val="accent1"/>
            </a:solidFill>
          </a:ln>
          <a:effectLst>
            <a:outerShdw blurRad="101600" dist="508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0" indent="0" algn="ctr">
              <a:lnSpc>
                <a:spcPts val="2600"/>
              </a:lnSpc>
              <a:spcBef>
                <a:spcPts val="1200"/>
              </a:spcBef>
              <a:buNone/>
            </a:pPr>
            <a:r>
              <a:rPr lang="en-US" sz="2400" b="1" kern="0" dirty="0">
                <a:latin typeface="Montserrat ExtraBold" pitchFamily="2" charset="77"/>
              </a:rPr>
              <a:t>100% Strong</a:t>
            </a:r>
            <a:endParaRPr lang="en-US" b="1" kern="0" dirty="0">
              <a:solidFill>
                <a:schemeClr val="accent1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736576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D7DCDA-7B46-6E42-8759-D801D0C1A971}"/>
              </a:ext>
            </a:extLst>
          </p:cNvPr>
          <p:cNvSpPr/>
          <p:nvPr/>
        </p:nvSpPr>
        <p:spPr>
          <a:xfrm>
            <a:off x="0" y="1"/>
            <a:ext cx="3148149" cy="2857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69" y="667512"/>
            <a:ext cx="2421026" cy="1997311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DCCCAD-89AA-5C4E-A7B0-9AC8B45C4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331" y="347693"/>
            <a:ext cx="2708912" cy="20414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84EEE2-13BC-714A-9919-10C860C8D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99" y="3899919"/>
            <a:ext cx="2793975" cy="20742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2205F8-F752-7640-A54C-D1079ACF5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658" y="739166"/>
            <a:ext cx="2381749" cy="23686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D69344-9C7B-D247-97F0-29B00F774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67" y="726079"/>
            <a:ext cx="2388292" cy="23817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44AEA89-B1C4-7A47-93EC-BFEC205449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41" y="3178949"/>
            <a:ext cx="2349033" cy="23817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C0F8776-3518-324E-956E-32C2E424BF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470" y="3178949"/>
            <a:ext cx="2342489" cy="24013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536C45-CA92-1F47-A97F-29764A5CBE5B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11" y="2301647"/>
            <a:ext cx="1720879" cy="172087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A7B109D-B5C3-D347-907A-47F437E28665}"/>
              </a:ext>
            </a:extLst>
          </p:cNvPr>
          <p:cNvSpPr txBox="1"/>
          <p:nvPr/>
        </p:nvSpPr>
        <p:spPr>
          <a:xfrm>
            <a:off x="6501771" y="5012635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Rocks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00566F-49FB-7B4A-8F0D-C211856BB001}"/>
              </a:ext>
            </a:extLst>
          </p:cNvPr>
          <p:cNvSpPr txBox="1"/>
          <p:nvPr/>
        </p:nvSpPr>
        <p:spPr>
          <a:xfrm>
            <a:off x="6501771" y="5279277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Meeting Pulse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9E843F-A595-7E43-BC81-BCA910ABB72B}"/>
              </a:ext>
            </a:extLst>
          </p:cNvPr>
          <p:cNvSpPr txBox="1"/>
          <p:nvPr/>
        </p:nvSpPr>
        <p:spPr>
          <a:xfrm>
            <a:off x="8101024" y="3972048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Documented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33C475-590B-7D4C-9F5A-5D12FF7F7D85}"/>
              </a:ext>
            </a:extLst>
          </p:cNvPr>
          <p:cNvSpPr txBox="1"/>
          <p:nvPr/>
        </p:nvSpPr>
        <p:spPr>
          <a:xfrm>
            <a:off x="8101023" y="4267021"/>
            <a:ext cx="198992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lnSpc>
                <a:spcPts val="16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Followed </a:t>
            </a:r>
            <a:b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</a:b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by All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2A7CD3-0566-074B-B70B-CA9335AF4143}"/>
              </a:ext>
            </a:extLst>
          </p:cNvPr>
          <p:cNvSpPr txBox="1"/>
          <p:nvPr/>
        </p:nvSpPr>
        <p:spPr>
          <a:xfrm>
            <a:off x="4763718" y="3972048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Issues List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12F7DD-D3AE-924F-A5EF-9190E28416C3}"/>
              </a:ext>
            </a:extLst>
          </p:cNvPr>
          <p:cNvSpPr txBox="1"/>
          <p:nvPr/>
        </p:nvSpPr>
        <p:spPr>
          <a:xfrm>
            <a:off x="4763717" y="4267021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IDS™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70C361-0066-B54A-8DB3-EB1CDE8C4B20}"/>
              </a:ext>
            </a:extLst>
          </p:cNvPr>
          <p:cNvSpPr txBox="1"/>
          <p:nvPr/>
        </p:nvSpPr>
        <p:spPr>
          <a:xfrm>
            <a:off x="8148446" y="2425779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Measurables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0FFE20-D47D-BC41-B3AE-55D11F158B5E}"/>
              </a:ext>
            </a:extLst>
          </p:cNvPr>
          <p:cNvSpPr txBox="1"/>
          <p:nvPr/>
        </p:nvSpPr>
        <p:spPr>
          <a:xfrm>
            <a:off x="4721282" y="2142645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Right People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572A13-228C-444C-A5C5-9BAA8CAF2902}"/>
              </a:ext>
            </a:extLst>
          </p:cNvPr>
          <p:cNvSpPr txBox="1"/>
          <p:nvPr/>
        </p:nvSpPr>
        <p:spPr>
          <a:xfrm>
            <a:off x="4721282" y="2425779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Right Seats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C30A04-D022-CB45-B0D0-B55FE13A612B}"/>
              </a:ext>
            </a:extLst>
          </p:cNvPr>
          <p:cNvSpPr txBox="1"/>
          <p:nvPr/>
        </p:nvSpPr>
        <p:spPr>
          <a:xfrm>
            <a:off x="6365524" y="1125391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8 Questions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D57D743-B1CF-244C-9F82-E30752674AE7}"/>
              </a:ext>
            </a:extLst>
          </p:cNvPr>
          <p:cNvSpPr txBox="1"/>
          <p:nvPr/>
        </p:nvSpPr>
        <p:spPr>
          <a:xfrm>
            <a:off x="6365524" y="1399660"/>
            <a:ext cx="23484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Shared by All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5F74E0-40BD-DC44-A598-0341304BA389}"/>
              </a:ext>
            </a:extLst>
          </p:cNvPr>
          <p:cNvSpPr txBox="1"/>
          <p:nvPr/>
        </p:nvSpPr>
        <p:spPr>
          <a:xfrm>
            <a:off x="8148447" y="2142645"/>
            <a:ext cx="1989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bg1"/>
                </a:solidFill>
                <a:latin typeface="Montserrat Medium" pitchFamily="2" charset="77"/>
              </a:rPr>
              <a:t>Scorecard</a:t>
            </a:r>
          </a:p>
        </p:txBody>
      </p:sp>
      <p:grpSp>
        <p:nvGrpSpPr>
          <p:cNvPr id="29" name="Google Shape;374;p27">
            <a:extLst>
              <a:ext uri="{FF2B5EF4-FFF2-40B4-BE49-F238E27FC236}">
                <a16:creationId xmlns:a16="http://schemas.microsoft.com/office/drawing/2014/main" id="{B2E40018-CE03-3A43-A4CD-A7EEAE3ABDC3}"/>
              </a:ext>
            </a:extLst>
          </p:cNvPr>
          <p:cNvGrpSpPr/>
          <p:nvPr/>
        </p:nvGrpSpPr>
        <p:grpSpPr>
          <a:xfrm>
            <a:off x="11147330" y="209926"/>
            <a:ext cx="822960" cy="1064361"/>
            <a:chOff x="11147330" y="209926"/>
            <a:chExt cx="822960" cy="1064361"/>
          </a:xfrm>
        </p:grpSpPr>
        <p:pic>
          <p:nvPicPr>
            <p:cNvPr id="30" name="Google Shape;375;p27" descr="Icon&#10;&#10;Description automatically generated">
              <a:extLst>
                <a:ext uri="{FF2B5EF4-FFF2-40B4-BE49-F238E27FC236}">
                  <a16:creationId xmlns:a16="http://schemas.microsoft.com/office/drawing/2014/main" id="{800A769B-D0C9-6049-8BAF-029348F28B98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1147330" y="209926"/>
              <a:ext cx="822960" cy="10643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76;p27">
              <a:extLst>
                <a:ext uri="{FF2B5EF4-FFF2-40B4-BE49-F238E27FC236}">
                  <a16:creationId xmlns:a16="http://schemas.microsoft.com/office/drawing/2014/main" id="{C5B9E4EF-4390-2045-B946-71C5F4094193}"/>
                </a:ext>
              </a:extLst>
            </p:cNvPr>
            <p:cNvSpPr txBox="1"/>
            <p:nvPr/>
          </p:nvSpPr>
          <p:spPr>
            <a:xfrm>
              <a:off x="11170179" y="269451"/>
              <a:ext cx="800111" cy="703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5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137699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495D-2C81-944D-84AF-EEAB0D05F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EOS Foundational Tools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2DC4C-69B1-BC48-92DB-18C981F5D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V/TO</a:t>
            </a:r>
            <a:r>
              <a:rPr lang="en-US" dirty="0">
                <a:latin typeface="Montserrat" pitchFamily="2" charset="77"/>
              </a:rPr>
              <a:t>™ of Vision/Traction Organizer</a:t>
            </a:r>
          </a:p>
          <a:p>
            <a:r>
              <a:rPr lang="en-US" dirty="0"/>
              <a:t>Accountability Chart</a:t>
            </a:r>
            <a:r>
              <a:rPr lang="en-US" dirty="0">
                <a:latin typeface="Montserrat" pitchFamily="2" charset="77"/>
              </a:rPr>
              <a:t>™</a:t>
            </a:r>
            <a:endParaRPr lang="en-US" dirty="0"/>
          </a:p>
          <a:p>
            <a:r>
              <a:rPr lang="en-US" dirty="0"/>
              <a:t>Rocks</a:t>
            </a:r>
          </a:p>
          <a:p>
            <a:r>
              <a:rPr lang="en-US" dirty="0"/>
              <a:t>Meeting Pulse</a:t>
            </a:r>
            <a:r>
              <a:rPr lang="en-US" dirty="0">
                <a:latin typeface="Montserrat" pitchFamily="2" charset="77"/>
              </a:rPr>
              <a:t>™</a:t>
            </a:r>
            <a:endParaRPr lang="en-US" dirty="0"/>
          </a:p>
          <a:p>
            <a:r>
              <a:rPr lang="en-US" dirty="0"/>
              <a:t>Scorecard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EF5CA-5EF7-274D-B0EC-0B2FB371DF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grpSp>
        <p:nvGrpSpPr>
          <p:cNvPr id="5" name="Google Shape;374;p27">
            <a:extLst>
              <a:ext uri="{FF2B5EF4-FFF2-40B4-BE49-F238E27FC236}">
                <a16:creationId xmlns:a16="http://schemas.microsoft.com/office/drawing/2014/main" id="{191175FC-EAB1-064A-B472-6BFA425D3E94}"/>
              </a:ext>
            </a:extLst>
          </p:cNvPr>
          <p:cNvGrpSpPr/>
          <p:nvPr/>
        </p:nvGrpSpPr>
        <p:grpSpPr>
          <a:xfrm>
            <a:off x="11147330" y="209926"/>
            <a:ext cx="822960" cy="1064361"/>
            <a:chOff x="11147330" y="209926"/>
            <a:chExt cx="822960" cy="1064361"/>
          </a:xfrm>
        </p:grpSpPr>
        <p:pic>
          <p:nvPicPr>
            <p:cNvPr id="6" name="Google Shape;375;p27" descr="Icon&#10;&#10;Description automatically generated">
              <a:extLst>
                <a:ext uri="{FF2B5EF4-FFF2-40B4-BE49-F238E27FC236}">
                  <a16:creationId xmlns:a16="http://schemas.microsoft.com/office/drawing/2014/main" id="{2B19AD76-C637-4E4F-9403-8194D998DEE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147330" y="209926"/>
              <a:ext cx="822960" cy="10643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376;p27">
              <a:extLst>
                <a:ext uri="{FF2B5EF4-FFF2-40B4-BE49-F238E27FC236}">
                  <a16:creationId xmlns:a16="http://schemas.microsoft.com/office/drawing/2014/main" id="{386152B6-4318-B345-80C8-EDF46E784DC3}"/>
                </a:ext>
              </a:extLst>
            </p:cNvPr>
            <p:cNvSpPr txBox="1"/>
            <p:nvPr/>
          </p:nvSpPr>
          <p:spPr>
            <a:xfrm>
              <a:off x="11170179" y="269451"/>
              <a:ext cx="800111" cy="703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50"/>
                <a:buFont typeface="Arial"/>
                <a:buNone/>
              </a:pPr>
              <a:r>
                <a:rPr lang="en-US" sz="3000" b="1" dirty="0">
                  <a:solidFill>
                    <a:schemeClr val="lt1"/>
                  </a:solidFill>
                  <a:latin typeface="Montserrat"/>
                  <a:ea typeface="Arial"/>
                  <a:cs typeface="Arial"/>
                  <a:sym typeface="Montserrat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03624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tx1"/>
                </a:solidFill>
              </a:rPr>
              <a:t>Vision/Traction Organizer</a:t>
            </a:r>
            <a:r>
              <a:rPr lang="en-US" altLang="en-US" sz="3200" b="0" kern="1200" cap="none" baseline="35000" dirty="0">
                <a:latin typeface="Montserrat Medium" pitchFamily="2" charset="77"/>
                <a:ea typeface="Arial" panose="02000503000000020004" pitchFamily="2" charset="0"/>
                <a:cs typeface="Arial" panose="02000503000000020004" pitchFamily="2" charset="0"/>
                <a:sym typeface="Arial" panose="02000503000000020004" pitchFamily="2" charset="0"/>
              </a:rPr>
              <a:t>™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004F3-95C7-6D4B-BE2F-E3EDAFB0BF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" b="1562"/>
          <a:stretch/>
        </p:blipFill>
        <p:spPr>
          <a:xfrm>
            <a:off x="1661694" y="1321004"/>
            <a:ext cx="8028571" cy="493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03202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V/TO</a:t>
            </a:r>
            <a:r>
              <a:rPr lang="en-US" altLang="en-US" sz="3200" b="0" kern="1200" cap="none" baseline="35000" dirty="0">
                <a:latin typeface="Montserrat Medium" pitchFamily="2" charset="77"/>
                <a:ea typeface="Arial" panose="02000503000000020004" pitchFamily="2" charset="0"/>
                <a:cs typeface="Arial" panose="02000503000000020004" pitchFamily="2" charset="0"/>
                <a:sym typeface="Arial" panose="02000503000000020004" pitchFamily="2" charset="0"/>
              </a:rPr>
              <a:t>™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AFA8C-CE00-9745-AF20-E0C229BC81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46" b="5285"/>
          <a:stretch/>
        </p:blipFill>
        <p:spPr>
          <a:xfrm>
            <a:off x="1661694" y="1478844"/>
            <a:ext cx="8875059" cy="461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6157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D7DCDA-7B46-6E42-8759-D801D0C1A971}"/>
              </a:ext>
            </a:extLst>
          </p:cNvPr>
          <p:cNvSpPr/>
          <p:nvPr/>
        </p:nvSpPr>
        <p:spPr>
          <a:xfrm>
            <a:off x="0" y="1"/>
            <a:ext cx="3148149" cy="2857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69" y="667512"/>
            <a:ext cx="2421026" cy="1997311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sz="3300" baseline="26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DCCCAD-89AA-5C4E-A7B0-9AC8B45C4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331" y="347693"/>
            <a:ext cx="2708912" cy="20414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84EEE2-13BC-714A-9919-10C860C8D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99" y="3899919"/>
            <a:ext cx="2793975" cy="20742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2205F8-F752-7640-A54C-D1079ACF5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658" y="739166"/>
            <a:ext cx="2381749" cy="23686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D69344-9C7B-D247-97F0-29B00F774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67" y="726079"/>
            <a:ext cx="2388292" cy="23817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44AEA89-B1C4-7A47-93EC-BFEC205449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41" y="3178949"/>
            <a:ext cx="2349033" cy="23817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C0F8776-3518-324E-956E-32C2E424BF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470" y="3178949"/>
            <a:ext cx="2342489" cy="24013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536C45-CA92-1F47-A97F-29764A5CBE5B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11" y="2301647"/>
            <a:ext cx="1720879" cy="1720879"/>
          </a:xfrm>
          <a:prstGeom prst="rect">
            <a:avLst/>
          </a:prstGeom>
        </p:spPr>
      </p:pic>
      <p:grpSp>
        <p:nvGrpSpPr>
          <p:cNvPr id="12" name="Google Shape;374;p27">
            <a:extLst>
              <a:ext uri="{FF2B5EF4-FFF2-40B4-BE49-F238E27FC236}">
                <a16:creationId xmlns:a16="http://schemas.microsoft.com/office/drawing/2014/main" id="{A3A325D4-8FF1-2A4F-B6B1-2F7DDE5CAC3D}"/>
              </a:ext>
            </a:extLst>
          </p:cNvPr>
          <p:cNvGrpSpPr/>
          <p:nvPr/>
        </p:nvGrpSpPr>
        <p:grpSpPr>
          <a:xfrm>
            <a:off x="11147330" y="209926"/>
            <a:ext cx="822960" cy="1064361"/>
            <a:chOff x="11147330" y="209926"/>
            <a:chExt cx="822960" cy="1064361"/>
          </a:xfrm>
        </p:grpSpPr>
        <p:pic>
          <p:nvPicPr>
            <p:cNvPr id="14" name="Google Shape;375;p27" descr="Icon&#10;&#10;Description automatically generated">
              <a:extLst>
                <a:ext uri="{FF2B5EF4-FFF2-40B4-BE49-F238E27FC236}">
                  <a16:creationId xmlns:a16="http://schemas.microsoft.com/office/drawing/2014/main" id="{468F3FFD-A4CC-F048-92B3-CE89BE4DCFC6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1147330" y="209926"/>
              <a:ext cx="822960" cy="10643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376;p27">
              <a:extLst>
                <a:ext uri="{FF2B5EF4-FFF2-40B4-BE49-F238E27FC236}">
                  <a16:creationId xmlns:a16="http://schemas.microsoft.com/office/drawing/2014/main" id="{76A7BDE7-1B29-B24C-AEA6-F2CB738B1F5A}"/>
                </a:ext>
              </a:extLst>
            </p:cNvPr>
            <p:cNvSpPr txBox="1"/>
            <p:nvPr/>
          </p:nvSpPr>
          <p:spPr>
            <a:xfrm>
              <a:off x="11170179" y="269451"/>
              <a:ext cx="800111" cy="703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5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2023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Intentional 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Core mission, vision and Values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Development in strategic or annual planning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Quarterly Assessment in QA Meetings</a:t>
            </a:r>
            <a:endParaRPr lang="en-US" sz="3200" dirty="0">
              <a:latin typeface="Montserrat Black" panose="020B0604020202020204" pitchFamily="2" charset="0"/>
            </a:endParaRPr>
          </a:p>
          <a:p>
            <a:pPr marL="869950" lvl="1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 Black" panose="020B0604020202020204" pitchFamily="2" charset="0"/>
            </a:endParaRPr>
          </a:p>
          <a:p>
            <a:pPr marL="869950" lvl="1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One year picture may be more appropriate for some organizations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Core focus should be a bridge between corporate </a:t>
            </a:r>
            <a:r>
              <a:rPr lang="en-US" sz="3200" dirty="0" err="1">
                <a:latin typeface="Montserrat Black" panose="020B0604020202020204" pitchFamily="2" charset="0"/>
              </a:rPr>
              <a:t>kpi</a:t>
            </a:r>
            <a:r>
              <a:rPr lang="en-US" sz="3200" dirty="0">
                <a:latin typeface="Montserrat Black" panose="020B0604020202020204" pitchFamily="2" charset="0"/>
              </a:rPr>
              <a:t> and site operations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 Black" panose="020B0604020202020204" pitchFamily="2" charset="0"/>
            </a:endParaRPr>
          </a:p>
          <a:p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</p:spTree>
    <p:extLst>
      <p:ext uri="{BB962C8B-B14F-4D97-AF65-F5344CB8AC3E}">
        <p14:creationId xmlns:p14="http://schemas.microsoft.com/office/powerpoint/2010/main" val="3753687990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Intentional 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One year picture may be more appropriate for some organizations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Ten Year Target may need to be scaled to 5 year depending on the tenure of your leadership and use of strategic 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Marketing Strategy – This can reflect internal and external marketing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 Black" panose="020B0604020202020204" pitchFamily="2" charset="0"/>
            </a:endParaRPr>
          </a:p>
          <a:p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</p:spTree>
    <p:extLst>
      <p:ext uri="{BB962C8B-B14F-4D97-AF65-F5344CB8AC3E}">
        <p14:creationId xmlns:p14="http://schemas.microsoft.com/office/powerpoint/2010/main" val="4270936629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F71389-F2C1-6E41-9DC2-B0821513D22C}"/>
              </a:ext>
            </a:extLst>
          </p:cNvPr>
          <p:cNvGrpSpPr/>
          <p:nvPr/>
        </p:nvGrpSpPr>
        <p:grpSpPr>
          <a:xfrm>
            <a:off x="2291262" y="1709009"/>
            <a:ext cx="7624881" cy="4025117"/>
            <a:chOff x="2291262" y="1709009"/>
            <a:chExt cx="7624881" cy="402511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1BF3574-7288-E54F-9ADC-1BA24F2BDAF2}"/>
                </a:ext>
              </a:extLst>
            </p:cNvPr>
            <p:cNvGrpSpPr/>
            <p:nvPr/>
          </p:nvGrpSpPr>
          <p:grpSpPr>
            <a:xfrm>
              <a:off x="3408562" y="4252907"/>
              <a:ext cx="5316848" cy="390104"/>
              <a:chOff x="3904167" y="3797858"/>
              <a:chExt cx="3950783" cy="300965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151104C-9559-6840-9C44-DFD1B81E85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97905" y="3797858"/>
                <a:ext cx="1" cy="282183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338C3B1C-9ED5-7547-B06C-1493282FA2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04167" y="3938311"/>
                <a:ext cx="3950783" cy="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3FACDEF-0659-D14E-B45A-F8E4BEAC37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6867" y="3950422"/>
                <a:ext cx="0" cy="14840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C48AA687-9584-754C-BAD9-B3D973C555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7012" y="3947594"/>
                <a:ext cx="0" cy="148401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6CDE89A-01FB-5A4A-844A-A10800D2B98B}"/>
                </a:ext>
              </a:extLst>
            </p:cNvPr>
            <p:cNvCxnSpPr>
              <a:cxnSpLocks/>
              <a:stCxn id="7" idx="2"/>
              <a:endCxn id="20" idx="0"/>
            </p:cNvCxnSpPr>
            <p:nvPr/>
          </p:nvCxnSpPr>
          <p:spPr>
            <a:xfrm flipH="1">
              <a:off x="6091677" y="2852009"/>
              <a:ext cx="1" cy="288293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20FAE6-162E-2940-83B5-F1921F755CB7}"/>
                </a:ext>
              </a:extLst>
            </p:cNvPr>
            <p:cNvSpPr/>
            <p:nvPr/>
          </p:nvSpPr>
          <p:spPr>
            <a:xfrm>
              <a:off x="4914556" y="1709009"/>
              <a:ext cx="2354244" cy="1143000"/>
            </a:xfrm>
            <a:prstGeom prst="rect">
              <a:avLst/>
            </a:prstGeom>
            <a:solidFill>
              <a:schemeClr val="bg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CEDAE5A-6D11-6D4C-8243-A9BFA79C185B}"/>
                </a:ext>
              </a:extLst>
            </p:cNvPr>
            <p:cNvSpPr/>
            <p:nvPr/>
          </p:nvSpPr>
          <p:spPr>
            <a:xfrm>
              <a:off x="4914556" y="4587460"/>
              <a:ext cx="2354244" cy="1143000"/>
            </a:xfrm>
            <a:prstGeom prst="rect">
              <a:avLst/>
            </a:prstGeom>
            <a:solidFill>
              <a:schemeClr val="bg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31C646-2F3C-B544-9507-9E3F8C396FF0}"/>
                </a:ext>
              </a:extLst>
            </p:cNvPr>
            <p:cNvSpPr/>
            <p:nvPr/>
          </p:nvSpPr>
          <p:spPr>
            <a:xfrm>
              <a:off x="2291262" y="4587460"/>
              <a:ext cx="2354244" cy="1143000"/>
            </a:xfrm>
            <a:prstGeom prst="rect">
              <a:avLst/>
            </a:prstGeom>
            <a:solidFill>
              <a:schemeClr val="bg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B8B78DF-0113-0547-A2C6-393F6B75F25B}"/>
                </a:ext>
              </a:extLst>
            </p:cNvPr>
            <p:cNvSpPr/>
            <p:nvPr/>
          </p:nvSpPr>
          <p:spPr>
            <a:xfrm>
              <a:off x="7561898" y="4591126"/>
              <a:ext cx="2354245" cy="1143000"/>
            </a:xfrm>
            <a:prstGeom prst="rect">
              <a:avLst/>
            </a:prstGeom>
            <a:solidFill>
              <a:schemeClr val="bg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9236448-EFF0-804A-A89C-B6471C777176}"/>
                </a:ext>
              </a:extLst>
            </p:cNvPr>
            <p:cNvSpPr/>
            <p:nvPr/>
          </p:nvSpPr>
          <p:spPr>
            <a:xfrm>
              <a:off x="4914555" y="3140302"/>
              <a:ext cx="2354244" cy="1143000"/>
            </a:xfrm>
            <a:prstGeom prst="rect">
              <a:avLst/>
            </a:prstGeom>
            <a:solidFill>
              <a:schemeClr val="bg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65A75A0-A7E0-934E-B692-DB5ACD8ED5B8}"/>
                </a:ext>
              </a:extLst>
            </p:cNvPr>
            <p:cNvCxnSpPr>
              <a:cxnSpLocks/>
            </p:cNvCxnSpPr>
            <p:nvPr/>
          </p:nvCxnSpPr>
          <p:spPr>
            <a:xfrm>
              <a:off x="4524550" y="2993816"/>
              <a:ext cx="3180615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Accountability Chart</a:t>
            </a:r>
            <a:r>
              <a:rPr lang="en-US" altLang="en-US" sz="3200" b="0" kern="1200" cap="none" baseline="35000" dirty="0">
                <a:latin typeface="Montserrat Medium" pitchFamily="2" charset="77"/>
                <a:ea typeface="Arial" panose="02000503000000020004" pitchFamily="2" charset="0"/>
                <a:cs typeface="Arial" panose="02000503000000020004" pitchFamily="2" charset="0"/>
                <a:sym typeface="Arial" panose="02000503000000020004" pitchFamily="2" charset="0"/>
              </a:rPr>
              <a:t>™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BF1C65-4ED3-984F-A7DE-D128DC1553B0}"/>
              </a:ext>
            </a:extLst>
          </p:cNvPr>
          <p:cNvGrpSpPr/>
          <p:nvPr/>
        </p:nvGrpSpPr>
        <p:grpSpPr>
          <a:xfrm>
            <a:off x="2219069" y="1773714"/>
            <a:ext cx="7791801" cy="3217766"/>
            <a:chOff x="2219069" y="1773714"/>
            <a:chExt cx="7791801" cy="321776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47674C-8F02-3F49-9B95-44A24421DDCC}"/>
                </a:ext>
              </a:extLst>
            </p:cNvPr>
            <p:cNvSpPr txBox="1"/>
            <p:nvPr/>
          </p:nvSpPr>
          <p:spPr>
            <a:xfrm>
              <a:off x="5227358" y="1773714"/>
              <a:ext cx="170981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latin typeface="Montserrat ExtraBold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VISIONARY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4B2DAF-59C6-6D4B-8496-4943006EA894}"/>
                </a:ext>
              </a:extLst>
            </p:cNvPr>
            <p:cNvSpPr txBox="1"/>
            <p:nvPr/>
          </p:nvSpPr>
          <p:spPr>
            <a:xfrm>
              <a:off x="5227359" y="4668315"/>
              <a:ext cx="170981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latin typeface="Montserrat ExtraBold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OPERATIONS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88F3C2F-D13D-4C49-9AEF-F86F3CF21101}"/>
                </a:ext>
              </a:extLst>
            </p:cNvPr>
            <p:cNvSpPr txBox="1"/>
            <p:nvPr/>
          </p:nvSpPr>
          <p:spPr>
            <a:xfrm>
              <a:off x="2219069" y="4668315"/>
              <a:ext cx="254521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latin typeface="Montserrat ExtraBold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MARKETING/SALES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1B67468-04D5-5045-B4D5-36F528C36918}"/>
                </a:ext>
              </a:extLst>
            </p:cNvPr>
            <p:cNvSpPr txBox="1"/>
            <p:nvPr/>
          </p:nvSpPr>
          <p:spPr>
            <a:xfrm>
              <a:off x="7465655" y="4668315"/>
              <a:ext cx="254521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latin typeface="Montserrat ExtraBold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FINANCE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428238-D529-CE41-BFC8-C50FE2036EAD}"/>
                </a:ext>
              </a:extLst>
            </p:cNvPr>
            <p:cNvSpPr txBox="1"/>
            <p:nvPr/>
          </p:nvSpPr>
          <p:spPr>
            <a:xfrm>
              <a:off x="5234529" y="3217544"/>
              <a:ext cx="170981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latin typeface="Montserrat ExtraBold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INTEGRATOR™</a:t>
              </a: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155EE66-3321-B94C-A3A3-59B4B12D3F8A}"/>
              </a:ext>
            </a:extLst>
          </p:cNvPr>
          <p:cNvSpPr txBox="1">
            <a:spLocks/>
          </p:cNvSpPr>
          <p:nvPr/>
        </p:nvSpPr>
        <p:spPr>
          <a:xfrm>
            <a:off x="4958799" y="2004762"/>
            <a:ext cx="2354244" cy="814395"/>
          </a:xfrm>
          <a:prstGeom prst="rect">
            <a:avLst/>
          </a:prstGeom>
        </p:spPr>
        <p:txBody>
          <a:bodyPr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20 Ideas</a:t>
            </a: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Creativity/Problem Solving </a:t>
            </a: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Big Relationships</a:t>
            </a: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Culture</a:t>
            </a: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R&amp;D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CB626C22-932C-4845-BF8D-3286B80BA08B}"/>
              </a:ext>
            </a:extLst>
          </p:cNvPr>
          <p:cNvSpPr txBox="1">
            <a:spLocks/>
          </p:cNvSpPr>
          <p:nvPr/>
        </p:nvSpPr>
        <p:spPr>
          <a:xfrm>
            <a:off x="4976149" y="3484740"/>
            <a:ext cx="2634265" cy="801526"/>
          </a:xfrm>
          <a:prstGeom prst="rect">
            <a:avLst/>
          </a:prstGeom>
        </p:spPr>
        <p:txBody>
          <a:bodyPr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spc="-20" dirty="0"/>
              <a:t>Lead, Manage, Accountability (LMA) </a:t>
            </a:r>
            <a:endParaRPr lang="en-US" sz="850" kern="0" spc="-20" dirty="0">
              <a:solidFill>
                <a:schemeClr val="accent1"/>
              </a:solidFill>
            </a:endParaRP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Profit &amp; Loss / Business Plan  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Remove Obstacles &amp; Barriers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Special Projects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6B47CA4E-CE24-A24F-8BCE-ABD26BF3E7F6}"/>
              </a:ext>
            </a:extLst>
          </p:cNvPr>
          <p:cNvSpPr txBox="1">
            <a:spLocks/>
          </p:cNvSpPr>
          <p:nvPr/>
        </p:nvSpPr>
        <p:spPr>
          <a:xfrm>
            <a:off x="4976149" y="4922666"/>
            <a:ext cx="2282291" cy="763335"/>
          </a:xfrm>
          <a:prstGeom prst="rect">
            <a:avLst/>
          </a:prstGeom>
        </p:spPr>
        <p:txBody>
          <a:bodyPr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LMA 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Customer Service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Process Management 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Making the Product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Providing the Service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6FE73A6-376A-0E49-932D-CABE1EF9F147}"/>
              </a:ext>
            </a:extLst>
          </p:cNvPr>
          <p:cNvSpPr txBox="1">
            <a:spLocks/>
          </p:cNvSpPr>
          <p:nvPr/>
        </p:nvSpPr>
        <p:spPr>
          <a:xfrm>
            <a:off x="2339166" y="4922666"/>
            <a:ext cx="2282291" cy="840524"/>
          </a:xfrm>
          <a:prstGeom prst="rect">
            <a:avLst/>
          </a:prstGeom>
        </p:spPr>
        <p:txBody>
          <a:bodyPr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LMA 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Sales/Revenue Goal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Selling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Marketing</a:t>
            </a:r>
          </a:p>
          <a:p>
            <a:pPr marL="115888" indent="-115888">
              <a:lnSpc>
                <a:spcPts val="1100"/>
              </a:lnSpc>
              <a:spcBef>
                <a:spcPts val="0"/>
              </a:spcBef>
            </a:pPr>
            <a:r>
              <a:rPr lang="en-US" sz="850" kern="0" dirty="0"/>
              <a:t>Sales &amp; Marketing Process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1A32B6F1-D9D0-B64F-846B-6C801A548D87}"/>
              </a:ext>
            </a:extLst>
          </p:cNvPr>
          <p:cNvSpPr txBox="1">
            <a:spLocks/>
          </p:cNvSpPr>
          <p:nvPr/>
        </p:nvSpPr>
        <p:spPr>
          <a:xfrm>
            <a:off x="7610414" y="4970791"/>
            <a:ext cx="1104314" cy="763335"/>
          </a:xfrm>
          <a:prstGeom prst="rect">
            <a:avLst/>
          </a:prstGeom>
        </p:spPr>
        <p:txBody>
          <a:bodyPr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LMA </a:t>
            </a:r>
            <a:endParaRPr lang="en-US" sz="850" kern="0" dirty="0">
              <a:solidFill>
                <a:schemeClr val="accent1"/>
              </a:solidFill>
            </a:endParaRP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Accounting</a:t>
            </a: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Reporting</a:t>
            </a: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IT</a:t>
            </a:r>
          </a:p>
          <a:p>
            <a:pPr marL="115888" indent="-115888">
              <a:lnSpc>
                <a:spcPts val="1000"/>
              </a:lnSpc>
              <a:spcBef>
                <a:spcPts val="0"/>
              </a:spcBef>
            </a:pPr>
            <a:r>
              <a:rPr lang="en-US" sz="850" kern="0" dirty="0"/>
              <a:t>HR/Admin</a:t>
            </a:r>
          </a:p>
        </p:txBody>
      </p:sp>
    </p:spTree>
    <p:extLst>
      <p:ext uri="{BB962C8B-B14F-4D97-AF65-F5344CB8AC3E}">
        <p14:creationId xmlns:p14="http://schemas.microsoft.com/office/powerpoint/2010/main" val="32425089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  <p:bldP spid="37" grpId="0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The accountability Chart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r>
              <a:rPr lang="en-US" sz="3200" dirty="0">
                <a:latin typeface="Montserrat Black" panose="020B0604020202020204" pitchFamily="2" charset="0"/>
              </a:rPr>
              <a:t>Visionary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This may be corporate or the site Executive Director</a:t>
            </a:r>
          </a:p>
          <a:p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Integrator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May be the Executive Director or the Department director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Departments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May be departments or employee groups within a department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</p:spTree>
    <p:extLst>
      <p:ext uri="{BB962C8B-B14F-4D97-AF65-F5344CB8AC3E}">
        <p14:creationId xmlns:p14="http://schemas.microsoft.com/office/powerpoint/2010/main" val="484858491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AFE7F8-9853-E75D-E99A-2C4017E759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9" b="64947"/>
          <a:stretch/>
        </p:blipFill>
        <p:spPr>
          <a:xfrm>
            <a:off x="754090" y="1199903"/>
            <a:ext cx="11216200" cy="373955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People Analyzer</a:t>
            </a:r>
            <a:r>
              <a:rPr lang="en-US" altLang="en-US" sz="3200" b="0" kern="1200" cap="none" baseline="35000" dirty="0">
                <a:latin typeface="Montserrat Medium" pitchFamily="2" charset="77"/>
                <a:ea typeface="Arial" panose="02000503000000020004" pitchFamily="2" charset="0"/>
                <a:cs typeface="Arial" panose="02000503000000020004" pitchFamily="2" charset="0"/>
                <a:sym typeface="Arial" panose="02000503000000020004" pitchFamily="2" charset="0"/>
              </a:rPr>
              <a:t>™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05811FAA-AA3F-CE4D-9CDC-A46828D1DDC7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4736748" y="2132969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VALUE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89B096-93D0-4047-9F6A-92DC9608C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452" y="5123086"/>
            <a:ext cx="2472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300" b="1" dirty="0">
                <a:solidFill>
                  <a:schemeClr val="bg1"/>
                </a:solidFill>
                <a:latin typeface="Montserrat ExtraBold" pitchFamily="2" charset="77"/>
                <a:cs typeface="Oswald Light"/>
              </a:rPr>
              <a:t>THE BAR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3C603A19-F3B3-B449-80F1-448BBAD13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796" y="3339347"/>
            <a:ext cx="2904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Montserrat" pitchFamily="2" charset="77"/>
                <a:cs typeface="Oswald Light"/>
              </a:rPr>
              <a:t>Maria Rodriguez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F9A9AFBE-197C-DF4E-BD48-D537BC833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252" y="3928756"/>
            <a:ext cx="30213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Montserrat" pitchFamily="2" charset="77"/>
                <a:cs typeface="Oswald Light"/>
              </a:rPr>
              <a:t>John Smith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957E7B54-6D30-E84E-BDBE-2B77E7D00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253" y="4477795"/>
            <a:ext cx="3335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Montserrat" pitchFamily="2" charset="77"/>
                <a:cs typeface="Oswald Light"/>
              </a:rPr>
              <a:t>George Wilson</a:t>
            </a:r>
          </a:p>
        </p:txBody>
      </p:sp>
      <p:grpSp>
        <p:nvGrpSpPr>
          <p:cNvPr id="22" name="Google Shape;374;p27">
            <a:extLst>
              <a:ext uri="{FF2B5EF4-FFF2-40B4-BE49-F238E27FC236}">
                <a16:creationId xmlns:a16="http://schemas.microsoft.com/office/drawing/2014/main" id="{560FF95B-8805-7343-BA3E-5A5FEA4818F3}"/>
              </a:ext>
            </a:extLst>
          </p:cNvPr>
          <p:cNvGrpSpPr/>
          <p:nvPr/>
        </p:nvGrpSpPr>
        <p:grpSpPr>
          <a:xfrm>
            <a:off x="11147330" y="209926"/>
            <a:ext cx="822960" cy="1064361"/>
            <a:chOff x="11147330" y="209926"/>
            <a:chExt cx="822960" cy="1064361"/>
          </a:xfrm>
        </p:grpSpPr>
        <p:pic>
          <p:nvPicPr>
            <p:cNvPr id="23" name="Google Shape;375;p27" descr="Icon&#10;&#10;Description automatically generated">
              <a:extLst>
                <a:ext uri="{FF2B5EF4-FFF2-40B4-BE49-F238E27FC236}">
                  <a16:creationId xmlns:a16="http://schemas.microsoft.com/office/drawing/2014/main" id="{1992C1EF-49B8-7243-8366-D984F03733F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147330" y="209926"/>
              <a:ext cx="822960" cy="10643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376;p27">
              <a:extLst>
                <a:ext uri="{FF2B5EF4-FFF2-40B4-BE49-F238E27FC236}">
                  <a16:creationId xmlns:a16="http://schemas.microsoft.com/office/drawing/2014/main" id="{BB3025E5-F691-2F49-954F-75119D0A0420}"/>
                </a:ext>
              </a:extLst>
            </p:cNvPr>
            <p:cNvSpPr txBox="1"/>
            <p:nvPr/>
          </p:nvSpPr>
          <p:spPr>
            <a:xfrm>
              <a:off x="11170179" y="269451"/>
              <a:ext cx="800111" cy="703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50"/>
                <a:buFont typeface="Arial"/>
                <a:buNone/>
              </a:pPr>
              <a:r>
                <a:rPr lang="en-US" sz="3000" b="1" dirty="0">
                  <a:solidFill>
                    <a:schemeClr val="lt1"/>
                  </a:solidFill>
                  <a:latin typeface="Montserrat"/>
                  <a:ea typeface="Arial"/>
                  <a:cs typeface="Arial"/>
                  <a:sym typeface="Montserrat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029DFBE3-52A2-47A7-8C47-D72EAD755C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4" b="6964"/>
          <a:stretch/>
        </p:blipFill>
        <p:spPr>
          <a:xfrm>
            <a:off x="1981452" y="5132248"/>
            <a:ext cx="8413376" cy="936726"/>
          </a:xfrm>
          <a:prstGeom prst="rect">
            <a:avLst/>
          </a:prstGeom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E6BEBF14-083A-F395-FC10-30852859349F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6885374" y="2130821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VALUE</a:t>
            </a: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71C59828-5F82-B49A-C299-3D2A17599E68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6357338" y="2130821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VALUE</a:t>
            </a: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B070AC13-F978-1608-4498-4472E736C004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5816425" y="2130821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VALUE</a:t>
            </a: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22541B5B-90C2-7EA8-47FD-9FAC82983A33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5275513" y="2130821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VALUE</a:t>
            </a: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C5E185AA-977C-B505-6630-3FE4A696E06C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7977929" y="2128673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VALUE</a:t>
            </a: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22E9A835-615D-BAB1-9D79-2FB7054249EE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7437018" y="2128673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VALUE</a:t>
            </a: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EB6A29BB-D0CB-8954-897B-9350D35BE3A3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9572761" y="2126525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schemeClr val="accent1"/>
                </a:solidFill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C</a:t>
            </a:r>
            <a:r>
              <a:rPr lang="en-US" altLang="en-US" sz="1800" b="1" dirty="0">
                <a:solidFill>
                  <a:srgbClr val="000000"/>
                </a:solidFill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APACTIY</a:t>
            </a: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381FC7F8-21EF-D161-43E1-BA3EAACC7D40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9031850" y="2126525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schemeClr val="accent1"/>
                </a:solidFill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W</a:t>
            </a:r>
            <a:r>
              <a:rPr lang="en-US" altLang="en-US" sz="1800" b="1" dirty="0">
                <a:solidFill>
                  <a:srgbClr val="000000"/>
                </a:solidFill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ANTS IT</a:t>
            </a: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2626FCBA-351A-DFC2-FA0A-948F6409650A}"/>
              </a:ext>
            </a:extLst>
          </p:cNvPr>
          <p:cNvSpPr txBox="1">
            <a:spLocks noChangeArrowheads="1"/>
          </p:cNvSpPr>
          <p:nvPr/>
        </p:nvSpPr>
        <p:spPr bwMode="auto">
          <a:xfrm rot="17460472">
            <a:off x="8503815" y="2126525"/>
            <a:ext cx="1752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1800" b="1" dirty="0">
                <a:solidFill>
                  <a:schemeClr val="accent1"/>
                </a:solidFill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G</a:t>
            </a:r>
            <a:r>
              <a:rPr lang="en-US" altLang="en-US" sz="1800" b="1" dirty="0">
                <a:solidFill>
                  <a:srgbClr val="000000"/>
                </a:solidFill>
                <a:latin typeface="Roboto Cn" panose="02000000000000000000" pitchFamily="2" charset="0"/>
                <a:ea typeface="Roboto Cn" panose="02000000000000000000" pitchFamily="2" charset="0"/>
                <a:cs typeface="Oswald Light"/>
              </a:rPr>
              <a:t>ETS IT</a:t>
            </a:r>
          </a:p>
        </p:txBody>
      </p:sp>
    </p:spTree>
    <p:extLst>
      <p:ext uri="{BB962C8B-B14F-4D97-AF65-F5344CB8AC3E}">
        <p14:creationId xmlns:p14="http://schemas.microsoft.com/office/powerpoint/2010/main" val="3957551994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1">
            <a:extLst>
              <a:ext uri="{FF2B5EF4-FFF2-40B4-BE49-F238E27FC236}">
                <a16:creationId xmlns:a16="http://schemas.microsoft.com/office/drawing/2014/main" id="{67C00E0B-860A-BF4E-A3DD-B31F8C090D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" t="14708" r="1826" b="7971"/>
          <a:stretch/>
        </p:blipFill>
        <p:spPr>
          <a:xfrm>
            <a:off x="0" y="-1"/>
            <a:ext cx="5486400" cy="6208776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FAB30A0-78DC-F347-BDCC-04BC637D75DB}"/>
              </a:ext>
            </a:extLst>
          </p:cNvPr>
          <p:cNvSpPr/>
          <p:nvPr/>
        </p:nvSpPr>
        <p:spPr>
          <a:xfrm>
            <a:off x="-1" y="1"/>
            <a:ext cx="5486400" cy="6213474"/>
          </a:xfrm>
          <a:prstGeom prst="rect">
            <a:avLst/>
          </a:prstGeom>
          <a:gradFill>
            <a:gsLst>
              <a:gs pos="100000">
                <a:srgbClr val="12161D">
                  <a:alpha val="16000"/>
                </a:srgbClr>
              </a:gs>
              <a:gs pos="0">
                <a:srgbClr val="313B4F">
                  <a:alpha val="78000"/>
                </a:srgbClr>
              </a:gs>
              <a:gs pos="56000">
                <a:srgbClr val="12161D">
                  <a:alpha val="12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F64A1E3-3618-3D47-A353-14A196ADA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Rocks</a:t>
            </a:r>
          </a:p>
        </p:txBody>
      </p:sp>
      <p:sp>
        <p:nvSpPr>
          <p:cNvPr id="109" name="Shape 109">
            <a:extLst>
              <a:ext uri="{FF2B5EF4-FFF2-40B4-BE49-F238E27FC236}">
                <a16:creationId xmlns:a16="http://schemas.microsoft.com/office/drawing/2014/main" id="{0E1A6158-1124-C54D-8069-5FDBA9F1FC5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007608" y="1682496"/>
            <a:ext cx="5248656" cy="4299204"/>
          </a:xfrm>
        </p:spPr>
        <p:txBody>
          <a:bodyPr lIns="91440"/>
          <a:lstStyle/>
          <a:p>
            <a:r>
              <a:rPr lang="en-US" altLang="en-US" b="1" dirty="0">
                <a:latin typeface="Montserrat" pitchFamily="2" charset="77"/>
              </a:rPr>
              <a:t>“Focus”—Al Reis</a:t>
            </a:r>
          </a:p>
          <a:p>
            <a:r>
              <a:rPr lang="en-US" altLang="en-US" b="1" dirty="0">
                <a:latin typeface="Montserrat" pitchFamily="2" charset="77"/>
              </a:rPr>
              <a:t>Rocks, pebbles, sand, water, </a:t>
            </a:r>
            <a:br>
              <a:rPr lang="en-US" altLang="en-US" b="1" dirty="0">
                <a:latin typeface="Montserrat" pitchFamily="2" charset="77"/>
              </a:rPr>
            </a:br>
            <a:r>
              <a:rPr lang="en-US" altLang="en-US" b="1" dirty="0">
                <a:latin typeface="Montserrat" pitchFamily="2" charset="77"/>
              </a:rPr>
              <a:t>and glass jar</a:t>
            </a:r>
          </a:p>
          <a:p>
            <a:r>
              <a:rPr lang="en-US" altLang="en-US" b="1" dirty="0">
                <a:latin typeface="Montserrat" pitchFamily="2" charset="77"/>
              </a:rPr>
              <a:t>3–7 (less is more)</a:t>
            </a:r>
          </a:p>
          <a:p>
            <a:r>
              <a:rPr lang="en-US" altLang="en-US" b="1" dirty="0">
                <a:latin typeface="Montserrat" pitchFamily="2" charset="77"/>
              </a:rPr>
              <a:t>The Harris Poll</a:t>
            </a:r>
            <a:r>
              <a:rPr lang="en-US" altLang="en-US" b="1" baseline="30000" dirty="0">
                <a:latin typeface="Montserrat" pitchFamily="2" charset="77"/>
              </a:rPr>
              <a:t>®</a:t>
            </a:r>
          </a:p>
          <a:p>
            <a:r>
              <a:rPr lang="en-US" altLang="en-US" b="1" dirty="0">
                <a:latin typeface="Montserrat" pitchFamily="2" charset="77"/>
              </a:rPr>
              <a:t>90-Day World™</a:t>
            </a:r>
          </a:p>
          <a:p>
            <a:r>
              <a:rPr lang="en-US" altLang="en-US" b="1" dirty="0">
                <a:latin typeface="Montserrat" pitchFamily="2" charset="77"/>
              </a:rPr>
              <a:t>Discuss and debate</a:t>
            </a:r>
          </a:p>
          <a:p>
            <a:endParaRPr lang="en-US" altLang="en-US" dirty="0">
              <a:sym typeface="Arial" panose="02000503000000020004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DCB969-F260-7545-8A87-B76D82A25A4A}"/>
              </a:ext>
            </a:extLst>
          </p:cNvPr>
          <p:cNvSpPr/>
          <p:nvPr/>
        </p:nvSpPr>
        <p:spPr>
          <a:xfrm>
            <a:off x="6110177" y="1356342"/>
            <a:ext cx="780596" cy="45719"/>
          </a:xfrm>
          <a:prstGeom prst="rect">
            <a:avLst/>
          </a:prstGeom>
          <a:gradFill>
            <a:gsLst>
              <a:gs pos="0">
                <a:srgbClr val="F04E23"/>
              </a:gs>
              <a:gs pos="100000">
                <a:srgbClr val="FF79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2E48B3A-67DD-E449-AE2A-1A369B49C80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9122734" y="6364224"/>
            <a:ext cx="2858385" cy="365125"/>
          </a:xfrm>
        </p:spPr>
        <p:txBody>
          <a:bodyPr/>
          <a:lstStyle/>
          <a:p>
            <a:pPr algn="r"/>
            <a:r>
              <a:rPr lang="en-US" dirty="0"/>
              <a:t>#EOSWorldwide</a:t>
            </a:r>
          </a:p>
        </p:txBody>
      </p:sp>
      <p:grpSp>
        <p:nvGrpSpPr>
          <p:cNvPr id="8" name="Google Shape;374;p27">
            <a:extLst>
              <a:ext uri="{FF2B5EF4-FFF2-40B4-BE49-F238E27FC236}">
                <a16:creationId xmlns:a16="http://schemas.microsoft.com/office/drawing/2014/main" id="{AD7880F7-29A5-614A-A882-9E6946AAE744}"/>
              </a:ext>
            </a:extLst>
          </p:cNvPr>
          <p:cNvGrpSpPr/>
          <p:nvPr/>
        </p:nvGrpSpPr>
        <p:grpSpPr>
          <a:xfrm>
            <a:off x="11147330" y="209926"/>
            <a:ext cx="822960" cy="1064361"/>
            <a:chOff x="11147330" y="209926"/>
            <a:chExt cx="822960" cy="1064361"/>
          </a:xfrm>
        </p:grpSpPr>
        <p:pic>
          <p:nvPicPr>
            <p:cNvPr id="9" name="Google Shape;375;p27" descr="Icon&#10;&#10;Description automatically generated">
              <a:extLst>
                <a:ext uri="{FF2B5EF4-FFF2-40B4-BE49-F238E27FC236}">
                  <a16:creationId xmlns:a16="http://schemas.microsoft.com/office/drawing/2014/main" id="{D1060199-4EEA-0241-8F20-16D59566C45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147330" y="209926"/>
              <a:ext cx="822960" cy="10643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376;p27">
              <a:extLst>
                <a:ext uri="{FF2B5EF4-FFF2-40B4-BE49-F238E27FC236}">
                  <a16:creationId xmlns:a16="http://schemas.microsoft.com/office/drawing/2014/main" id="{3B11D096-E145-EF46-8472-4BCC958E4B86}"/>
                </a:ext>
              </a:extLst>
            </p:cNvPr>
            <p:cNvSpPr txBox="1"/>
            <p:nvPr/>
          </p:nvSpPr>
          <p:spPr>
            <a:xfrm>
              <a:off x="11170179" y="269451"/>
              <a:ext cx="800111" cy="703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50"/>
                <a:buFont typeface="Arial"/>
                <a:buNone/>
              </a:pPr>
              <a:r>
                <a:rPr lang="en-US" sz="3000" b="1" dirty="0">
                  <a:solidFill>
                    <a:schemeClr val="lt1"/>
                  </a:solidFill>
                  <a:latin typeface="Montserrat"/>
                  <a:ea typeface="Arial"/>
                  <a:cs typeface="Arial"/>
                  <a:sym typeface="Montserrat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07160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B24DDB5E-C6D0-C94B-B70D-326F27EA8C96}"/>
              </a:ext>
            </a:extLst>
          </p:cNvPr>
          <p:cNvSpPr txBox="1">
            <a:spLocks noChangeArrowheads="1"/>
          </p:cNvSpPr>
          <p:nvPr/>
        </p:nvSpPr>
        <p:spPr>
          <a:xfrm>
            <a:off x="1250057" y="1667093"/>
            <a:ext cx="8744844" cy="52428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tabLst>
                <a:tab pos="6280150" algn="l"/>
              </a:tabLst>
            </a:pPr>
            <a:r>
              <a:rPr lang="en-US" sz="2200" b="1" dirty="0">
                <a:latin typeface="Montserrat" pitchFamily="2" charset="77"/>
                <a:ea typeface="ＭＳ Ｐゴシック" charset="0"/>
                <a:cs typeface="Oswald Light"/>
              </a:rPr>
              <a:t>Good News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</a:t>
            </a:r>
            <a:r>
              <a:rPr lang="en-US" sz="2200" dirty="0">
                <a:solidFill>
                  <a:srgbClr val="595959"/>
                </a:solidFill>
                <a:latin typeface="Montserrat Medium" pitchFamily="2" charset="77"/>
                <a:ea typeface="ＭＳ Ｐゴシック" charset="0"/>
                <a:cs typeface="Oswald Light"/>
              </a:rPr>
              <a:t>5 Minutes</a:t>
            </a:r>
          </a:p>
          <a:p>
            <a:pPr>
              <a:buClr>
                <a:schemeClr val="accent1"/>
              </a:buClr>
              <a:tabLst>
                <a:tab pos="6280150" algn="l"/>
              </a:tabLst>
            </a:pPr>
            <a:r>
              <a:rPr lang="en-US" sz="2200" b="1" dirty="0">
                <a:latin typeface="Montserrat" pitchFamily="2" charset="77"/>
                <a:ea typeface="ＭＳ Ｐゴシック" charset="0"/>
                <a:cs typeface="Oswald Light"/>
              </a:rPr>
              <a:t>Scorecard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</a:t>
            </a:r>
            <a:r>
              <a:rPr lang="en-US" sz="2200" dirty="0">
                <a:solidFill>
                  <a:srgbClr val="595959"/>
                </a:solidFill>
                <a:latin typeface="Montserrat Medium" pitchFamily="2" charset="77"/>
                <a:ea typeface="ＭＳ Ｐゴシック" charset="0"/>
                <a:cs typeface="Oswald Light"/>
              </a:rPr>
              <a:t>5 Minutes</a:t>
            </a:r>
          </a:p>
          <a:p>
            <a:pPr>
              <a:buClr>
                <a:schemeClr val="accent1"/>
              </a:buClr>
              <a:tabLst>
                <a:tab pos="6280150" algn="l"/>
              </a:tabLst>
            </a:pPr>
            <a:r>
              <a:rPr lang="en-US" sz="2200" b="1" dirty="0">
                <a:latin typeface="Montserrat" pitchFamily="2" charset="77"/>
                <a:ea typeface="ＭＳ Ｐゴシック" charset="0"/>
                <a:cs typeface="Oswald Light"/>
              </a:rPr>
              <a:t>Rock Review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</a:t>
            </a:r>
            <a:r>
              <a:rPr lang="en-US" sz="2200" dirty="0">
                <a:solidFill>
                  <a:srgbClr val="595959"/>
                </a:solidFill>
                <a:latin typeface="Montserrat Medium" pitchFamily="2" charset="77"/>
                <a:ea typeface="ＭＳ Ｐゴシック" charset="0"/>
                <a:cs typeface="Oswald Light"/>
              </a:rPr>
              <a:t>5 Minutes</a:t>
            </a:r>
          </a:p>
          <a:p>
            <a:pPr>
              <a:buClr>
                <a:schemeClr val="accent1"/>
              </a:buClr>
              <a:tabLst>
                <a:tab pos="6280150" algn="l"/>
              </a:tabLst>
            </a:pPr>
            <a:r>
              <a:rPr lang="en-US" sz="2200" b="1" dirty="0">
                <a:latin typeface="Montserrat" pitchFamily="2" charset="77"/>
                <a:ea typeface="ＭＳ Ｐゴシック" charset="0"/>
                <a:cs typeface="Oswald Light"/>
              </a:rPr>
              <a:t>Customer &amp; Employee Headlines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</a:t>
            </a:r>
            <a:r>
              <a:rPr lang="en-US" sz="2200" dirty="0">
                <a:solidFill>
                  <a:srgbClr val="595959"/>
                </a:solidFill>
                <a:latin typeface="Montserrat Medium" pitchFamily="2" charset="77"/>
                <a:ea typeface="ＭＳ Ｐゴシック" charset="0"/>
                <a:cs typeface="Oswald Light"/>
              </a:rPr>
              <a:t>5 Minutes</a:t>
            </a:r>
          </a:p>
          <a:p>
            <a:pPr>
              <a:spcBef>
                <a:spcPts val="1500"/>
              </a:spcBef>
              <a:buClr>
                <a:schemeClr val="accent1"/>
              </a:buClr>
              <a:tabLst>
                <a:tab pos="6280150" algn="l"/>
              </a:tabLst>
            </a:pPr>
            <a:r>
              <a:rPr lang="en-US" sz="2200" b="1" dirty="0">
                <a:latin typeface="Montserrat" pitchFamily="2" charset="77"/>
                <a:ea typeface="ＭＳ Ｐゴシック" charset="0"/>
                <a:cs typeface="Oswald Light"/>
              </a:rPr>
              <a:t>To Do List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</a:t>
            </a:r>
            <a:r>
              <a:rPr lang="en-US" sz="2200" dirty="0">
                <a:solidFill>
                  <a:srgbClr val="595959"/>
                </a:solidFill>
                <a:latin typeface="Montserrat Medium" pitchFamily="2" charset="77"/>
                <a:ea typeface="ＭＳ Ｐゴシック" charset="0"/>
                <a:cs typeface="Oswald Light"/>
              </a:rPr>
              <a:t>5 Minutes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	</a:t>
            </a:r>
          </a:p>
          <a:p>
            <a:pPr marL="228600" lvl="1">
              <a:buClr>
                <a:schemeClr val="accent1"/>
              </a:buClr>
              <a:buNone/>
              <a:tabLst>
                <a:tab pos="6280150" algn="l"/>
              </a:tabLst>
            </a:pP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 </a:t>
            </a:r>
          </a:p>
          <a:p>
            <a:pPr>
              <a:spcBef>
                <a:spcPts val="500"/>
              </a:spcBef>
              <a:buClr>
                <a:schemeClr val="accent1"/>
              </a:buClr>
              <a:tabLst>
                <a:tab pos="6280150" algn="l"/>
              </a:tabLst>
            </a:pPr>
            <a:r>
              <a:rPr lang="en-US" sz="2200" b="1" dirty="0">
                <a:latin typeface="Montserrat" pitchFamily="2" charset="77"/>
                <a:ea typeface="ＭＳ Ｐゴシック" charset="0"/>
                <a:cs typeface="Oswald Light"/>
              </a:rPr>
              <a:t>Issues List/IDS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</a:t>
            </a:r>
            <a:r>
              <a:rPr lang="en-US" sz="2200" dirty="0">
                <a:solidFill>
                  <a:srgbClr val="595959"/>
                </a:solidFill>
                <a:latin typeface="Montserrat Medium" pitchFamily="2" charset="77"/>
                <a:ea typeface="ＭＳ Ｐゴシック" charset="0"/>
                <a:cs typeface="Oswald Light"/>
              </a:rPr>
              <a:t>60 Minutes</a:t>
            </a:r>
          </a:p>
          <a:p>
            <a:pPr marL="228600" lvl="1">
              <a:buClr>
                <a:schemeClr val="accent1"/>
              </a:buClr>
              <a:buNone/>
              <a:tabLst>
                <a:tab pos="6280150" algn="l"/>
              </a:tabLst>
            </a:pP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 </a:t>
            </a:r>
          </a:p>
          <a:p>
            <a:pPr marL="228600" lvl="1">
              <a:buClr>
                <a:schemeClr val="accent1"/>
              </a:buClr>
              <a:buNone/>
              <a:tabLst>
                <a:tab pos="6280150" algn="l"/>
              </a:tabLst>
            </a:pP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 </a:t>
            </a:r>
          </a:p>
          <a:p>
            <a:pPr>
              <a:spcBef>
                <a:spcPts val="200"/>
              </a:spcBef>
              <a:buClr>
                <a:schemeClr val="accent1"/>
              </a:buClr>
              <a:tabLst>
                <a:tab pos="6280150" algn="l"/>
              </a:tabLst>
            </a:pPr>
            <a:r>
              <a:rPr lang="en-US" sz="2200" b="1" dirty="0">
                <a:latin typeface="Montserrat" pitchFamily="2" charset="77"/>
                <a:ea typeface="ＭＳ Ｐゴシック" charset="0"/>
                <a:cs typeface="Oswald Light"/>
              </a:rPr>
              <a:t>Conclude</a:t>
            </a:r>
            <a:r>
              <a:rPr lang="en-US" sz="2200" dirty="0">
                <a:latin typeface="Montserrat Medium" pitchFamily="2" charset="77"/>
                <a:ea typeface="ＭＳ Ｐゴシック" charset="0"/>
                <a:cs typeface="Oswald Light"/>
              </a:rPr>
              <a:t>	</a:t>
            </a:r>
            <a:r>
              <a:rPr lang="en-US" sz="2200" dirty="0">
                <a:solidFill>
                  <a:srgbClr val="595959"/>
                </a:solidFill>
                <a:latin typeface="Montserrat Medium" pitchFamily="2" charset="77"/>
                <a:ea typeface="ＭＳ Ｐゴシック" charset="0"/>
                <a:cs typeface="Oswald Light"/>
              </a:rPr>
              <a:t>5 Minutes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97350-8F65-E245-B31B-253DD847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10 Meeting</a:t>
            </a:r>
            <a:r>
              <a:rPr lang="en-US" altLang="en-US" sz="3200" b="0" kern="1200" cap="none" baseline="35000" dirty="0">
                <a:latin typeface="Montserrat Medium" pitchFamily="2" charset="77"/>
                <a:ea typeface="Arial" panose="02000503000000020004" pitchFamily="2" charset="0"/>
                <a:cs typeface="Arial" panose="02000503000000020004" pitchFamily="2" charset="0"/>
                <a:sym typeface="Arial" panose="02000503000000020004" pitchFamily="2" charset="0"/>
              </a:rPr>
              <a:t>™</a:t>
            </a:r>
            <a:endParaRPr lang="en-US" baseline="35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EE181E-5FB1-5E4F-8BF8-3BDF0838FB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747577"/>
                </a:solidFill>
              </a:rPr>
              <a:t>#EOSWorldwide</a:t>
            </a:r>
            <a:endParaRPr lang="en-US" dirty="0">
              <a:solidFill>
                <a:srgbClr val="747577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449E15-F8DD-EB41-8353-F4E8911E5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867" y="3859006"/>
            <a:ext cx="3230767" cy="5115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4568237-4414-624D-BE2D-C1E5D2CBD6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818"/>
          <a:stretch/>
        </p:blipFill>
        <p:spPr>
          <a:xfrm>
            <a:off x="1556466" y="4928514"/>
            <a:ext cx="3230767" cy="1697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3C80265-2E6B-2442-9E88-38916BC9B3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182" b="33636"/>
          <a:stretch/>
        </p:blipFill>
        <p:spPr>
          <a:xfrm>
            <a:off x="1556465" y="5098253"/>
            <a:ext cx="3230767" cy="1697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E78718-0A86-2E4B-81CE-6C184601A5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818"/>
          <a:stretch/>
        </p:blipFill>
        <p:spPr>
          <a:xfrm>
            <a:off x="1556467" y="5250270"/>
            <a:ext cx="3230767" cy="1697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6C8F9BD-DB67-4D48-B8D8-F8217E8A77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182" b="33636"/>
          <a:stretch/>
        </p:blipFill>
        <p:spPr>
          <a:xfrm>
            <a:off x="5463044" y="4931450"/>
            <a:ext cx="3230767" cy="1697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8136E2B-A7F5-FC46-B5FD-678289B14F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818"/>
          <a:stretch/>
        </p:blipFill>
        <p:spPr>
          <a:xfrm>
            <a:off x="5463046" y="5083467"/>
            <a:ext cx="3230767" cy="169739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DCCB4F69-520A-CA40-B3EF-C1EC604EA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699" y="2049780"/>
            <a:ext cx="9067801" cy="1308100"/>
          </a:xfrm>
          <a:prstGeom prst="rect">
            <a:avLst/>
          </a:prstGeom>
          <a:solidFill>
            <a:schemeClr val="accent1">
              <a:alpha val="49804"/>
            </a:schemeClr>
          </a:solidFill>
          <a:ln w="25400">
            <a:solidFill>
              <a:srgbClr val="E87722"/>
            </a:solidFill>
            <a:miter lim="800000"/>
            <a:headEnd/>
            <a:tailEnd/>
          </a:ln>
        </p:spPr>
        <p:txBody>
          <a:bodyPr lIns="121917" tIns="60958" rIns="121917" bIns="60958">
            <a:noAutofit/>
          </a:bodyPr>
          <a:lstStyle>
            <a:lvl1pPr>
              <a:defRPr sz="32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1pPr>
            <a:lvl2pPr marL="37931725" indent="-37474525">
              <a:defRPr sz="28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2pPr>
            <a:lvl3pPr>
              <a:defRPr sz="24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3pPr>
            <a:lvl4pPr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4pPr>
            <a:lvl5pPr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5pPr>
            <a:lvl6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6pPr>
            <a:lvl7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7pPr>
            <a:lvl8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8pPr>
            <a:lvl9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9pPr>
          </a:lstStyle>
          <a:p>
            <a:pPr eaLnBrk="1" hangingPunct="1"/>
            <a:endParaRPr lang="en-US" sz="2100" b="1" dirty="0">
              <a:solidFill>
                <a:srgbClr val="E87722"/>
              </a:solidFill>
              <a:latin typeface="Montserrat SemiBold" pitchFamily="2" charset="77"/>
              <a:cs typeface="Oswald Light"/>
            </a:endParaRPr>
          </a:p>
          <a:p>
            <a:pPr algn="ctr" eaLnBrk="1" hangingPunct="1"/>
            <a:r>
              <a:rPr lang="en-US" sz="2600" b="1" dirty="0">
                <a:solidFill>
                  <a:schemeClr val="accent1"/>
                </a:solidFill>
                <a:latin typeface="Montserrat SemiBold" pitchFamily="2" charset="77"/>
                <a:cs typeface="Oswald Light"/>
              </a:rPr>
              <a:t>Reporting Only</a:t>
            </a:r>
          </a:p>
          <a:p>
            <a:pPr eaLnBrk="1" hangingPunct="1"/>
            <a:endParaRPr lang="en-US" sz="2100" b="1" dirty="0">
              <a:solidFill>
                <a:srgbClr val="E87722"/>
              </a:solidFill>
              <a:latin typeface="Montserrat SemiBold" pitchFamily="2" charset="77"/>
              <a:cs typeface="Oswald Light"/>
            </a:endParaRPr>
          </a:p>
        </p:txBody>
      </p:sp>
      <p:grpSp>
        <p:nvGrpSpPr>
          <p:cNvPr id="12" name="Google Shape;374;p27">
            <a:extLst>
              <a:ext uri="{FF2B5EF4-FFF2-40B4-BE49-F238E27FC236}">
                <a16:creationId xmlns:a16="http://schemas.microsoft.com/office/drawing/2014/main" id="{A04B0CF9-CC59-194E-9543-28C2A985749F}"/>
              </a:ext>
            </a:extLst>
          </p:cNvPr>
          <p:cNvGrpSpPr/>
          <p:nvPr/>
        </p:nvGrpSpPr>
        <p:grpSpPr>
          <a:xfrm>
            <a:off x="11147330" y="209926"/>
            <a:ext cx="822960" cy="1064361"/>
            <a:chOff x="11147330" y="209926"/>
            <a:chExt cx="822960" cy="1064361"/>
          </a:xfrm>
        </p:grpSpPr>
        <p:pic>
          <p:nvPicPr>
            <p:cNvPr id="13" name="Google Shape;375;p27" descr="Icon&#10;&#10;Description automatically generated">
              <a:extLst>
                <a:ext uri="{FF2B5EF4-FFF2-40B4-BE49-F238E27FC236}">
                  <a16:creationId xmlns:a16="http://schemas.microsoft.com/office/drawing/2014/main" id="{E8429EC5-8F32-FE40-BBB6-8BE031B2387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147330" y="209926"/>
              <a:ext cx="822960" cy="10643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376;p27">
              <a:extLst>
                <a:ext uri="{FF2B5EF4-FFF2-40B4-BE49-F238E27FC236}">
                  <a16:creationId xmlns:a16="http://schemas.microsoft.com/office/drawing/2014/main" id="{12BBF2D8-6708-C444-BCBB-E7CA8452CF86}"/>
                </a:ext>
              </a:extLst>
            </p:cNvPr>
            <p:cNvSpPr txBox="1"/>
            <p:nvPr/>
          </p:nvSpPr>
          <p:spPr>
            <a:xfrm>
              <a:off x="11170179" y="269451"/>
              <a:ext cx="800111" cy="703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50"/>
                <a:buFont typeface="Arial"/>
                <a:buNone/>
              </a:pPr>
              <a:r>
                <a:rPr lang="en-US" sz="3000" b="1" dirty="0">
                  <a:solidFill>
                    <a:schemeClr val="lt1"/>
                  </a:solidFill>
                  <a:latin typeface="Montserrat"/>
                  <a:ea typeface="Arial"/>
                  <a:cs typeface="Arial"/>
                  <a:sym typeface="Montserrat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8787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Level 10 Meeting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Should follow all required report submissions or data base updates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Department meetings should precede reports and database updates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Inclusion at  the end of daily or weekly standup 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Come Prepared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Department specifics for Rocks, To Dos and Issues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Do not cover up what you have not completed or achieved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</p:spTree>
    <p:extLst>
      <p:ext uri="{BB962C8B-B14F-4D97-AF65-F5344CB8AC3E}">
        <p14:creationId xmlns:p14="http://schemas.microsoft.com/office/powerpoint/2010/main" val="204710237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897E7CE-23CB-704D-8C38-E1D7C8EC92F6}"/>
              </a:ext>
            </a:extLst>
          </p:cNvPr>
          <p:cNvGraphicFramePr>
            <a:graphicFrameLocks noGrp="1"/>
          </p:cNvGraphicFramePr>
          <p:nvPr/>
        </p:nvGraphicFramePr>
        <p:xfrm>
          <a:off x="692944" y="1670785"/>
          <a:ext cx="10823586" cy="4234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425">
                  <a:extLst>
                    <a:ext uri="{9D8B030D-6E8A-4147-A177-3AD203B41FA5}">
                      <a16:colId xmlns:a16="http://schemas.microsoft.com/office/drawing/2014/main" val="3084595892"/>
                    </a:ext>
                  </a:extLst>
                </a:gridCol>
                <a:gridCol w="1561606">
                  <a:extLst>
                    <a:ext uri="{9D8B030D-6E8A-4147-A177-3AD203B41FA5}">
                      <a16:colId xmlns:a16="http://schemas.microsoft.com/office/drawing/2014/main" val="2072188867"/>
                    </a:ext>
                  </a:extLst>
                </a:gridCol>
                <a:gridCol w="740869">
                  <a:extLst>
                    <a:ext uri="{9D8B030D-6E8A-4147-A177-3AD203B41FA5}">
                      <a16:colId xmlns:a16="http://schemas.microsoft.com/office/drawing/2014/main" val="2063803991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2344693740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801039508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577999546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1552672708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148798764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3774091633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3529304594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3133510911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2157870280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3943853708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39258173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3727892821"/>
                    </a:ext>
                  </a:extLst>
                </a:gridCol>
                <a:gridCol w="610822">
                  <a:extLst>
                    <a:ext uri="{9D8B030D-6E8A-4147-A177-3AD203B41FA5}">
                      <a16:colId xmlns:a16="http://schemas.microsoft.com/office/drawing/2014/main" val="78120758"/>
                    </a:ext>
                  </a:extLst>
                </a:gridCol>
              </a:tblGrid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054829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053532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02028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0055991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645456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664136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892110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277170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925946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216634"/>
                  </a:ext>
                </a:extLst>
              </a:tr>
              <a:tr h="384974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605103"/>
                  </a:ext>
                </a:extLst>
              </a:tr>
            </a:tbl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Company ScoreCard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33C8650A-A2AA-BC49-AF13-7E7E0C0433F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80988" y="1498573"/>
            <a:ext cx="11603038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" name="Rectangle 69">
            <a:extLst>
              <a:ext uri="{FF2B5EF4-FFF2-40B4-BE49-F238E27FC236}">
                <a16:creationId xmlns:a16="http://schemas.microsoft.com/office/drawing/2014/main" id="{6733FA90-8589-7549-8F27-7E56978EC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3" y="1778602"/>
            <a:ext cx="335028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WHO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2" name="Rectangle 70">
            <a:extLst>
              <a:ext uri="{FF2B5EF4-FFF2-40B4-BE49-F238E27FC236}">
                <a16:creationId xmlns:a16="http://schemas.microsoft.com/office/drawing/2014/main" id="{554C7270-FD55-1A4D-B183-E04D88FDA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63" y="1778602"/>
            <a:ext cx="1045158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MEASURABLES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3" name="Rectangle 71">
            <a:extLst>
              <a:ext uri="{FF2B5EF4-FFF2-40B4-BE49-F238E27FC236}">
                <a16:creationId xmlns:a16="http://schemas.microsoft.com/office/drawing/2014/main" id="{3C8B4966-F752-3143-8E2B-390EF0465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363" y="1778602"/>
            <a:ext cx="383118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GOAL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D3C9CF3-A202-AE47-8C67-8358826681DE}"/>
              </a:ext>
            </a:extLst>
          </p:cNvPr>
          <p:cNvGrpSpPr/>
          <p:nvPr/>
        </p:nvGrpSpPr>
        <p:grpSpPr>
          <a:xfrm>
            <a:off x="3656017" y="1778602"/>
            <a:ext cx="473953" cy="176972"/>
            <a:chOff x="3590925" y="1144588"/>
            <a:chExt cx="473953" cy="176972"/>
          </a:xfrm>
        </p:grpSpPr>
        <p:sp>
          <p:nvSpPr>
            <p:cNvPr id="75" name="Rectangle 72">
              <a:extLst>
                <a:ext uri="{FF2B5EF4-FFF2-40B4-BE49-F238E27FC236}">
                  <a16:creationId xmlns:a16="http://schemas.microsoft.com/office/drawing/2014/main" id="{18E9E883-54D1-C44A-B784-A5E43A8A1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0925" y="1144588"/>
              <a:ext cx="16991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30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76" name="Rectangle 73">
              <a:extLst>
                <a:ext uri="{FF2B5EF4-FFF2-40B4-BE49-F238E27FC236}">
                  <a16:creationId xmlns:a16="http://schemas.microsoft.com/office/drawing/2014/main" id="{293E9CE4-F130-3045-9C38-55365E69C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2375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77" name="Rectangle 74">
              <a:extLst>
                <a:ext uri="{FF2B5EF4-FFF2-40B4-BE49-F238E27FC236}">
                  <a16:creationId xmlns:a16="http://schemas.microsoft.com/office/drawing/2014/main" id="{B430C706-F1E3-174B-9E37-698F0312E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00" y="1144588"/>
              <a:ext cx="25487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Sep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52B6F88-23AF-1F49-B447-93945784D53E}"/>
              </a:ext>
            </a:extLst>
          </p:cNvPr>
          <p:cNvGrpSpPr/>
          <p:nvPr/>
        </p:nvGrpSpPr>
        <p:grpSpPr>
          <a:xfrm>
            <a:off x="4306890" y="1778602"/>
            <a:ext cx="364168" cy="176972"/>
            <a:chOff x="4284662" y="1144588"/>
            <a:chExt cx="364168" cy="176972"/>
          </a:xfrm>
        </p:grpSpPr>
        <p:sp>
          <p:nvSpPr>
            <p:cNvPr id="79" name="Rectangle 75">
              <a:extLst>
                <a:ext uri="{FF2B5EF4-FFF2-40B4-BE49-F238E27FC236}">
                  <a16:creationId xmlns:a16="http://schemas.microsoft.com/office/drawing/2014/main" id="{7731367F-309A-404D-8AB9-B77262685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4662" y="1144588"/>
              <a:ext cx="8496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0" name="Rectangle 76">
              <a:extLst>
                <a:ext uri="{FF2B5EF4-FFF2-40B4-BE49-F238E27FC236}">
                  <a16:creationId xmlns:a16="http://schemas.microsoft.com/office/drawing/2014/main" id="{B0FCD038-F75C-864C-AB7E-6A978F24D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0387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1" name="Rectangle 77">
              <a:extLst>
                <a:ext uri="{FF2B5EF4-FFF2-40B4-BE49-F238E27FC236}">
                  <a16:creationId xmlns:a16="http://schemas.microsoft.com/office/drawing/2014/main" id="{32B690DD-920E-A042-9ECD-F849C0FA4E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600" y="1144588"/>
              <a:ext cx="22923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Oct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437E419-D96D-5E49-9091-732B7A6D2D67}"/>
              </a:ext>
            </a:extLst>
          </p:cNvPr>
          <p:cNvGrpSpPr/>
          <p:nvPr/>
        </p:nvGrpSpPr>
        <p:grpSpPr>
          <a:xfrm>
            <a:off x="4871245" y="1778602"/>
            <a:ext cx="448305" cy="176972"/>
            <a:chOff x="4884737" y="1144588"/>
            <a:chExt cx="448305" cy="176972"/>
          </a:xfrm>
        </p:grpSpPr>
        <p:sp>
          <p:nvSpPr>
            <p:cNvPr id="83" name="Rectangle 78">
              <a:extLst>
                <a:ext uri="{FF2B5EF4-FFF2-40B4-BE49-F238E27FC236}">
                  <a16:creationId xmlns:a16="http://schemas.microsoft.com/office/drawing/2014/main" id="{6A5E03DF-D3C3-F240-B784-EFBA578BC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4737" y="1144588"/>
              <a:ext cx="16991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14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4" name="Rectangle 79">
              <a:extLst>
                <a:ext uri="{FF2B5EF4-FFF2-40B4-BE49-F238E27FC236}">
                  <a16:creationId xmlns:a16="http://schemas.microsoft.com/office/drawing/2014/main" id="{17857AC3-7990-6744-ABFE-63826D1A4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187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5" name="Rectangle 80">
              <a:extLst>
                <a:ext uri="{FF2B5EF4-FFF2-40B4-BE49-F238E27FC236}">
                  <a16:creationId xmlns:a16="http://schemas.microsoft.com/office/drawing/2014/main" id="{0DCCED7F-07B1-224A-84A4-FE58EB3CF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812" y="1144588"/>
              <a:ext cx="22923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Oct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FBA8001-2654-E641-83F6-3180E196E5E5}"/>
              </a:ext>
            </a:extLst>
          </p:cNvPr>
          <p:cNvGrpSpPr/>
          <p:nvPr/>
        </p:nvGrpSpPr>
        <p:grpSpPr>
          <a:xfrm>
            <a:off x="5483225" y="1778602"/>
            <a:ext cx="448305" cy="176972"/>
            <a:chOff x="5532437" y="1144588"/>
            <a:chExt cx="448305" cy="176972"/>
          </a:xfrm>
        </p:grpSpPr>
        <p:sp>
          <p:nvSpPr>
            <p:cNvPr id="87" name="Rectangle 81">
              <a:extLst>
                <a:ext uri="{FF2B5EF4-FFF2-40B4-BE49-F238E27FC236}">
                  <a16:creationId xmlns:a16="http://schemas.microsoft.com/office/drawing/2014/main" id="{DCE74325-C072-9C47-B4D3-B50B74AC5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2437" y="1144588"/>
              <a:ext cx="16991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21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8" name="Rectangle 82">
              <a:extLst>
                <a:ext uri="{FF2B5EF4-FFF2-40B4-BE49-F238E27FC236}">
                  <a16:creationId xmlns:a16="http://schemas.microsoft.com/office/drawing/2014/main" id="{C83468E4-D1D0-F04E-B2F3-D0D230241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887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9" name="Rectangle 83">
              <a:extLst>
                <a:ext uri="{FF2B5EF4-FFF2-40B4-BE49-F238E27FC236}">
                  <a16:creationId xmlns:a16="http://schemas.microsoft.com/office/drawing/2014/main" id="{A8FB65C4-4981-E241-98D5-BA738E71E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1512" y="1144588"/>
              <a:ext cx="22923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Oct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B7AF17F-3485-C546-B8A2-98F49C1363B8}"/>
              </a:ext>
            </a:extLst>
          </p:cNvPr>
          <p:cNvGrpSpPr/>
          <p:nvPr/>
        </p:nvGrpSpPr>
        <p:grpSpPr>
          <a:xfrm>
            <a:off x="6106997" y="1778602"/>
            <a:ext cx="449893" cy="176972"/>
            <a:chOff x="6178550" y="1144588"/>
            <a:chExt cx="449893" cy="176972"/>
          </a:xfrm>
        </p:grpSpPr>
        <p:sp>
          <p:nvSpPr>
            <p:cNvPr id="91" name="Rectangle 84">
              <a:extLst>
                <a:ext uri="{FF2B5EF4-FFF2-40B4-BE49-F238E27FC236}">
                  <a16:creationId xmlns:a16="http://schemas.microsoft.com/office/drawing/2014/main" id="{CB933B91-FEE3-DB49-BAE5-EC45F269C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8550" y="1144588"/>
              <a:ext cx="16991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28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92" name="Rectangle 85">
              <a:extLst>
                <a:ext uri="{FF2B5EF4-FFF2-40B4-BE49-F238E27FC236}">
                  <a16:creationId xmlns:a16="http://schemas.microsoft.com/office/drawing/2014/main" id="{C5958668-8B82-2448-B61E-EA8396BCB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1588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93" name="Rectangle 86">
              <a:extLst>
                <a:ext uri="{FF2B5EF4-FFF2-40B4-BE49-F238E27FC236}">
                  <a16:creationId xmlns:a16="http://schemas.microsoft.com/office/drawing/2014/main" id="{968BABA5-4E51-D843-8949-3DF744C30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9213" y="1144588"/>
              <a:ext cx="22923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Oct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FDF7D7C-19C4-114E-81B2-04D0139DB0C4}"/>
              </a:ext>
            </a:extLst>
          </p:cNvPr>
          <p:cNvGrpSpPr/>
          <p:nvPr/>
        </p:nvGrpSpPr>
        <p:grpSpPr>
          <a:xfrm>
            <a:off x="6746603" y="1778602"/>
            <a:ext cx="394640" cy="176972"/>
            <a:chOff x="6854825" y="1144588"/>
            <a:chExt cx="394640" cy="176972"/>
          </a:xfrm>
        </p:grpSpPr>
        <p:sp>
          <p:nvSpPr>
            <p:cNvPr id="95" name="Rectangle 87">
              <a:extLst>
                <a:ext uri="{FF2B5EF4-FFF2-40B4-BE49-F238E27FC236}">
                  <a16:creationId xmlns:a16="http://schemas.microsoft.com/office/drawing/2014/main" id="{7AABAFA1-F609-D04E-ABB9-256F27DC6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4825" y="1144588"/>
              <a:ext cx="8496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96" name="Rectangle 88">
              <a:extLst>
                <a:ext uri="{FF2B5EF4-FFF2-40B4-BE49-F238E27FC236}">
                  <a16:creationId xmlns:a16="http://schemas.microsoft.com/office/drawing/2014/main" id="{A337F35D-BC06-5D41-80B0-4BAB3E274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0550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97" name="Rectangle 89">
              <a:extLst>
                <a:ext uri="{FF2B5EF4-FFF2-40B4-BE49-F238E27FC236}">
                  <a16:creationId xmlns:a16="http://schemas.microsoft.com/office/drawing/2014/main" id="{9A828B67-EE4A-BA4B-A621-42F6D6419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8175" y="1144588"/>
              <a:ext cx="26129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Nov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8FF3292A-E897-0145-BE65-0499FAB48DBC}"/>
              </a:ext>
            </a:extLst>
          </p:cNvPr>
          <p:cNvGrpSpPr/>
          <p:nvPr/>
        </p:nvGrpSpPr>
        <p:grpSpPr>
          <a:xfrm>
            <a:off x="7315721" y="1778602"/>
            <a:ext cx="480365" cy="176972"/>
            <a:chOff x="7454900" y="1144588"/>
            <a:chExt cx="480365" cy="176972"/>
          </a:xfrm>
        </p:grpSpPr>
        <p:sp>
          <p:nvSpPr>
            <p:cNvPr id="99" name="Rectangle 90">
              <a:extLst>
                <a:ext uri="{FF2B5EF4-FFF2-40B4-BE49-F238E27FC236}">
                  <a16:creationId xmlns:a16="http://schemas.microsoft.com/office/drawing/2014/main" id="{4000E23B-8F29-E64B-B0D0-51F1B0A74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4900" y="1144588"/>
              <a:ext cx="16991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00" name="Rectangle 91">
              <a:extLst>
                <a:ext uri="{FF2B5EF4-FFF2-40B4-BE49-F238E27FC236}">
                  <a16:creationId xmlns:a16="http://schemas.microsoft.com/office/drawing/2014/main" id="{2CC11783-AA94-5A41-BB46-F65282A0B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6350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01" name="Rectangle 92">
              <a:extLst>
                <a:ext uri="{FF2B5EF4-FFF2-40B4-BE49-F238E27FC236}">
                  <a16:creationId xmlns:a16="http://schemas.microsoft.com/office/drawing/2014/main" id="{B25BDA79-0BAA-2C40-A701-92E48ED76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3975" y="1144588"/>
              <a:ext cx="26129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Nov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986162E-1596-D242-8561-C7A6CE78BA76}"/>
              </a:ext>
            </a:extLst>
          </p:cNvPr>
          <p:cNvGrpSpPr/>
          <p:nvPr/>
        </p:nvGrpSpPr>
        <p:grpSpPr>
          <a:xfrm>
            <a:off x="7927701" y="1778602"/>
            <a:ext cx="480365" cy="176972"/>
            <a:chOff x="8102600" y="1144588"/>
            <a:chExt cx="480365" cy="176972"/>
          </a:xfrm>
        </p:grpSpPr>
        <p:sp>
          <p:nvSpPr>
            <p:cNvPr id="103" name="Rectangle 93">
              <a:extLst>
                <a:ext uri="{FF2B5EF4-FFF2-40B4-BE49-F238E27FC236}">
                  <a16:creationId xmlns:a16="http://schemas.microsoft.com/office/drawing/2014/main" id="{DFF442F7-04F8-3F4B-8458-DB8C252D5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2600" y="1144588"/>
              <a:ext cx="16991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18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04" name="Rectangle 94">
              <a:extLst>
                <a:ext uri="{FF2B5EF4-FFF2-40B4-BE49-F238E27FC236}">
                  <a16:creationId xmlns:a16="http://schemas.microsoft.com/office/drawing/2014/main" id="{62EA3933-C4E8-C34D-BA2B-E7EA4D923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4050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05" name="Rectangle 95">
              <a:extLst>
                <a:ext uri="{FF2B5EF4-FFF2-40B4-BE49-F238E27FC236}">
                  <a16:creationId xmlns:a16="http://schemas.microsoft.com/office/drawing/2014/main" id="{0F179A2E-7F4B-734F-8A33-C2B557CB1C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1675" y="1144588"/>
              <a:ext cx="26129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Nov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3156B8A-A2C9-8346-B59F-CEACD868D9A3}"/>
              </a:ext>
            </a:extLst>
          </p:cNvPr>
          <p:cNvGrpSpPr/>
          <p:nvPr/>
        </p:nvGrpSpPr>
        <p:grpSpPr>
          <a:xfrm>
            <a:off x="8544444" y="1778602"/>
            <a:ext cx="481952" cy="176972"/>
            <a:chOff x="8748713" y="1144588"/>
            <a:chExt cx="481952" cy="176972"/>
          </a:xfrm>
        </p:grpSpPr>
        <p:sp>
          <p:nvSpPr>
            <p:cNvPr id="107" name="Rectangle 96">
              <a:extLst>
                <a:ext uri="{FF2B5EF4-FFF2-40B4-BE49-F238E27FC236}">
                  <a16:creationId xmlns:a16="http://schemas.microsoft.com/office/drawing/2014/main" id="{8B19754B-284B-124E-A3B0-2F865BB06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8713" y="1144588"/>
              <a:ext cx="17472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25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08" name="Rectangle 97">
              <a:extLst>
                <a:ext uri="{FF2B5EF4-FFF2-40B4-BE49-F238E27FC236}">
                  <a16:creationId xmlns:a16="http://schemas.microsoft.com/office/drawing/2014/main" id="{55240BED-85E1-704D-A650-83F2D24C9A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1750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09" name="Rectangle 98">
              <a:extLst>
                <a:ext uri="{FF2B5EF4-FFF2-40B4-BE49-F238E27FC236}">
                  <a16:creationId xmlns:a16="http://schemas.microsoft.com/office/drawing/2014/main" id="{3BF27081-A488-F54B-A78A-F0F4EDAAA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9375" y="1144588"/>
              <a:ext cx="26129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Nov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EE99B244-B0AB-9444-866B-69D6A31B159E}"/>
              </a:ext>
            </a:extLst>
          </p:cNvPr>
          <p:cNvGrpSpPr/>
          <p:nvPr/>
        </p:nvGrpSpPr>
        <p:grpSpPr>
          <a:xfrm>
            <a:off x="9203342" y="1778602"/>
            <a:ext cx="386624" cy="176972"/>
            <a:chOff x="9453563" y="1144588"/>
            <a:chExt cx="386624" cy="176972"/>
          </a:xfrm>
        </p:grpSpPr>
        <p:sp>
          <p:nvSpPr>
            <p:cNvPr id="111" name="Rectangle 99">
              <a:extLst>
                <a:ext uri="{FF2B5EF4-FFF2-40B4-BE49-F238E27FC236}">
                  <a16:creationId xmlns:a16="http://schemas.microsoft.com/office/drawing/2014/main" id="{F9E7789A-0116-C14B-8F8E-B270B28E3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3563" y="1144588"/>
              <a:ext cx="86562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2" name="Rectangle 100">
              <a:extLst>
                <a:ext uri="{FF2B5EF4-FFF2-40B4-BE49-F238E27FC236}">
                  <a16:creationId xmlns:a16="http://schemas.microsoft.com/office/drawing/2014/main" id="{A561AFA6-72EF-B142-B869-CF7E43176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9288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3" name="Rectangle 101">
              <a:extLst>
                <a:ext uri="{FF2B5EF4-FFF2-40B4-BE49-F238E27FC236}">
                  <a16:creationId xmlns:a16="http://schemas.microsoft.com/office/drawing/2014/main" id="{2ACC5708-6239-FF45-9F64-510D8F25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6913" y="1144588"/>
              <a:ext cx="253274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Dec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6BB0B3B-195A-7B42-B999-15B9E16A9D05}"/>
              </a:ext>
            </a:extLst>
          </p:cNvPr>
          <p:cNvGrpSpPr/>
          <p:nvPr/>
        </p:nvGrpSpPr>
        <p:grpSpPr>
          <a:xfrm>
            <a:off x="9808929" y="1778602"/>
            <a:ext cx="386624" cy="176972"/>
            <a:chOff x="10101263" y="1144588"/>
            <a:chExt cx="386624" cy="176972"/>
          </a:xfrm>
        </p:grpSpPr>
        <p:sp>
          <p:nvSpPr>
            <p:cNvPr id="115" name="Rectangle 102">
              <a:extLst>
                <a:ext uri="{FF2B5EF4-FFF2-40B4-BE49-F238E27FC236}">
                  <a16:creationId xmlns:a16="http://schemas.microsoft.com/office/drawing/2014/main" id="{DCEEF57A-1269-4242-9C8B-655836610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01263" y="1144588"/>
              <a:ext cx="84960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6" name="Rectangle 103">
              <a:extLst>
                <a:ext uri="{FF2B5EF4-FFF2-40B4-BE49-F238E27FC236}">
                  <a16:creationId xmlns:a16="http://schemas.microsoft.com/office/drawing/2014/main" id="{7FECDE3C-6769-A943-9CD7-509EE69E9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6988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7" name="Rectangle 104">
              <a:extLst>
                <a:ext uri="{FF2B5EF4-FFF2-40B4-BE49-F238E27FC236}">
                  <a16:creationId xmlns:a16="http://schemas.microsoft.com/office/drawing/2014/main" id="{A313D6BC-03CB-DF4C-8CE7-FE9AA33A6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4613" y="1144588"/>
              <a:ext cx="253274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Dec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9AEB566-FBF1-1445-AECE-B1F01D87F956}"/>
              </a:ext>
            </a:extLst>
          </p:cNvPr>
          <p:cNvGrpSpPr/>
          <p:nvPr/>
        </p:nvGrpSpPr>
        <p:grpSpPr>
          <a:xfrm>
            <a:off x="10385191" y="1778602"/>
            <a:ext cx="472349" cy="176972"/>
            <a:chOff x="10710863" y="1144588"/>
            <a:chExt cx="472349" cy="176972"/>
          </a:xfrm>
        </p:grpSpPr>
        <p:sp>
          <p:nvSpPr>
            <p:cNvPr id="119" name="Rectangle 105">
              <a:extLst>
                <a:ext uri="{FF2B5EF4-FFF2-40B4-BE49-F238E27FC236}">
                  <a16:creationId xmlns:a16="http://schemas.microsoft.com/office/drawing/2014/main" id="{FDE2A800-576B-504D-8EE2-69A24E752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0863" y="1144588"/>
              <a:ext cx="16991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16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20" name="Rectangle 106">
              <a:extLst>
                <a:ext uri="{FF2B5EF4-FFF2-40B4-BE49-F238E27FC236}">
                  <a16:creationId xmlns:a16="http://schemas.microsoft.com/office/drawing/2014/main" id="{7D14DCEE-D2D7-F742-8E8E-84759C87D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2313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21" name="Rectangle 107">
              <a:extLst>
                <a:ext uri="{FF2B5EF4-FFF2-40B4-BE49-F238E27FC236}">
                  <a16:creationId xmlns:a16="http://schemas.microsoft.com/office/drawing/2014/main" id="{EE81D9C6-2291-2349-9C47-745B5DED1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29938" y="1144588"/>
              <a:ext cx="253274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Dec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A541F5E-94C7-D34A-81DC-337043F09CBF}"/>
              </a:ext>
            </a:extLst>
          </p:cNvPr>
          <p:cNvGrpSpPr/>
          <p:nvPr/>
        </p:nvGrpSpPr>
        <p:grpSpPr>
          <a:xfrm>
            <a:off x="10993429" y="1778602"/>
            <a:ext cx="473937" cy="176972"/>
            <a:chOff x="11356975" y="1144588"/>
            <a:chExt cx="473937" cy="176972"/>
          </a:xfrm>
        </p:grpSpPr>
        <p:sp>
          <p:nvSpPr>
            <p:cNvPr id="123" name="Rectangle 108">
              <a:extLst>
                <a:ext uri="{FF2B5EF4-FFF2-40B4-BE49-F238E27FC236}">
                  <a16:creationId xmlns:a16="http://schemas.microsoft.com/office/drawing/2014/main" id="{5ADED395-1570-F947-846B-5A491895C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56975" y="1144588"/>
              <a:ext cx="173124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23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24" name="Rectangle 109">
              <a:extLst>
                <a:ext uri="{FF2B5EF4-FFF2-40B4-BE49-F238E27FC236}">
                  <a16:creationId xmlns:a16="http://schemas.microsoft.com/office/drawing/2014/main" id="{8B2D80FE-6078-9C45-A62B-3217141D4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8425" y="1144588"/>
              <a:ext cx="57708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-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25" name="Rectangle 110">
              <a:extLst>
                <a:ext uri="{FF2B5EF4-FFF2-40B4-BE49-F238E27FC236}">
                  <a16:creationId xmlns:a16="http://schemas.microsoft.com/office/drawing/2014/main" id="{F955B28B-C6E1-064D-A1A5-EEB314FA3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7638" y="1144588"/>
              <a:ext cx="253274" cy="176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5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</a:rPr>
                <a:t>Dec</a:t>
              </a:r>
              <a:endParaRPr kumimoji="0" lang="en-US" altLang="en-US" sz="11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26" name="Rectangle 111">
            <a:extLst>
              <a:ext uri="{FF2B5EF4-FFF2-40B4-BE49-F238E27FC236}">
                <a16:creationId xmlns:a16="http://schemas.microsoft.com/office/drawing/2014/main" id="{7AC5E2F7-C58A-E745-BA9C-7C07FD023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3" y="2162148"/>
            <a:ext cx="338234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Anne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7" name="Rectangle 112">
            <a:extLst>
              <a:ext uri="{FF2B5EF4-FFF2-40B4-BE49-F238E27FC236}">
                <a16:creationId xmlns:a16="http://schemas.microsoft.com/office/drawing/2014/main" id="{E525F066-D928-624C-B93B-EACA057FF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2162148"/>
            <a:ext cx="1069203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Weekly Revenue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8" name="Rectangle 113">
            <a:extLst>
              <a:ext uri="{FF2B5EF4-FFF2-40B4-BE49-F238E27FC236}">
                <a16:creationId xmlns:a16="http://schemas.microsoft.com/office/drawing/2014/main" id="{041B4984-52A9-614D-AEE5-799919213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963" y="2174848"/>
            <a:ext cx="64921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&gt;=$84,500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9" name="Rectangle 114">
            <a:extLst>
              <a:ext uri="{FF2B5EF4-FFF2-40B4-BE49-F238E27FC236}">
                <a16:creationId xmlns:a16="http://schemas.microsoft.com/office/drawing/2014/main" id="{ADC2F024-C1C6-1B4A-9A19-F9A13699C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1997" y="2174848"/>
            <a:ext cx="49853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$92,000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0" name="Rectangle 115">
            <a:extLst>
              <a:ext uri="{FF2B5EF4-FFF2-40B4-BE49-F238E27FC236}">
                <a16:creationId xmlns:a16="http://schemas.microsoft.com/office/drawing/2014/main" id="{34218B71-1C32-6D4C-9964-6FEED4489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0690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$85,238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1" name="Rectangle 116">
            <a:extLst>
              <a:ext uri="{FF2B5EF4-FFF2-40B4-BE49-F238E27FC236}">
                <a16:creationId xmlns:a16="http://schemas.microsoft.com/office/drawing/2014/main" id="{0E19891E-6467-6F49-84EF-026EC72A8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2670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$81,200 </a:t>
            </a:r>
          </a:p>
        </p:txBody>
      </p:sp>
      <p:sp>
        <p:nvSpPr>
          <p:cNvPr id="132" name="Rectangle 117">
            <a:extLst>
              <a:ext uri="{FF2B5EF4-FFF2-40B4-BE49-F238E27FC236}">
                <a16:creationId xmlns:a16="http://schemas.microsoft.com/office/drawing/2014/main" id="{54A9F06C-4745-0C45-A4D8-FAB7C20DF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4650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$80,934 </a:t>
            </a:r>
          </a:p>
        </p:txBody>
      </p:sp>
      <p:sp>
        <p:nvSpPr>
          <p:cNvPr id="133" name="Rectangle 118">
            <a:extLst>
              <a:ext uri="{FF2B5EF4-FFF2-40B4-BE49-F238E27FC236}">
                <a16:creationId xmlns:a16="http://schemas.microsoft.com/office/drawing/2014/main" id="{1D0E86C4-A874-0342-B671-7DCAA71CA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43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$88,678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4" name="Rectangle 119">
            <a:extLst>
              <a:ext uri="{FF2B5EF4-FFF2-40B4-BE49-F238E27FC236}">
                <a16:creationId xmlns:a16="http://schemas.microsoft.com/office/drawing/2014/main" id="{FF873807-6565-D048-8239-A6DC530F1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7023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$88,200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5" name="Rectangle 120">
            <a:extLst>
              <a:ext uri="{FF2B5EF4-FFF2-40B4-BE49-F238E27FC236}">
                <a16:creationId xmlns:a16="http://schemas.microsoft.com/office/drawing/2014/main" id="{2F0E4312-E090-5F42-B1E2-A58423ED8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003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$85,321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6" name="Rectangle 121">
            <a:extLst>
              <a:ext uri="{FF2B5EF4-FFF2-40B4-BE49-F238E27FC236}">
                <a16:creationId xmlns:a16="http://schemas.microsoft.com/office/drawing/2014/main" id="{DD4A233B-CBA5-4F46-A700-826C43770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8127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$80,282 </a:t>
            </a:r>
          </a:p>
        </p:txBody>
      </p:sp>
      <p:sp>
        <p:nvSpPr>
          <p:cNvPr id="137" name="Rectangle 122">
            <a:extLst>
              <a:ext uri="{FF2B5EF4-FFF2-40B4-BE49-F238E27FC236}">
                <a16:creationId xmlns:a16="http://schemas.microsoft.com/office/drawing/2014/main" id="{67F9FCF7-9112-8C49-A860-509394914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520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$95,291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8" name="Rectangle 123">
            <a:extLst>
              <a:ext uri="{FF2B5EF4-FFF2-40B4-BE49-F238E27FC236}">
                <a16:creationId xmlns:a16="http://schemas.microsoft.com/office/drawing/2014/main" id="{B4A577D2-F131-3F47-A373-78DC9A7DF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8114" y="2174848"/>
            <a:ext cx="57708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$100,281</a:t>
            </a:r>
          </a:p>
        </p:txBody>
      </p:sp>
      <p:sp>
        <p:nvSpPr>
          <p:cNvPr id="139" name="Rectangle 124">
            <a:extLst>
              <a:ext uri="{FF2B5EF4-FFF2-40B4-BE49-F238E27FC236}">
                <a16:creationId xmlns:a16="http://schemas.microsoft.com/office/drawing/2014/main" id="{37A7A97D-7379-534E-96E7-8AC822E0B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5341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$86,200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0" name="Rectangle 125">
            <a:extLst>
              <a:ext uri="{FF2B5EF4-FFF2-40B4-BE49-F238E27FC236}">
                <a16:creationId xmlns:a16="http://schemas.microsoft.com/office/drawing/2014/main" id="{A8AEF284-FCB6-964D-9FE0-677C0A11B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4465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$78,290 </a:t>
            </a:r>
          </a:p>
        </p:txBody>
      </p:sp>
      <p:sp>
        <p:nvSpPr>
          <p:cNvPr id="141" name="Rectangle 126">
            <a:extLst>
              <a:ext uri="{FF2B5EF4-FFF2-40B4-BE49-F238E27FC236}">
                <a16:creationId xmlns:a16="http://schemas.microsoft.com/office/drawing/2014/main" id="{A80F8903-CA2D-B54E-B271-9FA733064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4854" y="2174848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$83,498 </a:t>
            </a:r>
          </a:p>
        </p:txBody>
      </p:sp>
      <p:sp>
        <p:nvSpPr>
          <p:cNvPr id="142" name="Rectangle 127">
            <a:extLst>
              <a:ext uri="{FF2B5EF4-FFF2-40B4-BE49-F238E27FC236}">
                <a16:creationId xmlns:a16="http://schemas.microsoft.com/office/drawing/2014/main" id="{4D9CD3E6-A4AA-CE4A-9F52-CF060FF7D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3" y="2557436"/>
            <a:ext cx="338234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Anne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3" name="Rectangle 128">
            <a:extLst>
              <a:ext uri="{FF2B5EF4-FFF2-40B4-BE49-F238E27FC236}">
                <a16:creationId xmlns:a16="http://schemas.microsoft.com/office/drawing/2014/main" id="{DCE37C97-9E12-CD4E-BD0F-1849C84F7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663" y="2557436"/>
            <a:ext cx="894476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Cash Balance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4" name="Rectangle 129">
            <a:extLst>
              <a:ext uri="{FF2B5EF4-FFF2-40B4-BE49-F238E27FC236}">
                <a16:creationId xmlns:a16="http://schemas.microsoft.com/office/drawing/2014/main" id="{6008EE21-2BFA-E542-BD33-FA7B00FAF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963" y="2570136"/>
            <a:ext cx="64921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&gt;=$14,245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5" name="Rectangle 130">
            <a:extLst>
              <a:ext uri="{FF2B5EF4-FFF2-40B4-BE49-F238E27FC236}">
                <a16:creationId xmlns:a16="http://schemas.microsoft.com/office/drawing/2014/main" id="{B761D120-7B4B-F948-ADD8-E85F9061F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7442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$16,230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6" name="Rectangle 131">
            <a:extLst>
              <a:ext uri="{FF2B5EF4-FFF2-40B4-BE49-F238E27FC236}">
                <a16:creationId xmlns:a16="http://schemas.microsoft.com/office/drawing/2014/main" id="{F2D585E6-45DE-054C-BFB1-6AC7A2982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0690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$15,200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7" name="Rectangle 132">
            <a:extLst>
              <a:ext uri="{FF2B5EF4-FFF2-40B4-BE49-F238E27FC236}">
                <a16:creationId xmlns:a16="http://schemas.microsoft.com/office/drawing/2014/main" id="{1F6A8953-43D6-E241-AA8D-352FC9D0E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2670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$12,289 </a:t>
            </a:r>
          </a:p>
        </p:txBody>
      </p:sp>
      <p:sp>
        <p:nvSpPr>
          <p:cNvPr id="148" name="Rectangle 133">
            <a:extLst>
              <a:ext uri="{FF2B5EF4-FFF2-40B4-BE49-F238E27FC236}">
                <a16:creationId xmlns:a16="http://schemas.microsoft.com/office/drawing/2014/main" id="{4CA83576-B562-0C45-8057-EC777343C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4650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$11,989 </a:t>
            </a:r>
          </a:p>
        </p:txBody>
      </p:sp>
      <p:sp>
        <p:nvSpPr>
          <p:cNvPr id="149" name="Rectangle 134">
            <a:extLst>
              <a:ext uri="{FF2B5EF4-FFF2-40B4-BE49-F238E27FC236}">
                <a16:creationId xmlns:a16="http://schemas.microsoft.com/office/drawing/2014/main" id="{F620C6EF-6638-5A44-AF75-2A810F702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43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$14,980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0" name="Rectangle 135">
            <a:extLst>
              <a:ext uri="{FF2B5EF4-FFF2-40B4-BE49-F238E27FC236}">
                <a16:creationId xmlns:a16="http://schemas.microsoft.com/office/drawing/2014/main" id="{5DCF7A1F-0358-7F46-A73A-3E51C94D3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7023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$15,123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1" name="Rectangle 136">
            <a:extLst>
              <a:ext uri="{FF2B5EF4-FFF2-40B4-BE49-F238E27FC236}">
                <a16:creationId xmlns:a16="http://schemas.microsoft.com/office/drawing/2014/main" id="{9A6A985D-75FE-7143-B61A-45E5CE7A8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003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$14,989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2" name="Rectangle 137">
            <a:extLst>
              <a:ext uri="{FF2B5EF4-FFF2-40B4-BE49-F238E27FC236}">
                <a16:creationId xmlns:a16="http://schemas.microsoft.com/office/drawing/2014/main" id="{682C67F7-A42B-7444-82BD-E53D371E1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8127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$11,291 </a:t>
            </a:r>
          </a:p>
        </p:txBody>
      </p:sp>
      <p:sp>
        <p:nvSpPr>
          <p:cNvPr id="153" name="Rectangle 138">
            <a:extLst>
              <a:ext uri="{FF2B5EF4-FFF2-40B4-BE49-F238E27FC236}">
                <a16:creationId xmlns:a16="http://schemas.microsoft.com/office/drawing/2014/main" id="{A844EC48-2BB8-994F-9B64-06DF7258E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520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$17,281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4" name="Rectangle 139">
            <a:extLst>
              <a:ext uri="{FF2B5EF4-FFF2-40B4-BE49-F238E27FC236}">
                <a16:creationId xmlns:a16="http://schemas.microsoft.com/office/drawing/2014/main" id="{BCAA8811-53D4-2940-8102-FDD4CE3A4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9754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$18,359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5" name="Rectangle 140">
            <a:extLst>
              <a:ext uri="{FF2B5EF4-FFF2-40B4-BE49-F238E27FC236}">
                <a16:creationId xmlns:a16="http://schemas.microsoft.com/office/drawing/2014/main" id="{4ACBDF0D-B53A-144A-8017-2681F44CF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5341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$15,289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6" name="Rectangle 141">
            <a:extLst>
              <a:ext uri="{FF2B5EF4-FFF2-40B4-BE49-F238E27FC236}">
                <a16:creationId xmlns:a16="http://schemas.microsoft.com/office/drawing/2014/main" id="{1D738D65-E9FA-3047-908D-B1E1AFAA2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4465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$10,221 </a:t>
            </a:r>
          </a:p>
        </p:txBody>
      </p:sp>
      <p:sp>
        <p:nvSpPr>
          <p:cNvPr id="157" name="Rectangle 142">
            <a:extLst>
              <a:ext uri="{FF2B5EF4-FFF2-40B4-BE49-F238E27FC236}">
                <a16:creationId xmlns:a16="http://schemas.microsoft.com/office/drawing/2014/main" id="{E0D04042-A8DC-8846-9966-87CC5D52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4854" y="2570136"/>
            <a:ext cx="5338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$11,189 </a:t>
            </a:r>
          </a:p>
        </p:txBody>
      </p:sp>
      <p:sp>
        <p:nvSpPr>
          <p:cNvPr id="158" name="Rectangle 143">
            <a:extLst>
              <a:ext uri="{FF2B5EF4-FFF2-40B4-BE49-F238E27FC236}">
                <a16:creationId xmlns:a16="http://schemas.microsoft.com/office/drawing/2014/main" id="{07A3EDE6-D866-6040-9382-7486317A3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2941611"/>
            <a:ext cx="434414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Robert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9" name="Rectangle 144">
            <a:extLst>
              <a:ext uri="{FF2B5EF4-FFF2-40B4-BE49-F238E27FC236}">
                <a16:creationId xmlns:a16="http://schemas.microsoft.com/office/drawing/2014/main" id="{40A3DEAA-980A-4245-9774-B03334F04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2941611"/>
            <a:ext cx="716543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Sales Calls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0" name="Rectangle 145">
            <a:extLst>
              <a:ext uri="{FF2B5EF4-FFF2-40B4-BE49-F238E27FC236}">
                <a16:creationId xmlns:a16="http://schemas.microsoft.com/office/drawing/2014/main" id="{F94FB5AA-F8D3-BF4A-B9D9-F64EF0C95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1" name="Rectangle 146">
            <a:extLst>
              <a:ext uri="{FF2B5EF4-FFF2-40B4-BE49-F238E27FC236}">
                <a16:creationId xmlns:a16="http://schemas.microsoft.com/office/drawing/2014/main" id="{47556E26-A8D9-4948-A203-E1B1955C6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942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54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2" name="Rectangle 147">
            <a:extLst>
              <a:ext uri="{FF2B5EF4-FFF2-40B4-BE49-F238E27FC236}">
                <a16:creationId xmlns:a16="http://schemas.microsoft.com/office/drawing/2014/main" id="{58EA8B02-B356-9649-B1D1-B64F9E01E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8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3" name="Rectangle 148">
            <a:extLst>
              <a:ext uri="{FF2B5EF4-FFF2-40B4-BE49-F238E27FC236}">
                <a16:creationId xmlns:a16="http://schemas.microsoft.com/office/drawing/2014/main" id="{9C142529-1E3B-6440-91BC-75DC42E38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170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61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4" name="Rectangle 149">
            <a:extLst>
              <a:ext uri="{FF2B5EF4-FFF2-40B4-BE49-F238E27FC236}">
                <a16:creationId xmlns:a16="http://schemas.microsoft.com/office/drawing/2014/main" id="{33AC14BB-5B8F-4343-9F24-1C27E60E2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150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59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5" name="Rectangle 150">
            <a:extLst>
              <a:ext uri="{FF2B5EF4-FFF2-40B4-BE49-F238E27FC236}">
                <a16:creationId xmlns:a16="http://schemas.microsoft.com/office/drawing/2014/main" id="{1CB190FE-BBD6-2E44-8F5B-82B49A084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396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32</a:t>
            </a:r>
          </a:p>
        </p:txBody>
      </p:sp>
      <p:sp>
        <p:nvSpPr>
          <p:cNvPr id="166" name="Rectangle 151">
            <a:extLst>
              <a:ext uri="{FF2B5EF4-FFF2-40B4-BE49-F238E27FC236}">
                <a16:creationId xmlns:a16="http://schemas.microsoft.com/office/drawing/2014/main" id="{06D3F49A-56BC-9D46-964E-5C4350B0C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5376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48</a:t>
            </a:r>
          </a:p>
        </p:txBody>
      </p:sp>
      <p:sp>
        <p:nvSpPr>
          <p:cNvPr id="167" name="Rectangle 152">
            <a:extLst>
              <a:ext uri="{FF2B5EF4-FFF2-40B4-BE49-F238E27FC236}">
                <a16:creationId xmlns:a16="http://schemas.microsoft.com/office/drawing/2014/main" id="{D3FAD93A-1C24-5B43-8B48-8A53FBCC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356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51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8" name="Rectangle 153">
            <a:extLst>
              <a:ext uri="{FF2B5EF4-FFF2-40B4-BE49-F238E27FC236}">
                <a16:creationId xmlns:a16="http://schemas.microsoft.com/office/drawing/2014/main" id="{1B8AF10F-8E61-2141-BCCE-8B53D9C40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6480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9" name="Rectangle 154">
            <a:extLst>
              <a:ext uri="{FF2B5EF4-FFF2-40B4-BE49-F238E27FC236}">
                <a16:creationId xmlns:a16="http://schemas.microsoft.com/office/drawing/2014/main" id="{B0F954CC-53C3-524F-99BD-0F7960EFE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873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61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0" name="Rectangle 155">
            <a:extLst>
              <a:ext uri="{FF2B5EF4-FFF2-40B4-BE49-F238E27FC236}">
                <a16:creationId xmlns:a16="http://schemas.microsoft.com/office/drawing/2014/main" id="{E5212092-8EAD-DC43-A37C-9F9A7BD01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8107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54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1" name="Rectangle 156">
            <a:extLst>
              <a:ext uri="{FF2B5EF4-FFF2-40B4-BE49-F238E27FC236}">
                <a16:creationId xmlns:a16="http://schemas.microsoft.com/office/drawing/2014/main" id="{B2A97961-4A8F-8542-AC66-92712D141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3694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2" name="Rectangle 157">
            <a:extLst>
              <a:ext uri="{FF2B5EF4-FFF2-40B4-BE49-F238E27FC236}">
                <a16:creationId xmlns:a16="http://schemas.microsoft.com/office/drawing/2014/main" id="{20119CF3-3B08-CA41-9F95-BC403C351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2818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3" name="Rectangle 158">
            <a:extLst>
              <a:ext uri="{FF2B5EF4-FFF2-40B4-BE49-F238E27FC236}">
                <a16:creationId xmlns:a16="http://schemas.microsoft.com/office/drawing/2014/main" id="{C3656234-F0D5-294C-90AF-58ABFA485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5354" y="2954311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54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4" name="Rectangle 159">
            <a:extLst>
              <a:ext uri="{FF2B5EF4-FFF2-40B4-BE49-F238E27FC236}">
                <a16:creationId xmlns:a16="http://schemas.microsoft.com/office/drawing/2014/main" id="{BB8B4D5E-DB01-3544-BF0E-0D68FF1FA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3324198"/>
            <a:ext cx="434414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Robert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5" name="Rectangle 160">
            <a:extLst>
              <a:ext uri="{FF2B5EF4-FFF2-40B4-BE49-F238E27FC236}">
                <a16:creationId xmlns:a16="http://schemas.microsoft.com/office/drawing/2014/main" id="{8DB9043C-82D5-3D4D-B6CF-D5166C1E3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038" y="3324198"/>
            <a:ext cx="1003480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Sales Meetings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6" name="Rectangle 161">
            <a:extLst>
              <a:ext uri="{FF2B5EF4-FFF2-40B4-BE49-F238E27FC236}">
                <a16:creationId xmlns:a16="http://schemas.microsoft.com/office/drawing/2014/main" id="{A9B717FD-0856-CC4E-A13C-3673D159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7" name="Rectangle 162">
            <a:extLst>
              <a:ext uri="{FF2B5EF4-FFF2-40B4-BE49-F238E27FC236}">
                <a16:creationId xmlns:a16="http://schemas.microsoft.com/office/drawing/2014/main" id="{A6B3ACB4-A1F4-6A42-8ACA-E32BC7B79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942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8" name="Rectangle 163">
            <a:extLst>
              <a:ext uri="{FF2B5EF4-FFF2-40B4-BE49-F238E27FC236}">
                <a16:creationId xmlns:a16="http://schemas.microsoft.com/office/drawing/2014/main" id="{B9568AD2-A4E8-4442-8AC2-35B1372A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8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9" name="Rectangle 164">
            <a:extLst>
              <a:ext uri="{FF2B5EF4-FFF2-40B4-BE49-F238E27FC236}">
                <a16:creationId xmlns:a16="http://schemas.microsoft.com/office/drawing/2014/main" id="{C1C54061-38E6-DF4D-BD0B-752C75926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170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0" name="Rectangle 165">
            <a:extLst>
              <a:ext uri="{FF2B5EF4-FFF2-40B4-BE49-F238E27FC236}">
                <a16:creationId xmlns:a16="http://schemas.microsoft.com/office/drawing/2014/main" id="{2ADFD0FD-E7D4-3C45-B4E4-8B706A935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3336898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</a:p>
        </p:txBody>
      </p:sp>
      <p:sp>
        <p:nvSpPr>
          <p:cNvPr id="181" name="Rectangle 166">
            <a:extLst>
              <a:ext uri="{FF2B5EF4-FFF2-40B4-BE49-F238E27FC236}">
                <a16:creationId xmlns:a16="http://schemas.microsoft.com/office/drawing/2014/main" id="{DA1CEC16-8A89-CA4F-B4F8-E58C8EB01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396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2" name="Rectangle 167">
            <a:extLst>
              <a:ext uri="{FF2B5EF4-FFF2-40B4-BE49-F238E27FC236}">
                <a16:creationId xmlns:a16="http://schemas.microsoft.com/office/drawing/2014/main" id="{27B4935E-6598-7E4D-957E-945B9AB0A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5376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3" name="Rectangle 168">
            <a:extLst>
              <a:ext uri="{FF2B5EF4-FFF2-40B4-BE49-F238E27FC236}">
                <a16:creationId xmlns:a16="http://schemas.microsoft.com/office/drawing/2014/main" id="{BEFB4036-BA98-4743-8511-15A85E72E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356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4" name="Rectangle 169">
            <a:extLst>
              <a:ext uri="{FF2B5EF4-FFF2-40B4-BE49-F238E27FC236}">
                <a16:creationId xmlns:a16="http://schemas.microsoft.com/office/drawing/2014/main" id="{9669A833-733F-DC43-8B5B-DCD6B2410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6480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11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5" name="Rectangle 170">
            <a:extLst>
              <a:ext uri="{FF2B5EF4-FFF2-40B4-BE49-F238E27FC236}">
                <a16:creationId xmlns:a16="http://schemas.microsoft.com/office/drawing/2014/main" id="{8D2CE4B9-BF6F-3848-A109-566CB59D8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873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6" name="Rectangle 171">
            <a:extLst>
              <a:ext uri="{FF2B5EF4-FFF2-40B4-BE49-F238E27FC236}">
                <a16:creationId xmlns:a16="http://schemas.microsoft.com/office/drawing/2014/main" id="{AC01C8CD-BCD4-6F41-86EB-633F7963B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8107" y="3336898"/>
            <a:ext cx="1570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7" name="Rectangle 172">
            <a:extLst>
              <a:ext uri="{FF2B5EF4-FFF2-40B4-BE49-F238E27FC236}">
                <a16:creationId xmlns:a16="http://schemas.microsoft.com/office/drawing/2014/main" id="{A86D58D4-60A8-0848-9431-47EC0D4E1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2967" y="3336898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</a:p>
        </p:txBody>
      </p:sp>
      <p:sp>
        <p:nvSpPr>
          <p:cNvPr id="188" name="Rectangle 173">
            <a:extLst>
              <a:ext uri="{FF2B5EF4-FFF2-40B4-BE49-F238E27FC236}">
                <a16:creationId xmlns:a16="http://schemas.microsoft.com/office/drawing/2014/main" id="{670BE0C8-8D9E-2848-A9B4-45D78489F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2091" y="3336898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</a:p>
        </p:txBody>
      </p:sp>
      <p:sp>
        <p:nvSpPr>
          <p:cNvPr id="189" name="Rectangle 174">
            <a:extLst>
              <a:ext uri="{FF2B5EF4-FFF2-40B4-BE49-F238E27FC236}">
                <a16:creationId xmlns:a16="http://schemas.microsoft.com/office/drawing/2014/main" id="{5A9CC6C8-C26A-2645-9FE4-D2023B6CE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5042" y="3336898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</a:p>
        </p:txBody>
      </p:sp>
      <p:sp>
        <p:nvSpPr>
          <p:cNvPr id="190" name="Rectangle 175">
            <a:extLst>
              <a:ext uri="{FF2B5EF4-FFF2-40B4-BE49-F238E27FC236}">
                <a16:creationId xmlns:a16="http://schemas.microsoft.com/office/drawing/2014/main" id="{73C1547F-ED31-F244-87E3-60059DA35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3706786"/>
            <a:ext cx="434414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Robert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1" name="Rectangle 176">
            <a:extLst>
              <a:ext uri="{FF2B5EF4-FFF2-40B4-BE49-F238E27FC236}">
                <a16:creationId xmlns:a16="http://schemas.microsoft.com/office/drawing/2014/main" id="{269141C9-9110-964F-9314-AC65CA1FE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063" y="3706786"/>
            <a:ext cx="583493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Proposal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2" name="Rectangle 177">
            <a:extLst>
              <a:ext uri="{FF2B5EF4-FFF2-40B4-BE49-F238E27FC236}">
                <a16:creationId xmlns:a16="http://schemas.microsoft.com/office/drawing/2014/main" id="{053F28DC-3D96-D34A-9BC4-93513FC27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13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3" name="Rectangle 178">
            <a:extLst>
              <a:ext uri="{FF2B5EF4-FFF2-40B4-BE49-F238E27FC236}">
                <a16:creationId xmlns:a16="http://schemas.microsoft.com/office/drawing/2014/main" id="{ACA22CAA-917C-0346-A87B-CC0D27DFE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042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4" name="Rectangle 179">
            <a:extLst>
              <a:ext uri="{FF2B5EF4-FFF2-40B4-BE49-F238E27FC236}">
                <a16:creationId xmlns:a16="http://schemas.microsoft.com/office/drawing/2014/main" id="{FD2A31B3-8C40-9F45-9115-587BC9444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8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5" name="Rectangle 180">
            <a:extLst>
              <a:ext uri="{FF2B5EF4-FFF2-40B4-BE49-F238E27FC236}">
                <a16:creationId xmlns:a16="http://schemas.microsoft.com/office/drawing/2014/main" id="{46281F59-64BE-C846-94D9-74E38B439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270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6" name="Rectangle 181">
            <a:extLst>
              <a:ext uri="{FF2B5EF4-FFF2-40B4-BE49-F238E27FC236}">
                <a16:creationId xmlns:a16="http://schemas.microsoft.com/office/drawing/2014/main" id="{05E71F96-5ECC-474E-85AF-2FF2D50AE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7" name="Rectangle 182">
            <a:extLst>
              <a:ext uri="{FF2B5EF4-FFF2-40B4-BE49-F238E27FC236}">
                <a16:creationId xmlns:a16="http://schemas.microsoft.com/office/drawing/2014/main" id="{8D7FE7B6-BC1E-904F-B067-210CC6FE2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669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8" name="Rectangle 183">
            <a:extLst>
              <a:ext uri="{FF2B5EF4-FFF2-40B4-BE49-F238E27FC236}">
                <a16:creationId xmlns:a16="http://schemas.microsoft.com/office/drawing/2014/main" id="{93DBC185-F3D4-A547-8B81-DF95CA094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4649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9" name="Rectangle 184">
            <a:extLst>
              <a:ext uri="{FF2B5EF4-FFF2-40B4-BE49-F238E27FC236}">
                <a16:creationId xmlns:a16="http://schemas.microsoft.com/office/drawing/2014/main" id="{570B373C-CE9C-B447-9139-163675BB3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6629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0" name="Rectangle 185">
            <a:extLst>
              <a:ext uri="{FF2B5EF4-FFF2-40B4-BE49-F238E27FC236}">
                <a16:creationId xmlns:a16="http://schemas.microsoft.com/office/drawing/2014/main" id="{8DF4D896-C879-8049-898A-EA86EB250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5753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201" name="Rectangle 186">
            <a:extLst>
              <a:ext uri="{FF2B5EF4-FFF2-40B4-BE49-F238E27FC236}">
                <a16:creationId xmlns:a16="http://schemas.microsoft.com/office/drawing/2014/main" id="{7AEF676C-811C-1D49-BBC5-461B5F600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146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2" name="Rectangle 187">
            <a:extLst>
              <a:ext uri="{FF2B5EF4-FFF2-40B4-BE49-F238E27FC236}">
                <a16:creationId xmlns:a16="http://schemas.microsoft.com/office/drawing/2014/main" id="{5E208095-8191-5444-B536-23A3885C8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7380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3" name="Rectangle 188">
            <a:extLst>
              <a:ext uri="{FF2B5EF4-FFF2-40B4-BE49-F238E27FC236}">
                <a16:creationId xmlns:a16="http://schemas.microsoft.com/office/drawing/2014/main" id="{495D21D7-2DF2-A14A-A751-13811129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2967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4" name="Rectangle 189">
            <a:extLst>
              <a:ext uri="{FF2B5EF4-FFF2-40B4-BE49-F238E27FC236}">
                <a16:creationId xmlns:a16="http://schemas.microsoft.com/office/drawing/2014/main" id="{E2145741-05DA-404C-BDEC-3743E2D64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2091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5" name="Rectangle 190">
            <a:extLst>
              <a:ext uri="{FF2B5EF4-FFF2-40B4-BE49-F238E27FC236}">
                <a16:creationId xmlns:a16="http://schemas.microsoft.com/office/drawing/2014/main" id="{EF42D4E4-9DF5-E84D-A140-F733EC284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5042" y="3719486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6" name="Rectangle 191">
            <a:extLst>
              <a:ext uri="{FF2B5EF4-FFF2-40B4-BE49-F238E27FC236}">
                <a16:creationId xmlns:a16="http://schemas.microsoft.com/office/drawing/2014/main" id="{D740AE80-8B37-A54C-A040-33856054A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4090961"/>
            <a:ext cx="434414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Robert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7" name="Rectangle 192">
            <a:extLst>
              <a:ext uri="{FF2B5EF4-FFF2-40B4-BE49-F238E27FC236}">
                <a16:creationId xmlns:a16="http://schemas.microsoft.com/office/drawing/2014/main" id="{FA042032-84E6-D04D-BDC4-51F3C2ABE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4090961"/>
            <a:ext cx="1083630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Closed Business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8" name="Rectangle 193">
            <a:extLst>
              <a:ext uri="{FF2B5EF4-FFF2-40B4-BE49-F238E27FC236}">
                <a16:creationId xmlns:a16="http://schemas.microsoft.com/office/drawing/2014/main" id="{8EB067A4-58F7-B947-B08D-997763592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13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9" name="Rectangle 194">
            <a:extLst>
              <a:ext uri="{FF2B5EF4-FFF2-40B4-BE49-F238E27FC236}">
                <a16:creationId xmlns:a16="http://schemas.microsoft.com/office/drawing/2014/main" id="{24315C44-B191-DD48-B11D-AA7BD699F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042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0" name="Rectangle 195">
            <a:extLst>
              <a:ext uri="{FF2B5EF4-FFF2-40B4-BE49-F238E27FC236}">
                <a16:creationId xmlns:a16="http://schemas.microsoft.com/office/drawing/2014/main" id="{300F2F04-835D-684C-BB3C-7C4CEC937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8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1" name="Rectangle 196">
            <a:extLst>
              <a:ext uri="{FF2B5EF4-FFF2-40B4-BE49-F238E27FC236}">
                <a16:creationId xmlns:a16="http://schemas.microsoft.com/office/drawing/2014/main" id="{FF463ECD-1C15-944F-A8F9-09F818667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270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2" name="Rectangle 197">
            <a:extLst>
              <a:ext uri="{FF2B5EF4-FFF2-40B4-BE49-F238E27FC236}">
                <a16:creationId xmlns:a16="http://schemas.microsoft.com/office/drawing/2014/main" id="{D39B920F-3156-E846-A9E6-559F04795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3" name="Rectangle 198">
            <a:extLst>
              <a:ext uri="{FF2B5EF4-FFF2-40B4-BE49-F238E27FC236}">
                <a16:creationId xmlns:a16="http://schemas.microsoft.com/office/drawing/2014/main" id="{EA754BC5-521C-4E43-971B-1D4D923D0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669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4" name="Rectangle 199">
            <a:extLst>
              <a:ext uri="{FF2B5EF4-FFF2-40B4-BE49-F238E27FC236}">
                <a16:creationId xmlns:a16="http://schemas.microsoft.com/office/drawing/2014/main" id="{66E4EDEF-AA13-A942-B264-968AD8699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4649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5" name="Rectangle 200">
            <a:extLst>
              <a:ext uri="{FF2B5EF4-FFF2-40B4-BE49-F238E27FC236}">
                <a16:creationId xmlns:a16="http://schemas.microsoft.com/office/drawing/2014/main" id="{AB5C0BC6-8170-1348-8EEB-992283EA0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6629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6" name="Rectangle 201">
            <a:extLst>
              <a:ext uri="{FF2B5EF4-FFF2-40B4-BE49-F238E27FC236}">
                <a16:creationId xmlns:a16="http://schemas.microsoft.com/office/drawing/2014/main" id="{A1388406-522F-DF4A-ACA7-04851B362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5753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7" name="Rectangle 202">
            <a:extLst>
              <a:ext uri="{FF2B5EF4-FFF2-40B4-BE49-F238E27FC236}">
                <a16:creationId xmlns:a16="http://schemas.microsoft.com/office/drawing/2014/main" id="{17F3C4D1-9CAF-4D4F-B70E-AB0C6D26D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146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8" name="Rectangle 203">
            <a:extLst>
              <a:ext uri="{FF2B5EF4-FFF2-40B4-BE49-F238E27FC236}">
                <a16:creationId xmlns:a16="http://schemas.microsoft.com/office/drawing/2014/main" id="{ED11FF42-5D74-284F-804C-CBC71CA19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7380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219" name="Rectangle 204">
            <a:extLst>
              <a:ext uri="{FF2B5EF4-FFF2-40B4-BE49-F238E27FC236}">
                <a16:creationId xmlns:a16="http://schemas.microsoft.com/office/drawing/2014/main" id="{F8B36D8A-19E7-DD4C-972F-D1B0F3F2A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2967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0" name="Rectangle 206">
            <a:extLst>
              <a:ext uri="{FF2B5EF4-FFF2-40B4-BE49-F238E27FC236}">
                <a16:creationId xmlns:a16="http://schemas.microsoft.com/office/drawing/2014/main" id="{0F0C17C5-96BA-514E-93B8-4CF02315C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2091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1" name="Rectangle 207">
            <a:extLst>
              <a:ext uri="{FF2B5EF4-FFF2-40B4-BE49-F238E27FC236}">
                <a16:creationId xmlns:a16="http://schemas.microsoft.com/office/drawing/2014/main" id="{5265707E-70AF-9E49-9C1B-D93BCCE73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5042" y="410366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2" name="Rectangle 208">
            <a:extLst>
              <a:ext uri="{FF2B5EF4-FFF2-40B4-BE49-F238E27FC236}">
                <a16:creationId xmlns:a16="http://schemas.microsoft.com/office/drawing/2014/main" id="{A6C5B269-6ABC-8C49-9461-82546A5ED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4473548"/>
            <a:ext cx="367088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David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3" name="Rectangle 209">
            <a:extLst>
              <a:ext uri="{FF2B5EF4-FFF2-40B4-BE49-F238E27FC236}">
                <a16:creationId xmlns:a16="http://schemas.microsoft.com/office/drawing/2014/main" id="{A434CB3D-7EA1-FF41-9D36-93A73F02D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3338" y="4473548"/>
            <a:ext cx="1463542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Customer Satisfaction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4" name="Rectangle 210">
            <a:extLst>
              <a:ext uri="{FF2B5EF4-FFF2-40B4-BE49-F238E27FC236}">
                <a16:creationId xmlns:a16="http://schemas.microsoft.com/office/drawing/2014/main" id="{D82CCEB9-0B35-624F-9A14-2B02F77AE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8313" y="4486248"/>
            <a:ext cx="41036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&gt;=80%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5" name="Rectangle 211">
            <a:extLst>
              <a:ext uri="{FF2B5EF4-FFF2-40B4-BE49-F238E27FC236}">
                <a16:creationId xmlns:a16="http://schemas.microsoft.com/office/drawing/2014/main" id="{D4B5E724-0A12-C048-9833-289BC922B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267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6" name="Rectangle 212">
            <a:extLst>
              <a:ext uri="{FF2B5EF4-FFF2-40B4-BE49-F238E27FC236}">
                <a16:creationId xmlns:a16="http://schemas.microsoft.com/office/drawing/2014/main" id="{0875D975-2147-B348-BE7A-F2770EBD9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516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7" name="Rectangle 213">
            <a:extLst>
              <a:ext uri="{FF2B5EF4-FFF2-40B4-BE49-F238E27FC236}">
                <a16:creationId xmlns:a16="http://schemas.microsoft.com/office/drawing/2014/main" id="{CA683FA5-4E01-FA46-9B4C-F448387DB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6496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8" name="Rectangle 214">
            <a:extLst>
              <a:ext uri="{FF2B5EF4-FFF2-40B4-BE49-F238E27FC236}">
                <a16:creationId xmlns:a16="http://schemas.microsoft.com/office/drawing/2014/main" id="{95DFA0F1-D33C-9F4A-BFA6-A41D7236F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6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9" name="Rectangle 215">
            <a:extLst>
              <a:ext uri="{FF2B5EF4-FFF2-40B4-BE49-F238E27FC236}">
                <a16:creationId xmlns:a16="http://schemas.microsoft.com/office/drawing/2014/main" id="{474F2A75-6127-BD40-A2CD-62A3AD475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2100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0" name="Rectangle 216">
            <a:extLst>
              <a:ext uri="{FF2B5EF4-FFF2-40B4-BE49-F238E27FC236}">
                <a16:creationId xmlns:a16="http://schemas.microsoft.com/office/drawing/2014/main" id="{FA896C91-6E0C-E940-916C-3CD7F01A0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4080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1" name="Rectangle 217">
            <a:extLst>
              <a:ext uri="{FF2B5EF4-FFF2-40B4-BE49-F238E27FC236}">
                <a16:creationId xmlns:a16="http://schemas.microsoft.com/office/drawing/2014/main" id="{8E843C19-A9CD-A143-BE52-68FE79A31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060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2" name="Rectangle 218">
            <a:extLst>
              <a:ext uri="{FF2B5EF4-FFF2-40B4-BE49-F238E27FC236}">
                <a16:creationId xmlns:a16="http://schemas.microsoft.com/office/drawing/2014/main" id="{839389F4-3C44-8F41-8F82-6790D337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184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3" name="Rectangle 219">
            <a:extLst>
              <a:ext uri="{FF2B5EF4-FFF2-40B4-BE49-F238E27FC236}">
                <a16:creationId xmlns:a16="http://schemas.microsoft.com/office/drawing/2014/main" id="{E67113CF-66B1-E24D-A197-B035D3488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577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4" name="Rectangle 220">
            <a:extLst>
              <a:ext uri="{FF2B5EF4-FFF2-40B4-BE49-F238E27FC236}">
                <a16:creationId xmlns:a16="http://schemas.microsoft.com/office/drawing/2014/main" id="{05E07434-558C-8F42-8F8A-C4DCB84D0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6811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5" name="Rectangle 221">
            <a:extLst>
              <a:ext uri="{FF2B5EF4-FFF2-40B4-BE49-F238E27FC236}">
                <a16:creationId xmlns:a16="http://schemas.microsoft.com/office/drawing/2014/main" id="{213F75EE-4A64-EE47-9587-2B6875473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2398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6" name="Rectangle 222">
            <a:extLst>
              <a:ext uri="{FF2B5EF4-FFF2-40B4-BE49-F238E27FC236}">
                <a16:creationId xmlns:a16="http://schemas.microsoft.com/office/drawing/2014/main" id="{8C341EA4-E6B2-0541-9FA5-C9785C17F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1522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7" name="Rectangle 223">
            <a:extLst>
              <a:ext uri="{FF2B5EF4-FFF2-40B4-BE49-F238E27FC236}">
                <a16:creationId xmlns:a16="http://schemas.microsoft.com/office/drawing/2014/main" id="{843522F8-81A5-9C49-B6CF-3DDE88893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79" y="448624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80%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8" name="Rectangle 224">
            <a:extLst>
              <a:ext uri="{FF2B5EF4-FFF2-40B4-BE49-F238E27FC236}">
                <a16:creationId xmlns:a16="http://schemas.microsoft.com/office/drawing/2014/main" id="{464FBD47-E1BE-BE46-AC6E-81393DE1C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4854548"/>
            <a:ext cx="375103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Claire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9" name="Rectangle 225">
            <a:extLst>
              <a:ext uri="{FF2B5EF4-FFF2-40B4-BE49-F238E27FC236}">
                <a16:creationId xmlns:a16="http://schemas.microsoft.com/office/drawing/2014/main" id="{43726BE0-E41E-474C-AD45-D238882C9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5263" y="4854548"/>
            <a:ext cx="1178208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Accounts Payable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0" name="Rectangle 226">
            <a:extLst>
              <a:ext uri="{FF2B5EF4-FFF2-40B4-BE49-F238E27FC236}">
                <a16:creationId xmlns:a16="http://schemas.microsoft.com/office/drawing/2014/main" id="{329B37CD-9A0E-8049-8BCB-BA5A64973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4867248"/>
            <a:ext cx="49212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&lt;$8,000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1" name="Rectangle 227">
            <a:extLst>
              <a:ext uri="{FF2B5EF4-FFF2-40B4-BE49-F238E27FC236}">
                <a16:creationId xmlns:a16="http://schemas.microsoft.com/office/drawing/2014/main" id="{1CE1C490-9A14-974C-9C1A-932C79F9E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542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$8,450 </a:t>
            </a:r>
          </a:p>
        </p:txBody>
      </p:sp>
      <p:sp>
        <p:nvSpPr>
          <p:cNvPr id="242" name="Rectangle 228">
            <a:extLst>
              <a:ext uri="{FF2B5EF4-FFF2-40B4-BE49-F238E27FC236}">
                <a16:creationId xmlns:a16="http://schemas.microsoft.com/office/drawing/2014/main" id="{ABD79B25-9291-D741-AB76-3D0A84563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91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$9,234 </a:t>
            </a:r>
          </a:p>
        </p:txBody>
      </p:sp>
      <p:sp>
        <p:nvSpPr>
          <p:cNvPr id="243" name="Rectangle 229">
            <a:extLst>
              <a:ext uri="{FF2B5EF4-FFF2-40B4-BE49-F238E27FC236}">
                <a16:creationId xmlns:a16="http://schemas.microsoft.com/office/drawing/2014/main" id="{5448B694-8895-1A40-B0F3-C0B7BA0CA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0771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$3,450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4" name="Rectangle 230">
            <a:extLst>
              <a:ext uri="{FF2B5EF4-FFF2-40B4-BE49-F238E27FC236}">
                <a16:creationId xmlns:a16="http://schemas.microsoft.com/office/drawing/2014/main" id="{82C71525-817D-4C40-ADDB-311F2959A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1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$5,500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5" name="Rectangle 231">
            <a:extLst>
              <a:ext uri="{FF2B5EF4-FFF2-40B4-BE49-F238E27FC236}">
                <a16:creationId xmlns:a16="http://schemas.microsoft.com/office/drawing/2014/main" id="{04CDD3C6-D381-9346-B557-BD93078F5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4317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$4,300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6" name="Rectangle 232">
            <a:extLst>
              <a:ext uri="{FF2B5EF4-FFF2-40B4-BE49-F238E27FC236}">
                <a16:creationId xmlns:a16="http://schemas.microsoft.com/office/drawing/2014/main" id="{1F74A58B-5857-4341-8C25-3A7750C46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6297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$8,900 </a:t>
            </a:r>
          </a:p>
        </p:txBody>
      </p:sp>
      <p:sp>
        <p:nvSpPr>
          <p:cNvPr id="247" name="Rectangle 233">
            <a:extLst>
              <a:ext uri="{FF2B5EF4-FFF2-40B4-BE49-F238E27FC236}">
                <a16:creationId xmlns:a16="http://schemas.microsoft.com/office/drawing/2014/main" id="{A813CD9D-85FB-AA42-BC31-0488FF105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8277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$2,300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8" name="Rectangle 234">
            <a:extLst>
              <a:ext uri="{FF2B5EF4-FFF2-40B4-BE49-F238E27FC236}">
                <a16:creationId xmlns:a16="http://schemas.microsoft.com/office/drawing/2014/main" id="{721381EB-E8BC-B145-8669-27FD12339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401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$5,409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9" name="Rectangle 235">
            <a:extLst>
              <a:ext uri="{FF2B5EF4-FFF2-40B4-BE49-F238E27FC236}">
                <a16:creationId xmlns:a16="http://schemas.microsoft.com/office/drawing/2014/main" id="{C7E8ED30-02B8-4149-B0DE-C15B225DB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7794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$4,390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0" name="Rectangle 236">
            <a:extLst>
              <a:ext uri="{FF2B5EF4-FFF2-40B4-BE49-F238E27FC236}">
                <a16:creationId xmlns:a16="http://schemas.microsoft.com/office/drawing/2014/main" id="{25A5F17E-262B-D04B-9850-DFE92CABD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9028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D53E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$9,032 </a:t>
            </a:r>
          </a:p>
        </p:txBody>
      </p:sp>
      <p:sp>
        <p:nvSpPr>
          <p:cNvPr id="251" name="Rectangle 237">
            <a:extLst>
              <a:ext uri="{FF2B5EF4-FFF2-40B4-BE49-F238E27FC236}">
                <a16:creationId xmlns:a16="http://schemas.microsoft.com/office/drawing/2014/main" id="{40325B18-7922-8044-A62B-3CBFE2C49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4615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$3,445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2" name="Rectangle 238">
            <a:extLst>
              <a:ext uri="{FF2B5EF4-FFF2-40B4-BE49-F238E27FC236}">
                <a16:creationId xmlns:a16="http://schemas.microsoft.com/office/drawing/2014/main" id="{55496A9D-BA72-2742-8891-B46D61DA4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3739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$2,300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3" name="Rectangle 239">
            <a:extLst>
              <a:ext uri="{FF2B5EF4-FFF2-40B4-BE49-F238E27FC236}">
                <a16:creationId xmlns:a16="http://schemas.microsoft.com/office/drawing/2014/main" id="{0D6F9A77-16FE-EB46-AB9F-8CB4411D5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2954" y="4867248"/>
            <a:ext cx="4552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$5,009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4" name="Rectangle 240">
            <a:extLst>
              <a:ext uri="{FF2B5EF4-FFF2-40B4-BE49-F238E27FC236}">
                <a16:creationId xmlns:a16="http://schemas.microsoft.com/office/drawing/2014/main" id="{1DBC6487-9E47-7F4A-939C-FDE760EED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5227611"/>
            <a:ext cx="367088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David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5" name="Rectangle 241">
            <a:extLst>
              <a:ext uri="{FF2B5EF4-FFF2-40B4-BE49-F238E27FC236}">
                <a16:creationId xmlns:a16="http://schemas.microsoft.com/office/drawing/2014/main" id="{478A3AD7-702A-5044-A7C0-FBFD1982D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5313" y="5227611"/>
            <a:ext cx="391133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Errors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6" name="Rectangle 242">
            <a:extLst>
              <a:ext uri="{FF2B5EF4-FFF2-40B4-BE49-F238E27FC236}">
                <a16:creationId xmlns:a16="http://schemas.microsoft.com/office/drawing/2014/main" id="{EAD97F58-DDFA-3947-9D77-FFE9D9B07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3088" y="5240311"/>
            <a:ext cx="22762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&lt;=4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7" name="Rectangle 243">
            <a:extLst>
              <a:ext uri="{FF2B5EF4-FFF2-40B4-BE49-F238E27FC236}">
                <a16:creationId xmlns:a16="http://schemas.microsoft.com/office/drawing/2014/main" id="{F11F6579-C072-CF4B-835B-4832949A2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042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8" name="Rectangle 244">
            <a:extLst>
              <a:ext uri="{FF2B5EF4-FFF2-40B4-BE49-F238E27FC236}">
                <a16:creationId xmlns:a16="http://schemas.microsoft.com/office/drawing/2014/main" id="{1A020309-7D3D-FB42-B621-6206128C7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8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9" name="Rectangle 245">
            <a:extLst>
              <a:ext uri="{FF2B5EF4-FFF2-40B4-BE49-F238E27FC236}">
                <a16:creationId xmlns:a16="http://schemas.microsoft.com/office/drawing/2014/main" id="{34D86A46-7DE0-AD44-8947-10F9BEBC9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271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0" name="Rectangle 246">
            <a:extLst>
              <a:ext uri="{FF2B5EF4-FFF2-40B4-BE49-F238E27FC236}">
                <a16:creationId xmlns:a16="http://schemas.microsoft.com/office/drawing/2014/main" id="{1FE40C49-27D3-6246-98B1-19B0FA4F2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1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1" name="Rectangle 247">
            <a:extLst>
              <a:ext uri="{FF2B5EF4-FFF2-40B4-BE49-F238E27FC236}">
                <a16:creationId xmlns:a16="http://schemas.microsoft.com/office/drawing/2014/main" id="{38B10740-A9BE-4F4C-AE1D-F7936BD7F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669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2" name="Rectangle 248">
            <a:extLst>
              <a:ext uri="{FF2B5EF4-FFF2-40B4-BE49-F238E27FC236}">
                <a16:creationId xmlns:a16="http://schemas.microsoft.com/office/drawing/2014/main" id="{97240E39-E6AC-5F40-AC5A-80AD0ED37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4649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3" name="Rectangle 249">
            <a:extLst>
              <a:ext uri="{FF2B5EF4-FFF2-40B4-BE49-F238E27FC236}">
                <a16:creationId xmlns:a16="http://schemas.microsoft.com/office/drawing/2014/main" id="{2D40FCA5-20F3-5541-84E2-230E760B5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6629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4" name="Rectangle 250">
            <a:extLst>
              <a:ext uri="{FF2B5EF4-FFF2-40B4-BE49-F238E27FC236}">
                <a16:creationId xmlns:a16="http://schemas.microsoft.com/office/drawing/2014/main" id="{1D3B0334-26FD-C740-99AF-7681ED76B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5753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5" name="Rectangle 251">
            <a:extLst>
              <a:ext uri="{FF2B5EF4-FFF2-40B4-BE49-F238E27FC236}">
                <a16:creationId xmlns:a16="http://schemas.microsoft.com/office/drawing/2014/main" id="{7C838755-02EF-FC44-AF49-DB4F7CC2A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146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6" name="Rectangle 252">
            <a:extLst>
              <a:ext uri="{FF2B5EF4-FFF2-40B4-BE49-F238E27FC236}">
                <a16:creationId xmlns:a16="http://schemas.microsoft.com/office/drawing/2014/main" id="{19A6DF62-DC8D-B448-9270-AC2FF2C34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7380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7" name="Rectangle 253">
            <a:extLst>
              <a:ext uri="{FF2B5EF4-FFF2-40B4-BE49-F238E27FC236}">
                <a16:creationId xmlns:a16="http://schemas.microsoft.com/office/drawing/2014/main" id="{C4955043-DA8F-744A-B382-0C074F7AD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2967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0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8" name="Rectangle 254">
            <a:extLst>
              <a:ext uri="{FF2B5EF4-FFF2-40B4-BE49-F238E27FC236}">
                <a16:creationId xmlns:a16="http://schemas.microsoft.com/office/drawing/2014/main" id="{A49BB91A-A9E9-FB44-B928-A91B4E1C9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2091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9" name="Rectangle 255">
            <a:extLst>
              <a:ext uri="{FF2B5EF4-FFF2-40B4-BE49-F238E27FC236}">
                <a16:creationId xmlns:a16="http://schemas.microsoft.com/office/drawing/2014/main" id="{D9895B10-492D-9C4A-9A52-B79CF4217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5042" y="5240311"/>
            <a:ext cx="7854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0" name="Rectangle 256">
            <a:extLst>
              <a:ext uri="{FF2B5EF4-FFF2-40B4-BE49-F238E27FC236}">
                <a16:creationId xmlns:a16="http://schemas.microsoft.com/office/drawing/2014/main" id="{F1A2F3E9-7328-D541-8970-5D1AB8E91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8" y="5610198"/>
            <a:ext cx="328616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John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1" name="Rectangle 257">
            <a:extLst>
              <a:ext uri="{FF2B5EF4-FFF2-40B4-BE49-F238E27FC236}">
                <a16:creationId xmlns:a16="http://schemas.microsoft.com/office/drawing/2014/main" id="{9127A4CB-F1E4-EB4C-9745-517906C10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588" y="5610198"/>
            <a:ext cx="1284006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Utilization/Capacity</a:t>
            </a:r>
            <a:endParaRPr kumimoji="0" lang="en-US" altLang="en-US" sz="11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2" name="Rectangle 258">
            <a:extLst>
              <a:ext uri="{FF2B5EF4-FFF2-40B4-BE49-F238E27FC236}">
                <a16:creationId xmlns:a16="http://schemas.microsoft.com/office/drawing/2014/main" id="{2B6789BB-F9E3-CD4F-BA3A-D2CC4692F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413" y="5622898"/>
            <a:ext cx="3334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&gt;75%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3" name="Rectangle 259">
            <a:extLst>
              <a:ext uri="{FF2B5EF4-FFF2-40B4-BE49-F238E27FC236}">
                <a16:creationId xmlns:a16="http://schemas.microsoft.com/office/drawing/2014/main" id="{A3A37278-3337-A047-A40F-6762482D2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267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4" name="Rectangle 260">
            <a:extLst>
              <a:ext uri="{FF2B5EF4-FFF2-40B4-BE49-F238E27FC236}">
                <a16:creationId xmlns:a16="http://schemas.microsoft.com/office/drawing/2014/main" id="{EB87311E-E835-7243-94D1-FDB1C6886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516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76%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5" name="Rectangle 261">
            <a:extLst>
              <a:ext uri="{FF2B5EF4-FFF2-40B4-BE49-F238E27FC236}">
                <a16:creationId xmlns:a16="http://schemas.microsoft.com/office/drawing/2014/main" id="{F34DE85F-D72B-F944-B44C-E5E0E4431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6496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6" name="Rectangle 262">
            <a:extLst>
              <a:ext uri="{FF2B5EF4-FFF2-40B4-BE49-F238E27FC236}">
                <a16:creationId xmlns:a16="http://schemas.microsoft.com/office/drawing/2014/main" id="{4BDEF348-AE1B-9941-AC56-F2CC6AA79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6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7" name="Rectangle 263">
            <a:extLst>
              <a:ext uri="{FF2B5EF4-FFF2-40B4-BE49-F238E27FC236}">
                <a16:creationId xmlns:a16="http://schemas.microsoft.com/office/drawing/2014/main" id="{F5AAA1B6-0EDC-6D4A-8184-F0358F545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2100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8" name="Rectangle 264">
            <a:extLst>
              <a:ext uri="{FF2B5EF4-FFF2-40B4-BE49-F238E27FC236}">
                <a16:creationId xmlns:a16="http://schemas.microsoft.com/office/drawing/2014/main" id="{41FD5C53-5508-0E42-AA59-DCF611D8A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4080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9" name="Rectangle 265">
            <a:extLst>
              <a:ext uri="{FF2B5EF4-FFF2-40B4-BE49-F238E27FC236}">
                <a16:creationId xmlns:a16="http://schemas.microsoft.com/office/drawing/2014/main" id="{A40639DF-F5E7-AD42-AE5E-A6923ECA6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060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0" name="Rectangle 266">
            <a:extLst>
              <a:ext uri="{FF2B5EF4-FFF2-40B4-BE49-F238E27FC236}">
                <a16:creationId xmlns:a16="http://schemas.microsoft.com/office/drawing/2014/main" id="{644617DF-B0AC-F74C-84F9-5DE5224C1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184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82%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1" name="Rectangle 267">
            <a:extLst>
              <a:ext uri="{FF2B5EF4-FFF2-40B4-BE49-F238E27FC236}">
                <a16:creationId xmlns:a16="http://schemas.microsoft.com/office/drawing/2014/main" id="{2066D24C-7054-0A40-9B89-2E688B5AB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577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2" name="Rectangle 268">
            <a:extLst>
              <a:ext uri="{FF2B5EF4-FFF2-40B4-BE49-F238E27FC236}">
                <a16:creationId xmlns:a16="http://schemas.microsoft.com/office/drawing/2014/main" id="{6B3EFE48-4F88-9140-BBCF-4F3529F2E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6811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3" name="Rectangle 269">
            <a:extLst>
              <a:ext uri="{FF2B5EF4-FFF2-40B4-BE49-F238E27FC236}">
                <a16:creationId xmlns:a16="http://schemas.microsoft.com/office/drawing/2014/main" id="{D1017B69-EA74-AC4B-B00B-6E6C95A27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2398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78%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4" name="Rectangle 270">
            <a:extLst>
              <a:ext uri="{FF2B5EF4-FFF2-40B4-BE49-F238E27FC236}">
                <a16:creationId xmlns:a16="http://schemas.microsoft.com/office/drawing/2014/main" id="{144B27A8-D876-D64F-BF35-E65A5B3CB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1522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5" name="Rectangle 271">
            <a:extLst>
              <a:ext uri="{FF2B5EF4-FFF2-40B4-BE49-F238E27FC236}">
                <a16:creationId xmlns:a16="http://schemas.microsoft.com/office/drawing/2014/main" id="{C576F554-EA07-C640-827B-37DD07DF9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79" y="5622898"/>
            <a:ext cx="2596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75%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2588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2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5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75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25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2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2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2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2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2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2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2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2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2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2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2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600"/>
                            </p:stCondLst>
                            <p:childTnLst>
                              <p:par>
                                <p:cTn id="2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2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2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2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2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2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2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2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2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00"/>
                            </p:stCondLst>
                            <p:childTnLst>
                              <p:par>
                                <p:cTn id="2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2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2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2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2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2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2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2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2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2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2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2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0"/>
                            </p:stCondLst>
                            <p:childTnLst>
                              <p:par>
                                <p:cTn id="3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2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2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2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2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2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2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2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2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2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2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2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200"/>
                            </p:stCondLst>
                            <p:childTnLst>
                              <p:par>
                                <p:cTn id="3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2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2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2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2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2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2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2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2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2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2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2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400"/>
                            </p:stCondLst>
                            <p:childTnLst>
                              <p:par>
                                <p:cTn id="3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2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2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2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2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2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2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2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2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2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2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2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600"/>
                            </p:stCondLst>
                            <p:childTnLst>
                              <p:par>
                                <p:cTn id="4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2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2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2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2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2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2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2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2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2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9" dur="2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2" dur="2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1800"/>
                            </p:stCondLst>
                            <p:childTnLst>
                              <p:par>
                                <p:cTn id="4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2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2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2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2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2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2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4" dur="2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7" dur="2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0" dur="2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3" dur="2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6" dur="2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2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3" dur="2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2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9" dur="2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2" dur="2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5" dur="2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8" dur="2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1" dur="2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4" dur="2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7" dur="2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0" dur="2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2200"/>
                            </p:stCondLst>
                            <p:childTnLst>
                              <p:par>
                                <p:cTn id="5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4" dur="2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7" dur="2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0" dur="2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3" dur="2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6" dur="2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9" dur="2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2" dur="2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5" dur="2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8" dur="2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1" dur="2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4" dur="2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2400"/>
                            </p:stCondLst>
                            <p:childTnLst>
                              <p:par>
                                <p:cTn id="5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8" dur="2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1" dur="2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4" dur="2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7" dur="2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0" dur="2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3" dur="2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6" dur="2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9" dur="2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2" dur="2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5" dur="2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8" dur="2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1" grpId="0"/>
      <p:bldP spid="72" grpId="0"/>
      <p:bldP spid="73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  <p:bldP spid="156" grpId="0"/>
      <p:bldP spid="157" grpId="0"/>
      <p:bldP spid="158" grpId="0"/>
      <p:bldP spid="159" grpId="0"/>
      <p:bldP spid="160" grpId="0"/>
      <p:bldP spid="161" grpId="0"/>
      <p:bldP spid="162" grpId="0"/>
      <p:bldP spid="163" grpId="0"/>
      <p:bldP spid="164" grpId="0"/>
      <p:bldP spid="165" grpId="0"/>
      <p:bldP spid="166" grpId="0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1" grpId="0"/>
      <p:bldP spid="182" grpId="0"/>
      <p:bldP spid="183" grpId="0"/>
      <p:bldP spid="184" grpId="0"/>
      <p:bldP spid="185" grpId="0"/>
      <p:bldP spid="186" grpId="0"/>
      <p:bldP spid="187" grpId="0"/>
      <p:bldP spid="188" grpId="0"/>
      <p:bldP spid="189" grpId="0"/>
      <p:bldP spid="190" grpId="0"/>
      <p:bldP spid="191" grpId="0"/>
      <p:bldP spid="192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  <p:bldP spid="202" grpId="0"/>
      <p:bldP spid="203" grpId="0"/>
      <p:bldP spid="204" grpId="0"/>
      <p:bldP spid="205" grpId="0"/>
      <p:bldP spid="206" grpId="0"/>
      <p:bldP spid="207" grpId="0"/>
      <p:bldP spid="208" grpId="0"/>
      <p:bldP spid="209" grpId="0"/>
      <p:bldP spid="210" grpId="0"/>
      <p:bldP spid="211" grpId="0"/>
      <p:bldP spid="212" grpId="0"/>
      <p:bldP spid="213" grpId="0"/>
      <p:bldP spid="214" grpId="0"/>
      <p:bldP spid="215" grpId="0"/>
      <p:bldP spid="216" grpId="0"/>
      <p:bldP spid="217" grpId="0"/>
      <p:bldP spid="218" grpId="0"/>
      <p:bldP spid="219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227" grpId="0"/>
      <p:bldP spid="228" grpId="0"/>
      <p:bldP spid="229" grpId="0"/>
      <p:bldP spid="230" grpId="0"/>
      <p:bldP spid="231" grpId="0"/>
      <p:bldP spid="232" grpId="0"/>
      <p:bldP spid="233" grpId="0"/>
      <p:bldP spid="234" grpId="0"/>
      <p:bldP spid="235" grpId="0"/>
      <p:bldP spid="236" grpId="0"/>
      <p:bldP spid="237" grpId="0"/>
      <p:bldP spid="238" grpId="0"/>
      <p:bldP spid="239" grpId="0"/>
      <p:bldP spid="240" grpId="0"/>
      <p:bldP spid="241" grpId="0"/>
      <p:bldP spid="242" grpId="0"/>
      <p:bldP spid="243" grpId="0"/>
      <p:bldP spid="244" grpId="0"/>
      <p:bldP spid="245" grpId="0"/>
      <p:bldP spid="246" grpId="0"/>
      <p:bldP spid="247" grpId="0"/>
      <p:bldP spid="248" grpId="0"/>
      <p:bldP spid="249" grpId="0"/>
      <p:bldP spid="250" grpId="0"/>
      <p:bldP spid="251" grpId="0"/>
      <p:bldP spid="252" grpId="0"/>
      <p:bldP spid="253" grpId="0"/>
      <p:bldP spid="254" grpId="0"/>
      <p:bldP spid="255" grpId="0"/>
      <p:bldP spid="256" grpId="0"/>
      <p:bldP spid="257" grpId="0"/>
      <p:bldP spid="258" grpId="0"/>
      <p:bldP spid="259" grpId="0"/>
      <p:bldP spid="260" grpId="0"/>
      <p:bldP spid="261" grpId="0"/>
      <p:bldP spid="262" grpId="0"/>
      <p:bldP spid="263" grpId="0"/>
      <p:bldP spid="264" grpId="0"/>
      <p:bldP spid="265" grpId="0"/>
      <p:bldP spid="266" grpId="0"/>
      <p:bldP spid="267" grpId="0"/>
      <p:bldP spid="268" grpId="0"/>
      <p:bldP spid="269" grpId="0"/>
      <p:bldP spid="270" grpId="0"/>
      <p:bldP spid="271" grpId="0"/>
      <p:bldP spid="272" grpId="0"/>
      <p:bldP spid="273" grpId="0"/>
      <p:bldP spid="274" grpId="0"/>
      <p:bldP spid="275" grpId="0"/>
      <p:bldP spid="276" grpId="0"/>
      <p:bldP spid="277" grpId="0"/>
      <p:bldP spid="278" grpId="0"/>
      <p:bldP spid="279" grpId="0"/>
      <p:bldP spid="280" grpId="0"/>
      <p:bldP spid="281" grpId="0"/>
      <p:bldP spid="282" grpId="0"/>
      <p:bldP spid="283" grpId="0"/>
      <p:bldP spid="284" grpId="0"/>
      <p:bldP spid="28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The scorecard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At the site level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Measurable department benchmarks that work to achieve site and corporate goals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Accountability at the department level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Celebrate success and support misses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endParaRPr lang="en-US" sz="28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 Black" panose="020B0604020202020204" pitchFamily="2" charset="0"/>
              </a:rPr>
              <a:t>At the department level</a:t>
            </a: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Measurable and achievable benchmarks for each employee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" dirty="0">
              <a:latin typeface="Montserrat Black" panose="020B0604020202020204" pitchFamily="2" charset="0"/>
            </a:endParaRPr>
          </a:p>
          <a:p>
            <a:pPr marL="86995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 Black" panose="020B0604020202020204" pitchFamily="2" charset="0"/>
              </a:rPr>
              <a:t>Reward those achievements publicly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</p:spTree>
    <p:extLst>
      <p:ext uri="{BB962C8B-B14F-4D97-AF65-F5344CB8AC3E}">
        <p14:creationId xmlns:p14="http://schemas.microsoft.com/office/powerpoint/2010/main" val="201967272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E70EEC6-C73E-8A4D-9FDB-E1ADC57310FA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8D18E3A-3D3F-434D-8B8D-BA5885A65AE6}"/>
              </a:ext>
            </a:extLst>
          </p:cNvPr>
          <p:cNvGrpSpPr/>
          <p:nvPr/>
        </p:nvGrpSpPr>
        <p:grpSpPr>
          <a:xfrm>
            <a:off x="10250153" y="450646"/>
            <a:ext cx="1628805" cy="5433349"/>
            <a:chOff x="10258396" y="-1314060"/>
            <a:chExt cx="1628805" cy="7164806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CA580ACD-77EB-8343-AF5B-3E8348B8CF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105360" y="2068905"/>
              <a:ext cx="7055682" cy="5080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bg2">
                  <a:lumMod val="90000"/>
                </a:schemeClr>
              </a:solidFill>
              <a:miter lim="800000"/>
              <a:headEnd/>
              <a:tailEnd/>
            </a:ln>
          </p:spPr>
          <p:txBody>
            <a:bodyPr wrap="none" lIns="121917" tIns="60958" rIns="121917" bIns="60958" anchor="ctr"/>
            <a:lstStyle/>
            <a:p>
              <a:pPr eaLnBrk="1" hangingPunct="1"/>
              <a:endParaRPr lang="en-US" dirty="0">
                <a:cs typeface="Helvetica Neue Bold Condensed" charset="0"/>
              </a:endParaRPr>
            </a:p>
          </p:txBody>
        </p:sp>
        <p:sp>
          <p:nvSpPr>
            <p:cNvPr id="7" name="Text Box 12">
              <a:extLst>
                <a:ext uri="{FF2B5EF4-FFF2-40B4-BE49-F238E27FC236}">
                  <a16:creationId xmlns:a16="http://schemas.microsoft.com/office/drawing/2014/main" id="{839BDAB1-E9D7-0F4D-972D-8158F273CE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77394" y="5325890"/>
              <a:ext cx="711086" cy="455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21917" tIns="60958" rIns="121917" bIns="60958">
              <a:spAutoFit/>
            </a:bodyPr>
            <a:lstStyle>
              <a:lvl1pPr>
                <a:defRPr sz="32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1pPr>
              <a:lvl2pPr marL="37931725" indent="-37474525">
                <a:defRPr sz="28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2pPr>
              <a:lvl3pPr>
                <a:defRPr sz="24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3pPr>
              <a:lvl4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4pPr>
              <a:lvl5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</a:pP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  <a:latin typeface="Montserrat Medium" pitchFamily="2" charset="77"/>
                </a:rPr>
                <a:t>0%</a:t>
              </a:r>
            </a:p>
          </p:txBody>
        </p:sp>
        <p:sp>
          <p:nvSpPr>
            <p:cNvPr id="8" name="Text Box 12">
              <a:extLst>
                <a:ext uri="{FF2B5EF4-FFF2-40B4-BE49-F238E27FC236}">
                  <a16:creationId xmlns:a16="http://schemas.microsoft.com/office/drawing/2014/main" id="{CC4B6DEF-58C6-0940-9BCB-5C9A63AB5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58396" y="-1314060"/>
              <a:ext cx="1030084" cy="455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21917" tIns="60958" rIns="121917" bIns="60958">
              <a:spAutoFit/>
            </a:bodyPr>
            <a:lstStyle>
              <a:lvl1pPr>
                <a:defRPr sz="32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1pPr>
              <a:lvl2pPr marL="37931725" indent="-37474525">
                <a:defRPr sz="28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2pPr>
              <a:lvl3pPr>
                <a:defRPr sz="24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3pPr>
              <a:lvl4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4pPr>
              <a:lvl5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</a:pP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  <a:latin typeface="Montserrat Medium" pitchFamily="2" charset="77"/>
                </a:rPr>
                <a:t>100%</a:t>
              </a:r>
            </a:p>
          </p:txBody>
        </p:sp>
      </p:grpSp>
      <p:sp>
        <p:nvSpPr>
          <p:cNvPr id="10" name="Rectangle 14">
            <a:extLst>
              <a:ext uri="{FF2B5EF4-FFF2-40B4-BE49-F238E27FC236}">
                <a16:creationId xmlns:a16="http://schemas.microsoft.com/office/drawing/2014/main" id="{BA16531D-E686-834A-95B5-77249B7A8AE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424502" y="3429542"/>
            <a:ext cx="4400909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 anchor="ctr"/>
          <a:lstStyle/>
          <a:p>
            <a:pPr eaLnBrk="1" hangingPunct="1"/>
            <a:endParaRPr lang="en-US" dirty="0">
              <a:cs typeface="Helvetica Neue Bold Condensed" charset="0"/>
            </a:endParaRPr>
          </a:p>
        </p:txBody>
      </p:sp>
      <p:sp>
        <p:nvSpPr>
          <p:cNvPr id="11" name="Isosceles Triangle 1">
            <a:extLst>
              <a:ext uri="{FF2B5EF4-FFF2-40B4-BE49-F238E27FC236}">
                <a16:creationId xmlns:a16="http://schemas.microsoft.com/office/drawing/2014/main" id="{EF86ED14-BE24-2044-9235-A7C893974C1A}"/>
              </a:ext>
            </a:extLst>
          </p:cNvPr>
          <p:cNvSpPr/>
          <p:nvPr/>
        </p:nvSpPr>
        <p:spPr>
          <a:xfrm rot="5400000">
            <a:off x="10940558" y="1377762"/>
            <a:ext cx="367425" cy="21021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C7344B06-B0EC-EB41-81AB-4AFA40DE4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1357" y="1099352"/>
            <a:ext cx="2751266" cy="89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 sz="32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1pPr>
            <a:lvl2pPr marL="37931725" indent="-37474525">
              <a:defRPr sz="28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2pPr>
            <a:lvl3pPr>
              <a:defRPr sz="24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3pPr>
            <a:lvl4pPr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4pPr>
            <a:lvl5pPr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5pPr>
            <a:lvl6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6pPr>
            <a:lvl7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7pPr>
            <a:lvl8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8pPr>
            <a:lvl9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ts val="3000"/>
              </a:lnSpc>
            </a:pPr>
            <a:r>
              <a:rPr lang="en-US" sz="2800" b="1" dirty="0">
                <a:solidFill>
                  <a:schemeClr val="tx1"/>
                </a:solidFill>
                <a:latin typeface="Montserrat ExtraBold" pitchFamily="2" charset="77"/>
              </a:rPr>
              <a:t>Goal </a:t>
            </a:r>
            <a:br>
              <a:rPr lang="en-US" sz="2800" b="1" dirty="0">
                <a:solidFill>
                  <a:schemeClr val="tx1"/>
                </a:solidFill>
                <a:latin typeface="Montserrat ExtraBold" pitchFamily="2" charset="77"/>
              </a:rPr>
            </a:br>
            <a:r>
              <a:rPr lang="en-US" sz="2800" b="1" dirty="0">
                <a:solidFill>
                  <a:schemeClr val="tx1"/>
                </a:solidFill>
                <a:latin typeface="Montserrat ExtraBold" pitchFamily="2" charset="77"/>
              </a:rPr>
              <a:t>80%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FC03A1-6A98-6D44-A461-01FDA47EC057}"/>
              </a:ext>
            </a:extLst>
          </p:cNvPr>
          <p:cNvGrpSpPr/>
          <p:nvPr/>
        </p:nvGrpSpPr>
        <p:grpSpPr>
          <a:xfrm>
            <a:off x="4319941" y="347693"/>
            <a:ext cx="5647018" cy="5626441"/>
            <a:chOff x="4319941" y="347693"/>
            <a:chExt cx="5647018" cy="562644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C884E99-BEC8-7947-AFC7-A7B40B70E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1331" y="347693"/>
              <a:ext cx="2708912" cy="204149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19B1D57-DCE1-9E4B-A605-DBA71DEFA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8799" y="3899919"/>
              <a:ext cx="2793975" cy="207421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0A2179D-E49A-5E4D-A35E-AB573CD3B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7658" y="739166"/>
              <a:ext cx="2381749" cy="236866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74A5BB3-1AB1-6C4C-BD91-2C04C2DB0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8667" y="726079"/>
              <a:ext cx="2388292" cy="238174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920A40E-FF69-BC49-A9B4-FF5045AAD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9941" y="3178949"/>
              <a:ext cx="2349033" cy="238174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BDCD10A-13D4-0C47-8B4F-6C59A5836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4470" y="3178949"/>
              <a:ext cx="2342489" cy="240137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5FF88BC-F445-2D4F-8874-DE75DE80C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0711" y="2301647"/>
              <a:ext cx="1720879" cy="17208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21305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495D-2C81-944D-84AF-EEAB0D05F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EOS Foundational Tools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2DC4C-69B1-BC48-92DB-18C981F5D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V/TO</a:t>
            </a:r>
            <a:r>
              <a:rPr lang="en-US" dirty="0">
                <a:latin typeface="Montserrat" pitchFamily="2" charset="77"/>
              </a:rPr>
              <a:t>™</a:t>
            </a:r>
          </a:p>
          <a:p>
            <a:r>
              <a:rPr lang="en-US" dirty="0"/>
              <a:t>Accountability Chart</a:t>
            </a:r>
            <a:r>
              <a:rPr lang="en-US" dirty="0">
                <a:latin typeface="Montserrat" pitchFamily="2" charset="77"/>
              </a:rPr>
              <a:t>™</a:t>
            </a:r>
            <a:endParaRPr lang="en-US" dirty="0"/>
          </a:p>
          <a:p>
            <a:r>
              <a:rPr lang="en-US" dirty="0"/>
              <a:t>Rocks</a:t>
            </a:r>
          </a:p>
          <a:p>
            <a:r>
              <a:rPr lang="en-US" dirty="0"/>
              <a:t>Meeting Pulse</a:t>
            </a:r>
            <a:r>
              <a:rPr lang="en-US" dirty="0">
                <a:latin typeface="Montserrat" pitchFamily="2" charset="77"/>
              </a:rPr>
              <a:t>™</a:t>
            </a:r>
            <a:endParaRPr lang="en-US" dirty="0"/>
          </a:p>
          <a:p>
            <a:r>
              <a:rPr lang="en-US" dirty="0"/>
              <a:t>Scorecard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EF5CA-5EF7-274D-B0EC-0B2FB371DF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grpSp>
        <p:nvGrpSpPr>
          <p:cNvPr id="5" name="Google Shape;374;p27">
            <a:extLst>
              <a:ext uri="{FF2B5EF4-FFF2-40B4-BE49-F238E27FC236}">
                <a16:creationId xmlns:a16="http://schemas.microsoft.com/office/drawing/2014/main" id="{191175FC-EAB1-064A-B472-6BFA425D3E94}"/>
              </a:ext>
            </a:extLst>
          </p:cNvPr>
          <p:cNvGrpSpPr/>
          <p:nvPr/>
        </p:nvGrpSpPr>
        <p:grpSpPr>
          <a:xfrm>
            <a:off x="11147330" y="209926"/>
            <a:ext cx="822960" cy="1064361"/>
            <a:chOff x="11147330" y="209926"/>
            <a:chExt cx="822960" cy="1064361"/>
          </a:xfrm>
        </p:grpSpPr>
        <p:pic>
          <p:nvPicPr>
            <p:cNvPr id="6" name="Google Shape;375;p27" descr="Icon&#10;&#10;Description automatically generated">
              <a:extLst>
                <a:ext uri="{FF2B5EF4-FFF2-40B4-BE49-F238E27FC236}">
                  <a16:creationId xmlns:a16="http://schemas.microsoft.com/office/drawing/2014/main" id="{2B19AD76-C637-4E4F-9403-8194D998DEE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147330" y="209926"/>
              <a:ext cx="822960" cy="10643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376;p27">
              <a:extLst>
                <a:ext uri="{FF2B5EF4-FFF2-40B4-BE49-F238E27FC236}">
                  <a16:creationId xmlns:a16="http://schemas.microsoft.com/office/drawing/2014/main" id="{386152B6-4318-B345-80C8-EDF46E784DC3}"/>
                </a:ext>
              </a:extLst>
            </p:cNvPr>
            <p:cNvSpPr txBox="1"/>
            <p:nvPr/>
          </p:nvSpPr>
          <p:spPr>
            <a:xfrm>
              <a:off x="11170179" y="269451"/>
              <a:ext cx="800111" cy="703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25" rIns="121900" bIns="60925" anchor="ctr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50"/>
                <a:buFont typeface="Arial"/>
                <a:buNone/>
              </a:pPr>
              <a:r>
                <a:rPr lang="en-US" sz="3000" b="1" dirty="0">
                  <a:solidFill>
                    <a:schemeClr val="lt1"/>
                  </a:solidFill>
                  <a:latin typeface="Montserrat"/>
                  <a:ea typeface="Arial"/>
                  <a:cs typeface="Arial"/>
                  <a:sym typeface="Montserrat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66427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A0F6E6-4351-1AA5-C743-2F45958FC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8" y="5709643"/>
            <a:ext cx="1893206" cy="1098782"/>
          </a:xfrm>
          <a:prstGeom prst="rect">
            <a:avLst/>
          </a:prstGeom>
        </p:spPr>
      </p:pic>
      <p:pic>
        <p:nvPicPr>
          <p:cNvPr id="16" name="Picture 15" descr="A black and white logo&#10;&#10;Description automatically generated">
            <a:extLst>
              <a:ext uri="{FF2B5EF4-FFF2-40B4-BE49-F238E27FC236}">
                <a16:creationId xmlns:a16="http://schemas.microsoft.com/office/drawing/2014/main" id="{7D290306-B805-FB85-5C21-BD62FF225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868" y="5602963"/>
            <a:ext cx="2699392" cy="11218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7DD0D4-E75D-BC4F-47B2-735CF06AD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611" y="5709643"/>
            <a:ext cx="3611301" cy="10379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D79B16-B87C-B663-A18D-0046FB149BCA}"/>
              </a:ext>
            </a:extLst>
          </p:cNvPr>
          <p:cNvSpPr txBox="1"/>
          <p:nvPr/>
        </p:nvSpPr>
        <p:spPr>
          <a:xfrm>
            <a:off x="2478718" y="1509535"/>
            <a:ext cx="758141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Bob </a:t>
            </a:r>
            <a:r>
              <a:rPr lang="en-US" sz="20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Fasick</a:t>
            </a:r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</a:p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EOS Implementer</a:t>
            </a:r>
          </a:p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hlinkClick r:id="rId5"/>
              </a:rPr>
              <a:t>Bob.Fasick@EOSworldwide.com</a:t>
            </a:r>
            <a:endParaRPr lang="en-US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sz="2000" b="1" dirty="0">
              <a:solidFill>
                <a:schemeClr val="bg1"/>
              </a:solidFill>
              <a:latin typeface="Montserrat" panose="00000500000000000000" pitchFamily="2" charset="0"/>
              <a:hlinkClick r:id="rId5"/>
            </a:endParaRPr>
          </a:p>
          <a:p>
            <a:endParaRPr lang="en-US" sz="2000" b="1" u="sng" dirty="0">
              <a:solidFill>
                <a:schemeClr val="bg1"/>
              </a:solidFill>
              <a:latin typeface="Montserrat" panose="00000500000000000000" pitchFamily="2" charset="0"/>
              <a:hlinkClick r:id="rId5"/>
            </a:endParaRPr>
          </a:p>
          <a:p>
            <a:endParaRPr lang="en-US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LaChele Henkle Weaver, HFA, MBA</a:t>
            </a:r>
          </a:p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CEO, Luminary Senior Living, </a:t>
            </a:r>
          </a:p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INALA Board Chair</a:t>
            </a:r>
          </a:p>
          <a:p>
            <a:r>
              <a:rPr lang="en-US" sz="2000" b="1" dirty="0">
                <a:solidFill>
                  <a:srgbClr val="FF7900"/>
                </a:solidFill>
                <a:latin typeface="Montserrat" panose="00000500000000000000" pitchFamily="2" charset="0"/>
              </a:rPr>
              <a:t>LaChele.Weaver@LuminarySeniorLiving.com</a:t>
            </a:r>
          </a:p>
          <a:p>
            <a:endParaRPr lang="en-US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077C11-C6A4-525B-C7AE-8AEE7715C0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5414" y="340642"/>
            <a:ext cx="9694069" cy="1098782"/>
          </a:xfrm>
        </p:spPr>
        <p:txBody>
          <a:bodyPr/>
          <a:lstStyle/>
          <a:p>
            <a:r>
              <a:rPr lang="en-US" sz="4000" dirty="0"/>
              <a:t>For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114363142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A3828D0-06D0-D246-B396-4462D174851E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8D18E3A-3D3F-434D-8B8D-BA5885A65AE6}"/>
              </a:ext>
            </a:extLst>
          </p:cNvPr>
          <p:cNvGrpSpPr/>
          <p:nvPr/>
        </p:nvGrpSpPr>
        <p:grpSpPr>
          <a:xfrm>
            <a:off x="10250153" y="450851"/>
            <a:ext cx="1628805" cy="5433145"/>
            <a:chOff x="10258396" y="-1313790"/>
            <a:chExt cx="1628805" cy="7164537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CA580ACD-77EB-8343-AF5B-3E8348B8CF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105360" y="2068906"/>
              <a:ext cx="7055682" cy="50800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bg2">
                  <a:lumMod val="90000"/>
                </a:schemeClr>
              </a:solidFill>
              <a:miter lim="800000"/>
              <a:headEnd/>
              <a:tailEnd/>
            </a:ln>
          </p:spPr>
          <p:txBody>
            <a:bodyPr wrap="none" lIns="121917" tIns="60958" rIns="121917" bIns="60958" anchor="ctr"/>
            <a:lstStyle/>
            <a:p>
              <a:pPr eaLnBrk="1" hangingPunct="1"/>
              <a:endParaRPr lang="en-US" dirty="0">
                <a:cs typeface="Helvetica Neue Bold Condensed" charset="0"/>
              </a:endParaRPr>
            </a:p>
          </p:txBody>
        </p:sp>
        <p:sp>
          <p:nvSpPr>
            <p:cNvPr id="7" name="Text Box 12">
              <a:extLst>
                <a:ext uri="{FF2B5EF4-FFF2-40B4-BE49-F238E27FC236}">
                  <a16:creationId xmlns:a16="http://schemas.microsoft.com/office/drawing/2014/main" id="{839BDAB1-E9D7-0F4D-972D-8158F273CE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77394" y="5325890"/>
              <a:ext cx="711086" cy="455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21917" tIns="60958" rIns="121917" bIns="60958">
              <a:spAutoFit/>
            </a:bodyPr>
            <a:lstStyle>
              <a:lvl1pPr>
                <a:defRPr sz="32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1pPr>
              <a:lvl2pPr marL="37931725" indent="-37474525">
                <a:defRPr sz="28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2pPr>
              <a:lvl3pPr>
                <a:defRPr sz="24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3pPr>
              <a:lvl4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4pPr>
              <a:lvl5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</a:pP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  <a:latin typeface="Montserrat Medium" pitchFamily="2" charset="77"/>
                </a:rPr>
                <a:t>0%</a:t>
              </a:r>
            </a:p>
          </p:txBody>
        </p:sp>
        <p:sp>
          <p:nvSpPr>
            <p:cNvPr id="8" name="Text Box 12">
              <a:extLst>
                <a:ext uri="{FF2B5EF4-FFF2-40B4-BE49-F238E27FC236}">
                  <a16:creationId xmlns:a16="http://schemas.microsoft.com/office/drawing/2014/main" id="{CC4B6DEF-58C6-0940-9BCB-5C9A63AB5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58396" y="-1313790"/>
              <a:ext cx="1030084" cy="455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21917" tIns="60958" rIns="121917" bIns="60958">
              <a:spAutoFit/>
            </a:bodyPr>
            <a:lstStyle>
              <a:lvl1pPr>
                <a:defRPr sz="32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1pPr>
              <a:lvl2pPr marL="37931725" indent="-37474525">
                <a:defRPr sz="28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2pPr>
              <a:lvl3pPr>
                <a:defRPr sz="2400">
                  <a:solidFill>
                    <a:srgbClr val="FF7915"/>
                  </a:solidFill>
                  <a:latin typeface="Helvetica Neue Bold Condensed" charset="0"/>
                  <a:ea typeface="ＭＳ Ｐゴシック" charset="0"/>
                  <a:cs typeface="Helvetica Neue Bold Condensed" charset="0"/>
                </a:defRPr>
              </a:lvl3pPr>
              <a:lvl4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4pPr>
              <a:lvl5pPr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rgbClr val="FF7915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</a:pP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  <a:latin typeface="Montserrat Medium" pitchFamily="2" charset="77"/>
                </a:rPr>
                <a:t>100%</a:t>
              </a:r>
            </a:p>
          </p:txBody>
        </p:sp>
      </p:grpSp>
      <p:sp>
        <p:nvSpPr>
          <p:cNvPr id="10" name="Rectangle 14">
            <a:extLst>
              <a:ext uri="{FF2B5EF4-FFF2-40B4-BE49-F238E27FC236}">
                <a16:creationId xmlns:a16="http://schemas.microsoft.com/office/drawing/2014/main" id="{BA16531D-E686-834A-95B5-77249B7A8AE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150113" y="5155152"/>
            <a:ext cx="949687" cy="50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 anchor="ctr"/>
          <a:lstStyle/>
          <a:p>
            <a:pPr eaLnBrk="1" hangingPunct="1"/>
            <a:endParaRPr lang="en-US" dirty="0">
              <a:cs typeface="Helvetica Neue Bold Condensed" charset="0"/>
            </a:endParaRPr>
          </a:p>
        </p:txBody>
      </p:sp>
      <p:sp>
        <p:nvSpPr>
          <p:cNvPr id="11" name="Isosceles Triangle 1">
            <a:extLst>
              <a:ext uri="{FF2B5EF4-FFF2-40B4-BE49-F238E27FC236}">
                <a16:creationId xmlns:a16="http://schemas.microsoft.com/office/drawing/2014/main" id="{EF86ED14-BE24-2044-9235-A7C893974C1A}"/>
              </a:ext>
            </a:extLst>
          </p:cNvPr>
          <p:cNvSpPr/>
          <p:nvPr/>
        </p:nvSpPr>
        <p:spPr>
          <a:xfrm rot="5400000">
            <a:off x="10940558" y="4835116"/>
            <a:ext cx="367425" cy="210217"/>
          </a:xfrm>
          <a:prstGeom prst="triangl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C7344B06-B0EC-EB41-81AB-4AFA40DE4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1357" y="4597047"/>
            <a:ext cx="2751266" cy="89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 sz="32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1pPr>
            <a:lvl2pPr marL="37931725" indent="-37474525">
              <a:defRPr sz="28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2pPr>
            <a:lvl3pPr>
              <a:defRPr sz="2400">
                <a:solidFill>
                  <a:srgbClr val="FF7915"/>
                </a:solidFill>
                <a:latin typeface="Helvetica Neue Bold Condensed" charset="0"/>
                <a:ea typeface="ＭＳ Ｐゴシック" charset="0"/>
                <a:cs typeface="Helvetica Neue Bold Condensed" charset="0"/>
              </a:defRPr>
            </a:lvl3pPr>
            <a:lvl4pPr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4pPr>
            <a:lvl5pPr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5pPr>
            <a:lvl6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6pPr>
            <a:lvl7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7pPr>
            <a:lvl8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8pPr>
            <a:lvl9pPr eaLnBrk="0" hangingPunct="0">
              <a:defRPr sz="2000">
                <a:solidFill>
                  <a:srgbClr val="FF7915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ts val="3000"/>
              </a:lnSpc>
            </a:pPr>
            <a:r>
              <a:rPr lang="en-US" sz="2800" b="1" dirty="0">
                <a:solidFill>
                  <a:schemeClr val="tx1"/>
                </a:solidFill>
                <a:latin typeface="Montserrat ExtraBold" pitchFamily="2" charset="77"/>
              </a:rPr>
              <a:t>Most </a:t>
            </a:r>
          </a:p>
          <a:p>
            <a:pPr algn="r" eaLnBrk="1" hangingPunct="1">
              <a:lnSpc>
                <a:spcPts val="3000"/>
              </a:lnSpc>
            </a:pPr>
            <a:r>
              <a:rPr lang="en-US" sz="2800" b="1" dirty="0">
                <a:solidFill>
                  <a:schemeClr val="tx1"/>
                </a:solidFill>
                <a:latin typeface="Montserrat ExtraBold" pitchFamily="2" charset="77"/>
              </a:rPr>
              <a:t>20%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66BC821-378D-2A4D-9A0B-2812F5C60BF0}"/>
              </a:ext>
            </a:extLst>
          </p:cNvPr>
          <p:cNvGrpSpPr/>
          <p:nvPr/>
        </p:nvGrpSpPr>
        <p:grpSpPr>
          <a:xfrm>
            <a:off x="4319941" y="347693"/>
            <a:ext cx="5647018" cy="5626441"/>
            <a:chOff x="4319941" y="347693"/>
            <a:chExt cx="5647018" cy="562644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C957566-F56E-A741-A1E3-258A7A175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1331" y="347693"/>
              <a:ext cx="2708912" cy="2041499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479EFA5-0418-7447-BF11-0B0A04874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8799" y="3899919"/>
              <a:ext cx="2793975" cy="207421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ADCD8A0-A4CB-674F-9C89-7722F4433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7658" y="739166"/>
              <a:ext cx="2381749" cy="236866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71C8FDE-AC17-8B48-B62A-F66F1C1AB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8667" y="726079"/>
              <a:ext cx="2388292" cy="238174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E758DB9-8436-8E46-B016-FB5DEAE99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9941" y="3178949"/>
              <a:ext cx="2349033" cy="238174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B662F05-F923-C748-9EDD-9B7E510FB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4470" y="3178949"/>
              <a:ext cx="2342489" cy="24013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93B4812-A0E6-4647-90E7-D4EF5AFD4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0711" y="2301647"/>
              <a:ext cx="1720879" cy="17208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85863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20592F-1234-2B46-8822-BEA63D515CEA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B66AF9-6A19-AD41-9ECF-DBCDC3103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39" y="612810"/>
            <a:ext cx="5129784" cy="51240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3F069C6-32E4-4942-947C-0BBF5B210F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086" y="291548"/>
            <a:ext cx="2980162" cy="22459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B47E018-5E05-364D-8B8B-17B0C359D34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34" y="2420145"/>
            <a:ext cx="1503045" cy="1503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2F69AA-63D8-6141-AD72-B4A6E1651766}"/>
              </a:ext>
            </a:extLst>
          </p:cNvPr>
          <p:cNvSpPr txBox="1"/>
          <p:nvPr/>
        </p:nvSpPr>
        <p:spPr>
          <a:xfrm>
            <a:off x="6296249" y="1139246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8 Questions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C9F797-8077-2D48-9ACA-2744E39FDF25}"/>
              </a:ext>
            </a:extLst>
          </p:cNvPr>
          <p:cNvSpPr txBox="1"/>
          <p:nvPr/>
        </p:nvSpPr>
        <p:spPr>
          <a:xfrm>
            <a:off x="6296249" y="1455080"/>
            <a:ext cx="2348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Shared by All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9A07457-50FD-5749-B2C8-1F70CF2F0E4C}"/>
              </a:ext>
            </a:extLst>
          </p:cNvPr>
          <p:cNvSpPr txBox="1">
            <a:spLocks/>
          </p:cNvSpPr>
          <p:nvPr/>
        </p:nvSpPr>
        <p:spPr>
          <a:xfrm>
            <a:off x="701622" y="2656363"/>
            <a:ext cx="2729948" cy="703839"/>
          </a:xfrm>
          <a:prstGeom prst="rect">
            <a:avLst/>
          </a:prstGeom>
          <a:solidFill>
            <a:srgbClr val="FED7BC"/>
          </a:solidFill>
          <a:ln w="31750">
            <a:solidFill>
              <a:schemeClr val="accent1"/>
            </a:solidFill>
          </a:ln>
          <a:effectLst>
            <a:outerShdw blurRad="101600" dist="508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0" indent="0" algn="ctr">
              <a:lnSpc>
                <a:spcPts val="2600"/>
              </a:lnSpc>
              <a:spcBef>
                <a:spcPts val="1200"/>
              </a:spcBef>
              <a:buNone/>
            </a:pPr>
            <a:r>
              <a:rPr lang="en-US" sz="2400" b="1" kern="0" dirty="0">
                <a:latin typeface="Montserrat ExtraBold" pitchFamily="2" charset="77"/>
              </a:rPr>
              <a:t>100% Strong</a:t>
            </a:r>
            <a:endParaRPr lang="en-US" b="1" kern="0" dirty="0">
              <a:solidFill>
                <a:schemeClr val="accent1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917067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r>
              <a:rPr lang="en-US" sz="3200" dirty="0">
                <a:latin typeface="Montserrat Black" panose="020B0604020202020204" pitchFamily="2" charset="0"/>
              </a:rPr>
              <a:t>Corporate 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KPI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Site 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Is the KPI just a number?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Is there a roadmap to achieving The </a:t>
            </a:r>
            <a:r>
              <a:rPr lang="en-US" sz="2800" dirty="0" err="1">
                <a:latin typeface="Montserrat" panose="00000500000000000000" pitchFamily="2" charset="0"/>
              </a:rPr>
              <a:t>Kpi</a:t>
            </a:r>
            <a:r>
              <a:rPr lang="en-US" sz="2800" dirty="0">
                <a:latin typeface="Montserrat" panose="00000500000000000000" pitchFamily="2" charset="0"/>
              </a:rPr>
              <a:t>?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Department 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Does it even reach </a:t>
            </a:r>
            <a:r>
              <a:rPr lang="en-US" sz="2800" dirty="0" err="1">
                <a:latin typeface="Montserrat" panose="00000500000000000000" pitchFamily="2" charset="0"/>
              </a:rPr>
              <a:t>ouR</a:t>
            </a:r>
            <a:r>
              <a:rPr lang="en-US" sz="2800" dirty="0">
                <a:latin typeface="Montserrat" panose="00000500000000000000" pitchFamily="2" charset="0"/>
              </a:rPr>
              <a:t> line staff?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747577"/>
                </a:solidFill>
              </a:rPr>
              <a:t>#EOSWorldwide</a:t>
            </a:r>
            <a:endParaRPr lang="en-US" dirty="0">
              <a:solidFill>
                <a:srgbClr val="7475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894386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20592F-1234-2B46-8822-BEA63D515CEA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68" y="667512"/>
            <a:ext cx="2347003" cy="1847088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CB62D0-3855-384C-90A5-70E14A45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39" y="612810"/>
            <a:ext cx="5129784" cy="51240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A44A7A-BFBA-E74B-B4B7-3BF93E5DD1D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929" y="602006"/>
            <a:ext cx="2634996" cy="26205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998056-862C-694A-BF64-A05BB4FBDFC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34" y="2420145"/>
            <a:ext cx="1503045" cy="1503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3DB44E-8031-464D-8746-D69905A109C9}"/>
              </a:ext>
            </a:extLst>
          </p:cNvPr>
          <p:cNvSpPr txBox="1"/>
          <p:nvPr/>
        </p:nvSpPr>
        <p:spPr>
          <a:xfrm>
            <a:off x="4596590" y="2156500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Right People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AAD1C5-3966-C540-B5D3-8504DFF1909F}"/>
              </a:ext>
            </a:extLst>
          </p:cNvPr>
          <p:cNvSpPr txBox="1"/>
          <p:nvPr/>
        </p:nvSpPr>
        <p:spPr>
          <a:xfrm>
            <a:off x="4596590" y="2499399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Right Seats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996CD06-4AE3-3C47-B75F-DCD2C9DA32E6}"/>
              </a:ext>
            </a:extLst>
          </p:cNvPr>
          <p:cNvSpPr txBox="1">
            <a:spLocks/>
          </p:cNvSpPr>
          <p:nvPr/>
        </p:nvSpPr>
        <p:spPr>
          <a:xfrm>
            <a:off x="701622" y="2656363"/>
            <a:ext cx="2729948" cy="703839"/>
          </a:xfrm>
          <a:prstGeom prst="rect">
            <a:avLst/>
          </a:prstGeom>
          <a:solidFill>
            <a:srgbClr val="FED7BC"/>
          </a:solidFill>
          <a:ln w="31750">
            <a:solidFill>
              <a:schemeClr val="accent1"/>
            </a:solidFill>
          </a:ln>
          <a:effectLst>
            <a:outerShdw blurRad="101600" dist="508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0" indent="0" algn="ctr">
              <a:lnSpc>
                <a:spcPts val="2600"/>
              </a:lnSpc>
              <a:spcBef>
                <a:spcPts val="1200"/>
              </a:spcBef>
              <a:buNone/>
            </a:pPr>
            <a:r>
              <a:rPr lang="en-US" sz="2400" b="1" kern="0" dirty="0">
                <a:latin typeface="Montserrat ExtraBold" pitchFamily="2" charset="77"/>
              </a:rPr>
              <a:t>100% Strong</a:t>
            </a:r>
            <a:endParaRPr lang="en-US" b="1" kern="0" dirty="0">
              <a:solidFill>
                <a:schemeClr val="accent1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369097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B9A4-3159-A8B6-7782-38978582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7900"/>
                </a:solidFill>
              </a:rPr>
              <a:t>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A3F1D-23F6-5071-B877-1A66D49223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5868" y="1569207"/>
            <a:ext cx="10315665" cy="3902075"/>
          </a:xfrm>
        </p:spPr>
        <p:txBody>
          <a:bodyPr/>
          <a:lstStyle/>
          <a:p>
            <a:r>
              <a:rPr lang="en-US" sz="3200" dirty="0">
                <a:latin typeface="Montserrat Black" panose="020B0604020202020204" pitchFamily="2" charset="0"/>
              </a:rPr>
              <a:t>Corporate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Culture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Hiring guidelines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Site culture may not match corporate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How do we measure success?</a:t>
            </a:r>
          </a:p>
          <a:p>
            <a:endParaRPr lang="en-US" sz="2800" dirty="0">
              <a:latin typeface="Montserrat Black" panose="020B0604020202020204" pitchFamily="2" charset="0"/>
            </a:endParaRPr>
          </a:p>
          <a:p>
            <a:r>
              <a:rPr lang="en-US" sz="3200" dirty="0">
                <a:latin typeface="Montserrat Black" panose="020B0604020202020204" pitchFamily="2" charset="0"/>
              </a:rPr>
              <a:t>Department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culture may not match site or corporate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Are we hiring to fill a spot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Montserrat Black" panose="020B0604020202020204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16CC1E-8EF3-3506-0AFD-63B2D5DFBC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solidFill>
                  <a:srgbClr val="747577"/>
                </a:solidFill>
              </a:rPr>
              <a:t>#EOSWorldwide</a:t>
            </a:r>
            <a:endParaRPr lang="en-US" dirty="0">
              <a:solidFill>
                <a:srgbClr val="7475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69280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350CE0-EFD2-1340-9BD0-676AF749F767}"/>
              </a:ext>
            </a:extLst>
          </p:cNvPr>
          <p:cNvSpPr/>
          <p:nvPr/>
        </p:nvSpPr>
        <p:spPr>
          <a:xfrm>
            <a:off x="0" y="-1"/>
            <a:ext cx="3148149" cy="2857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E1FB0-8F1B-3C4E-A523-95351757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68" y="667512"/>
            <a:ext cx="2379661" cy="1752633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br>
              <a:rPr lang="en-US" dirty="0"/>
            </a:br>
            <a:r>
              <a:rPr lang="en-US" dirty="0">
                <a:gradFill>
                  <a:gsLst>
                    <a:gs pos="0">
                      <a:srgbClr val="F04E23"/>
                    </a:gs>
                    <a:gs pos="60000">
                      <a:srgbClr val="FF7900"/>
                    </a:gs>
                  </a:gsLst>
                  <a:lin ang="0" scaled="0"/>
                </a:gradFill>
              </a:rPr>
              <a:t>EOS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Mode</a:t>
            </a:r>
            <a:r>
              <a:rPr lang="en-US" spc="-200" dirty="0"/>
              <a:t>l</a:t>
            </a:r>
            <a:endParaRPr lang="en-US" baseline="35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0C969-04D3-B547-9869-6005D19E1B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747577"/>
                </a:solidFill>
              </a:rPr>
              <a:t>#EOSWorldwide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42C534-554B-2447-867A-2FC1BE744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39" y="612810"/>
            <a:ext cx="5129784" cy="5124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6DC1CA-C735-B14C-A5C0-0F7F3C5C4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728" y="599667"/>
            <a:ext cx="2642235" cy="2634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DE8035-691A-2443-9D56-4AC591BEF06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434" y="2420145"/>
            <a:ext cx="1503045" cy="1503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15477F-96E5-D744-88B0-85E44C96501F}"/>
              </a:ext>
            </a:extLst>
          </p:cNvPr>
          <p:cNvSpPr txBox="1"/>
          <p:nvPr/>
        </p:nvSpPr>
        <p:spPr>
          <a:xfrm>
            <a:off x="8023752" y="2156500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Scorecard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9606AD-FD9E-0642-A1E3-83D4C1FF4E47}"/>
              </a:ext>
            </a:extLst>
          </p:cNvPr>
          <p:cNvSpPr txBox="1"/>
          <p:nvPr/>
        </p:nvSpPr>
        <p:spPr>
          <a:xfrm>
            <a:off x="8023751" y="2495054"/>
            <a:ext cx="198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indent="-1190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Montserrat Medium" pitchFamily="2" charset="77"/>
              </a:rPr>
              <a:t>Measurables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1DE013-D5A7-2E4D-86D6-CC6E740D9A86}"/>
              </a:ext>
            </a:extLst>
          </p:cNvPr>
          <p:cNvSpPr txBox="1">
            <a:spLocks/>
          </p:cNvSpPr>
          <p:nvPr/>
        </p:nvSpPr>
        <p:spPr>
          <a:xfrm>
            <a:off x="701622" y="2656363"/>
            <a:ext cx="2729948" cy="703839"/>
          </a:xfrm>
          <a:prstGeom prst="rect">
            <a:avLst/>
          </a:prstGeom>
          <a:solidFill>
            <a:srgbClr val="FED7BC"/>
          </a:solidFill>
          <a:ln w="31750">
            <a:solidFill>
              <a:schemeClr val="accent1"/>
            </a:solidFill>
          </a:ln>
          <a:effectLst>
            <a:outerShdw blurRad="101600" dist="508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179388" indent="-179388" algn="l" rtl="0" eaLnBrk="1" fontAlgn="base" hangingPunct="1">
              <a:lnSpc>
                <a:spcPts val="2700"/>
              </a:lnSpc>
              <a:spcBef>
                <a:spcPts val="1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charset="-128"/>
                <a:cs typeface="Arial"/>
              </a:defRPr>
            </a:lvl1pPr>
            <a:lvl2pPr marL="412750" indent="-21272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Verdana"/>
              <a:buChar char="–"/>
              <a:tabLst/>
              <a:defRPr sz="22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2pPr>
            <a:lvl3pPr marL="606425" indent="-17938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  <a:cs typeface="Arial"/>
              </a:defRPr>
            </a:lvl3pPr>
            <a:lvl4pPr marL="827088" indent="-220663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Char char="–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4pPr>
            <a:lvl5pPr marL="1035050" indent="-173038" algn="l" rtl="0" eaLnBrk="1" fontAlgn="base" hangingPunct="1">
              <a:lnSpc>
                <a:spcPts val="25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ontserrat Medium" pitchFamily="2" charset="77"/>
                <a:ea typeface="ＭＳ Ｐゴシック" pitchFamily="-111" charset="-128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000099"/>
                </a:solidFill>
                <a:latin typeface="+mn-lt"/>
              </a:defRPr>
            </a:lvl9pPr>
          </a:lstStyle>
          <a:p>
            <a:pPr marL="0" indent="0" algn="ctr">
              <a:lnSpc>
                <a:spcPts val="2600"/>
              </a:lnSpc>
              <a:spcBef>
                <a:spcPts val="1200"/>
              </a:spcBef>
              <a:buNone/>
            </a:pPr>
            <a:r>
              <a:rPr lang="en-US" sz="2400" b="1" kern="0" dirty="0">
                <a:latin typeface="Montserrat ExtraBold" pitchFamily="2" charset="77"/>
              </a:rPr>
              <a:t>100% Strong</a:t>
            </a:r>
            <a:endParaRPr lang="en-US" b="1" kern="0" dirty="0">
              <a:solidFill>
                <a:schemeClr val="accent1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043349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EOS Worldwide">
      <a:dk1>
        <a:srgbClr val="142233"/>
      </a:dk1>
      <a:lt1>
        <a:srgbClr val="FFFFFF"/>
      </a:lt1>
      <a:dk2>
        <a:srgbClr val="303B4F"/>
      </a:dk2>
      <a:lt2>
        <a:srgbClr val="E5E8EB"/>
      </a:lt2>
      <a:accent1>
        <a:srgbClr val="FF7900"/>
      </a:accent1>
      <a:accent2>
        <a:srgbClr val="F04E23"/>
      </a:accent2>
      <a:accent3>
        <a:srgbClr val="303B4F"/>
      </a:accent3>
      <a:accent4>
        <a:srgbClr val="12161D"/>
      </a:accent4>
      <a:accent5>
        <a:srgbClr val="C5C9CD"/>
      </a:accent5>
      <a:accent6>
        <a:srgbClr val="A5AAAF"/>
      </a:accent6>
      <a:hlink>
        <a:srgbClr val="FF7900"/>
      </a:hlink>
      <a:folHlink>
        <a:srgbClr val="F04E2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DAEDFE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EAF4FE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69B5FB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B9D7FD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3" id="{2A7E636B-58F0-9143-BF63-5362ADA426B3}" vid="{2523A7E8-5003-3942-A792-D7BEC48EB6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75280</TotalTime>
  <Words>1161</Words>
  <Application>Microsoft Office PowerPoint</Application>
  <PresentationFormat>Widescreen</PresentationFormat>
  <Paragraphs>484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Montserrat SemiBold</vt:lpstr>
      <vt:lpstr>Wingdings</vt:lpstr>
      <vt:lpstr>Roboto</vt:lpstr>
      <vt:lpstr>Oswald Light</vt:lpstr>
      <vt:lpstr>Montserrat ExtraBold</vt:lpstr>
      <vt:lpstr>Verdana</vt:lpstr>
      <vt:lpstr>Roboto Cn</vt:lpstr>
      <vt:lpstr>Arial</vt:lpstr>
      <vt:lpstr>Montserrat Medium</vt:lpstr>
      <vt:lpstr>Montserrat</vt:lpstr>
      <vt:lpstr>Montserrat Black</vt:lpstr>
      <vt:lpstr>Default Design</vt:lpstr>
      <vt:lpstr>Turning BenchMarks into Action</vt:lpstr>
      <vt:lpstr>The  EOS  Model</vt:lpstr>
      <vt:lpstr>The  EOS  Model</vt:lpstr>
      <vt:lpstr>The  EOS  Model</vt:lpstr>
      <vt:lpstr>The  EOS  Model</vt:lpstr>
      <vt:lpstr>Vision</vt:lpstr>
      <vt:lpstr>The  EOS  Model</vt:lpstr>
      <vt:lpstr>People</vt:lpstr>
      <vt:lpstr>The  EOS  Model</vt:lpstr>
      <vt:lpstr>Data</vt:lpstr>
      <vt:lpstr>The  EOS  Model</vt:lpstr>
      <vt:lpstr>Issues</vt:lpstr>
      <vt:lpstr>The  EOS  Model</vt:lpstr>
      <vt:lpstr>Process</vt:lpstr>
      <vt:lpstr>The  EOS  Model</vt:lpstr>
      <vt:lpstr>The  EOS  Model</vt:lpstr>
      <vt:lpstr>EOS Foundational Tools</vt:lpstr>
      <vt:lpstr>The Vision/Traction Organizer™</vt:lpstr>
      <vt:lpstr>V/TO™</vt:lpstr>
      <vt:lpstr>Intentional application</vt:lpstr>
      <vt:lpstr>Intentional application</vt:lpstr>
      <vt:lpstr>The Accountability Chart™</vt:lpstr>
      <vt:lpstr>The accountability Chart</vt:lpstr>
      <vt:lpstr>The People Analyzer™</vt:lpstr>
      <vt:lpstr>Rocks</vt:lpstr>
      <vt:lpstr>Level 10 Meeting™</vt:lpstr>
      <vt:lpstr>Level 10 Meeting</vt:lpstr>
      <vt:lpstr>Company ScoreCard</vt:lpstr>
      <vt:lpstr>The scorecard</vt:lpstr>
      <vt:lpstr>EOS Foundational Tools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Hellebuyck</dc:creator>
  <cp:lastModifiedBy>LaChele Weaver</cp:lastModifiedBy>
  <cp:revision>547</cp:revision>
  <cp:lastPrinted>2021-02-10T23:17:33Z</cp:lastPrinted>
  <dcterms:created xsi:type="dcterms:W3CDTF">2020-08-18T14:05:14Z</dcterms:created>
  <dcterms:modified xsi:type="dcterms:W3CDTF">2026-08-05T19:37:37Z</dcterms:modified>
</cp:coreProperties>
</file>