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4" r:id="rId5"/>
    <p:sldId id="265" r:id="rId6"/>
    <p:sldId id="266" r:id="rId7"/>
    <p:sldId id="268" r:id="rId8"/>
    <p:sldId id="269" r:id="rId9"/>
    <p:sldId id="270" r:id="rId10"/>
    <p:sldId id="271" r:id="rId11"/>
    <p:sldId id="272" r:id="rId12"/>
    <p:sldId id="273" r:id="rId13"/>
    <p:sldId id="274" r:id="rId14"/>
    <p:sldId id="275" r:id="rId15"/>
    <p:sldId id="276" r:id="rId16"/>
    <p:sldId id="277" r:id="rId17"/>
    <p:sldId id="260" r:id="rId18"/>
    <p:sldId id="263" r:id="rId19"/>
  </p:sldIdLst>
  <p:sldSz cx="18288000" cy="10287000"/>
  <p:notesSz cx="6858000" cy="9144000"/>
  <p:embeddedFontLst>
    <p:embeddedFont>
      <p:font typeface="Cy Grotesk V3 Key Ultra-Bold" panose="020B0604020202020204" charset="0"/>
      <p:regular r:id="rId20"/>
      <p:bold r:id="rId21"/>
    </p:embeddedFont>
    <p:embeddedFont>
      <p:font typeface="Inter" panose="020B0604020202020204" charset="0"/>
      <p:regular r:id="rId22"/>
    </p:embeddedFont>
    <p:embeddedFont>
      <p:font typeface="Inter Bold" panose="020B0604020202020204" charset="0"/>
      <p:regular r:id="rId23"/>
      <p:bold r:id="rId24"/>
    </p:embeddedFont>
    <p:embeddedFont>
      <p:font typeface="Inter Semi-Bold" panose="020B0604020202020204" charset="0"/>
      <p:regular r:id="rId25"/>
      <p:bold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A4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658" autoAdjust="0"/>
  </p:normalViewPr>
  <p:slideViewPr>
    <p:cSldViewPr>
      <p:cViewPr varScale="1">
        <p:scale>
          <a:sx n="39" d="100"/>
          <a:sy n="39" d="100"/>
        </p:scale>
        <p:origin x="940"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6079" cy="10285919"/>
          </a:xfrm>
          <a:custGeom>
            <a:avLst/>
            <a:gdLst/>
            <a:ahLst/>
            <a:cxnLst/>
            <a:rect l="l" t="t" r="r" b="b"/>
            <a:pathLst>
              <a:path w="18286079" h="10285919">
                <a:moveTo>
                  <a:pt x="0" y="0"/>
                </a:moveTo>
                <a:lnTo>
                  <a:pt x="18286079" y="0"/>
                </a:lnTo>
                <a:lnTo>
                  <a:pt x="18286079" y="10285919"/>
                </a:lnTo>
                <a:lnTo>
                  <a:pt x="0" y="10285919"/>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533400" y="824950"/>
            <a:ext cx="4224979" cy="2287624"/>
            <a:chOff x="0" y="0"/>
            <a:chExt cx="812800" cy="450434"/>
          </a:xfrm>
        </p:grpSpPr>
        <p:sp>
          <p:nvSpPr>
            <p:cNvPr id="4" name="Freeform 4"/>
            <p:cNvSpPr/>
            <p:nvPr/>
          </p:nvSpPr>
          <p:spPr>
            <a:xfrm>
              <a:off x="0" y="0"/>
              <a:ext cx="812800" cy="450434"/>
            </a:xfrm>
            <a:custGeom>
              <a:avLst/>
              <a:gdLst/>
              <a:ahLst/>
              <a:cxnLst/>
              <a:rect l="l" t="t" r="r" b="b"/>
              <a:pathLst>
                <a:path w="812800" h="450434">
                  <a:moveTo>
                    <a:pt x="127000" y="0"/>
                  </a:moveTo>
                  <a:lnTo>
                    <a:pt x="685800" y="0"/>
                  </a:lnTo>
                  <a:cubicBezTo>
                    <a:pt x="755940" y="0"/>
                    <a:pt x="812800" y="56860"/>
                    <a:pt x="812800" y="127000"/>
                  </a:cubicBezTo>
                  <a:lnTo>
                    <a:pt x="812800" y="323434"/>
                  </a:lnTo>
                  <a:cubicBezTo>
                    <a:pt x="812800" y="357117"/>
                    <a:pt x="799420" y="389419"/>
                    <a:pt x="775603" y="413237"/>
                  </a:cubicBezTo>
                  <a:cubicBezTo>
                    <a:pt x="751785" y="437054"/>
                    <a:pt x="719482" y="450434"/>
                    <a:pt x="685800" y="450434"/>
                  </a:cubicBezTo>
                  <a:lnTo>
                    <a:pt x="127000" y="450434"/>
                  </a:lnTo>
                  <a:cubicBezTo>
                    <a:pt x="56860" y="450434"/>
                    <a:pt x="0" y="393574"/>
                    <a:pt x="0" y="323434"/>
                  </a:cubicBezTo>
                  <a:lnTo>
                    <a:pt x="0" y="127000"/>
                  </a:lnTo>
                  <a:cubicBezTo>
                    <a:pt x="0" y="56860"/>
                    <a:pt x="56860" y="0"/>
                    <a:pt x="127000" y="0"/>
                  </a:cubicBezTo>
                  <a:close/>
                </a:path>
              </a:pathLst>
            </a:custGeom>
            <a:solidFill>
              <a:srgbClr val="31A48F"/>
            </a:solidFill>
          </p:spPr>
          <p:txBody>
            <a:bodyPr/>
            <a:lstStyle/>
            <a:p>
              <a:endParaRPr lang="en-US"/>
            </a:p>
          </p:txBody>
        </p:sp>
        <p:sp>
          <p:nvSpPr>
            <p:cNvPr id="5" name="TextBox 5"/>
            <p:cNvSpPr txBox="1"/>
            <p:nvPr/>
          </p:nvSpPr>
          <p:spPr>
            <a:xfrm>
              <a:off x="0" y="-38100"/>
              <a:ext cx="812800" cy="488534"/>
            </a:xfrm>
            <a:prstGeom prst="rect">
              <a:avLst/>
            </a:prstGeom>
          </p:spPr>
          <p:txBody>
            <a:bodyPr lIns="50800" tIns="50800" rIns="50800" bIns="50800" rtlCol="0" anchor="ctr"/>
            <a:lstStyle/>
            <a:p>
              <a:pPr algn="ctr">
                <a:lnSpc>
                  <a:spcPts val="2660"/>
                </a:lnSpc>
              </a:pPr>
              <a:endParaRPr/>
            </a:p>
          </p:txBody>
        </p:sp>
      </p:grpSp>
      <p:sp>
        <p:nvSpPr>
          <p:cNvPr id="6" name="Freeform 6"/>
          <p:cNvSpPr/>
          <p:nvPr/>
        </p:nvSpPr>
        <p:spPr>
          <a:xfrm>
            <a:off x="162334" y="1423761"/>
            <a:ext cx="2930515" cy="1201882"/>
          </a:xfrm>
          <a:custGeom>
            <a:avLst/>
            <a:gdLst/>
            <a:ahLst/>
            <a:cxnLst/>
            <a:rect l="l" t="t" r="r" b="b"/>
            <a:pathLst>
              <a:path w="2930515" h="1201882">
                <a:moveTo>
                  <a:pt x="0" y="0"/>
                </a:moveTo>
                <a:lnTo>
                  <a:pt x="2930515" y="0"/>
                </a:lnTo>
                <a:lnTo>
                  <a:pt x="2930515" y="1201883"/>
                </a:lnTo>
                <a:lnTo>
                  <a:pt x="0" y="1201883"/>
                </a:lnTo>
                <a:lnTo>
                  <a:pt x="0" y="0"/>
                </a:lnTo>
                <a:close/>
              </a:path>
            </a:pathLst>
          </a:custGeom>
          <a:blipFill>
            <a:blip r:embed="rId3"/>
            <a:stretch>
              <a:fillRect/>
            </a:stretch>
          </a:blipFill>
        </p:spPr>
        <p:txBody>
          <a:bodyPr/>
          <a:lstStyle/>
          <a:p>
            <a:endParaRPr lang="en-US"/>
          </a:p>
        </p:txBody>
      </p:sp>
      <p:grpSp>
        <p:nvGrpSpPr>
          <p:cNvPr id="7" name="Group 7"/>
          <p:cNvGrpSpPr/>
          <p:nvPr/>
        </p:nvGrpSpPr>
        <p:grpSpPr>
          <a:xfrm rot="-10800000">
            <a:off x="12521868" y="8328040"/>
            <a:ext cx="5577378" cy="5526632"/>
            <a:chOff x="0" y="0"/>
            <a:chExt cx="812800" cy="805405"/>
          </a:xfrm>
        </p:grpSpPr>
        <p:sp>
          <p:nvSpPr>
            <p:cNvPr id="8" name="Freeform 8"/>
            <p:cNvSpPr/>
            <p:nvPr/>
          </p:nvSpPr>
          <p:spPr>
            <a:xfrm>
              <a:off x="0" y="0"/>
              <a:ext cx="812800" cy="805405"/>
            </a:xfrm>
            <a:custGeom>
              <a:avLst/>
              <a:gdLst/>
              <a:ahLst/>
              <a:cxnLst/>
              <a:rect l="l" t="t" r="r" b="b"/>
              <a:pathLst>
                <a:path w="812800" h="805405">
                  <a:moveTo>
                    <a:pt x="127000" y="0"/>
                  </a:moveTo>
                  <a:lnTo>
                    <a:pt x="685800" y="0"/>
                  </a:lnTo>
                  <a:cubicBezTo>
                    <a:pt x="755940" y="0"/>
                    <a:pt x="812800" y="56860"/>
                    <a:pt x="812800" y="127000"/>
                  </a:cubicBezTo>
                  <a:lnTo>
                    <a:pt x="812800" y="678405"/>
                  </a:lnTo>
                  <a:cubicBezTo>
                    <a:pt x="812800" y="748545"/>
                    <a:pt x="755940" y="805405"/>
                    <a:pt x="685800" y="805405"/>
                  </a:cubicBezTo>
                  <a:lnTo>
                    <a:pt x="127000" y="805405"/>
                  </a:lnTo>
                  <a:cubicBezTo>
                    <a:pt x="93318" y="805405"/>
                    <a:pt x="61015" y="792024"/>
                    <a:pt x="37197" y="768207"/>
                  </a:cubicBezTo>
                  <a:cubicBezTo>
                    <a:pt x="13380" y="744390"/>
                    <a:pt x="0" y="712087"/>
                    <a:pt x="0" y="678405"/>
                  </a:cubicBezTo>
                  <a:lnTo>
                    <a:pt x="0" y="127000"/>
                  </a:lnTo>
                  <a:cubicBezTo>
                    <a:pt x="0" y="56860"/>
                    <a:pt x="56860" y="0"/>
                    <a:pt x="127000" y="0"/>
                  </a:cubicBezTo>
                  <a:close/>
                </a:path>
              </a:pathLst>
            </a:custGeom>
            <a:solidFill>
              <a:srgbClr val="E87753"/>
            </a:solidFill>
          </p:spPr>
          <p:txBody>
            <a:bodyPr/>
            <a:lstStyle/>
            <a:p>
              <a:endParaRPr lang="en-US"/>
            </a:p>
          </p:txBody>
        </p:sp>
        <p:sp>
          <p:nvSpPr>
            <p:cNvPr id="9" name="TextBox 9"/>
            <p:cNvSpPr txBox="1"/>
            <p:nvPr/>
          </p:nvSpPr>
          <p:spPr>
            <a:xfrm>
              <a:off x="0" y="-38100"/>
              <a:ext cx="812800" cy="843505"/>
            </a:xfrm>
            <a:prstGeom prst="rect">
              <a:avLst/>
            </a:prstGeom>
          </p:spPr>
          <p:txBody>
            <a:bodyPr lIns="50800" tIns="50800" rIns="50800" bIns="50800" rtlCol="0" anchor="ctr"/>
            <a:lstStyle/>
            <a:p>
              <a:pPr algn="ctr">
                <a:lnSpc>
                  <a:spcPts val="2660"/>
                </a:lnSpc>
              </a:pPr>
              <a:endParaRPr/>
            </a:p>
          </p:txBody>
        </p:sp>
      </p:grpSp>
      <p:sp>
        <p:nvSpPr>
          <p:cNvPr id="12" name="TextBox 12"/>
          <p:cNvSpPr txBox="1"/>
          <p:nvPr/>
        </p:nvSpPr>
        <p:spPr>
          <a:xfrm rot="3162182">
            <a:off x="3482610" y="5562439"/>
            <a:ext cx="2676651" cy="377155"/>
          </a:xfrm>
          <a:prstGeom prst="rect">
            <a:avLst/>
          </a:prstGeom>
        </p:spPr>
        <p:txBody>
          <a:bodyPr wrap="square" lIns="0" tIns="0" rIns="0" bIns="0" rtlCol="0" anchor="t">
            <a:spAutoFit/>
          </a:bodyPr>
          <a:lstStyle/>
          <a:p>
            <a:pPr algn="l">
              <a:lnSpc>
                <a:spcPts val="3220"/>
              </a:lnSpc>
            </a:pPr>
            <a:r>
              <a:rPr lang="en-US" sz="2300" dirty="0">
                <a:solidFill>
                  <a:srgbClr val="000000"/>
                </a:solidFill>
                <a:latin typeface="Inter"/>
                <a:ea typeface="Inter"/>
                <a:cs typeface="Inter"/>
                <a:sym typeface="Inter"/>
              </a:rPr>
              <a:t>In aging services,</a:t>
            </a:r>
          </a:p>
        </p:txBody>
      </p:sp>
      <p:sp>
        <p:nvSpPr>
          <p:cNvPr id="13" name="TextBox 13"/>
          <p:cNvSpPr txBox="1"/>
          <p:nvPr/>
        </p:nvSpPr>
        <p:spPr>
          <a:xfrm>
            <a:off x="12908260" y="8645334"/>
            <a:ext cx="4804595" cy="1527896"/>
          </a:xfrm>
          <a:prstGeom prst="rect">
            <a:avLst/>
          </a:prstGeom>
        </p:spPr>
        <p:txBody>
          <a:bodyPr lIns="0" tIns="0" rIns="0" bIns="0" rtlCol="0" anchor="t">
            <a:spAutoFit/>
          </a:bodyPr>
          <a:lstStyle/>
          <a:p>
            <a:pPr algn="ctr">
              <a:lnSpc>
                <a:spcPts val="4152"/>
              </a:lnSpc>
            </a:pPr>
            <a:r>
              <a:rPr lang="en-US" sz="2965" b="1">
                <a:solidFill>
                  <a:srgbClr val="FFFFFF"/>
                </a:solidFill>
                <a:latin typeface="Inter Semi-Bold"/>
                <a:ea typeface="Inter Semi-Bold"/>
                <a:cs typeface="Inter Semi-Bold"/>
                <a:sym typeface="Inter Semi-Bold"/>
              </a:rPr>
              <a:t>2026 Fall Conference</a:t>
            </a:r>
          </a:p>
          <a:p>
            <a:pPr algn="ctr">
              <a:lnSpc>
                <a:spcPts val="4152"/>
              </a:lnSpc>
            </a:pPr>
            <a:r>
              <a:rPr lang="en-US" sz="2965" b="1">
                <a:solidFill>
                  <a:srgbClr val="FFFFFF"/>
                </a:solidFill>
                <a:latin typeface="Inter Semi-Bold"/>
                <a:ea typeface="Inter Semi-Bold"/>
                <a:cs typeface="Inter Semi-Bold"/>
                <a:sym typeface="Inter Semi-Bold"/>
              </a:rPr>
              <a:t>August 25-26, 2026</a:t>
            </a:r>
          </a:p>
          <a:p>
            <a:pPr algn="ctr">
              <a:lnSpc>
                <a:spcPts val="3818"/>
              </a:lnSpc>
            </a:pPr>
            <a:endParaRPr lang="en-US" sz="2965" b="1">
              <a:solidFill>
                <a:srgbClr val="FFFFFF"/>
              </a:solidFill>
              <a:latin typeface="Inter Semi-Bold"/>
              <a:ea typeface="Inter Semi-Bold"/>
              <a:cs typeface="Inter Semi-Bold"/>
              <a:sym typeface="Inter Semi-Bold"/>
            </a:endParaRPr>
          </a:p>
        </p:txBody>
      </p:sp>
      <p:sp>
        <p:nvSpPr>
          <p:cNvPr id="14" name="TextBox 14"/>
          <p:cNvSpPr txBox="1"/>
          <p:nvPr/>
        </p:nvSpPr>
        <p:spPr>
          <a:xfrm rot="2273806">
            <a:off x="6401916" y="7969599"/>
            <a:ext cx="1128080" cy="431977"/>
          </a:xfrm>
          <a:prstGeom prst="rect">
            <a:avLst/>
          </a:prstGeom>
        </p:spPr>
        <p:txBody>
          <a:bodyPr lIns="0" tIns="0" rIns="0" bIns="0" rtlCol="0" anchor="t">
            <a:spAutoFit/>
          </a:bodyPr>
          <a:lstStyle/>
          <a:p>
            <a:pPr algn="l">
              <a:lnSpc>
                <a:spcPts val="3220"/>
              </a:lnSpc>
            </a:pPr>
            <a:r>
              <a:rPr lang="en-US" sz="2300">
                <a:solidFill>
                  <a:srgbClr val="000000"/>
                </a:solidFill>
                <a:latin typeface="Inter"/>
                <a:ea typeface="Inter"/>
                <a:cs typeface="Inter"/>
                <a:sym typeface="Inter"/>
              </a:rPr>
              <a:t>is never</a:t>
            </a:r>
          </a:p>
        </p:txBody>
      </p:sp>
      <p:sp>
        <p:nvSpPr>
          <p:cNvPr id="15" name="TextBox 15"/>
          <p:cNvSpPr txBox="1"/>
          <p:nvPr/>
        </p:nvSpPr>
        <p:spPr>
          <a:xfrm rot="764573">
            <a:off x="8271114" y="8796166"/>
            <a:ext cx="847539" cy="411004"/>
          </a:xfrm>
          <a:prstGeom prst="rect">
            <a:avLst/>
          </a:prstGeom>
        </p:spPr>
        <p:txBody>
          <a:bodyPr lIns="0" tIns="0" rIns="0" bIns="0" rtlCol="0" anchor="t">
            <a:spAutoFit/>
          </a:bodyPr>
          <a:lstStyle/>
          <a:p>
            <a:pPr algn="l">
              <a:lnSpc>
                <a:spcPts val="3220"/>
              </a:lnSpc>
            </a:pPr>
            <a:r>
              <a:rPr lang="en-US" sz="2300">
                <a:solidFill>
                  <a:srgbClr val="000000"/>
                </a:solidFill>
                <a:latin typeface="Inter"/>
                <a:ea typeface="Inter"/>
                <a:cs typeface="Inter"/>
                <a:sym typeface="Inter"/>
              </a:rPr>
              <a:t>alone.</a:t>
            </a:r>
          </a:p>
        </p:txBody>
      </p:sp>
      <p:sp>
        <p:nvSpPr>
          <p:cNvPr id="16" name="TextBox 16"/>
          <p:cNvSpPr txBox="1"/>
          <p:nvPr/>
        </p:nvSpPr>
        <p:spPr>
          <a:xfrm rot="1421288">
            <a:off x="7422232" y="8513557"/>
            <a:ext cx="821068" cy="437684"/>
          </a:xfrm>
          <a:prstGeom prst="rect">
            <a:avLst/>
          </a:prstGeom>
        </p:spPr>
        <p:txBody>
          <a:bodyPr lIns="0" tIns="0" rIns="0" bIns="0" rtlCol="0" anchor="t">
            <a:spAutoFit/>
          </a:bodyPr>
          <a:lstStyle/>
          <a:p>
            <a:pPr algn="l">
              <a:lnSpc>
                <a:spcPts val="3220"/>
              </a:lnSpc>
            </a:pPr>
            <a:r>
              <a:rPr lang="en-US" sz="2300">
                <a:solidFill>
                  <a:srgbClr val="000000"/>
                </a:solidFill>
                <a:latin typeface="Inter"/>
                <a:ea typeface="Inter"/>
                <a:cs typeface="Inter"/>
                <a:sym typeface="Inter"/>
              </a:rPr>
              <a:t>made</a:t>
            </a:r>
          </a:p>
        </p:txBody>
      </p:sp>
      <p:sp>
        <p:nvSpPr>
          <p:cNvPr id="17" name="TextBox 17"/>
          <p:cNvSpPr txBox="1"/>
          <p:nvPr/>
        </p:nvSpPr>
        <p:spPr>
          <a:xfrm rot="2877350">
            <a:off x="5434096" y="7098954"/>
            <a:ext cx="1269392" cy="441384"/>
          </a:xfrm>
          <a:prstGeom prst="rect">
            <a:avLst/>
          </a:prstGeom>
        </p:spPr>
        <p:txBody>
          <a:bodyPr lIns="0" tIns="0" rIns="0" bIns="0" rtlCol="0" anchor="t">
            <a:spAutoFit/>
          </a:bodyPr>
          <a:lstStyle/>
          <a:p>
            <a:pPr algn="l">
              <a:lnSpc>
                <a:spcPts val="3220"/>
              </a:lnSpc>
            </a:pPr>
            <a:r>
              <a:rPr lang="en-US" sz="2300">
                <a:solidFill>
                  <a:srgbClr val="000000"/>
                </a:solidFill>
                <a:latin typeface="Inter"/>
                <a:ea typeface="Inter"/>
                <a:cs typeface="Inter"/>
                <a:sym typeface="Inter"/>
              </a:rPr>
              <a:t>progress</a:t>
            </a:r>
          </a:p>
        </p:txBody>
      </p:sp>
      <p:pic>
        <p:nvPicPr>
          <p:cNvPr id="18" name="Picture 17">
            <a:extLst>
              <a:ext uri="{FF2B5EF4-FFF2-40B4-BE49-F238E27FC236}">
                <a16:creationId xmlns:a16="http://schemas.microsoft.com/office/drawing/2014/main" id="{65924BD0-C59D-4AC5-4BFB-7DF0B07DEB13}"/>
              </a:ext>
            </a:extLst>
          </p:cNvPr>
          <p:cNvPicPr>
            <a:picLocks noChangeAspect="1"/>
          </p:cNvPicPr>
          <p:nvPr/>
        </p:nvPicPr>
        <p:blipFill>
          <a:blip r:embed="rId4"/>
          <a:stretch>
            <a:fillRect/>
          </a:stretch>
        </p:blipFill>
        <p:spPr>
          <a:xfrm>
            <a:off x="7639719" y="474699"/>
            <a:ext cx="6920767" cy="34994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C38B2-726E-1873-5770-68ED874C76F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47F1E08-652F-BD16-2F68-B01531CCEBEA}"/>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B5ACD608-A425-43F4-7ED4-B090224F2025}"/>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4A294D4F-D5C4-1C73-D819-B24C296739B4}"/>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175F892E-1585-0D2A-0C08-236F96A0743D}"/>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A4BF1A33-89B3-1D5B-ABC3-9EAC7BEE66BD}"/>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65C58C90-0C30-1E4E-231D-E917EA161B3F}"/>
              </a:ext>
            </a:extLst>
          </p:cNvPr>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Lessons Learned</a:t>
            </a:r>
          </a:p>
        </p:txBody>
      </p:sp>
      <p:sp>
        <p:nvSpPr>
          <p:cNvPr id="8" name="TextBox 8">
            <a:extLst>
              <a:ext uri="{FF2B5EF4-FFF2-40B4-BE49-F238E27FC236}">
                <a16:creationId xmlns:a16="http://schemas.microsoft.com/office/drawing/2014/main" id="{F5994CF4-2E5E-E6E4-95DF-60D5630AF158}"/>
              </a:ext>
            </a:extLst>
          </p:cNvPr>
          <p:cNvSpPr txBox="1"/>
          <p:nvPr/>
        </p:nvSpPr>
        <p:spPr>
          <a:xfrm>
            <a:off x="884592" y="3406381"/>
            <a:ext cx="16230600" cy="4924425"/>
          </a:xfrm>
          <a:prstGeom prst="rect">
            <a:avLst/>
          </a:prstGeom>
        </p:spPr>
        <p:txBody>
          <a:bodyPr lIns="0" tIns="0" rIns="0" bIns="0" rtlCol="0" anchor="t">
            <a:spAutoFit/>
          </a:bodyPr>
          <a:lstStyle/>
          <a:p>
            <a:pPr marL="571500"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She was masking quite a bit of her cognitive decline</a:t>
            </a:r>
          </a:p>
          <a:p>
            <a:pPr marL="571500"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She didn’t make repeated statements of wanting to leave but had noted that she would like to go back home. </a:t>
            </a:r>
          </a:p>
          <a:p>
            <a:pPr marL="571500"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Her BIMS showed impairment</a:t>
            </a:r>
          </a:p>
          <a:p>
            <a:pPr marL="571500"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She wandered around the building and figured out how best to leave</a:t>
            </a:r>
          </a:p>
          <a:p>
            <a:pPr marL="571500"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cs typeface="Inter"/>
                <a:sym typeface="Inter"/>
              </a:rPr>
              <a:t>Never occurred to me it would be a tag so it never occurred to me to do additional assessments to obtain past non-compliance</a:t>
            </a:r>
          </a:p>
        </p:txBody>
      </p:sp>
      <p:sp>
        <p:nvSpPr>
          <p:cNvPr id="9" name="Freeform 9">
            <a:extLst>
              <a:ext uri="{FF2B5EF4-FFF2-40B4-BE49-F238E27FC236}">
                <a16:creationId xmlns:a16="http://schemas.microsoft.com/office/drawing/2014/main" id="{628CDA4E-FE07-2608-FA62-822FBFCC0DAD}"/>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6D7CD03E-27EC-CC26-7392-048D5122767B}"/>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4110249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121E4-7971-10D4-9501-A253D2E8EA1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84AE4C1-30D8-635D-0564-B3E208DD127D}"/>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6ECBCBD2-1B75-B445-A694-6111EEB114C6}"/>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17BB77BC-4A92-BD21-2545-525574341A4E}"/>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DCC611AA-D9B4-84CC-61F4-DE3BE962DA32}"/>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823307EC-74AA-7682-8161-ED0E2900181F}"/>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EAC1002E-AEA5-A10B-3552-878822CDD308}"/>
              </a:ext>
            </a:extLst>
          </p:cNvPr>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Lessons Learned</a:t>
            </a:r>
          </a:p>
        </p:txBody>
      </p:sp>
      <p:sp>
        <p:nvSpPr>
          <p:cNvPr id="8" name="TextBox 8">
            <a:extLst>
              <a:ext uri="{FF2B5EF4-FFF2-40B4-BE49-F238E27FC236}">
                <a16:creationId xmlns:a16="http://schemas.microsoft.com/office/drawing/2014/main" id="{50E102AF-531D-C441-D480-6562BDFE46B2}"/>
              </a:ext>
            </a:extLst>
          </p:cNvPr>
          <p:cNvSpPr txBox="1"/>
          <p:nvPr/>
        </p:nvSpPr>
        <p:spPr>
          <a:xfrm>
            <a:off x="884592" y="3406381"/>
            <a:ext cx="16230600" cy="4308872"/>
          </a:xfrm>
          <a:prstGeom prst="rect">
            <a:avLst/>
          </a:prstGeom>
        </p:spPr>
        <p:txBody>
          <a:bodyPr lIns="0" tIns="0" rIns="0" bIns="0" rtlCol="0" anchor="t">
            <a:spAutoFit/>
          </a:bodyPr>
          <a:lstStyle/>
          <a:p>
            <a:pPr marL="571500"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Documentation alone does not keep residents safe.</a:t>
            </a:r>
          </a:p>
          <a:p>
            <a:pPr marL="1028700" lvl="1"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Questions leaders should ask:</a:t>
            </a:r>
          </a:p>
          <a:p>
            <a:pPr marL="1485900" lvl="2"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Does every caregiver know? </a:t>
            </a:r>
          </a:p>
          <a:p>
            <a:pPr marL="1485900" lvl="2"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Is the information actionable? </a:t>
            </a:r>
          </a:p>
          <a:p>
            <a:pPr marL="1485900" lvl="2"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Is everyone responding consistently? </a:t>
            </a:r>
          </a:p>
          <a:p>
            <a:endParaRPr lang="en-US" sz="4000" dirty="0">
              <a:solidFill>
                <a:schemeClr val="tx1">
                  <a:lumMod val="50000"/>
                  <a:lumOff val="50000"/>
                </a:schemeClr>
              </a:solidFill>
              <a:latin typeface="Inter" panose="020B0604020202020204" charset="0"/>
              <a:ea typeface="Inter" panose="020B0604020202020204" charset="0"/>
            </a:endParaRPr>
          </a:p>
          <a:p>
            <a:r>
              <a:rPr lang="en-US" sz="4000" dirty="0">
                <a:solidFill>
                  <a:schemeClr val="tx1">
                    <a:lumMod val="50000"/>
                    <a:lumOff val="50000"/>
                  </a:schemeClr>
                </a:solidFill>
                <a:latin typeface="Inter" panose="020B0604020202020204" charset="0"/>
                <a:ea typeface="Inter" panose="020B0604020202020204" charset="0"/>
              </a:rPr>
              <a:t>Knowledge must move beyond the chart.</a:t>
            </a:r>
          </a:p>
        </p:txBody>
      </p:sp>
      <p:sp>
        <p:nvSpPr>
          <p:cNvPr id="9" name="Freeform 9">
            <a:extLst>
              <a:ext uri="{FF2B5EF4-FFF2-40B4-BE49-F238E27FC236}">
                <a16:creationId xmlns:a16="http://schemas.microsoft.com/office/drawing/2014/main" id="{1FCE281D-6840-A936-C6C2-BF454F6579C4}"/>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5BB96858-4D29-5275-E958-D517870BD651}"/>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696442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CBC78-CB1B-C4B1-68A4-9D9E69FD696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7FF76F7-5162-4BA6-ECA1-EC7B84D73025}"/>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B1DD4609-0264-5E80-3743-4CD4F02769DA}"/>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90F94B64-7A63-F20E-96A8-8FB6BB85F0BF}"/>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5991DBD6-8224-5394-ADB3-BEACDEE46463}"/>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E478F0CA-B513-C341-8ED6-BE4DE1FFDA24}"/>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942F8BAB-80A3-B62E-30A4-BFDEBA0D8A5C}"/>
              </a:ext>
            </a:extLst>
          </p:cNvPr>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Lessons Learned</a:t>
            </a:r>
          </a:p>
        </p:txBody>
      </p:sp>
      <p:sp>
        <p:nvSpPr>
          <p:cNvPr id="8" name="TextBox 8">
            <a:extLst>
              <a:ext uri="{FF2B5EF4-FFF2-40B4-BE49-F238E27FC236}">
                <a16:creationId xmlns:a16="http://schemas.microsoft.com/office/drawing/2014/main" id="{BF8F1776-17B2-7F4F-47C2-78F93878463B}"/>
              </a:ext>
            </a:extLst>
          </p:cNvPr>
          <p:cNvSpPr txBox="1"/>
          <p:nvPr/>
        </p:nvSpPr>
        <p:spPr>
          <a:xfrm>
            <a:off x="884592" y="3406381"/>
            <a:ext cx="16230600" cy="4616648"/>
          </a:xfrm>
          <a:prstGeom prst="rect">
            <a:avLst/>
          </a:prstGeom>
        </p:spPr>
        <p:txBody>
          <a:bodyPr lIns="0" tIns="0" rIns="0" bIns="0" rtlCol="0" anchor="t">
            <a:spAutoFit/>
          </a:bodyPr>
          <a:lstStyle/>
          <a:p>
            <a:pPr marL="571500"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Leaders should ask: </a:t>
            </a:r>
          </a:p>
          <a:p>
            <a:pPr marL="1028700" lvl="1" indent="-571500">
              <a:buFont typeface="Arial" panose="020B0604020202020204" pitchFamily="34" charset="0"/>
              <a:buChar char="•"/>
            </a:pPr>
            <a:r>
              <a:rPr lang="en-US" sz="3600" dirty="0">
                <a:solidFill>
                  <a:schemeClr val="tx1">
                    <a:lumMod val="50000"/>
                    <a:lumOff val="50000"/>
                  </a:schemeClr>
                </a:solidFill>
                <a:latin typeface="Inter" panose="020B0604020202020204" charset="0"/>
                <a:ea typeface="Inter" panose="020B0604020202020204" charset="0"/>
              </a:rPr>
              <a:t>Are audits meaningful? </a:t>
            </a:r>
          </a:p>
          <a:p>
            <a:pPr marL="1028700" lvl="1" indent="-571500">
              <a:buFont typeface="Arial" panose="020B0604020202020204" pitchFamily="34" charset="0"/>
              <a:buChar char="•"/>
            </a:pPr>
            <a:r>
              <a:rPr lang="en-US" sz="3600" dirty="0">
                <a:solidFill>
                  <a:schemeClr val="tx1">
                    <a:lumMod val="50000"/>
                    <a:lumOff val="50000"/>
                  </a:schemeClr>
                </a:solidFill>
                <a:latin typeface="Inter" panose="020B0604020202020204" charset="0"/>
                <a:ea typeface="Inter" panose="020B0604020202020204" charset="0"/>
              </a:rPr>
              <a:t>Are near misses reviewed? </a:t>
            </a:r>
          </a:p>
          <a:p>
            <a:pPr marL="1028700" lvl="1" indent="-571500">
              <a:buFont typeface="Arial" panose="020B0604020202020204" pitchFamily="34" charset="0"/>
              <a:buChar char="•"/>
            </a:pPr>
            <a:r>
              <a:rPr lang="en-US" sz="3600" dirty="0">
                <a:solidFill>
                  <a:schemeClr val="tx1">
                    <a:lumMod val="50000"/>
                    <a:lumOff val="50000"/>
                  </a:schemeClr>
                </a:solidFill>
                <a:latin typeface="Inter" panose="020B0604020202020204" charset="0"/>
                <a:ea typeface="Inter" panose="020B0604020202020204" charset="0"/>
              </a:rPr>
              <a:t>Are trends discussed? </a:t>
            </a:r>
          </a:p>
          <a:p>
            <a:pPr marL="1028700" lvl="1" indent="-571500">
              <a:buFont typeface="Arial" panose="020B0604020202020204" pitchFamily="34" charset="0"/>
              <a:buChar char="•"/>
            </a:pPr>
            <a:r>
              <a:rPr lang="en-US" sz="3600" dirty="0">
                <a:solidFill>
                  <a:schemeClr val="tx1">
                    <a:lumMod val="50000"/>
                    <a:lumOff val="50000"/>
                  </a:schemeClr>
                </a:solidFill>
                <a:latin typeface="Inter" panose="020B0604020202020204" charset="0"/>
                <a:ea typeface="Inter" panose="020B0604020202020204" charset="0"/>
              </a:rPr>
              <a:t>Are barriers removed quickly? </a:t>
            </a:r>
          </a:p>
          <a:p>
            <a:pPr marL="1028700" lvl="1" indent="-571500">
              <a:buFont typeface="Arial" panose="020B0604020202020204" pitchFamily="34" charset="0"/>
              <a:buChar char="•"/>
            </a:pPr>
            <a:r>
              <a:rPr lang="en-US" sz="3600" dirty="0">
                <a:solidFill>
                  <a:schemeClr val="tx1">
                    <a:lumMod val="50000"/>
                    <a:lumOff val="50000"/>
                  </a:schemeClr>
                </a:solidFill>
                <a:latin typeface="Inter" panose="020B0604020202020204" charset="0"/>
                <a:ea typeface="Inter" panose="020B0604020202020204" charset="0"/>
              </a:rPr>
              <a:t>Do staff feel comfortable speaking up?</a:t>
            </a:r>
          </a:p>
          <a:p>
            <a:endParaRPr lang="en-US" sz="4000" dirty="0">
              <a:solidFill>
                <a:schemeClr val="tx1">
                  <a:lumMod val="50000"/>
                  <a:lumOff val="50000"/>
                </a:schemeClr>
              </a:solidFill>
              <a:latin typeface="Inter" panose="020B0604020202020204" charset="0"/>
              <a:ea typeface="Inter" panose="020B0604020202020204" charset="0"/>
            </a:endParaRPr>
          </a:p>
          <a:p>
            <a:r>
              <a:rPr lang="en-US" sz="4000" dirty="0">
                <a:solidFill>
                  <a:schemeClr val="tx1">
                    <a:lumMod val="50000"/>
                    <a:lumOff val="50000"/>
                  </a:schemeClr>
                </a:solidFill>
                <a:latin typeface="Inter" panose="020B0604020202020204" charset="0"/>
                <a:ea typeface="Inter" panose="020B0604020202020204" charset="0"/>
              </a:rPr>
              <a:t>Leadership presence prevents problems.</a:t>
            </a:r>
          </a:p>
        </p:txBody>
      </p:sp>
      <p:sp>
        <p:nvSpPr>
          <p:cNvPr id="9" name="Freeform 9">
            <a:extLst>
              <a:ext uri="{FF2B5EF4-FFF2-40B4-BE49-F238E27FC236}">
                <a16:creationId xmlns:a16="http://schemas.microsoft.com/office/drawing/2014/main" id="{CBCB6BEE-5ABB-3D17-1148-651638A1EF08}"/>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0480AAE1-66B6-70BD-A67F-908812DD22F8}"/>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736006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C6712-CBD6-B98C-67B5-A11E465E239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B6CF533-9084-DD8F-21DD-6B3B4EEB932A}"/>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1802D9D0-8FEB-1CE9-C198-359DAA57DE8C}"/>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dirty="0"/>
            </a:p>
          </p:txBody>
        </p:sp>
        <p:sp>
          <p:nvSpPr>
            <p:cNvPr id="4" name="TextBox 4">
              <a:extLst>
                <a:ext uri="{FF2B5EF4-FFF2-40B4-BE49-F238E27FC236}">
                  <a16:creationId xmlns:a16="http://schemas.microsoft.com/office/drawing/2014/main" id="{D1779AA9-C183-D48A-257E-CCC4FBAACFD2}"/>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BA8836F6-976D-5406-24F6-C5DF1D9B4986}"/>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F2267587-916A-BBBA-CEBC-2E8B5DF0F970}"/>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802F2940-E21A-47EA-E504-E08447CA6715}"/>
              </a:ext>
            </a:extLst>
          </p:cNvPr>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Culture Matters</a:t>
            </a:r>
          </a:p>
        </p:txBody>
      </p:sp>
      <p:sp>
        <p:nvSpPr>
          <p:cNvPr id="8" name="TextBox 8">
            <a:extLst>
              <a:ext uri="{FF2B5EF4-FFF2-40B4-BE49-F238E27FC236}">
                <a16:creationId xmlns:a16="http://schemas.microsoft.com/office/drawing/2014/main" id="{A4A2DB28-B817-E106-13DA-6C8DEBC2CF22}"/>
              </a:ext>
            </a:extLst>
          </p:cNvPr>
          <p:cNvSpPr txBox="1"/>
          <p:nvPr/>
        </p:nvSpPr>
        <p:spPr>
          <a:xfrm>
            <a:off x="1600200" y="2956176"/>
            <a:ext cx="10545408" cy="5909310"/>
          </a:xfrm>
          <a:prstGeom prst="rect">
            <a:avLst/>
          </a:prstGeom>
        </p:spPr>
        <p:txBody>
          <a:bodyPr wrap="square" lIns="0" tIns="0" rIns="0" bIns="0" rtlCol="0" anchor="t">
            <a:spAutoFit/>
          </a:bodyPr>
          <a:lstStyle/>
          <a:p>
            <a:r>
              <a:rPr lang="en-US" sz="3200" dirty="0">
                <a:solidFill>
                  <a:schemeClr val="tx1">
                    <a:lumMod val="50000"/>
                    <a:lumOff val="50000"/>
                  </a:schemeClr>
                </a:solidFill>
                <a:latin typeface="Inter" panose="020B0604020202020204" charset="0"/>
                <a:ea typeface="Inter" panose="020B0604020202020204" charset="0"/>
              </a:rPr>
              <a:t>Reactive Culture:</a:t>
            </a: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Blame </a:t>
            </a: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Fear </a:t>
            </a: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Silence </a:t>
            </a:r>
          </a:p>
          <a:p>
            <a:r>
              <a:rPr lang="en-US" sz="3200" dirty="0">
                <a:solidFill>
                  <a:schemeClr val="tx1">
                    <a:lumMod val="50000"/>
                    <a:lumOff val="50000"/>
                  </a:schemeClr>
                </a:solidFill>
                <a:latin typeface="Inter" panose="020B0604020202020204" charset="0"/>
                <a:ea typeface="Inter" panose="020B0604020202020204" charset="0"/>
              </a:rPr>
              <a:t>High Reliability Culture</a:t>
            </a: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Curiosity </a:t>
            </a: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Reporting </a:t>
            </a: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Learning </a:t>
            </a: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Accountability </a:t>
            </a: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Continuous improvement </a:t>
            </a:r>
          </a:p>
          <a:p>
            <a:pPr lvl="0"/>
            <a:endParaRPr lang="en-US" sz="3200" dirty="0">
              <a:solidFill>
                <a:schemeClr val="tx1">
                  <a:lumMod val="50000"/>
                  <a:lumOff val="50000"/>
                </a:schemeClr>
              </a:solidFill>
              <a:latin typeface="Inter" panose="020B0604020202020204" charset="0"/>
              <a:ea typeface="Inter" panose="020B0604020202020204" charset="0"/>
            </a:endParaRPr>
          </a:p>
          <a:p>
            <a:r>
              <a:rPr lang="en-US" sz="3200" dirty="0">
                <a:solidFill>
                  <a:schemeClr val="tx1">
                    <a:lumMod val="50000"/>
                    <a:lumOff val="50000"/>
                  </a:schemeClr>
                </a:solidFill>
                <a:latin typeface="Inter" panose="020B0604020202020204" charset="0"/>
                <a:ea typeface="Inter" panose="020B0604020202020204" charset="0"/>
              </a:rPr>
              <a:t>The goal is learning—not blaming.</a:t>
            </a:r>
            <a:endParaRPr lang="en-US" sz="4000" dirty="0">
              <a:solidFill>
                <a:schemeClr val="tx1">
                  <a:lumMod val="50000"/>
                  <a:lumOff val="50000"/>
                </a:schemeClr>
              </a:solidFill>
              <a:latin typeface="Inter" panose="020B0604020202020204" charset="0"/>
              <a:ea typeface="Inter" panose="020B0604020202020204" charset="0"/>
            </a:endParaRPr>
          </a:p>
        </p:txBody>
      </p:sp>
      <p:sp>
        <p:nvSpPr>
          <p:cNvPr id="9" name="Freeform 9">
            <a:extLst>
              <a:ext uri="{FF2B5EF4-FFF2-40B4-BE49-F238E27FC236}">
                <a16:creationId xmlns:a16="http://schemas.microsoft.com/office/drawing/2014/main" id="{A2BEAF0F-3E3E-51DA-CE7E-DB03AADAD1C0}"/>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42E66B89-3D3D-324A-77B8-3FC8DA0D24DC}"/>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3589581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C5907-D4CC-0673-926D-FB9A0BB36BB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0354E40-AAB7-43B7-3DDE-3567F96793A3}"/>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2F710633-64B8-F182-6D6E-0CB57081544B}"/>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dirty="0"/>
            </a:p>
          </p:txBody>
        </p:sp>
        <p:sp>
          <p:nvSpPr>
            <p:cNvPr id="4" name="TextBox 4">
              <a:extLst>
                <a:ext uri="{FF2B5EF4-FFF2-40B4-BE49-F238E27FC236}">
                  <a16:creationId xmlns:a16="http://schemas.microsoft.com/office/drawing/2014/main" id="{6FD4DD5A-3AE2-6F6E-A9DD-EF7470DCBF6A}"/>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45385531-EF61-4267-5958-1A44BC3A9E92}"/>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A164AC3D-8493-A5F0-EFBE-CD8D1212049E}"/>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715F04F9-2442-6E0E-8E64-DC9DE14F7764}"/>
              </a:ext>
            </a:extLst>
          </p:cNvPr>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Changes we made</a:t>
            </a:r>
          </a:p>
        </p:txBody>
      </p:sp>
      <p:sp>
        <p:nvSpPr>
          <p:cNvPr id="8" name="TextBox 8">
            <a:extLst>
              <a:ext uri="{FF2B5EF4-FFF2-40B4-BE49-F238E27FC236}">
                <a16:creationId xmlns:a16="http://schemas.microsoft.com/office/drawing/2014/main" id="{9DAAF582-0BE7-12F5-942D-E4ABBFBA7A91}"/>
              </a:ext>
            </a:extLst>
          </p:cNvPr>
          <p:cNvSpPr txBox="1"/>
          <p:nvPr/>
        </p:nvSpPr>
        <p:spPr>
          <a:xfrm>
            <a:off x="884592" y="2933700"/>
            <a:ext cx="16230600" cy="5786199"/>
          </a:xfrm>
          <a:prstGeom prst="rect">
            <a:avLst/>
          </a:prstGeom>
        </p:spPr>
        <p:txBody>
          <a:bodyPr lIns="0" tIns="0" rIns="0" bIns="0" rtlCol="0" anchor="t">
            <a:spAutoFit/>
          </a:bodyPr>
          <a:lstStyle/>
          <a:p>
            <a:pPr lvl="0"/>
            <a:r>
              <a:rPr lang="en-US" sz="3200" dirty="0">
                <a:solidFill>
                  <a:schemeClr val="tx1">
                    <a:lumMod val="50000"/>
                    <a:lumOff val="50000"/>
                  </a:schemeClr>
                </a:solidFill>
                <a:latin typeface="Inter" panose="020B0604020202020204" charset="0"/>
                <a:ea typeface="Inter" panose="020B0604020202020204" charset="0"/>
              </a:rPr>
              <a:t>Some practical, some not</a:t>
            </a:r>
          </a:p>
          <a:p>
            <a:pPr lvl="0"/>
            <a:endParaRPr lang="en-US" sz="3200" dirty="0">
              <a:solidFill>
                <a:schemeClr val="tx1">
                  <a:lumMod val="50000"/>
                  <a:lumOff val="50000"/>
                </a:schemeClr>
              </a:solidFill>
              <a:latin typeface="Inter" panose="020B0604020202020204" charset="0"/>
              <a:ea typeface="Inter" panose="020B0604020202020204" charset="0"/>
            </a:endParaRPr>
          </a:p>
          <a:p>
            <a:pPr marL="457200" lvl="0" indent="-4572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Decision Tree for new admissions coming from home</a:t>
            </a:r>
          </a:p>
          <a:p>
            <a:pPr marL="914400" lvl="1" indent="-4572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We have said no to quite a few move-ins</a:t>
            </a:r>
          </a:p>
          <a:p>
            <a:pPr marL="457200" lvl="0" indent="-4572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Locked the front door and no one can come in or out without being permitted</a:t>
            </a:r>
          </a:p>
          <a:p>
            <a:pPr marL="457200" lvl="0" indent="-4572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Daily resident review for all open neighborhood residents for 9 months</a:t>
            </a:r>
          </a:p>
          <a:p>
            <a:pPr marL="457200" lvl="0" indent="-4572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1:1 for residents who were at high-risk for elopement</a:t>
            </a:r>
            <a:endParaRPr lang="en-US" sz="4800" dirty="0">
              <a:solidFill>
                <a:schemeClr val="tx1">
                  <a:lumMod val="50000"/>
                  <a:lumOff val="50000"/>
                </a:schemeClr>
              </a:solidFill>
              <a:latin typeface="Inter" panose="020B0604020202020204" charset="0"/>
              <a:ea typeface="Inter" panose="020B0604020202020204" charset="0"/>
            </a:endParaRPr>
          </a:p>
          <a:p>
            <a:pPr marL="457200" lvl="0" indent="-457200">
              <a:buFont typeface="Arial" panose="020B0604020202020204" pitchFamily="34" charset="0"/>
              <a:buChar char="•"/>
            </a:pPr>
            <a:endParaRPr lang="en-US" sz="3200" dirty="0">
              <a:solidFill>
                <a:schemeClr val="tx1">
                  <a:lumMod val="50000"/>
                  <a:lumOff val="50000"/>
                </a:schemeClr>
              </a:solidFill>
              <a:latin typeface="Inter" panose="020B0604020202020204" charset="0"/>
              <a:ea typeface="Inter" panose="020B0604020202020204" charset="0"/>
            </a:endParaRPr>
          </a:p>
        </p:txBody>
      </p:sp>
      <p:sp>
        <p:nvSpPr>
          <p:cNvPr id="9" name="Freeform 9">
            <a:extLst>
              <a:ext uri="{FF2B5EF4-FFF2-40B4-BE49-F238E27FC236}">
                <a16:creationId xmlns:a16="http://schemas.microsoft.com/office/drawing/2014/main" id="{A5AA2D75-8BF4-7853-4EC6-0CF39CA14E48}"/>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F9D9500E-5A04-729E-6A5E-502AEAF1DB81}"/>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759253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0A698-8B9C-A5AF-4588-C4D40292EF5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A834A21-C899-C91F-A7D9-8B6DCD13417D}"/>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1CF883AB-0027-7CD9-CFF2-79E3B570B89E}"/>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dirty="0"/>
            </a:p>
          </p:txBody>
        </p:sp>
        <p:sp>
          <p:nvSpPr>
            <p:cNvPr id="4" name="TextBox 4">
              <a:extLst>
                <a:ext uri="{FF2B5EF4-FFF2-40B4-BE49-F238E27FC236}">
                  <a16:creationId xmlns:a16="http://schemas.microsoft.com/office/drawing/2014/main" id="{929DD4B4-951D-75ED-AECA-E2D5E5BF2C2C}"/>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622CF22A-1980-762A-5704-E2B8B8303154}"/>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3405D4C8-5E71-17C8-91E2-EF11EBF6A9ED}"/>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4417613B-CC1E-84E9-51E6-5E6401815EB3}"/>
              </a:ext>
            </a:extLst>
          </p:cNvPr>
          <p:cNvSpPr txBox="1"/>
          <p:nvPr/>
        </p:nvSpPr>
        <p:spPr>
          <a:xfrm>
            <a:off x="884592" y="604807"/>
            <a:ext cx="13868282" cy="1259960"/>
          </a:xfrm>
          <a:prstGeom prst="rect">
            <a:avLst/>
          </a:prstGeom>
        </p:spPr>
        <p:txBody>
          <a:bodyPr lIns="0" tIns="0" rIns="0" bIns="0" rtlCol="0" anchor="t">
            <a:spAutoFit/>
          </a:bodyPr>
          <a:lstStyle/>
          <a:p>
            <a:pPr algn="l">
              <a:lnSpc>
                <a:spcPts val="11479"/>
              </a:lnSpc>
            </a:pPr>
            <a:r>
              <a:rPr lang="en-US" sz="6000" b="1" dirty="0">
                <a:solidFill>
                  <a:srgbClr val="31A48F"/>
                </a:solidFill>
                <a:latin typeface="Cy Grotesk V3 Key Ultra-Bold"/>
                <a:ea typeface="Cy Grotesk V3 Key Ultra-Bold"/>
                <a:cs typeface="Cy Grotesk V3 Key Ultra-Bold"/>
                <a:sym typeface="Cy Grotesk V3 Key Ultra-Bold"/>
              </a:rPr>
              <a:t>Questions everyone should ask</a:t>
            </a:r>
          </a:p>
        </p:txBody>
      </p:sp>
      <p:sp>
        <p:nvSpPr>
          <p:cNvPr id="8" name="TextBox 8">
            <a:extLst>
              <a:ext uri="{FF2B5EF4-FFF2-40B4-BE49-F238E27FC236}">
                <a16:creationId xmlns:a16="http://schemas.microsoft.com/office/drawing/2014/main" id="{9F509EF1-AD1E-782D-A11F-3149B4399435}"/>
              </a:ext>
            </a:extLst>
          </p:cNvPr>
          <p:cNvSpPr txBox="1"/>
          <p:nvPr/>
        </p:nvSpPr>
        <p:spPr>
          <a:xfrm>
            <a:off x="884592" y="2933700"/>
            <a:ext cx="16230600" cy="4801314"/>
          </a:xfrm>
          <a:prstGeom prst="rect">
            <a:avLst/>
          </a:prstGeom>
        </p:spPr>
        <p:txBody>
          <a:bodyPr lIns="0" tIns="0" rIns="0" bIns="0" rtlCol="0" anchor="t">
            <a:spAutoFit/>
          </a:bodyPr>
          <a:lstStyle/>
          <a:p>
            <a:pPr lvl="0"/>
            <a:endParaRPr lang="en-US" sz="4000" dirty="0">
              <a:solidFill>
                <a:schemeClr val="tx1">
                  <a:lumMod val="50000"/>
                  <a:lumOff val="50000"/>
                </a:schemeClr>
              </a:solidFill>
              <a:latin typeface="Inter" panose="020B0604020202020204" charset="0"/>
              <a:ea typeface="Inter" panose="020B0604020202020204" charset="0"/>
            </a:endParaRPr>
          </a:p>
          <a:p>
            <a:pPr marL="457200" lvl="0" indent="-4572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Who are our highest-risk residents? </a:t>
            </a:r>
          </a:p>
          <a:p>
            <a:pPr marL="457200" lvl="0" indent="-4572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Are interventions individualized? </a:t>
            </a:r>
          </a:p>
          <a:p>
            <a:pPr marL="457200" lvl="0" indent="-4572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Could agency/temporary staff identify them? </a:t>
            </a:r>
          </a:p>
          <a:p>
            <a:pPr marL="457200" lvl="0" indent="-4572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Would night shift answer the same way? </a:t>
            </a:r>
          </a:p>
          <a:p>
            <a:pPr marL="457200" lvl="0" indent="-4572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Are exits secure? </a:t>
            </a:r>
          </a:p>
          <a:p>
            <a:pPr marL="457200" lvl="0" indent="-4572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What assumptions are we making?</a:t>
            </a:r>
          </a:p>
          <a:p>
            <a:pPr lvl="0"/>
            <a:endParaRPr lang="en-US" sz="3200" dirty="0">
              <a:solidFill>
                <a:schemeClr val="tx1">
                  <a:lumMod val="50000"/>
                  <a:lumOff val="50000"/>
                </a:schemeClr>
              </a:solidFill>
              <a:latin typeface="Inter" panose="020B0604020202020204" charset="0"/>
              <a:ea typeface="Inter" panose="020B0604020202020204" charset="0"/>
            </a:endParaRPr>
          </a:p>
        </p:txBody>
      </p:sp>
      <p:sp>
        <p:nvSpPr>
          <p:cNvPr id="9" name="Freeform 9">
            <a:extLst>
              <a:ext uri="{FF2B5EF4-FFF2-40B4-BE49-F238E27FC236}">
                <a16:creationId xmlns:a16="http://schemas.microsoft.com/office/drawing/2014/main" id="{61B40A67-A504-6EB7-3469-24CD945544A1}"/>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232426D7-1A2F-0BAC-8BCE-D84B8BEA9C57}"/>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3988564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22636-77F2-8C81-B2A9-CD6CA1D635C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2FFD59F-45CD-6A64-CF79-FC99FCED9046}"/>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945597C9-72BA-04AF-5595-0AE8F9ACB849}"/>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dirty="0"/>
            </a:p>
          </p:txBody>
        </p:sp>
        <p:sp>
          <p:nvSpPr>
            <p:cNvPr id="4" name="TextBox 4">
              <a:extLst>
                <a:ext uri="{FF2B5EF4-FFF2-40B4-BE49-F238E27FC236}">
                  <a16:creationId xmlns:a16="http://schemas.microsoft.com/office/drawing/2014/main" id="{00EB7CA2-F6DD-3E4D-6354-C4508C0F7E1E}"/>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63509136-8772-ABB1-F7AD-8A0EF5A4B52E}"/>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B4F65B4E-2042-98AE-1A09-0574A14D6AE4}"/>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237DC463-8ED3-FE7C-EE98-47277FD310BA}"/>
              </a:ext>
            </a:extLst>
          </p:cNvPr>
          <p:cNvSpPr txBox="1"/>
          <p:nvPr/>
        </p:nvSpPr>
        <p:spPr>
          <a:xfrm>
            <a:off x="884592" y="604807"/>
            <a:ext cx="13868282" cy="1259960"/>
          </a:xfrm>
          <a:prstGeom prst="rect">
            <a:avLst/>
          </a:prstGeom>
        </p:spPr>
        <p:txBody>
          <a:bodyPr lIns="0" tIns="0" rIns="0" bIns="0" rtlCol="0" anchor="t">
            <a:spAutoFit/>
          </a:bodyPr>
          <a:lstStyle/>
          <a:p>
            <a:pPr algn="l">
              <a:lnSpc>
                <a:spcPts val="11479"/>
              </a:lnSpc>
            </a:pPr>
            <a:r>
              <a:rPr lang="en-US" sz="6000" b="1" dirty="0">
                <a:solidFill>
                  <a:srgbClr val="31A48F"/>
                </a:solidFill>
                <a:latin typeface="Cy Grotesk V3 Key Ultra-Bold"/>
                <a:ea typeface="Cy Grotesk V3 Key Ultra-Bold"/>
                <a:cs typeface="Cy Grotesk V3 Key Ultra-Bold"/>
                <a:sym typeface="Cy Grotesk V3 Key Ultra-Bold"/>
              </a:rPr>
              <a:t>Steps to take to avoid burnout</a:t>
            </a:r>
          </a:p>
        </p:txBody>
      </p:sp>
      <p:sp>
        <p:nvSpPr>
          <p:cNvPr id="8" name="TextBox 8">
            <a:extLst>
              <a:ext uri="{FF2B5EF4-FFF2-40B4-BE49-F238E27FC236}">
                <a16:creationId xmlns:a16="http://schemas.microsoft.com/office/drawing/2014/main" id="{B814F38D-7DEF-9BCE-FCB3-F301712A8F19}"/>
              </a:ext>
            </a:extLst>
          </p:cNvPr>
          <p:cNvSpPr txBox="1"/>
          <p:nvPr/>
        </p:nvSpPr>
        <p:spPr>
          <a:xfrm>
            <a:off x="884592" y="2416969"/>
            <a:ext cx="16230600" cy="6771084"/>
          </a:xfrm>
          <a:prstGeom prst="rect">
            <a:avLst/>
          </a:prstGeom>
        </p:spPr>
        <p:txBody>
          <a:bodyPr lIns="0" tIns="0" rIns="0" bIns="0" rtlCol="0" anchor="t">
            <a:spAutoFit/>
          </a:bodyPr>
          <a:lstStyle/>
          <a:p>
            <a:pPr lvl="0"/>
            <a:endParaRPr lang="en-US" sz="3200" dirty="0">
              <a:solidFill>
                <a:schemeClr val="tx1">
                  <a:lumMod val="50000"/>
                  <a:lumOff val="50000"/>
                </a:schemeClr>
              </a:solidFill>
              <a:latin typeface="Inter" panose="020B0604020202020204" charset="0"/>
              <a:ea typeface="Inter" panose="020B0604020202020204" charset="0"/>
            </a:endParaRPr>
          </a:p>
          <a:p>
            <a:pPr lvl="0"/>
            <a:r>
              <a:rPr lang="en-US" sz="2400" dirty="0">
                <a:solidFill>
                  <a:schemeClr val="tx1">
                    <a:lumMod val="50000"/>
                    <a:lumOff val="50000"/>
                  </a:schemeClr>
                </a:solidFill>
                <a:latin typeface="Inter" panose="020B0604020202020204" charset="0"/>
                <a:ea typeface="Inter" panose="020B0604020202020204" charset="0"/>
              </a:rPr>
              <a:t>One of the most overlooked aspects of an Immediate Jeopardy citation is the toll it takes on leaders. Administrators, Directors of Nursing, department heads, and clinical leaders often spend weeks or months managing regulatory expectations, supporting staff, communicating with families, implementing corrective actions, and worrying about resident safety—all while trying to maintain normal operations. Burnout is common if leaders don't intentionally care for themselves during the recovery process.</a:t>
            </a:r>
          </a:p>
          <a:p>
            <a:pPr lvl="0"/>
            <a:endParaRPr lang="en-US" sz="3200" dirty="0">
              <a:solidFill>
                <a:schemeClr val="tx1">
                  <a:lumMod val="50000"/>
                  <a:lumOff val="50000"/>
                </a:schemeClr>
              </a:solidFill>
              <a:latin typeface="Inter" panose="020B0604020202020204" charset="0"/>
              <a:ea typeface="Inter" panose="020B0604020202020204" charset="0"/>
            </a:endParaRP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Prioritize Ruthlessly</a:t>
            </a: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Accept Progress over Perfection</a:t>
            </a: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Schedule Recovery Time</a:t>
            </a: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Don’t Bottle it Up</a:t>
            </a: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Celebrate Small Wins</a:t>
            </a:r>
          </a:p>
          <a:p>
            <a:pPr marL="457200" lvl="0" indent="-457200">
              <a:buFont typeface="Arial" panose="020B0604020202020204" pitchFamily="34" charset="0"/>
              <a:buChar char="•"/>
            </a:pPr>
            <a:r>
              <a:rPr lang="en-US" sz="3200" dirty="0">
                <a:solidFill>
                  <a:schemeClr val="tx1">
                    <a:lumMod val="50000"/>
                    <a:lumOff val="50000"/>
                  </a:schemeClr>
                </a:solidFill>
                <a:latin typeface="Inter" panose="020B0604020202020204" charset="0"/>
                <a:ea typeface="Inter" panose="020B0604020202020204" charset="0"/>
              </a:rPr>
              <a:t>Resilience vs. Restlessness</a:t>
            </a:r>
          </a:p>
          <a:p>
            <a:pPr lvl="0"/>
            <a:endParaRPr lang="en-US" sz="2800" dirty="0">
              <a:solidFill>
                <a:schemeClr val="tx1">
                  <a:lumMod val="50000"/>
                  <a:lumOff val="50000"/>
                </a:schemeClr>
              </a:solidFill>
              <a:latin typeface="Inter" panose="020B0604020202020204" charset="0"/>
              <a:ea typeface="Inter" panose="020B0604020202020204" charset="0"/>
            </a:endParaRPr>
          </a:p>
          <a:p>
            <a:pPr lvl="0"/>
            <a:r>
              <a:rPr lang="en-US" sz="3200" b="1" dirty="0">
                <a:solidFill>
                  <a:schemeClr val="tx1">
                    <a:lumMod val="50000"/>
                    <a:lumOff val="50000"/>
                  </a:schemeClr>
                </a:solidFill>
              </a:rPr>
              <a:t>An Immediate Jeopardy is an event—not your identity as a leader.</a:t>
            </a:r>
            <a:endParaRPr lang="en-US" sz="3200" b="1" dirty="0">
              <a:solidFill>
                <a:schemeClr val="tx1">
                  <a:lumMod val="50000"/>
                  <a:lumOff val="50000"/>
                </a:schemeClr>
              </a:solidFill>
              <a:latin typeface="Inter" panose="020B0604020202020204" charset="0"/>
              <a:ea typeface="Inter" panose="020B0604020202020204" charset="0"/>
            </a:endParaRPr>
          </a:p>
        </p:txBody>
      </p:sp>
      <p:sp>
        <p:nvSpPr>
          <p:cNvPr id="9" name="Freeform 9">
            <a:extLst>
              <a:ext uri="{FF2B5EF4-FFF2-40B4-BE49-F238E27FC236}">
                <a16:creationId xmlns:a16="http://schemas.microsoft.com/office/drawing/2014/main" id="{EC321813-03AE-8006-4531-0E5F3063D4B9}"/>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4C82C63E-6AB3-1DF4-EA93-8DF3EFDD645D}"/>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14962059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456149" y="2796648"/>
            <a:ext cx="6257066" cy="6184149"/>
            <a:chOff x="0" y="0"/>
            <a:chExt cx="742197" cy="733548"/>
          </a:xfrm>
        </p:grpSpPr>
        <p:sp>
          <p:nvSpPr>
            <p:cNvPr id="3" name="Freeform 3"/>
            <p:cNvSpPr/>
            <p:nvPr/>
          </p:nvSpPr>
          <p:spPr>
            <a:xfrm>
              <a:off x="0" y="0"/>
              <a:ext cx="742197" cy="733548"/>
            </a:xfrm>
            <a:custGeom>
              <a:avLst/>
              <a:gdLst/>
              <a:ahLst/>
              <a:cxnLst/>
              <a:rect l="l" t="t" r="r" b="b"/>
              <a:pathLst>
                <a:path w="742197" h="733548">
                  <a:moveTo>
                    <a:pt x="24746" y="0"/>
                  </a:moveTo>
                  <a:lnTo>
                    <a:pt x="717451" y="0"/>
                  </a:lnTo>
                  <a:cubicBezTo>
                    <a:pt x="731118" y="0"/>
                    <a:pt x="742197" y="11079"/>
                    <a:pt x="742197" y="24746"/>
                  </a:cubicBezTo>
                  <a:lnTo>
                    <a:pt x="742197" y="708802"/>
                  </a:lnTo>
                  <a:cubicBezTo>
                    <a:pt x="742197" y="722469"/>
                    <a:pt x="731118" y="733548"/>
                    <a:pt x="717451" y="733548"/>
                  </a:cubicBezTo>
                  <a:lnTo>
                    <a:pt x="24746" y="733548"/>
                  </a:lnTo>
                  <a:cubicBezTo>
                    <a:pt x="11079" y="733548"/>
                    <a:pt x="0" y="722469"/>
                    <a:pt x="0" y="708802"/>
                  </a:cubicBezTo>
                  <a:lnTo>
                    <a:pt x="0" y="24746"/>
                  </a:lnTo>
                  <a:cubicBezTo>
                    <a:pt x="0" y="11079"/>
                    <a:pt x="11079" y="0"/>
                    <a:pt x="24746" y="0"/>
                  </a:cubicBezTo>
                  <a:close/>
                </a:path>
              </a:pathLst>
            </a:custGeom>
            <a:blipFill>
              <a:blip r:embed="rId2"/>
              <a:stretch>
                <a:fillRect l="-24172" r="-24172"/>
              </a:stretch>
            </a:blipFill>
          </p:spPr>
          <p:txBody>
            <a:bodyPr/>
            <a:lstStyle/>
            <a:p>
              <a:endParaRPr lang="en-US"/>
            </a:p>
          </p:txBody>
        </p:sp>
      </p:grpSp>
      <p:grpSp>
        <p:nvGrpSpPr>
          <p:cNvPr id="4" name="Group 4"/>
          <p:cNvGrpSpPr/>
          <p:nvPr/>
        </p:nvGrpSpPr>
        <p:grpSpPr>
          <a:xfrm>
            <a:off x="13863704" y="6482079"/>
            <a:ext cx="6416924" cy="6416924"/>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87753"/>
            </a:solidFill>
          </p:spPr>
          <p:txBody>
            <a:bodyPr/>
            <a:lstStyle/>
            <a:p>
              <a:endParaRPr lang="en-US"/>
            </a:p>
          </p:txBody>
        </p:sp>
        <p:sp>
          <p:nvSpPr>
            <p:cNvPr id="6" name="TextBox 6"/>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7" name="Group 7"/>
          <p:cNvGrpSpPr/>
          <p:nvPr/>
        </p:nvGrpSpPr>
        <p:grpSpPr>
          <a:xfrm>
            <a:off x="9144000" y="1332863"/>
            <a:ext cx="1225675" cy="122567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87753"/>
            </a:solidFill>
          </p:spPr>
          <p:txBody>
            <a:bodyPr/>
            <a:lstStyle/>
            <a:p>
              <a:endParaRPr lang="en-US"/>
            </a:p>
          </p:txBody>
        </p:sp>
        <p:sp>
          <p:nvSpPr>
            <p:cNvPr id="9" name="TextBox 9"/>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10" name="Freeform 10"/>
          <p:cNvSpPr/>
          <p:nvPr/>
        </p:nvSpPr>
        <p:spPr>
          <a:xfrm>
            <a:off x="15463736" y="8675750"/>
            <a:ext cx="1795564" cy="278312"/>
          </a:xfrm>
          <a:custGeom>
            <a:avLst/>
            <a:gdLst/>
            <a:ahLst/>
            <a:cxnLst/>
            <a:rect l="l" t="t" r="r" b="b"/>
            <a:pathLst>
              <a:path w="1795564" h="278312">
                <a:moveTo>
                  <a:pt x="0" y="0"/>
                </a:moveTo>
                <a:lnTo>
                  <a:pt x="1795564" y="0"/>
                </a:lnTo>
                <a:lnTo>
                  <a:pt x="1795564" y="278312"/>
                </a:lnTo>
                <a:lnTo>
                  <a:pt x="0" y="27831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TextBox 11"/>
          <p:cNvSpPr txBox="1"/>
          <p:nvPr/>
        </p:nvSpPr>
        <p:spPr>
          <a:xfrm>
            <a:off x="1028700" y="3670677"/>
            <a:ext cx="8380755" cy="1219200"/>
          </a:xfrm>
          <a:prstGeom prst="rect">
            <a:avLst/>
          </a:prstGeom>
        </p:spPr>
        <p:txBody>
          <a:bodyPr lIns="0" tIns="0" rIns="0" bIns="0" rtlCol="0" anchor="t">
            <a:spAutoFit/>
          </a:bodyPr>
          <a:lstStyle/>
          <a:p>
            <a:pPr algn="l">
              <a:lnSpc>
                <a:spcPts val="9599"/>
              </a:lnSpc>
            </a:pPr>
            <a:r>
              <a:rPr lang="en-US" sz="7999" b="1">
                <a:solidFill>
                  <a:srgbClr val="31A48F"/>
                </a:solidFill>
                <a:latin typeface="Cy Grotesk V3 Key Ultra-Bold"/>
                <a:ea typeface="Cy Grotesk V3 Key Ultra-Bold"/>
                <a:cs typeface="Cy Grotesk V3 Key Ultra-Bold"/>
                <a:sym typeface="Cy Grotesk V3 Key Ultra-Bold"/>
              </a:rPr>
              <a:t>CONCLUSION</a:t>
            </a:r>
          </a:p>
        </p:txBody>
      </p:sp>
      <p:sp>
        <p:nvSpPr>
          <p:cNvPr id="12" name="TextBox 12"/>
          <p:cNvSpPr txBox="1"/>
          <p:nvPr/>
        </p:nvSpPr>
        <p:spPr>
          <a:xfrm>
            <a:off x="1028700" y="5175723"/>
            <a:ext cx="8115300" cy="1477328"/>
          </a:xfrm>
          <a:prstGeom prst="rect">
            <a:avLst/>
          </a:prstGeom>
        </p:spPr>
        <p:txBody>
          <a:bodyPr lIns="0" tIns="0" rIns="0" bIns="0" rtlCol="0" anchor="t">
            <a:spAutoFit/>
          </a:bodyPr>
          <a:lstStyle/>
          <a:p>
            <a:pPr algn="just"/>
            <a:r>
              <a:rPr lang="en-US" sz="4800" dirty="0">
                <a:solidFill>
                  <a:schemeClr val="tx1">
                    <a:lumMod val="50000"/>
                    <a:lumOff val="50000"/>
                  </a:schemeClr>
                </a:solidFill>
                <a:latin typeface="Inter" panose="020B0604020202020204" charset="0"/>
                <a:ea typeface="Inter" panose="020B0604020202020204" charset="0"/>
              </a:rPr>
              <a:t>What will you do differently tomorrow? </a:t>
            </a:r>
          </a:p>
        </p:txBody>
      </p:sp>
      <p:sp>
        <p:nvSpPr>
          <p:cNvPr id="13" name="Freeform 13"/>
          <p:cNvSpPr/>
          <p:nvPr/>
        </p:nvSpPr>
        <p:spPr>
          <a:xfrm flipH="1">
            <a:off x="1028700" y="2722912"/>
            <a:ext cx="2271279" cy="352048"/>
          </a:xfrm>
          <a:custGeom>
            <a:avLst/>
            <a:gdLst/>
            <a:ahLst/>
            <a:cxnLst/>
            <a:rect l="l" t="t" r="r" b="b"/>
            <a:pathLst>
              <a:path w="2271279" h="352048">
                <a:moveTo>
                  <a:pt x="2271279" y="0"/>
                </a:moveTo>
                <a:lnTo>
                  <a:pt x="0" y="0"/>
                </a:lnTo>
                <a:lnTo>
                  <a:pt x="0" y="352048"/>
                </a:lnTo>
                <a:lnTo>
                  <a:pt x="2271279" y="352048"/>
                </a:lnTo>
                <a:lnTo>
                  <a:pt x="2271279"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14" name="Picture 14"/>
          <p:cNvPicPr>
            <a:picLocks noChangeAspect="1"/>
          </p:cNvPicPr>
          <p:nvPr/>
        </p:nvPicPr>
        <p:blipFill>
          <a:blip r:embed="rId4"/>
          <a:stretch>
            <a:fillRect/>
          </a:stretch>
        </p:blipFill>
        <p:spPr>
          <a:xfrm>
            <a:off x="15014299" y="8960100"/>
            <a:ext cx="2993507" cy="151365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6079" cy="10285919"/>
          </a:xfrm>
          <a:custGeom>
            <a:avLst/>
            <a:gdLst/>
            <a:ahLst/>
            <a:cxnLst/>
            <a:rect l="l" t="t" r="r" b="b"/>
            <a:pathLst>
              <a:path w="18286079" h="10285919">
                <a:moveTo>
                  <a:pt x="0" y="0"/>
                </a:moveTo>
                <a:lnTo>
                  <a:pt x="18286079" y="0"/>
                </a:lnTo>
                <a:lnTo>
                  <a:pt x="18286079" y="10285919"/>
                </a:lnTo>
                <a:lnTo>
                  <a:pt x="0" y="10285919"/>
                </a:lnTo>
                <a:lnTo>
                  <a:pt x="0" y="0"/>
                </a:lnTo>
                <a:close/>
              </a:path>
            </a:pathLst>
          </a:custGeom>
          <a:blipFill>
            <a:blip r:embed="rId2"/>
            <a:stretch>
              <a:fillRect/>
            </a:stretch>
          </a:blipFill>
        </p:spPr>
        <p:txBody>
          <a:bodyPr/>
          <a:lstStyle/>
          <a:p>
            <a:endParaRPr lang="en-US"/>
          </a:p>
        </p:txBody>
      </p:sp>
      <p:grpSp>
        <p:nvGrpSpPr>
          <p:cNvPr id="3" name="Group 3"/>
          <p:cNvGrpSpPr/>
          <p:nvPr/>
        </p:nvGrpSpPr>
        <p:grpSpPr>
          <a:xfrm>
            <a:off x="2852452" y="7626105"/>
            <a:ext cx="5730962" cy="5730962"/>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87753">
                <a:alpha val="6667"/>
              </a:srgbClr>
            </a:solidFill>
          </p:spPr>
          <p:txBody>
            <a:bodyPr/>
            <a:lstStyle/>
            <a:p>
              <a:endParaRPr lang="en-US"/>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6" name="Group 6"/>
          <p:cNvGrpSpPr/>
          <p:nvPr/>
        </p:nvGrpSpPr>
        <p:grpSpPr>
          <a:xfrm>
            <a:off x="-119073" y="3008487"/>
            <a:ext cx="18526146" cy="4625768"/>
            <a:chOff x="0" y="0"/>
            <a:chExt cx="2346615" cy="585923"/>
          </a:xfrm>
        </p:grpSpPr>
        <p:sp>
          <p:nvSpPr>
            <p:cNvPr id="7" name="Freeform 7"/>
            <p:cNvSpPr/>
            <p:nvPr/>
          </p:nvSpPr>
          <p:spPr>
            <a:xfrm>
              <a:off x="0" y="0"/>
              <a:ext cx="2346615" cy="585923"/>
            </a:xfrm>
            <a:custGeom>
              <a:avLst/>
              <a:gdLst/>
              <a:ahLst/>
              <a:cxnLst/>
              <a:rect l="l" t="t" r="r" b="b"/>
              <a:pathLst>
                <a:path w="2346615" h="585923">
                  <a:moveTo>
                    <a:pt x="0" y="0"/>
                  </a:moveTo>
                  <a:lnTo>
                    <a:pt x="2346615" y="0"/>
                  </a:lnTo>
                  <a:lnTo>
                    <a:pt x="2346615" y="585923"/>
                  </a:lnTo>
                  <a:lnTo>
                    <a:pt x="0" y="585923"/>
                  </a:lnTo>
                  <a:close/>
                </a:path>
              </a:pathLst>
            </a:custGeom>
            <a:solidFill>
              <a:srgbClr val="E87753"/>
            </a:solidFill>
          </p:spPr>
          <p:txBody>
            <a:bodyPr/>
            <a:lstStyle/>
            <a:p>
              <a:endParaRPr lang="en-US"/>
            </a:p>
          </p:txBody>
        </p:sp>
        <p:sp>
          <p:nvSpPr>
            <p:cNvPr id="8" name="TextBox 8"/>
            <p:cNvSpPr txBox="1"/>
            <p:nvPr/>
          </p:nvSpPr>
          <p:spPr>
            <a:xfrm>
              <a:off x="0" y="-38100"/>
              <a:ext cx="2346615" cy="624023"/>
            </a:xfrm>
            <a:prstGeom prst="rect">
              <a:avLst/>
            </a:prstGeom>
          </p:spPr>
          <p:txBody>
            <a:bodyPr lIns="50800" tIns="50800" rIns="50800" bIns="50800" rtlCol="0" anchor="ctr"/>
            <a:lstStyle/>
            <a:p>
              <a:pPr algn="ctr">
                <a:lnSpc>
                  <a:spcPts val="2660"/>
                </a:lnSpc>
              </a:pPr>
              <a:endParaRPr/>
            </a:p>
          </p:txBody>
        </p:sp>
      </p:grpSp>
      <p:sp>
        <p:nvSpPr>
          <p:cNvPr id="9" name="TextBox 9"/>
          <p:cNvSpPr txBox="1"/>
          <p:nvPr/>
        </p:nvSpPr>
        <p:spPr>
          <a:xfrm>
            <a:off x="5300338" y="4781831"/>
            <a:ext cx="11958962" cy="1924050"/>
          </a:xfrm>
          <a:prstGeom prst="rect">
            <a:avLst/>
          </a:prstGeom>
        </p:spPr>
        <p:txBody>
          <a:bodyPr lIns="0" tIns="0" rIns="0" bIns="0" rtlCol="0" anchor="t">
            <a:spAutoFit/>
          </a:bodyPr>
          <a:lstStyle/>
          <a:p>
            <a:pPr algn="r">
              <a:lnSpc>
                <a:spcPts val="15158"/>
              </a:lnSpc>
            </a:pPr>
            <a:r>
              <a:rPr lang="en-US" sz="12632" b="1">
                <a:solidFill>
                  <a:srgbClr val="FFFFFF"/>
                </a:solidFill>
                <a:latin typeface="Cy Grotesk V3 Key Ultra-Bold"/>
                <a:ea typeface="Cy Grotesk V3 Key Ultra-Bold"/>
                <a:cs typeface="Cy Grotesk V3 Key Ultra-Bold"/>
                <a:sym typeface="Cy Grotesk V3 Key Ultra-Bold"/>
              </a:rPr>
              <a:t>THANK YOU</a:t>
            </a:r>
          </a:p>
        </p:txBody>
      </p:sp>
      <p:grpSp>
        <p:nvGrpSpPr>
          <p:cNvPr id="10" name="Group 10"/>
          <p:cNvGrpSpPr/>
          <p:nvPr/>
        </p:nvGrpSpPr>
        <p:grpSpPr>
          <a:xfrm>
            <a:off x="4082994" y="8652061"/>
            <a:ext cx="3269878" cy="326987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36D"/>
            </a:solidFill>
          </p:spPr>
          <p:txBody>
            <a:bodyPr/>
            <a:lstStyle/>
            <a:p>
              <a:endParaRPr lang="en-US"/>
            </a:p>
          </p:txBody>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grpSp>
        <p:nvGrpSpPr>
          <p:cNvPr id="13" name="Group 13"/>
          <p:cNvGrpSpPr/>
          <p:nvPr/>
        </p:nvGrpSpPr>
        <p:grpSpPr>
          <a:xfrm>
            <a:off x="15878178" y="2317926"/>
            <a:ext cx="1381122" cy="1381122"/>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2C36D"/>
            </a:solidFill>
          </p:spPr>
          <p:txBody>
            <a:bodyPr/>
            <a:lstStyle/>
            <a:p>
              <a:endParaRPr lang="en-US"/>
            </a:p>
          </p:txBody>
        </p:sp>
        <p:sp>
          <p:nvSpPr>
            <p:cNvPr id="15" name="TextBox 15"/>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16" name="Freeform 16"/>
          <p:cNvSpPr/>
          <p:nvPr/>
        </p:nvSpPr>
        <p:spPr>
          <a:xfrm flipH="1">
            <a:off x="7167156" y="4194632"/>
            <a:ext cx="1774614" cy="275065"/>
          </a:xfrm>
          <a:custGeom>
            <a:avLst/>
            <a:gdLst/>
            <a:ahLst/>
            <a:cxnLst/>
            <a:rect l="l" t="t" r="r" b="b"/>
            <a:pathLst>
              <a:path w="1774614" h="275065">
                <a:moveTo>
                  <a:pt x="1774614" y="0"/>
                </a:moveTo>
                <a:lnTo>
                  <a:pt x="0" y="0"/>
                </a:lnTo>
                <a:lnTo>
                  <a:pt x="0" y="275065"/>
                </a:lnTo>
                <a:lnTo>
                  <a:pt x="1774614" y="275065"/>
                </a:lnTo>
                <a:lnTo>
                  <a:pt x="1774614"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17" name="Picture 17"/>
          <p:cNvPicPr>
            <a:picLocks noChangeAspect="1"/>
          </p:cNvPicPr>
          <p:nvPr/>
        </p:nvPicPr>
        <p:blipFill>
          <a:blip r:embed="rId4"/>
          <a:stretch>
            <a:fillRect/>
          </a:stretch>
        </p:blipFill>
        <p:spPr>
          <a:xfrm>
            <a:off x="8531514" y="-233206"/>
            <a:ext cx="6920767" cy="349946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147937"/>
            <a:ext cx="18288000" cy="1137982"/>
            <a:chOff x="0" y="0"/>
            <a:chExt cx="3253266" cy="202437"/>
          </a:xfrm>
        </p:grpSpPr>
        <p:sp>
          <p:nvSpPr>
            <p:cNvPr id="3" name="Freeform 3"/>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grpSp>
        <p:nvGrpSpPr>
          <p:cNvPr id="5" name="Group 5"/>
          <p:cNvGrpSpPr/>
          <p:nvPr/>
        </p:nvGrpSpPr>
        <p:grpSpPr>
          <a:xfrm>
            <a:off x="10918841" y="2683639"/>
            <a:ext cx="5592211" cy="559221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9D9D9">
                <a:alpha val="6667"/>
              </a:srgbClr>
            </a:solidFill>
          </p:spPr>
          <p:txBody>
            <a:bodyPr/>
            <a:lstStyle/>
            <a:p>
              <a:endParaRPr lang="en-US"/>
            </a:p>
          </p:txBody>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60"/>
                </a:lnSpc>
              </a:pPr>
              <a:endParaRPr/>
            </a:p>
          </p:txBody>
        </p:sp>
      </p:grpSp>
      <p:sp>
        <p:nvSpPr>
          <p:cNvPr id="8" name="Freeform 8"/>
          <p:cNvSpPr/>
          <p:nvPr/>
        </p:nvSpPr>
        <p:spPr>
          <a:xfrm>
            <a:off x="12115800" y="7170597"/>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9"/>
          <p:cNvSpPr/>
          <p:nvPr/>
        </p:nvSpPr>
        <p:spPr>
          <a:xfrm flipH="1">
            <a:off x="2108780" y="2823827"/>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2108780" y="3243621"/>
            <a:ext cx="13868282" cy="2750112"/>
          </a:xfrm>
          <a:prstGeom prst="rect">
            <a:avLst/>
          </a:prstGeom>
        </p:spPr>
        <p:txBody>
          <a:bodyPr lIns="0" tIns="0" rIns="0" bIns="0" rtlCol="0" anchor="t">
            <a:spAutoFit/>
          </a:bodyPr>
          <a:lstStyle/>
          <a:p>
            <a:pPr>
              <a:lnSpc>
                <a:spcPts val="11479"/>
              </a:lnSpc>
            </a:pPr>
            <a:r>
              <a:rPr lang="en-US" sz="6600" b="1" dirty="0">
                <a:solidFill>
                  <a:srgbClr val="31A48F"/>
                </a:solidFill>
                <a:latin typeface="Cy Grotesk V3 Key Ultra-Bold"/>
                <a:ea typeface="Cy Grotesk V3 Key Ultra-Bold"/>
                <a:cs typeface="Cy Grotesk V3 Key Ultra-Bold"/>
                <a:sym typeface="Cy Grotesk V3 Key Ultra-Bold"/>
              </a:rPr>
              <a:t>Lessons Learned After an </a:t>
            </a:r>
          </a:p>
          <a:p>
            <a:pPr>
              <a:lnSpc>
                <a:spcPts val="11479"/>
              </a:lnSpc>
            </a:pPr>
            <a:r>
              <a:rPr lang="en-US" sz="6600" b="1" dirty="0">
                <a:solidFill>
                  <a:srgbClr val="31A48F"/>
                </a:solidFill>
                <a:latin typeface="Cy Grotesk V3 Key Ultra-Bold"/>
                <a:ea typeface="Cy Grotesk V3 Key Ultra-Bold"/>
                <a:cs typeface="Cy Grotesk V3 Key Ultra-Bold"/>
                <a:sym typeface="Cy Grotesk V3 Key Ultra-Bold"/>
              </a:rPr>
              <a:t>Immediate Jeopardy Citation</a:t>
            </a:r>
          </a:p>
        </p:txBody>
      </p:sp>
      <p:sp>
        <p:nvSpPr>
          <p:cNvPr id="11" name="TextBox 11"/>
          <p:cNvSpPr txBox="1"/>
          <p:nvPr/>
        </p:nvSpPr>
        <p:spPr>
          <a:xfrm>
            <a:off x="2108780" y="6207909"/>
            <a:ext cx="8115300" cy="1353183"/>
          </a:xfrm>
          <a:prstGeom prst="rect">
            <a:avLst/>
          </a:prstGeom>
        </p:spPr>
        <p:txBody>
          <a:bodyPr lIns="0" tIns="0" rIns="0" bIns="0" rtlCol="0" anchor="t">
            <a:spAutoFit/>
          </a:bodyPr>
          <a:lstStyle/>
          <a:p>
            <a:pPr algn="just">
              <a:lnSpc>
                <a:spcPts val="3640"/>
              </a:lnSpc>
            </a:pPr>
            <a:r>
              <a:rPr lang="en-US" sz="2600" b="1" dirty="0">
                <a:solidFill>
                  <a:srgbClr val="63636B"/>
                </a:solidFill>
                <a:latin typeface="Inter Bold"/>
                <a:ea typeface="Inter Bold"/>
                <a:cs typeface="Inter Bold"/>
                <a:sym typeface="Inter Bold"/>
              </a:rPr>
              <a:t>Sarah Starcher</a:t>
            </a:r>
          </a:p>
          <a:p>
            <a:pPr algn="just">
              <a:lnSpc>
                <a:spcPts val="3640"/>
              </a:lnSpc>
            </a:pPr>
            <a:r>
              <a:rPr lang="en-US" sz="2600" b="1" dirty="0">
                <a:solidFill>
                  <a:srgbClr val="63636B"/>
                </a:solidFill>
                <a:latin typeface="Inter Bold"/>
                <a:ea typeface="Inter Bold"/>
                <a:cs typeface="Inter Bold"/>
                <a:sym typeface="Inter Bold"/>
              </a:rPr>
              <a:t>COO/ED @ Byron Health Center</a:t>
            </a:r>
          </a:p>
          <a:p>
            <a:pPr algn="just">
              <a:lnSpc>
                <a:spcPts val="3640"/>
              </a:lnSpc>
            </a:pPr>
            <a:endParaRPr lang="en-US" sz="2600" b="1" dirty="0">
              <a:solidFill>
                <a:srgbClr val="63636B"/>
              </a:solidFill>
              <a:latin typeface="Inter Bold"/>
              <a:ea typeface="Inter Bold"/>
              <a:cs typeface="Inter Bold"/>
              <a:sym typeface="Inter Bold"/>
            </a:endParaRPr>
          </a:p>
        </p:txBody>
      </p:sp>
      <p:sp>
        <p:nvSpPr>
          <p:cNvPr id="12" name="Freeform 12"/>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3" name="Picture 13"/>
          <p:cNvPicPr>
            <a:picLocks noChangeAspect="1"/>
          </p:cNvPicPr>
          <p:nvPr/>
        </p:nvPicPr>
        <p:blipFill>
          <a:blip r:embed="rId5"/>
          <a:stretch>
            <a:fillRect/>
          </a:stretch>
        </p:blipFill>
        <p:spPr>
          <a:xfrm>
            <a:off x="15014299" y="8960100"/>
            <a:ext cx="2993507" cy="151365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9147937"/>
            <a:ext cx="18288000" cy="1137982"/>
            <a:chOff x="0" y="0"/>
            <a:chExt cx="3253266" cy="202437"/>
          </a:xfrm>
        </p:grpSpPr>
        <p:sp>
          <p:nvSpPr>
            <p:cNvPr id="3" name="Freeform 3"/>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Learning Objectives</a:t>
            </a:r>
          </a:p>
        </p:txBody>
      </p:sp>
      <p:sp>
        <p:nvSpPr>
          <p:cNvPr id="8" name="TextBox 8"/>
          <p:cNvSpPr txBox="1"/>
          <p:nvPr/>
        </p:nvSpPr>
        <p:spPr>
          <a:xfrm>
            <a:off x="884592" y="3406381"/>
            <a:ext cx="16230600" cy="4345228"/>
          </a:xfrm>
          <a:prstGeom prst="rect">
            <a:avLst/>
          </a:prstGeom>
        </p:spPr>
        <p:txBody>
          <a:bodyPr lIns="0" tIns="0" rIns="0" bIns="0" rtlCol="0" anchor="t">
            <a:spAutoFit/>
          </a:bodyPr>
          <a:lstStyle/>
          <a:p>
            <a:pPr marL="571500" lvl="0" indent="-571500">
              <a:buFont typeface="Arial" panose="020B0604020202020204" pitchFamily="34" charset="0"/>
              <a:buChar char="•"/>
            </a:pPr>
            <a:r>
              <a:rPr lang="en-US" sz="4400" dirty="0"/>
              <a:t>Understand what constitutes an Immediate Jeopardy (IJ) </a:t>
            </a:r>
          </a:p>
          <a:p>
            <a:pPr marL="571500" lvl="0" indent="-571500">
              <a:buFont typeface="Arial" panose="020B0604020202020204" pitchFamily="34" charset="0"/>
              <a:buChar char="•"/>
            </a:pPr>
            <a:r>
              <a:rPr lang="en-US" sz="4400" dirty="0"/>
              <a:t>Recognize system failures that contributed to our IJ </a:t>
            </a:r>
          </a:p>
          <a:p>
            <a:pPr marL="571500" lvl="0" indent="-571500">
              <a:buFont typeface="Arial" panose="020B0604020202020204" pitchFamily="34" charset="0"/>
              <a:buChar char="•"/>
            </a:pPr>
            <a:r>
              <a:rPr lang="en-US" sz="4400" dirty="0"/>
              <a:t>Decision Tree Development</a:t>
            </a:r>
          </a:p>
          <a:p>
            <a:pPr marL="571500" lvl="0" indent="-571500">
              <a:buFont typeface="Arial" panose="020B0604020202020204" pitchFamily="34" charset="0"/>
              <a:buChar char="•"/>
            </a:pPr>
            <a:r>
              <a:rPr lang="en-US" sz="4400" dirty="0"/>
              <a:t>Strengthen interdisciplinary communication </a:t>
            </a:r>
          </a:p>
          <a:p>
            <a:pPr marL="571500" lvl="0" indent="-571500">
              <a:buFont typeface="Arial" panose="020B0604020202020204" pitchFamily="34" charset="0"/>
              <a:buChar char="•"/>
            </a:pPr>
            <a:r>
              <a:rPr lang="en-US" sz="4400" dirty="0"/>
              <a:t>Personal reflection and preventing burnout</a:t>
            </a:r>
          </a:p>
          <a:p>
            <a:pPr marL="604519" lvl="1" indent="-302260" algn="l">
              <a:lnSpc>
                <a:spcPts val="3919"/>
              </a:lnSpc>
              <a:buFont typeface="Arial"/>
              <a:buChar char="•"/>
            </a:pPr>
            <a:endParaRPr lang="en-US" sz="2799" dirty="0">
              <a:solidFill>
                <a:srgbClr val="63636B"/>
              </a:solidFill>
              <a:latin typeface="Inter"/>
              <a:ea typeface="Inter"/>
              <a:cs typeface="Inter"/>
              <a:sym typeface="Inter"/>
            </a:endParaRPr>
          </a:p>
          <a:p>
            <a:pPr marL="604519" lvl="1" indent="-302260" algn="l">
              <a:lnSpc>
                <a:spcPts val="3919"/>
              </a:lnSpc>
              <a:buFont typeface="Arial"/>
              <a:buChar char="•"/>
            </a:pPr>
            <a:endParaRPr lang="en-US" sz="2799" dirty="0">
              <a:solidFill>
                <a:srgbClr val="63636B"/>
              </a:solidFill>
              <a:latin typeface="Inter"/>
              <a:ea typeface="Inter"/>
              <a:cs typeface="Inter"/>
              <a:sym typeface="Inter"/>
            </a:endParaRPr>
          </a:p>
        </p:txBody>
      </p:sp>
      <p:sp>
        <p:nvSpPr>
          <p:cNvPr id="9" name="Freeform 9"/>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p:cNvPicPr>
            <a:picLocks noChangeAspect="1"/>
          </p:cNvPicPr>
          <p:nvPr/>
        </p:nvPicPr>
        <p:blipFill>
          <a:blip r:embed="rId5"/>
          <a:stretch>
            <a:fillRect/>
          </a:stretch>
        </p:blipFill>
        <p:spPr>
          <a:xfrm>
            <a:off x="15014299" y="8960100"/>
            <a:ext cx="2993507" cy="151365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33233-49DA-5AD1-6BF3-2570EC2EDF7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B27C639-A47E-2256-8DBB-CAF85B75CA99}"/>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33F9C6C0-F7C2-BFB3-5B29-7AE5D3B6AE3D}"/>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70323774-F18E-5205-4421-B614E0559324}"/>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FDFAABCE-785F-3BD0-ED49-A222F674F129}"/>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9CE84664-8AAA-9235-5F73-FC97A99F0C7C}"/>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0B7B974D-7006-CA28-26A4-43BC8D93B68D}"/>
              </a:ext>
            </a:extLst>
          </p:cNvPr>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Let’s set the scene…</a:t>
            </a:r>
          </a:p>
        </p:txBody>
      </p:sp>
      <p:sp>
        <p:nvSpPr>
          <p:cNvPr id="8" name="TextBox 8">
            <a:extLst>
              <a:ext uri="{FF2B5EF4-FFF2-40B4-BE49-F238E27FC236}">
                <a16:creationId xmlns:a16="http://schemas.microsoft.com/office/drawing/2014/main" id="{5D8E53EF-9470-FC21-94E0-E11A2CB23D18}"/>
              </a:ext>
            </a:extLst>
          </p:cNvPr>
          <p:cNvSpPr txBox="1"/>
          <p:nvPr/>
        </p:nvSpPr>
        <p:spPr>
          <a:xfrm>
            <a:off x="884592" y="3406381"/>
            <a:ext cx="16230600" cy="4460645"/>
          </a:xfrm>
          <a:prstGeom prst="rect">
            <a:avLst/>
          </a:prstGeom>
        </p:spPr>
        <p:txBody>
          <a:bodyPr lIns="0" tIns="0" rIns="0" bIns="0" rtlCol="0" anchor="t">
            <a:spAutoFit/>
          </a:bodyPr>
          <a:lstStyle/>
          <a:p>
            <a:pPr marL="604519" lvl="1" indent="-302260" algn="l">
              <a:lnSpc>
                <a:spcPts val="3919"/>
              </a:lnSpc>
              <a:buFont typeface="Arial"/>
              <a:buChar char="•"/>
            </a:pPr>
            <a:r>
              <a:rPr lang="en-US" sz="3200" dirty="0">
                <a:solidFill>
                  <a:srgbClr val="63636B"/>
                </a:solidFill>
                <a:latin typeface="Inter"/>
                <a:ea typeface="Inter"/>
                <a:cs typeface="Inter"/>
                <a:sym typeface="Inter"/>
              </a:rPr>
              <a:t>Resident moved in mid-May 2025. She moved in due to short term memory loss but we moved her to an open neighborhood as she had been living at her own apartment by herself. Her son had initiated the process because she was found wandering at night. </a:t>
            </a:r>
          </a:p>
          <a:p>
            <a:pPr marL="604519" lvl="1" indent="-302260" algn="l">
              <a:lnSpc>
                <a:spcPts val="3919"/>
              </a:lnSpc>
              <a:buFont typeface="Arial"/>
              <a:buChar char="•"/>
            </a:pPr>
            <a:r>
              <a:rPr lang="en-US" sz="3200" dirty="0">
                <a:solidFill>
                  <a:srgbClr val="63636B"/>
                </a:solidFill>
                <a:latin typeface="Inter"/>
                <a:ea typeface="Inter"/>
                <a:cs typeface="Inter"/>
                <a:sym typeface="Inter"/>
              </a:rPr>
              <a:t>We have secured and open neighborhoods, usually folks who have extensive cognitive decline are best for our secured neighborhoods</a:t>
            </a:r>
            <a:r>
              <a:rPr lang="en-US" sz="3600" dirty="0">
                <a:solidFill>
                  <a:srgbClr val="63636B"/>
                </a:solidFill>
                <a:latin typeface="Inter"/>
                <a:ea typeface="Inter"/>
                <a:cs typeface="Inter"/>
                <a:sym typeface="Inter"/>
              </a:rPr>
              <a:t>. </a:t>
            </a:r>
          </a:p>
          <a:p>
            <a:pPr marL="604519" lvl="1" indent="-302260">
              <a:lnSpc>
                <a:spcPts val="3919"/>
              </a:lnSpc>
              <a:buFont typeface="Arial"/>
              <a:buChar char="•"/>
            </a:pPr>
            <a:r>
              <a:rPr lang="en-US" sz="3200" dirty="0">
                <a:solidFill>
                  <a:srgbClr val="63636B"/>
                </a:solidFill>
                <a:latin typeface="Inter"/>
                <a:ea typeface="Inter"/>
                <a:cs typeface="Inter"/>
                <a:sym typeface="Inter"/>
              </a:rPr>
              <a:t>We felt moving this resident onto a secured neighborhood was not the best place for her given what we knew about her upon admission. </a:t>
            </a:r>
            <a:endParaRPr lang="en-US" sz="2000" dirty="0">
              <a:solidFill>
                <a:srgbClr val="63636B"/>
              </a:solidFill>
              <a:latin typeface="Inter"/>
              <a:ea typeface="Inter"/>
              <a:cs typeface="Inter"/>
              <a:sym typeface="Inter"/>
            </a:endParaRPr>
          </a:p>
          <a:p>
            <a:pPr marL="604519" lvl="1" indent="-302260" algn="l">
              <a:lnSpc>
                <a:spcPts val="3919"/>
              </a:lnSpc>
              <a:buFont typeface="Arial"/>
              <a:buChar char="•"/>
            </a:pPr>
            <a:endParaRPr lang="en-US" sz="2799" dirty="0">
              <a:solidFill>
                <a:srgbClr val="63636B"/>
              </a:solidFill>
              <a:latin typeface="Inter"/>
              <a:ea typeface="Inter"/>
              <a:cs typeface="Inter"/>
              <a:sym typeface="Inter"/>
            </a:endParaRPr>
          </a:p>
        </p:txBody>
      </p:sp>
      <p:sp>
        <p:nvSpPr>
          <p:cNvPr id="9" name="Freeform 9">
            <a:extLst>
              <a:ext uri="{FF2B5EF4-FFF2-40B4-BE49-F238E27FC236}">
                <a16:creationId xmlns:a16="http://schemas.microsoft.com/office/drawing/2014/main" id="{B43889D3-4D36-F6E0-6A26-6324E3815C25}"/>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84C52B11-027D-9A9D-5EB0-452040A997D3}"/>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1658369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70B29-EF1E-F5E1-DC39-8F07D7561C4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6503899-A33C-C9F8-36C5-2E1CA2CAD45D}"/>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EE39088B-BBEF-3D1E-A436-9D533A153903}"/>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7A0DB479-6890-F5CD-A6D1-C5C4C3EDF3A9}"/>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5B80BFC6-ED70-55CA-FD4C-01182E4CE076}"/>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CDCC37D2-F49E-9764-9BB8-684A84332D86}"/>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89AD6817-8C48-6419-D1DD-4B8EDDA2CD64}"/>
              </a:ext>
            </a:extLst>
          </p:cNvPr>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Let’s set the scene…</a:t>
            </a:r>
          </a:p>
        </p:txBody>
      </p:sp>
      <p:sp>
        <p:nvSpPr>
          <p:cNvPr id="8" name="TextBox 8">
            <a:extLst>
              <a:ext uri="{FF2B5EF4-FFF2-40B4-BE49-F238E27FC236}">
                <a16:creationId xmlns:a16="http://schemas.microsoft.com/office/drawing/2014/main" id="{01317E8C-7D23-ABE5-00AD-6855D414C183}"/>
              </a:ext>
            </a:extLst>
          </p:cNvPr>
          <p:cNvSpPr txBox="1"/>
          <p:nvPr/>
        </p:nvSpPr>
        <p:spPr>
          <a:xfrm>
            <a:off x="884592" y="3406381"/>
            <a:ext cx="16230600" cy="4472699"/>
          </a:xfrm>
          <a:prstGeom prst="rect">
            <a:avLst/>
          </a:prstGeom>
        </p:spPr>
        <p:txBody>
          <a:bodyPr lIns="0" tIns="0" rIns="0" bIns="0" rtlCol="0" anchor="t">
            <a:spAutoFit/>
          </a:bodyPr>
          <a:lstStyle/>
          <a:p>
            <a:pPr marL="604519" lvl="1" indent="-302260" algn="l">
              <a:lnSpc>
                <a:spcPts val="3919"/>
              </a:lnSpc>
              <a:buFont typeface="Arial"/>
              <a:buChar char="•"/>
            </a:pPr>
            <a:r>
              <a:rPr lang="en-US" sz="3200" dirty="0">
                <a:solidFill>
                  <a:srgbClr val="63636B"/>
                </a:solidFill>
                <a:latin typeface="Inter"/>
                <a:ea typeface="Inter"/>
                <a:cs typeface="Inter"/>
                <a:sym typeface="Inter"/>
              </a:rPr>
              <a:t>The Phone Call and subsequent State Reported Incident</a:t>
            </a:r>
          </a:p>
          <a:p>
            <a:pPr marL="1061719" lvl="2" indent="-302260">
              <a:lnSpc>
                <a:spcPts val="3919"/>
              </a:lnSpc>
              <a:buFont typeface="Arial"/>
              <a:buChar char="•"/>
            </a:pPr>
            <a:r>
              <a:rPr lang="en-US" sz="3200" dirty="0">
                <a:solidFill>
                  <a:srgbClr val="63636B"/>
                </a:solidFill>
                <a:latin typeface="Inter"/>
                <a:ea typeface="Inter"/>
                <a:cs typeface="Inter"/>
                <a:sym typeface="Inter"/>
              </a:rPr>
              <a:t>Per the policy to report when a resident is assisted back to the facility by police and their whereabouts were unknown it is a SRI</a:t>
            </a:r>
          </a:p>
          <a:p>
            <a:pPr marL="1061719" lvl="2" indent="-302260">
              <a:lnSpc>
                <a:spcPts val="3919"/>
              </a:lnSpc>
              <a:buFont typeface="Arial"/>
              <a:buChar char="•"/>
            </a:pPr>
            <a:r>
              <a:rPr lang="en-US" sz="3200" dirty="0">
                <a:solidFill>
                  <a:srgbClr val="63636B"/>
                </a:solidFill>
                <a:latin typeface="Inter"/>
                <a:ea typeface="Inter"/>
                <a:cs typeface="Inter"/>
                <a:sym typeface="Inter"/>
              </a:rPr>
              <a:t>Resident didn’t have any adverse outcome, was pleasant upon arrival back, knew where she was upon return</a:t>
            </a:r>
          </a:p>
          <a:p>
            <a:pPr marL="1061719" lvl="2" indent="-302260">
              <a:lnSpc>
                <a:spcPts val="3919"/>
              </a:lnSpc>
              <a:buFont typeface="Arial"/>
              <a:buChar char="•"/>
            </a:pPr>
            <a:r>
              <a:rPr lang="en-US" sz="3200" dirty="0">
                <a:solidFill>
                  <a:srgbClr val="63636B"/>
                </a:solidFill>
                <a:latin typeface="Inter"/>
                <a:ea typeface="Inter"/>
                <a:cs typeface="Inter"/>
                <a:sym typeface="Inter"/>
              </a:rPr>
              <a:t>Moved her to the secured neighborhood because we had not known her whereabouts</a:t>
            </a:r>
          </a:p>
          <a:p>
            <a:pPr marL="604519" lvl="1" indent="-302260" algn="l">
              <a:lnSpc>
                <a:spcPts val="3919"/>
              </a:lnSpc>
              <a:buFont typeface="Arial"/>
              <a:buChar char="•"/>
            </a:pPr>
            <a:r>
              <a:rPr lang="en-US" sz="3200" dirty="0">
                <a:solidFill>
                  <a:srgbClr val="63636B"/>
                </a:solidFill>
                <a:latin typeface="Inter"/>
                <a:ea typeface="Inter"/>
                <a:cs typeface="Inter"/>
                <a:sym typeface="Inter"/>
              </a:rPr>
              <a:t>Previous elopement examples at our community</a:t>
            </a:r>
          </a:p>
          <a:p>
            <a:pPr marL="604519" lvl="1" indent="-302260" algn="l">
              <a:lnSpc>
                <a:spcPts val="3919"/>
              </a:lnSpc>
              <a:buFont typeface="Arial"/>
              <a:buChar char="•"/>
            </a:pPr>
            <a:endParaRPr lang="en-US" sz="3200" dirty="0">
              <a:solidFill>
                <a:srgbClr val="63636B"/>
              </a:solidFill>
              <a:latin typeface="Inter"/>
              <a:ea typeface="Inter"/>
              <a:cs typeface="Inter"/>
              <a:sym typeface="Inter"/>
            </a:endParaRPr>
          </a:p>
        </p:txBody>
      </p:sp>
      <p:sp>
        <p:nvSpPr>
          <p:cNvPr id="9" name="Freeform 9">
            <a:extLst>
              <a:ext uri="{FF2B5EF4-FFF2-40B4-BE49-F238E27FC236}">
                <a16:creationId xmlns:a16="http://schemas.microsoft.com/office/drawing/2014/main" id="{D6A163F2-B814-D1F7-C065-2A66824346DC}"/>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8B057298-61B3-F0BE-8122-8288DB847287}"/>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2945505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4DEDC-CAF7-B449-F8C0-B89937ACDC1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F6F1E27-93AE-64A7-0985-FB0831741BA0}"/>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B4E76DE5-0D13-4690-D12B-5DAD915E98C7}"/>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BE92F3D2-1FA8-AF87-ADEC-B0A5FBCDF5F4}"/>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DCD4E51D-0375-98A9-9AB0-CB1CE4BCB3DC}"/>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C2E20D7C-8342-D325-E398-AB8B2392E54A}"/>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B3F6838F-345F-3EDC-CAA8-5B2CCEDE0743}"/>
              </a:ext>
            </a:extLst>
          </p:cNvPr>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State entered</a:t>
            </a:r>
          </a:p>
        </p:txBody>
      </p:sp>
      <p:sp>
        <p:nvSpPr>
          <p:cNvPr id="8" name="TextBox 8">
            <a:extLst>
              <a:ext uri="{FF2B5EF4-FFF2-40B4-BE49-F238E27FC236}">
                <a16:creationId xmlns:a16="http://schemas.microsoft.com/office/drawing/2014/main" id="{939B86CC-4F73-D142-D0D3-B5A7FC606849}"/>
              </a:ext>
            </a:extLst>
          </p:cNvPr>
          <p:cNvSpPr txBox="1"/>
          <p:nvPr/>
        </p:nvSpPr>
        <p:spPr>
          <a:xfrm>
            <a:off x="884592" y="3406381"/>
            <a:ext cx="16230600" cy="4972836"/>
          </a:xfrm>
          <a:prstGeom prst="rect">
            <a:avLst/>
          </a:prstGeom>
        </p:spPr>
        <p:txBody>
          <a:bodyPr lIns="0" tIns="0" rIns="0" bIns="0" rtlCol="0" anchor="t">
            <a:spAutoFit/>
          </a:bodyPr>
          <a:lstStyle/>
          <a:p>
            <a:pPr marL="604519" lvl="1" indent="-302260" algn="l">
              <a:lnSpc>
                <a:spcPts val="3919"/>
              </a:lnSpc>
              <a:buFont typeface="Arial"/>
              <a:buChar char="•"/>
            </a:pPr>
            <a:r>
              <a:rPr lang="en-US" sz="3200" dirty="0">
                <a:solidFill>
                  <a:srgbClr val="63636B"/>
                </a:solidFill>
                <a:latin typeface="Inter"/>
                <a:ea typeface="Inter"/>
                <a:cs typeface="Inter"/>
                <a:sym typeface="Inter"/>
              </a:rPr>
              <a:t>They came in on 6/17/25 and said they would be in and out, just wanted to check off what all happened with the situation. </a:t>
            </a:r>
          </a:p>
          <a:p>
            <a:pPr marL="604519" lvl="1" indent="-302260" algn="l">
              <a:lnSpc>
                <a:spcPts val="3919"/>
              </a:lnSpc>
              <a:buFont typeface="Arial"/>
              <a:buChar char="•"/>
            </a:pPr>
            <a:r>
              <a:rPr lang="en-US" sz="3200" dirty="0">
                <a:solidFill>
                  <a:srgbClr val="63636B"/>
                </a:solidFill>
                <a:latin typeface="Inter"/>
                <a:ea typeface="Inter"/>
                <a:cs typeface="Inter"/>
                <a:sym typeface="Inter"/>
              </a:rPr>
              <a:t>The surveyor left around noon and came back to let us know that we were be given an Immediate Jeopardy because of the potential for adverse outcome related to the resident’s BIMS score. </a:t>
            </a:r>
          </a:p>
          <a:p>
            <a:pPr marL="604519" lvl="1" indent="-302260" algn="l">
              <a:lnSpc>
                <a:spcPts val="3919"/>
              </a:lnSpc>
              <a:buFont typeface="Arial"/>
              <a:buChar char="•"/>
            </a:pPr>
            <a:r>
              <a:rPr lang="en-US" sz="3200" dirty="0">
                <a:solidFill>
                  <a:srgbClr val="63636B"/>
                </a:solidFill>
                <a:latin typeface="Inter"/>
                <a:ea typeface="Inter"/>
                <a:cs typeface="Inter"/>
                <a:sym typeface="Inter"/>
              </a:rPr>
              <a:t>Her BIMS Score was a 3.0, this was clearly an issue</a:t>
            </a:r>
          </a:p>
          <a:p>
            <a:pPr marL="604519" lvl="1" indent="-302260" algn="l">
              <a:lnSpc>
                <a:spcPts val="3919"/>
              </a:lnSpc>
              <a:buFont typeface="Arial"/>
              <a:buChar char="•"/>
            </a:pPr>
            <a:r>
              <a:rPr lang="en-US" sz="3200" dirty="0">
                <a:solidFill>
                  <a:srgbClr val="63636B"/>
                </a:solidFill>
                <a:latin typeface="Inter"/>
                <a:ea typeface="Inter"/>
                <a:cs typeface="Inter"/>
                <a:sym typeface="Inter"/>
              </a:rPr>
              <a:t>We argued that she didn’t aimlessly wander but went to her old apartment and then asked for assistance back to the building, clearly able to navigate the situation. </a:t>
            </a:r>
          </a:p>
          <a:p>
            <a:pPr marL="604519" lvl="1" indent="-302260" algn="l">
              <a:lnSpc>
                <a:spcPts val="3919"/>
              </a:lnSpc>
              <a:buFont typeface="Arial"/>
              <a:buChar char="•"/>
            </a:pPr>
            <a:r>
              <a:rPr lang="en-US" sz="3200" dirty="0">
                <a:solidFill>
                  <a:srgbClr val="63636B"/>
                </a:solidFill>
                <a:latin typeface="Inter"/>
                <a:ea typeface="Inter"/>
                <a:cs typeface="Inter"/>
                <a:sym typeface="Inter"/>
              </a:rPr>
              <a:t>Surveyor argued the potential for adverse event. </a:t>
            </a:r>
            <a:endParaRPr lang="en-US" sz="2799" dirty="0">
              <a:solidFill>
                <a:srgbClr val="63636B"/>
              </a:solidFill>
              <a:latin typeface="Inter"/>
              <a:ea typeface="Inter"/>
              <a:cs typeface="Inter"/>
              <a:sym typeface="Inter"/>
            </a:endParaRPr>
          </a:p>
        </p:txBody>
      </p:sp>
      <p:sp>
        <p:nvSpPr>
          <p:cNvPr id="9" name="Freeform 9">
            <a:extLst>
              <a:ext uri="{FF2B5EF4-FFF2-40B4-BE49-F238E27FC236}">
                <a16:creationId xmlns:a16="http://schemas.microsoft.com/office/drawing/2014/main" id="{12AD7CF5-D11F-523C-7924-5DC3FB021670}"/>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6403C49F-BCEF-AE0A-31D5-D93F96DD662E}"/>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3473992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A51AB-78AC-5C7B-D727-2335EC234C6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B01B3FD-77F0-8031-A154-3AAA91C71776}"/>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D887B585-3412-7C08-6AAF-7C3622514D41}"/>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E34ED7C3-3D10-DA6A-0FF1-A0BD8E7CD8BA}"/>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EF9FC2C9-3375-3500-85C0-246F831F0076}"/>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60A2363D-A18C-F027-0ACF-5E78A91AA99C}"/>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62829D0F-E14B-3054-94E4-3F9C6A06F16F}"/>
              </a:ext>
            </a:extLst>
          </p:cNvPr>
          <p:cNvSpPr txBox="1"/>
          <p:nvPr/>
        </p:nvSpPr>
        <p:spPr>
          <a:xfrm>
            <a:off x="884592" y="604807"/>
            <a:ext cx="13868282" cy="1316386"/>
          </a:xfrm>
          <a:prstGeom prst="rect">
            <a:avLst/>
          </a:prstGeom>
        </p:spPr>
        <p:txBody>
          <a:bodyPr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What is an IJ? </a:t>
            </a:r>
          </a:p>
        </p:txBody>
      </p:sp>
      <p:sp>
        <p:nvSpPr>
          <p:cNvPr id="8" name="TextBox 8">
            <a:extLst>
              <a:ext uri="{FF2B5EF4-FFF2-40B4-BE49-F238E27FC236}">
                <a16:creationId xmlns:a16="http://schemas.microsoft.com/office/drawing/2014/main" id="{C7B3E5CE-0652-74E0-F680-5AFAA2BBBD2C}"/>
              </a:ext>
            </a:extLst>
          </p:cNvPr>
          <p:cNvSpPr txBox="1"/>
          <p:nvPr/>
        </p:nvSpPr>
        <p:spPr>
          <a:xfrm>
            <a:off x="884592" y="3014193"/>
            <a:ext cx="11459808" cy="5945667"/>
          </a:xfrm>
          <a:prstGeom prst="rect">
            <a:avLst/>
          </a:prstGeom>
        </p:spPr>
        <p:txBody>
          <a:bodyPr wrap="square" lIns="0" tIns="0" rIns="0" bIns="0" rtlCol="0" anchor="t">
            <a:spAutoFit/>
          </a:bodyPr>
          <a:lstStyle/>
          <a:p>
            <a:pPr marL="571500" indent="-571500">
              <a:buFont typeface="Arial" panose="020B0604020202020204" pitchFamily="34" charset="0"/>
              <a:buChar char="•"/>
            </a:pPr>
            <a:r>
              <a:rPr lang="en-US" sz="3600" dirty="0">
                <a:solidFill>
                  <a:schemeClr val="tx1">
                    <a:lumMod val="50000"/>
                    <a:lumOff val="50000"/>
                  </a:schemeClr>
                </a:solidFill>
                <a:latin typeface="Inter" panose="020B0604020202020204" charset="0"/>
                <a:ea typeface="Inter" panose="020B0604020202020204" charset="0"/>
              </a:rPr>
              <a:t>A situation in which the provider's noncompliance has caused, or is likely to cause, serious injury, harm, impairment, or death.</a:t>
            </a:r>
          </a:p>
          <a:p>
            <a:endParaRPr lang="en-US" sz="3600" dirty="0">
              <a:solidFill>
                <a:schemeClr val="tx1">
                  <a:lumMod val="50000"/>
                  <a:lumOff val="50000"/>
                </a:schemeClr>
              </a:solidFill>
              <a:latin typeface="Inter" panose="020B0604020202020204" charset="0"/>
              <a:ea typeface="Inter" panose="020B0604020202020204" charset="0"/>
            </a:endParaRPr>
          </a:p>
          <a:p>
            <a:r>
              <a:rPr lang="en-US" sz="3600" dirty="0">
                <a:solidFill>
                  <a:schemeClr val="tx1">
                    <a:lumMod val="50000"/>
                    <a:lumOff val="50000"/>
                  </a:schemeClr>
                </a:solidFill>
                <a:latin typeface="Inter" panose="020B0604020202020204" charset="0"/>
                <a:ea typeface="Inter" panose="020B0604020202020204" charset="0"/>
              </a:rPr>
              <a:t>An IJ citation related to elopement means:</a:t>
            </a:r>
          </a:p>
          <a:p>
            <a:pPr marL="571500" lvl="0" indent="-571500">
              <a:buFont typeface="Arial" panose="020B0604020202020204" pitchFamily="34" charset="0"/>
              <a:buChar char="•"/>
            </a:pPr>
            <a:r>
              <a:rPr lang="en-US" sz="3600" dirty="0">
                <a:solidFill>
                  <a:schemeClr val="tx1">
                    <a:lumMod val="50000"/>
                    <a:lumOff val="50000"/>
                  </a:schemeClr>
                </a:solidFill>
                <a:latin typeface="Inter" panose="020B0604020202020204" charset="0"/>
                <a:ea typeface="Inter" panose="020B0604020202020204" charset="0"/>
              </a:rPr>
              <a:t>A resident left the facility unsupervised </a:t>
            </a:r>
          </a:p>
          <a:p>
            <a:pPr marL="571500" lvl="0" indent="-571500">
              <a:buFont typeface="Arial" panose="020B0604020202020204" pitchFamily="34" charset="0"/>
              <a:buChar char="•"/>
            </a:pPr>
            <a:r>
              <a:rPr lang="en-US" sz="3600" dirty="0">
                <a:solidFill>
                  <a:schemeClr val="tx1">
                    <a:lumMod val="50000"/>
                    <a:lumOff val="50000"/>
                  </a:schemeClr>
                </a:solidFill>
                <a:latin typeface="Inter" panose="020B0604020202020204" charset="0"/>
                <a:ea typeface="Inter" panose="020B0604020202020204" charset="0"/>
              </a:rPr>
              <a:t>The resident was placed at serious risk </a:t>
            </a:r>
          </a:p>
          <a:p>
            <a:pPr marL="571500" lvl="0" indent="-571500">
              <a:buFont typeface="Arial" panose="020B0604020202020204" pitchFamily="34" charset="0"/>
              <a:buChar char="•"/>
            </a:pPr>
            <a:r>
              <a:rPr lang="en-US" sz="3600" dirty="0">
                <a:solidFill>
                  <a:schemeClr val="tx1">
                    <a:lumMod val="50000"/>
                    <a:lumOff val="50000"/>
                  </a:schemeClr>
                </a:solidFill>
                <a:latin typeface="Inter" panose="020B0604020202020204" charset="0"/>
                <a:ea typeface="Inter" panose="020B0604020202020204" charset="0"/>
              </a:rPr>
              <a:t>Systems designed to protect vulnerable residents failed</a:t>
            </a:r>
          </a:p>
          <a:p>
            <a:pPr marL="604519" lvl="1" indent="-302260" algn="l">
              <a:lnSpc>
                <a:spcPts val="3919"/>
              </a:lnSpc>
              <a:buFont typeface="Arial"/>
              <a:buChar char="•"/>
            </a:pPr>
            <a:endParaRPr lang="en-US" sz="2799" dirty="0">
              <a:solidFill>
                <a:srgbClr val="63636B"/>
              </a:solidFill>
              <a:latin typeface="Inter"/>
              <a:ea typeface="Inter"/>
              <a:cs typeface="Inter"/>
              <a:sym typeface="Inter"/>
            </a:endParaRPr>
          </a:p>
          <a:p>
            <a:pPr marL="604519" lvl="1" indent="-302260" algn="l">
              <a:lnSpc>
                <a:spcPts val="3919"/>
              </a:lnSpc>
              <a:buFont typeface="Arial"/>
              <a:buChar char="•"/>
            </a:pPr>
            <a:endParaRPr lang="en-US" sz="2799" dirty="0">
              <a:solidFill>
                <a:srgbClr val="63636B"/>
              </a:solidFill>
              <a:latin typeface="Inter"/>
              <a:ea typeface="Inter"/>
              <a:cs typeface="Inter"/>
              <a:sym typeface="Inter"/>
            </a:endParaRPr>
          </a:p>
        </p:txBody>
      </p:sp>
      <p:sp>
        <p:nvSpPr>
          <p:cNvPr id="9" name="Freeform 9">
            <a:extLst>
              <a:ext uri="{FF2B5EF4-FFF2-40B4-BE49-F238E27FC236}">
                <a16:creationId xmlns:a16="http://schemas.microsoft.com/office/drawing/2014/main" id="{351926CB-D14E-C527-FFA3-1F2B29FAE28B}"/>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BFBE0DA9-12E3-3B92-F8E3-1F317B0CE25E}"/>
              </a:ext>
            </a:extLst>
          </p:cNvPr>
          <p:cNvPicPr>
            <a:picLocks noChangeAspect="1"/>
          </p:cNvPicPr>
          <p:nvPr/>
        </p:nvPicPr>
        <p:blipFill>
          <a:blip r:embed="rId5"/>
          <a:stretch>
            <a:fillRect/>
          </a:stretch>
        </p:blipFill>
        <p:spPr>
          <a:xfrm>
            <a:off x="15014299" y="8960100"/>
            <a:ext cx="2993507" cy="1513657"/>
          </a:xfrm>
          <a:prstGeom prst="rect">
            <a:avLst/>
          </a:prstGeom>
        </p:spPr>
      </p:pic>
      <p:pic>
        <p:nvPicPr>
          <p:cNvPr id="12" name="Picture 11">
            <a:extLst>
              <a:ext uri="{FF2B5EF4-FFF2-40B4-BE49-F238E27FC236}">
                <a16:creationId xmlns:a16="http://schemas.microsoft.com/office/drawing/2014/main" id="{874BDD49-CD09-527A-8C0B-D0A0FB3F1EC8}"/>
              </a:ext>
            </a:extLst>
          </p:cNvPr>
          <p:cNvPicPr>
            <a:picLocks noChangeAspect="1"/>
          </p:cNvPicPr>
          <p:nvPr/>
        </p:nvPicPr>
        <p:blipFill>
          <a:blip r:embed="rId6"/>
          <a:stretch>
            <a:fillRect/>
          </a:stretch>
        </p:blipFill>
        <p:spPr>
          <a:xfrm>
            <a:off x="12163502" y="684399"/>
            <a:ext cx="5844304" cy="7120545"/>
          </a:xfrm>
          <a:prstGeom prst="rect">
            <a:avLst/>
          </a:prstGeom>
        </p:spPr>
      </p:pic>
    </p:spTree>
    <p:extLst>
      <p:ext uri="{BB962C8B-B14F-4D97-AF65-F5344CB8AC3E}">
        <p14:creationId xmlns:p14="http://schemas.microsoft.com/office/powerpoint/2010/main" val="3481665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5E8CB-CB36-F69B-D971-98E718178E2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CFC260B-A67F-2458-7E06-55DFEF421007}"/>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106D9DC2-97FD-69CD-42B3-CB41D3711E77}"/>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F5F97C20-2306-D1AB-7E19-4733123AEC2D}"/>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5DADB7B3-78F6-5809-7066-5956CA9568CC}"/>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82D4AC02-6BCE-F483-BD4D-9FE23A4447E6}"/>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657E79A4-6AC0-7A43-01DA-187C571F26AA}"/>
              </a:ext>
            </a:extLst>
          </p:cNvPr>
          <p:cNvSpPr txBox="1"/>
          <p:nvPr/>
        </p:nvSpPr>
        <p:spPr>
          <a:xfrm>
            <a:off x="884592" y="604807"/>
            <a:ext cx="16374708" cy="1316386"/>
          </a:xfrm>
          <a:prstGeom prst="rect">
            <a:avLst/>
          </a:prstGeom>
        </p:spPr>
        <p:txBody>
          <a:bodyPr wrap="square"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Root Causes We Identified</a:t>
            </a:r>
          </a:p>
        </p:txBody>
      </p:sp>
      <p:sp>
        <p:nvSpPr>
          <p:cNvPr id="8" name="TextBox 8">
            <a:extLst>
              <a:ext uri="{FF2B5EF4-FFF2-40B4-BE49-F238E27FC236}">
                <a16:creationId xmlns:a16="http://schemas.microsoft.com/office/drawing/2014/main" id="{177E54C1-8EDA-D302-C18F-E113EBE49024}"/>
              </a:ext>
            </a:extLst>
          </p:cNvPr>
          <p:cNvSpPr txBox="1"/>
          <p:nvPr/>
        </p:nvSpPr>
        <p:spPr>
          <a:xfrm>
            <a:off x="884592" y="3406381"/>
            <a:ext cx="12907608" cy="4037452"/>
          </a:xfrm>
          <a:prstGeom prst="rect">
            <a:avLst/>
          </a:prstGeom>
        </p:spPr>
        <p:txBody>
          <a:bodyPr wrap="square" lIns="0" tIns="0" rIns="0" bIns="0" rtlCol="0" anchor="t">
            <a:spAutoFit/>
          </a:bodyPr>
          <a:lstStyle/>
          <a:p>
            <a:pPr marL="571500" lvl="0"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Care plans not reflecting current behaviors </a:t>
            </a:r>
          </a:p>
          <a:p>
            <a:pPr marL="571500" lvl="0"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Inconsistent staff communication </a:t>
            </a:r>
          </a:p>
          <a:p>
            <a:pPr marL="571500" lvl="0"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Assumptions instead of verification, assessments creating a different picture</a:t>
            </a:r>
          </a:p>
          <a:p>
            <a:pPr marL="571500" lvl="0" indent="-571500">
              <a:buFont typeface="Arial" panose="020B0604020202020204" pitchFamily="34" charset="0"/>
              <a:buChar char="•"/>
            </a:pPr>
            <a:r>
              <a:rPr lang="en-US" sz="4000" dirty="0">
                <a:solidFill>
                  <a:schemeClr val="tx1">
                    <a:lumMod val="50000"/>
                    <a:lumOff val="50000"/>
                  </a:schemeClr>
                </a:solidFill>
                <a:latin typeface="Inter" panose="020B0604020202020204" charset="0"/>
                <a:ea typeface="Inter" panose="020B0604020202020204" charset="0"/>
              </a:rPr>
              <a:t>Wandering was intentional vs. cognitive decline</a:t>
            </a:r>
          </a:p>
          <a:p>
            <a:pPr marL="604519" lvl="1" indent="-302260" algn="l">
              <a:lnSpc>
                <a:spcPts val="3919"/>
              </a:lnSpc>
              <a:buFont typeface="Arial"/>
              <a:buChar char="•"/>
            </a:pPr>
            <a:endParaRPr lang="en-US" sz="2799" dirty="0">
              <a:solidFill>
                <a:srgbClr val="63636B"/>
              </a:solidFill>
              <a:latin typeface="Inter"/>
              <a:ea typeface="Inter"/>
              <a:cs typeface="Inter"/>
              <a:sym typeface="Inter"/>
            </a:endParaRPr>
          </a:p>
          <a:p>
            <a:pPr marL="604519" lvl="1" indent="-302260" algn="l">
              <a:lnSpc>
                <a:spcPts val="3919"/>
              </a:lnSpc>
              <a:buFont typeface="Arial"/>
              <a:buChar char="•"/>
            </a:pPr>
            <a:endParaRPr lang="en-US" sz="2799" dirty="0">
              <a:solidFill>
                <a:srgbClr val="63636B"/>
              </a:solidFill>
              <a:latin typeface="Inter"/>
              <a:ea typeface="Inter"/>
              <a:cs typeface="Inter"/>
              <a:sym typeface="Inter"/>
            </a:endParaRPr>
          </a:p>
        </p:txBody>
      </p:sp>
      <p:sp>
        <p:nvSpPr>
          <p:cNvPr id="9" name="Freeform 9">
            <a:extLst>
              <a:ext uri="{FF2B5EF4-FFF2-40B4-BE49-F238E27FC236}">
                <a16:creationId xmlns:a16="http://schemas.microsoft.com/office/drawing/2014/main" id="{AB2C51AB-9C94-4760-6B62-3D972FE7FB78}"/>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39DD2408-BCB8-D4BC-8F23-9DEA2BEEB219}"/>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616776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A4DAD-8EAD-4EB4-53DA-065119E19A5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4DC179B-89A8-F759-AC03-BB97038533B5}"/>
              </a:ext>
            </a:extLst>
          </p:cNvPr>
          <p:cNvGrpSpPr/>
          <p:nvPr/>
        </p:nvGrpSpPr>
        <p:grpSpPr>
          <a:xfrm>
            <a:off x="0" y="9147937"/>
            <a:ext cx="18288000" cy="1137982"/>
            <a:chOff x="0" y="0"/>
            <a:chExt cx="3253266" cy="202437"/>
          </a:xfrm>
        </p:grpSpPr>
        <p:sp>
          <p:nvSpPr>
            <p:cNvPr id="3" name="Freeform 3">
              <a:extLst>
                <a:ext uri="{FF2B5EF4-FFF2-40B4-BE49-F238E27FC236}">
                  <a16:creationId xmlns:a16="http://schemas.microsoft.com/office/drawing/2014/main" id="{97B294D1-8C69-7DBD-354F-0FB191DA52A1}"/>
                </a:ext>
              </a:extLst>
            </p:cNvPr>
            <p:cNvSpPr/>
            <p:nvPr/>
          </p:nvSpPr>
          <p:spPr>
            <a:xfrm>
              <a:off x="0" y="0"/>
              <a:ext cx="3253266" cy="202437"/>
            </a:xfrm>
            <a:custGeom>
              <a:avLst/>
              <a:gdLst/>
              <a:ahLst/>
              <a:cxnLst/>
              <a:rect l="l" t="t" r="r" b="b"/>
              <a:pathLst>
                <a:path w="3253266" h="202437">
                  <a:moveTo>
                    <a:pt x="0" y="0"/>
                  </a:moveTo>
                  <a:lnTo>
                    <a:pt x="3253266" y="0"/>
                  </a:lnTo>
                  <a:lnTo>
                    <a:pt x="3253266" y="202437"/>
                  </a:lnTo>
                  <a:lnTo>
                    <a:pt x="0" y="202437"/>
                  </a:lnTo>
                  <a:close/>
                </a:path>
              </a:pathLst>
            </a:custGeom>
            <a:solidFill>
              <a:srgbClr val="E87753"/>
            </a:solidFill>
          </p:spPr>
          <p:txBody>
            <a:bodyPr/>
            <a:lstStyle/>
            <a:p>
              <a:endParaRPr lang="en-US"/>
            </a:p>
          </p:txBody>
        </p:sp>
        <p:sp>
          <p:nvSpPr>
            <p:cNvPr id="4" name="TextBox 4">
              <a:extLst>
                <a:ext uri="{FF2B5EF4-FFF2-40B4-BE49-F238E27FC236}">
                  <a16:creationId xmlns:a16="http://schemas.microsoft.com/office/drawing/2014/main" id="{2A645633-DF97-80BB-455B-622244D4A5A9}"/>
                </a:ext>
              </a:extLst>
            </p:cNvPr>
            <p:cNvSpPr txBox="1"/>
            <p:nvPr/>
          </p:nvSpPr>
          <p:spPr>
            <a:xfrm>
              <a:off x="0" y="-38100"/>
              <a:ext cx="3253266" cy="240537"/>
            </a:xfrm>
            <a:prstGeom prst="rect">
              <a:avLst/>
            </a:prstGeom>
          </p:spPr>
          <p:txBody>
            <a:bodyPr lIns="50800" tIns="50800" rIns="50800" bIns="50800" rtlCol="0" anchor="ctr"/>
            <a:lstStyle/>
            <a:p>
              <a:pPr algn="ctr">
                <a:lnSpc>
                  <a:spcPts val="2660"/>
                </a:lnSpc>
              </a:pPr>
              <a:endParaRPr/>
            </a:p>
          </p:txBody>
        </p:sp>
      </p:grpSp>
      <p:sp>
        <p:nvSpPr>
          <p:cNvPr id="5" name="Freeform 5">
            <a:extLst>
              <a:ext uri="{FF2B5EF4-FFF2-40B4-BE49-F238E27FC236}">
                <a16:creationId xmlns:a16="http://schemas.microsoft.com/office/drawing/2014/main" id="{50C9FD5A-3DB3-5FD9-E60D-FF6450BD2BA7}"/>
              </a:ext>
            </a:extLst>
          </p:cNvPr>
          <p:cNvSpPr/>
          <p:nvPr/>
        </p:nvSpPr>
        <p:spPr>
          <a:xfrm>
            <a:off x="16032653" y="8351444"/>
            <a:ext cx="1725693" cy="580983"/>
          </a:xfrm>
          <a:custGeom>
            <a:avLst/>
            <a:gdLst/>
            <a:ahLst/>
            <a:cxnLst/>
            <a:rect l="l" t="t" r="r" b="b"/>
            <a:pathLst>
              <a:path w="1725693" h="580983">
                <a:moveTo>
                  <a:pt x="0" y="0"/>
                </a:moveTo>
                <a:lnTo>
                  <a:pt x="1725693" y="0"/>
                </a:lnTo>
                <a:lnTo>
                  <a:pt x="1725693" y="580983"/>
                </a:lnTo>
                <a:lnTo>
                  <a:pt x="0" y="58098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13E79A4D-F78E-50A4-CC5F-602339F0158A}"/>
              </a:ext>
            </a:extLst>
          </p:cNvPr>
          <p:cNvSpPr/>
          <p:nvPr/>
        </p:nvSpPr>
        <p:spPr>
          <a:xfrm flipH="1">
            <a:off x="1028700" y="2354436"/>
            <a:ext cx="1496496" cy="231957"/>
          </a:xfrm>
          <a:custGeom>
            <a:avLst/>
            <a:gdLst/>
            <a:ahLst/>
            <a:cxnLst/>
            <a:rect l="l" t="t" r="r" b="b"/>
            <a:pathLst>
              <a:path w="1496496" h="231957">
                <a:moveTo>
                  <a:pt x="1496496" y="0"/>
                </a:moveTo>
                <a:lnTo>
                  <a:pt x="0" y="0"/>
                </a:lnTo>
                <a:lnTo>
                  <a:pt x="0" y="231957"/>
                </a:lnTo>
                <a:lnTo>
                  <a:pt x="1496496" y="231957"/>
                </a:lnTo>
                <a:lnTo>
                  <a:pt x="149649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E1138D6E-2773-DE59-920C-DC444D283433}"/>
              </a:ext>
            </a:extLst>
          </p:cNvPr>
          <p:cNvSpPr txBox="1"/>
          <p:nvPr/>
        </p:nvSpPr>
        <p:spPr>
          <a:xfrm>
            <a:off x="884591" y="604807"/>
            <a:ext cx="15148061" cy="1316386"/>
          </a:xfrm>
          <a:prstGeom prst="rect">
            <a:avLst/>
          </a:prstGeom>
        </p:spPr>
        <p:txBody>
          <a:bodyPr wrap="square" lIns="0" tIns="0" rIns="0" bIns="0" rtlCol="0" anchor="t">
            <a:spAutoFit/>
          </a:bodyPr>
          <a:lstStyle/>
          <a:p>
            <a:pPr algn="l">
              <a:lnSpc>
                <a:spcPts val="11479"/>
              </a:lnSpc>
            </a:pPr>
            <a:r>
              <a:rPr lang="en-US" sz="8199" b="1" dirty="0">
                <a:solidFill>
                  <a:srgbClr val="31A48F"/>
                </a:solidFill>
                <a:latin typeface="Cy Grotesk V3 Key Ultra-Bold"/>
                <a:ea typeface="Cy Grotesk V3 Key Ultra-Bold"/>
                <a:cs typeface="Cy Grotesk V3 Key Ultra-Bold"/>
                <a:sym typeface="Cy Grotesk V3 Key Ultra-Bold"/>
              </a:rPr>
              <a:t>The Swiss Cheese Model</a:t>
            </a:r>
          </a:p>
        </p:txBody>
      </p:sp>
      <p:sp>
        <p:nvSpPr>
          <p:cNvPr id="8" name="TextBox 8">
            <a:extLst>
              <a:ext uri="{FF2B5EF4-FFF2-40B4-BE49-F238E27FC236}">
                <a16:creationId xmlns:a16="http://schemas.microsoft.com/office/drawing/2014/main" id="{48C4C48A-5591-0507-66F2-768673C8D19F}"/>
              </a:ext>
            </a:extLst>
          </p:cNvPr>
          <p:cNvSpPr txBox="1"/>
          <p:nvPr/>
        </p:nvSpPr>
        <p:spPr>
          <a:xfrm>
            <a:off x="884592" y="3406381"/>
            <a:ext cx="16230600" cy="5170646"/>
          </a:xfrm>
          <a:prstGeom prst="rect">
            <a:avLst/>
          </a:prstGeom>
        </p:spPr>
        <p:txBody>
          <a:bodyPr lIns="0" tIns="0" rIns="0" bIns="0" rtlCol="0" anchor="t">
            <a:spAutoFit/>
          </a:bodyPr>
          <a:lstStyle/>
          <a:p>
            <a:r>
              <a:rPr lang="en-US" sz="2800" dirty="0">
                <a:solidFill>
                  <a:schemeClr val="tx1">
                    <a:lumMod val="50000"/>
                    <a:lumOff val="50000"/>
                  </a:schemeClr>
                </a:solidFill>
                <a:latin typeface="Inter" panose="020B0604020202020204" charset="0"/>
                <a:ea typeface="Inter" panose="020B0604020202020204" charset="0"/>
              </a:rPr>
              <a:t>Resident Assessment</a:t>
            </a:r>
          </a:p>
          <a:p>
            <a:r>
              <a:rPr lang="en-US" sz="2800" dirty="0">
                <a:solidFill>
                  <a:schemeClr val="tx1">
                    <a:lumMod val="50000"/>
                    <a:lumOff val="50000"/>
                  </a:schemeClr>
                </a:solidFill>
                <a:latin typeface="Inter" panose="020B0604020202020204" charset="0"/>
                <a:ea typeface="Inter" panose="020B0604020202020204" charset="0"/>
              </a:rPr>
              <a:t>↓</a:t>
            </a:r>
          </a:p>
          <a:p>
            <a:r>
              <a:rPr lang="en-US" sz="2800" dirty="0">
                <a:solidFill>
                  <a:schemeClr val="tx1">
                    <a:lumMod val="50000"/>
                    <a:lumOff val="50000"/>
                  </a:schemeClr>
                </a:solidFill>
                <a:latin typeface="Inter" panose="020B0604020202020204" charset="0"/>
                <a:ea typeface="Inter" panose="020B0604020202020204" charset="0"/>
              </a:rPr>
              <a:t>Care Planning</a:t>
            </a:r>
          </a:p>
          <a:p>
            <a:r>
              <a:rPr lang="en-US" sz="2800" dirty="0">
                <a:solidFill>
                  <a:schemeClr val="tx1">
                    <a:lumMod val="50000"/>
                    <a:lumOff val="50000"/>
                  </a:schemeClr>
                </a:solidFill>
                <a:latin typeface="Inter" panose="020B0604020202020204" charset="0"/>
                <a:ea typeface="Inter" panose="020B0604020202020204" charset="0"/>
              </a:rPr>
              <a:t>↓</a:t>
            </a:r>
          </a:p>
          <a:p>
            <a:r>
              <a:rPr lang="en-US" sz="2800" dirty="0">
                <a:solidFill>
                  <a:schemeClr val="tx1">
                    <a:lumMod val="50000"/>
                    <a:lumOff val="50000"/>
                  </a:schemeClr>
                </a:solidFill>
                <a:latin typeface="Inter" panose="020B0604020202020204" charset="0"/>
                <a:ea typeface="Inter" panose="020B0604020202020204" charset="0"/>
              </a:rPr>
              <a:t>Communication</a:t>
            </a:r>
          </a:p>
          <a:p>
            <a:r>
              <a:rPr lang="en-US" sz="2800" dirty="0">
                <a:solidFill>
                  <a:schemeClr val="tx1">
                    <a:lumMod val="50000"/>
                    <a:lumOff val="50000"/>
                  </a:schemeClr>
                </a:solidFill>
                <a:latin typeface="Inter" panose="020B0604020202020204" charset="0"/>
                <a:ea typeface="Inter" panose="020B0604020202020204" charset="0"/>
              </a:rPr>
              <a:t>↓</a:t>
            </a:r>
          </a:p>
          <a:p>
            <a:r>
              <a:rPr lang="en-US" sz="2800" dirty="0">
                <a:solidFill>
                  <a:schemeClr val="tx1">
                    <a:lumMod val="50000"/>
                    <a:lumOff val="50000"/>
                  </a:schemeClr>
                </a:solidFill>
                <a:latin typeface="Inter" panose="020B0604020202020204" charset="0"/>
                <a:ea typeface="Inter" panose="020B0604020202020204" charset="0"/>
              </a:rPr>
              <a:t>Staff Observation</a:t>
            </a:r>
          </a:p>
          <a:p>
            <a:r>
              <a:rPr lang="en-US" sz="2800" dirty="0">
                <a:solidFill>
                  <a:schemeClr val="tx1">
                    <a:lumMod val="50000"/>
                    <a:lumOff val="50000"/>
                  </a:schemeClr>
                </a:solidFill>
                <a:latin typeface="Inter" panose="020B0604020202020204" charset="0"/>
                <a:ea typeface="Inter" panose="020B0604020202020204" charset="0"/>
              </a:rPr>
              <a:t>↓</a:t>
            </a:r>
          </a:p>
          <a:p>
            <a:r>
              <a:rPr lang="en-US" sz="2800" dirty="0">
                <a:solidFill>
                  <a:schemeClr val="tx1">
                    <a:lumMod val="50000"/>
                    <a:lumOff val="50000"/>
                  </a:schemeClr>
                </a:solidFill>
                <a:latin typeface="Inter" panose="020B0604020202020204" charset="0"/>
                <a:ea typeface="Inter" panose="020B0604020202020204" charset="0"/>
              </a:rPr>
              <a:t>Leadership Oversight</a:t>
            </a:r>
          </a:p>
          <a:p>
            <a:endParaRPr lang="en-US" sz="2800" dirty="0">
              <a:solidFill>
                <a:schemeClr val="tx1">
                  <a:lumMod val="50000"/>
                  <a:lumOff val="50000"/>
                </a:schemeClr>
              </a:solidFill>
              <a:latin typeface="Inter" panose="020B0604020202020204" charset="0"/>
              <a:ea typeface="Inter" panose="020B0604020202020204" charset="0"/>
            </a:endParaRPr>
          </a:p>
          <a:p>
            <a:r>
              <a:rPr lang="en-US" sz="2800" dirty="0">
                <a:solidFill>
                  <a:schemeClr val="tx1">
                    <a:lumMod val="50000"/>
                    <a:lumOff val="50000"/>
                  </a:schemeClr>
                </a:solidFill>
                <a:latin typeface="Inter" panose="020B0604020202020204" charset="0"/>
                <a:ea typeface="Inter" panose="020B0604020202020204" charset="0"/>
              </a:rPr>
              <a:t>When the holes align, an elopement can occur.</a:t>
            </a:r>
          </a:p>
          <a:p>
            <a:r>
              <a:rPr lang="en-US" sz="2800" dirty="0">
                <a:solidFill>
                  <a:schemeClr val="tx1">
                    <a:lumMod val="50000"/>
                    <a:lumOff val="50000"/>
                  </a:schemeClr>
                </a:solidFill>
                <a:latin typeface="Inter" panose="020B0604020202020204" charset="0"/>
                <a:ea typeface="Inter" panose="020B0604020202020204" charset="0"/>
              </a:rPr>
              <a:t>The goal is multiple reliable layers—not relying on one safeguard.</a:t>
            </a:r>
          </a:p>
        </p:txBody>
      </p:sp>
      <p:sp>
        <p:nvSpPr>
          <p:cNvPr id="9" name="Freeform 9">
            <a:extLst>
              <a:ext uri="{FF2B5EF4-FFF2-40B4-BE49-F238E27FC236}">
                <a16:creationId xmlns:a16="http://schemas.microsoft.com/office/drawing/2014/main" id="{1E36A9EC-D819-DE66-83CF-0C1E76D674D9}"/>
              </a:ext>
            </a:extLst>
          </p:cNvPr>
          <p:cNvSpPr/>
          <p:nvPr/>
        </p:nvSpPr>
        <p:spPr>
          <a:xfrm>
            <a:off x="311691" y="9284488"/>
            <a:ext cx="2141262" cy="878188"/>
          </a:xfrm>
          <a:custGeom>
            <a:avLst/>
            <a:gdLst/>
            <a:ahLst/>
            <a:cxnLst/>
            <a:rect l="l" t="t" r="r" b="b"/>
            <a:pathLst>
              <a:path w="2141262" h="878188">
                <a:moveTo>
                  <a:pt x="0" y="0"/>
                </a:moveTo>
                <a:lnTo>
                  <a:pt x="2141261" y="0"/>
                </a:lnTo>
                <a:lnTo>
                  <a:pt x="2141261" y="878188"/>
                </a:lnTo>
                <a:lnTo>
                  <a:pt x="0" y="878188"/>
                </a:lnTo>
                <a:lnTo>
                  <a:pt x="0" y="0"/>
                </a:lnTo>
                <a:close/>
              </a:path>
            </a:pathLst>
          </a:custGeom>
          <a:blipFill>
            <a:blip r:embed="rId4"/>
            <a:stretch>
              <a:fillRect/>
            </a:stretch>
          </a:blipFill>
        </p:spPr>
        <p:txBody>
          <a:bodyPr/>
          <a:lstStyle/>
          <a:p>
            <a:endParaRPr lang="en-US"/>
          </a:p>
        </p:txBody>
      </p:sp>
      <p:pic>
        <p:nvPicPr>
          <p:cNvPr id="10" name="Picture 10">
            <a:extLst>
              <a:ext uri="{FF2B5EF4-FFF2-40B4-BE49-F238E27FC236}">
                <a16:creationId xmlns:a16="http://schemas.microsoft.com/office/drawing/2014/main" id="{19773323-A0B3-9E2B-A8E4-763F1ECA1BCC}"/>
              </a:ext>
            </a:extLst>
          </p:cNvPr>
          <p:cNvPicPr>
            <a:picLocks noChangeAspect="1"/>
          </p:cNvPicPr>
          <p:nvPr/>
        </p:nvPicPr>
        <p:blipFill>
          <a:blip r:embed="rId5"/>
          <a:stretch>
            <a:fillRect/>
          </a:stretch>
        </p:blipFill>
        <p:spPr>
          <a:xfrm>
            <a:off x="15014299" y="8960100"/>
            <a:ext cx="2993507" cy="1513657"/>
          </a:xfrm>
          <a:prstGeom prst="rect">
            <a:avLst/>
          </a:prstGeom>
        </p:spPr>
      </p:pic>
    </p:spTree>
    <p:extLst>
      <p:ext uri="{BB962C8B-B14F-4D97-AF65-F5344CB8AC3E}">
        <p14:creationId xmlns:p14="http://schemas.microsoft.com/office/powerpoint/2010/main" val="24771936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4206</TotalTime>
  <Words>880</Words>
  <Application>Microsoft Office PowerPoint</Application>
  <PresentationFormat>Custom</PresentationFormat>
  <Paragraphs>125</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Inter</vt:lpstr>
      <vt:lpstr>Calibri</vt:lpstr>
      <vt:lpstr>Cy Grotesk V3 Key Ultra-Bold</vt:lpstr>
      <vt:lpstr>Inter Bold</vt:lpstr>
      <vt:lpstr>Arial</vt:lpstr>
      <vt:lpstr>Inter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Forward, Together 2026 Conference</dc:title>
  <dc:creator>Sarah Starcher</dc:creator>
  <cp:lastModifiedBy>Sarah Starcher</cp:lastModifiedBy>
  <cp:revision>12</cp:revision>
  <dcterms:created xsi:type="dcterms:W3CDTF">2006-08-16T00:00:00Z</dcterms:created>
  <dcterms:modified xsi:type="dcterms:W3CDTF">2026-08-06T19:26:34Z</dcterms:modified>
  <dc:identifier>DAHNgeMiuXo</dc:identifier>
</cp:coreProperties>
</file>