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743" r:id="rId3"/>
  </p:sldMasterIdLst>
  <p:notesMasterIdLst>
    <p:notesMasterId r:id="rId20"/>
  </p:notesMasterIdLst>
  <p:sldIdLst>
    <p:sldId id="296" r:id="rId4"/>
    <p:sldId id="299" r:id="rId5"/>
    <p:sldId id="2147479645" r:id="rId6"/>
    <p:sldId id="2147479658" r:id="rId7"/>
    <p:sldId id="2147479648" r:id="rId8"/>
    <p:sldId id="2147479647" r:id="rId9"/>
    <p:sldId id="2147479646" r:id="rId10"/>
    <p:sldId id="279" r:id="rId11"/>
    <p:sldId id="2055" r:id="rId12"/>
    <p:sldId id="270" r:id="rId13"/>
    <p:sldId id="2147479652" r:id="rId14"/>
    <p:sldId id="2147479651" r:id="rId15"/>
    <p:sldId id="2147479654" r:id="rId16"/>
    <p:sldId id="2147479655" r:id="rId17"/>
    <p:sldId id="2073" r:id="rId18"/>
    <p:sldId id="21474796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45CE3E-CA6F-4933-8EC9-C31788CAF3B9}" v="1" dt="2026-08-18T18:18:39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D6A7FA-2E8A-44B9-B68B-95BB33C1EB99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4C0764D1-F7BB-49E6-B6BB-DCD279695F57}">
      <dgm:prSet/>
      <dgm:spPr/>
      <dgm:t>
        <a:bodyPr/>
        <a:lstStyle/>
        <a:p>
          <a:r>
            <a:rPr lang="en-US" dirty="0"/>
            <a:t>Direct connections with your EMR vendor -- PCC or MatrixCare</a:t>
          </a:r>
        </a:p>
      </dgm:t>
    </dgm:pt>
    <dgm:pt modelId="{41A8A8ED-314A-47F8-861D-62A54690CD4B}" type="parTrans" cxnId="{18BB8AE0-E675-41B9-B222-716CB7F6EF90}">
      <dgm:prSet/>
      <dgm:spPr/>
      <dgm:t>
        <a:bodyPr/>
        <a:lstStyle/>
        <a:p>
          <a:endParaRPr lang="en-US"/>
        </a:p>
      </dgm:t>
    </dgm:pt>
    <dgm:pt modelId="{FBE41ED6-D15B-4B2A-8466-A159951294FF}" type="sibTrans" cxnId="{18BB8AE0-E675-41B9-B222-716CB7F6EF90}">
      <dgm:prSet/>
      <dgm:spPr/>
      <dgm:t>
        <a:bodyPr/>
        <a:lstStyle/>
        <a:p>
          <a:endParaRPr lang="en-US"/>
        </a:p>
      </dgm:t>
    </dgm:pt>
    <dgm:pt modelId="{37C99C1B-57AB-471E-A3BA-AFD6E1D26537}">
      <dgm:prSet/>
      <dgm:spPr/>
      <dgm:t>
        <a:bodyPr/>
        <a:lstStyle/>
        <a:p>
          <a:r>
            <a:rPr lang="en-US"/>
            <a:t>Access to a web-based patient record search tool that gives clinicians access to statewide longitudinal clinical data</a:t>
          </a:r>
        </a:p>
      </dgm:t>
    </dgm:pt>
    <dgm:pt modelId="{E2C95828-A7F5-4091-8484-CED9EFC20204}" type="parTrans" cxnId="{111B0098-A9D0-467B-9955-49C12586478E}">
      <dgm:prSet/>
      <dgm:spPr/>
      <dgm:t>
        <a:bodyPr/>
        <a:lstStyle/>
        <a:p>
          <a:endParaRPr lang="en-US"/>
        </a:p>
      </dgm:t>
    </dgm:pt>
    <dgm:pt modelId="{71DC0675-0FF2-4EC2-B878-7818DE6112FF}" type="sibTrans" cxnId="{111B0098-A9D0-467B-9955-49C12586478E}">
      <dgm:prSet/>
      <dgm:spPr/>
      <dgm:t>
        <a:bodyPr/>
        <a:lstStyle/>
        <a:p>
          <a:endParaRPr lang="en-US"/>
        </a:p>
      </dgm:t>
    </dgm:pt>
    <dgm:pt modelId="{470321A3-FCFC-43A6-91C5-D302AF15FBE7}">
      <dgm:prSet/>
      <dgm:spPr/>
      <dgm:t>
        <a:bodyPr/>
        <a:lstStyle/>
        <a:p>
          <a:r>
            <a:rPr lang="en-US"/>
            <a:t>Training and ongoing support for facility staff</a:t>
          </a:r>
        </a:p>
      </dgm:t>
    </dgm:pt>
    <dgm:pt modelId="{1C756B45-0F29-4F1F-B4AF-F466880D323F}" type="parTrans" cxnId="{AFF99593-292F-44E0-A5AC-B8DB50AECC90}">
      <dgm:prSet/>
      <dgm:spPr/>
      <dgm:t>
        <a:bodyPr/>
        <a:lstStyle/>
        <a:p>
          <a:endParaRPr lang="en-US"/>
        </a:p>
      </dgm:t>
    </dgm:pt>
    <dgm:pt modelId="{F3E9C06F-A2D6-4C2A-95EE-8310AB907DEF}" type="sibTrans" cxnId="{AFF99593-292F-44E0-A5AC-B8DB50AECC90}">
      <dgm:prSet/>
      <dgm:spPr/>
      <dgm:t>
        <a:bodyPr/>
        <a:lstStyle/>
        <a:p>
          <a:endParaRPr lang="en-US"/>
        </a:p>
      </dgm:t>
    </dgm:pt>
    <dgm:pt modelId="{6C27CAFE-0082-4CB5-9493-4124D198C7C7}" type="pres">
      <dgm:prSet presAssocID="{CBD6A7FA-2E8A-44B9-B68B-95BB33C1EB99}" presName="root" presStyleCnt="0">
        <dgm:presLayoutVars>
          <dgm:dir/>
          <dgm:resizeHandles val="exact"/>
        </dgm:presLayoutVars>
      </dgm:prSet>
      <dgm:spPr/>
    </dgm:pt>
    <dgm:pt modelId="{3A98E003-3F24-49FD-A363-A7942F9056AC}" type="pres">
      <dgm:prSet presAssocID="{4C0764D1-F7BB-49E6-B6BB-DCD279695F57}" presName="compNode" presStyleCnt="0"/>
      <dgm:spPr/>
    </dgm:pt>
    <dgm:pt modelId="{EC452890-A5B7-4D29-8891-60C070B352F4}" type="pres">
      <dgm:prSet presAssocID="{4C0764D1-F7BB-49E6-B6BB-DCD279695F57}" presName="bgRect" presStyleLbl="bgShp" presStyleIdx="0" presStyleCnt="3"/>
      <dgm:spPr/>
    </dgm:pt>
    <dgm:pt modelId="{1C457374-594B-4943-9F40-EFCB827FE15C}" type="pres">
      <dgm:prSet presAssocID="{4C0764D1-F7BB-49E6-B6BB-DCD279695F5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8B0BBE1C-C737-43C1-A35E-9ED722C5C1D1}" type="pres">
      <dgm:prSet presAssocID="{4C0764D1-F7BB-49E6-B6BB-DCD279695F57}" presName="spaceRect" presStyleCnt="0"/>
      <dgm:spPr/>
    </dgm:pt>
    <dgm:pt modelId="{F5C90EBA-4502-4AC1-A8D2-02854D2BCF22}" type="pres">
      <dgm:prSet presAssocID="{4C0764D1-F7BB-49E6-B6BB-DCD279695F57}" presName="parTx" presStyleLbl="revTx" presStyleIdx="0" presStyleCnt="3">
        <dgm:presLayoutVars>
          <dgm:chMax val="0"/>
          <dgm:chPref val="0"/>
        </dgm:presLayoutVars>
      </dgm:prSet>
      <dgm:spPr/>
    </dgm:pt>
    <dgm:pt modelId="{58052979-AB73-4740-A4BD-9B5DA68D6BAE}" type="pres">
      <dgm:prSet presAssocID="{FBE41ED6-D15B-4B2A-8466-A159951294FF}" presName="sibTrans" presStyleCnt="0"/>
      <dgm:spPr/>
    </dgm:pt>
    <dgm:pt modelId="{966CAD27-74BB-479B-BE5D-E1913D80D52F}" type="pres">
      <dgm:prSet presAssocID="{37C99C1B-57AB-471E-A3BA-AFD6E1D26537}" presName="compNode" presStyleCnt="0"/>
      <dgm:spPr/>
    </dgm:pt>
    <dgm:pt modelId="{1DFDDC72-DA30-4C7E-87D5-7651E0C649E4}" type="pres">
      <dgm:prSet presAssocID="{37C99C1B-57AB-471E-A3BA-AFD6E1D26537}" presName="bgRect" presStyleLbl="bgShp" presStyleIdx="1" presStyleCnt="3"/>
      <dgm:spPr/>
    </dgm:pt>
    <dgm:pt modelId="{30642CB2-F238-4AB0-9D14-C4BC081DF0EF}" type="pres">
      <dgm:prSet presAssocID="{37C99C1B-57AB-471E-A3BA-AFD6E1D2653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8EDC3815-4712-4207-84E9-1CA9037C085D}" type="pres">
      <dgm:prSet presAssocID="{37C99C1B-57AB-471E-A3BA-AFD6E1D26537}" presName="spaceRect" presStyleCnt="0"/>
      <dgm:spPr/>
    </dgm:pt>
    <dgm:pt modelId="{9D70B0C8-8CC6-449C-97A6-B83ED042D526}" type="pres">
      <dgm:prSet presAssocID="{37C99C1B-57AB-471E-A3BA-AFD6E1D26537}" presName="parTx" presStyleLbl="revTx" presStyleIdx="1" presStyleCnt="3">
        <dgm:presLayoutVars>
          <dgm:chMax val="0"/>
          <dgm:chPref val="0"/>
        </dgm:presLayoutVars>
      </dgm:prSet>
      <dgm:spPr/>
    </dgm:pt>
    <dgm:pt modelId="{9A1FEB73-DD1D-4244-BC02-8D5119B1ECEA}" type="pres">
      <dgm:prSet presAssocID="{71DC0675-0FF2-4EC2-B878-7818DE6112FF}" presName="sibTrans" presStyleCnt="0"/>
      <dgm:spPr/>
    </dgm:pt>
    <dgm:pt modelId="{9B367054-9BD7-4689-954C-D965190DB668}" type="pres">
      <dgm:prSet presAssocID="{470321A3-FCFC-43A6-91C5-D302AF15FBE7}" presName="compNode" presStyleCnt="0"/>
      <dgm:spPr/>
    </dgm:pt>
    <dgm:pt modelId="{A88CD057-C22F-4766-ACA2-CB9DAFE43E04}" type="pres">
      <dgm:prSet presAssocID="{470321A3-FCFC-43A6-91C5-D302AF15FBE7}" presName="bgRect" presStyleLbl="bgShp" presStyleIdx="2" presStyleCnt="3"/>
      <dgm:spPr/>
    </dgm:pt>
    <dgm:pt modelId="{44709BF8-039F-41AA-8F7C-3FC092BD863F}" type="pres">
      <dgm:prSet presAssocID="{470321A3-FCFC-43A6-91C5-D302AF15FBE7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38FAE11F-1B33-4CCF-B023-6B1364E8BCE4}" type="pres">
      <dgm:prSet presAssocID="{470321A3-FCFC-43A6-91C5-D302AF15FBE7}" presName="spaceRect" presStyleCnt="0"/>
      <dgm:spPr/>
    </dgm:pt>
    <dgm:pt modelId="{219D4237-73D9-47A4-84A2-A4F99190C5A7}" type="pres">
      <dgm:prSet presAssocID="{470321A3-FCFC-43A6-91C5-D302AF15FBE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3E95407-AB4A-49B1-AFF6-2B28104B9933}" type="presOf" srcId="{4C0764D1-F7BB-49E6-B6BB-DCD279695F57}" destId="{F5C90EBA-4502-4AC1-A8D2-02854D2BCF22}" srcOrd="0" destOrd="0" presId="urn:microsoft.com/office/officeart/2018/2/layout/IconVerticalSolidList"/>
    <dgm:cxn modelId="{6D84A823-9453-48AD-B710-7ED681FC6317}" type="presOf" srcId="{470321A3-FCFC-43A6-91C5-D302AF15FBE7}" destId="{219D4237-73D9-47A4-84A2-A4F99190C5A7}" srcOrd="0" destOrd="0" presId="urn:microsoft.com/office/officeart/2018/2/layout/IconVerticalSolidList"/>
    <dgm:cxn modelId="{24B3CA5D-A1AE-4386-8C8A-EE6837957F1B}" type="presOf" srcId="{CBD6A7FA-2E8A-44B9-B68B-95BB33C1EB99}" destId="{6C27CAFE-0082-4CB5-9493-4124D198C7C7}" srcOrd="0" destOrd="0" presId="urn:microsoft.com/office/officeart/2018/2/layout/IconVerticalSolidList"/>
    <dgm:cxn modelId="{AFF99593-292F-44E0-A5AC-B8DB50AECC90}" srcId="{CBD6A7FA-2E8A-44B9-B68B-95BB33C1EB99}" destId="{470321A3-FCFC-43A6-91C5-D302AF15FBE7}" srcOrd="2" destOrd="0" parTransId="{1C756B45-0F29-4F1F-B4AF-F466880D323F}" sibTransId="{F3E9C06F-A2D6-4C2A-95EE-8310AB907DEF}"/>
    <dgm:cxn modelId="{111B0098-A9D0-467B-9955-49C12586478E}" srcId="{CBD6A7FA-2E8A-44B9-B68B-95BB33C1EB99}" destId="{37C99C1B-57AB-471E-A3BA-AFD6E1D26537}" srcOrd="1" destOrd="0" parTransId="{E2C95828-A7F5-4091-8484-CED9EFC20204}" sibTransId="{71DC0675-0FF2-4EC2-B878-7818DE6112FF}"/>
    <dgm:cxn modelId="{18BB8AE0-E675-41B9-B222-716CB7F6EF90}" srcId="{CBD6A7FA-2E8A-44B9-B68B-95BB33C1EB99}" destId="{4C0764D1-F7BB-49E6-B6BB-DCD279695F57}" srcOrd="0" destOrd="0" parTransId="{41A8A8ED-314A-47F8-861D-62A54690CD4B}" sibTransId="{FBE41ED6-D15B-4B2A-8466-A159951294FF}"/>
    <dgm:cxn modelId="{CA1D13FB-BBB1-4491-AB93-16168311B00A}" type="presOf" srcId="{37C99C1B-57AB-471E-A3BA-AFD6E1D26537}" destId="{9D70B0C8-8CC6-449C-97A6-B83ED042D526}" srcOrd="0" destOrd="0" presId="urn:microsoft.com/office/officeart/2018/2/layout/IconVerticalSolidList"/>
    <dgm:cxn modelId="{2182CAA9-F537-4F7D-AC86-DA5FDEE00E34}" type="presParOf" srcId="{6C27CAFE-0082-4CB5-9493-4124D198C7C7}" destId="{3A98E003-3F24-49FD-A363-A7942F9056AC}" srcOrd="0" destOrd="0" presId="urn:microsoft.com/office/officeart/2018/2/layout/IconVerticalSolidList"/>
    <dgm:cxn modelId="{101EA1F9-DB14-41C2-BA28-735B08521631}" type="presParOf" srcId="{3A98E003-3F24-49FD-A363-A7942F9056AC}" destId="{EC452890-A5B7-4D29-8891-60C070B352F4}" srcOrd="0" destOrd="0" presId="urn:microsoft.com/office/officeart/2018/2/layout/IconVerticalSolidList"/>
    <dgm:cxn modelId="{EFF1A144-2A30-49E5-AA1B-ECE5A73B37BB}" type="presParOf" srcId="{3A98E003-3F24-49FD-A363-A7942F9056AC}" destId="{1C457374-594B-4943-9F40-EFCB827FE15C}" srcOrd="1" destOrd="0" presId="urn:microsoft.com/office/officeart/2018/2/layout/IconVerticalSolidList"/>
    <dgm:cxn modelId="{DA989564-CA14-4390-B29E-1DB1868BAE2F}" type="presParOf" srcId="{3A98E003-3F24-49FD-A363-A7942F9056AC}" destId="{8B0BBE1C-C737-43C1-A35E-9ED722C5C1D1}" srcOrd="2" destOrd="0" presId="urn:microsoft.com/office/officeart/2018/2/layout/IconVerticalSolidList"/>
    <dgm:cxn modelId="{4C7C2535-7301-40FC-95DB-6D408EA2318E}" type="presParOf" srcId="{3A98E003-3F24-49FD-A363-A7942F9056AC}" destId="{F5C90EBA-4502-4AC1-A8D2-02854D2BCF22}" srcOrd="3" destOrd="0" presId="urn:microsoft.com/office/officeart/2018/2/layout/IconVerticalSolidList"/>
    <dgm:cxn modelId="{22D048ED-4363-4664-B036-D71C7C559EF5}" type="presParOf" srcId="{6C27CAFE-0082-4CB5-9493-4124D198C7C7}" destId="{58052979-AB73-4740-A4BD-9B5DA68D6BAE}" srcOrd="1" destOrd="0" presId="urn:microsoft.com/office/officeart/2018/2/layout/IconVerticalSolidList"/>
    <dgm:cxn modelId="{22527435-3DCC-41B9-9B43-338EE724650D}" type="presParOf" srcId="{6C27CAFE-0082-4CB5-9493-4124D198C7C7}" destId="{966CAD27-74BB-479B-BE5D-E1913D80D52F}" srcOrd="2" destOrd="0" presId="urn:microsoft.com/office/officeart/2018/2/layout/IconVerticalSolidList"/>
    <dgm:cxn modelId="{4E28AA41-4464-4C1C-8392-CFB96C2A144D}" type="presParOf" srcId="{966CAD27-74BB-479B-BE5D-E1913D80D52F}" destId="{1DFDDC72-DA30-4C7E-87D5-7651E0C649E4}" srcOrd="0" destOrd="0" presId="urn:microsoft.com/office/officeart/2018/2/layout/IconVerticalSolidList"/>
    <dgm:cxn modelId="{214BD27A-7602-4BA8-B06C-4CF8A8021E52}" type="presParOf" srcId="{966CAD27-74BB-479B-BE5D-E1913D80D52F}" destId="{30642CB2-F238-4AB0-9D14-C4BC081DF0EF}" srcOrd="1" destOrd="0" presId="urn:microsoft.com/office/officeart/2018/2/layout/IconVerticalSolidList"/>
    <dgm:cxn modelId="{1C58507A-8739-4979-9E54-DD48E3D9A584}" type="presParOf" srcId="{966CAD27-74BB-479B-BE5D-E1913D80D52F}" destId="{8EDC3815-4712-4207-84E9-1CA9037C085D}" srcOrd="2" destOrd="0" presId="urn:microsoft.com/office/officeart/2018/2/layout/IconVerticalSolidList"/>
    <dgm:cxn modelId="{2B093A38-167E-4A87-A143-C0CBFFBBA888}" type="presParOf" srcId="{966CAD27-74BB-479B-BE5D-E1913D80D52F}" destId="{9D70B0C8-8CC6-449C-97A6-B83ED042D526}" srcOrd="3" destOrd="0" presId="urn:microsoft.com/office/officeart/2018/2/layout/IconVerticalSolidList"/>
    <dgm:cxn modelId="{45C30FE1-2A19-47A2-BC37-79AD55F79D24}" type="presParOf" srcId="{6C27CAFE-0082-4CB5-9493-4124D198C7C7}" destId="{9A1FEB73-DD1D-4244-BC02-8D5119B1ECEA}" srcOrd="3" destOrd="0" presId="urn:microsoft.com/office/officeart/2018/2/layout/IconVerticalSolidList"/>
    <dgm:cxn modelId="{A9E4A760-3F2C-41F0-B765-040772D70503}" type="presParOf" srcId="{6C27CAFE-0082-4CB5-9493-4124D198C7C7}" destId="{9B367054-9BD7-4689-954C-D965190DB668}" srcOrd="4" destOrd="0" presId="urn:microsoft.com/office/officeart/2018/2/layout/IconVerticalSolidList"/>
    <dgm:cxn modelId="{D73862A9-1989-4E13-9A99-34F75E5B14C1}" type="presParOf" srcId="{9B367054-9BD7-4689-954C-D965190DB668}" destId="{A88CD057-C22F-4766-ACA2-CB9DAFE43E04}" srcOrd="0" destOrd="0" presId="urn:microsoft.com/office/officeart/2018/2/layout/IconVerticalSolidList"/>
    <dgm:cxn modelId="{F1D7A22F-6372-4643-8819-0880D5494B72}" type="presParOf" srcId="{9B367054-9BD7-4689-954C-D965190DB668}" destId="{44709BF8-039F-41AA-8F7C-3FC092BD863F}" srcOrd="1" destOrd="0" presId="urn:microsoft.com/office/officeart/2018/2/layout/IconVerticalSolidList"/>
    <dgm:cxn modelId="{841A7F8C-73AE-429E-B24A-5A721275E8B0}" type="presParOf" srcId="{9B367054-9BD7-4689-954C-D965190DB668}" destId="{38FAE11F-1B33-4CCF-B023-6B1364E8BCE4}" srcOrd="2" destOrd="0" presId="urn:microsoft.com/office/officeart/2018/2/layout/IconVerticalSolidList"/>
    <dgm:cxn modelId="{11C6B280-5619-45DE-863A-1B391E7E0C38}" type="presParOf" srcId="{9B367054-9BD7-4689-954C-D965190DB668}" destId="{219D4237-73D9-47A4-84A2-A4F99190C5A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A0D1DD-6103-49A9-815E-7195809E8483}" type="doc">
      <dgm:prSet loTypeId="urn:microsoft.com/office/officeart/2005/8/layout/vProcess5" loCatId="process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1211AFE-BFA6-4428-92DF-5A7A26DBEE9D}">
      <dgm:prSet/>
      <dgm:spPr/>
      <dgm:t>
        <a:bodyPr/>
        <a:lstStyle/>
        <a:p>
          <a:r>
            <a:rPr lang="en-US" dirty="0"/>
            <a:t>Present to each organization with demonstration</a:t>
          </a:r>
        </a:p>
      </dgm:t>
    </dgm:pt>
    <dgm:pt modelId="{BBCBBE64-0A6D-4CEA-93B0-2382CAD3972B}" type="parTrans" cxnId="{EA8F2DF5-06EE-4899-BD0A-4B6572ED210E}">
      <dgm:prSet/>
      <dgm:spPr/>
      <dgm:t>
        <a:bodyPr/>
        <a:lstStyle/>
        <a:p>
          <a:endParaRPr lang="en-US"/>
        </a:p>
      </dgm:t>
    </dgm:pt>
    <dgm:pt modelId="{2BA56E64-7BD5-4897-B31E-199D2B320D90}" type="sibTrans" cxnId="{EA8F2DF5-06EE-4899-BD0A-4B6572ED210E}">
      <dgm:prSet/>
      <dgm:spPr/>
      <dgm:t>
        <a:bodyPr/>
        <a:lstStyle/>
        <a:p>
          <a:endParaRPr lang="en-US"/>
        </a:p>
      </dgm:t>
    </dgm:pt>
    <dgm:pt modelId="{743259A3-18B2-4735-84D3-D201B90F787E}">
      <dgm:prSet/>
      <dgm:spPr/>
      <dgm:t>
        <a:bodyPr/>
        <a:lstStyle/>
        <a:p>
          <a:r>
            <a:rPr lang="en-US"/>
            <a:t>Execute agreements with the parent organization </a:t>
          </a:r>
        </a:p>
      </dgm:t>
    </dgm:pt>
    <dgm:pt modelId="{C1ADC9CF-D9FC-4DB0-AB55-47C702004193}" type="parTrans" cxnId="{212B448A-C138-479E-A81B-08774080D888}">
      <dgm:prSet/>
      <dgm:spPr/>
      <dgm:t>
        <a:bodyPr/>
        <a:lstStyle/>
        <a:p>
          <a:endParaRPr lang="en-US"/>
        </a:p>
      </dgm:t>
    </dgm:pt>
    <dgm:pt modelId="{B9D9F686-0F30-43C7-A200-9196C36A7028}" type="sibTrans" cxnId="{212B448A-C138-479E-A81B-08774080D888}">
      <dgm:prSet/>
      <dgm:spPr/>
      <dgm:t>
        <a:bodyPr/>
        <a:lstStyle/>
        <a:p>
          <a:endParaRPr lang="en-US"/>
        </a:p>
      </dgm:t>
    </dgm:pt>
    <dgm:pt modelId="{5718807E-5951-4FBD-8FAC-A6903A0EDB07}">
      <dgm:prSet/>
      <dgm:spPr/>
      <dgm:t>
        <a:bodyPr/>
        <a:lstStyle/>
        <a:p>
          <a:r>
            <a:rPr lang="en-US"/>
            <a:t>Activate data flow from EMR vendor to IHIE</a:t>
          </a:r>
        </a:p>
      </dgm:t>
    </dgm:pt>
    <dgm:pt modelId="{DD717A80-E212-4BFF-ACB2-96C3F0C999B2}" type="parTrans" cxnId="{7FFDE64E-39AD-47D6-B0BC-8B7C6AA169E4}">
      <dgm:prSet/>
      <dgm:spPr/>
      <dgm:t>
        <a:bodyPr/>
        <a:lstStyle/>
        <a:p>
          <a:endParaRPr lang="en-US"/>
        </a:p>
      </dgm:t>
    </dgm:pt>
    <dgm:pt modelId="{8AC61384-E6B7-4D89-B8B5-AC373FF0C938}" type="sibTrans" cxnId="{7FFDE64E-39AD-47D6-B0BC-8B7C6AA169E4}">
      <dgm:prSet/>
      <dgm:spPr/>
      <dgm:t>
        <a:bodyPr/>
        <a:lstStyle/>
        <a:p>
          <a:endParaRPr lang="en-US"/>
        </a:p>
      </dgm:t>
    </dgm:pt>
    <dgm:pt modelId="{81EEC363-FDF1-49D2-8DCD-0B8AF1AD0013}">
      <dgm:prSet/>
      <dgm:spPr/>
      <dgm:t>
        <a:bodyPr/>
        <a:lstStyle/>
        <a:p>
          <a:r>
            <a:rPr lang="en-US"/>
            <a:t>Implement access to clinical data portal</a:t>
          </a:r>
        </a:p>
      </dgm:t>
    </dgm:pt>
    <dgm:pt modelId="{3112CC0A-58A9-4F24-BBF4-53996728412A}" type="parTrans" cxnId="{896C4CB5-ABAE-4983-AB79-1F7DABBDA998}">
      <dgm:prSet/>
      <dgm:spPr/>
      <dgm:t>
        <a:bodyPr/>
        <a:lstStyle/>
        <a:p>
          <a:endParaRPr lang="en-US"/>
        </a:p>
      </dgm:t>
    </dgm:pt>
    <dgm:pt modelId="{E6ECC7EE-0459-4150-8E29-00B054813254}" type="sibTrans" cxnId="{896C4CB5-ABAE-4983-AB79-1F7DABBDA998}">
      <dgm:prSet/>
      <dgm:spPr/>
      <dgm:t>
        <a:bodyPr/>
        <a:lstStyle/>
        <a:p>
          <a:endParaRPr lang="en-US"/>
        </a:p>
      </dgm:t>
    </dgm:pt>
    <dgm:pt modelId="{8BB6D143-4FCB-4A3D-9176-F95CE6126C14}">
      <dgm:prSet/>
      <dgm:spPr/>
      <dgm:t>
        <a:bodyPr/>
        <a:lstStyle/>
        <a:p>
          <a:r>
            <a:rPr lang="en-US"/>
            <a:t>Activate and train users</a:t>
          </a:r>
        </a:p>
      </dgm:t>
    </dgm:pt>
    <dgm:pt modelId="{F6810F91-22B3-4673-8158-045B523E984E}" type="parTrans" cxnId="{3D11A7DD-6F68-4134-81FA-5F81FEA14B42}">
      <dgm:prSet/>
      <dgm:spPr/>
      <dgm:t>
        <a:bodyPr/>
        <a:lstStyle/>
        <a:p>
          <a:endParaRPr lang="en-US"/>
        </a:p>
      </dgm:t>
    </dgm:pt>
    <dgm:pt modelId="{3340BEE1-58C4-449A-BC54-119B0833BCF5}" type="sibTrans" cxnId="{3D11A7DD-6F68-4134-81FA-5F81FEA14B42}">
      <dgm:prSet/>
      <dgm:spPr/>
      <dgm:t>
        <a:bodyPr/>
        <a:lstStyle/>
        <a:p>
          <a:endParaRPr lang="en-US"/>
        </a:p>
      </dgm:t>
    </dgm:pt>
    <dgm:pt modelId="{2E90374B-9EB2-4098-8679-270F1DECAE24}" type="pres">
      <dgm:prSet presAssocID="{78A0D1DD-6103-49A9-815E-7195809E8483}" presName="outerComposite" presStyleCnt="0">
        <dgm:presLayoutVars>
          <dgm:chMax val="5"/>
          <dgm:dir/>
          <dgm:resizeHandles val="exact"/>
        </dgm:presLayoutVars>
      </dgm:prSet>
      <dgm:spPr/>
    </dgm:pt>
    <dgm:pt modelId="{4B6417D5-DE56-4E81-899B-7C3754E9F3B1}" type="pres">
      <dgm:prSet presAssocID="{78A0D1DD-6103-49A9-815E-7195809E8483}" presName="dummyMaxCanvas" presStyleCnt="0">
        <dgm:presLayoutVars/>
      </dgm:prSet>
      <dgm:spPr/>
    </dgm:pt>
    <dgm:pt modelId="{E5B82A34-D0E4-48D6-BA19-1ECE172A6A6B}" type="pres">
      <dgm:prSet presAssocID="{78A0D1DD-6103-49A9-815E-7195809E8483}" presName="FiveNodes_1" presStyleLbl="node1" presStyleIdx="0" presStyleCnt="5">
        <dgm:presLayoutVars>
          <dgm:bulletEnabled val="1"/>
        </dgm:presLayoutVars>
      </dgm:prSet>
      <dgm:spPr/>
    </dgm:pt>
    <dgm:pt modelId="{D604B791-24B9-4032-B12C-39CDBE913162}" type="pres">
      <dgm:prSet presAssocID="{78A0D1DD-6103-49A9-815E-7195809E8483}" presName="FiveNodes_2" presStyleLbl="node1" presStyleIdx="1" presStyleCnt="5">
        <dgm:presLayoutVars>
          <dgm:bulletEnabled val="1"/>
        </dgm:presLayoutVars>
      </dgm:prSet>
      <dgm:spPr/>
    </dgm:pt>
    <dgm:pt modelId="{B5B9587A-D4E0-4BA0-B35E-3222FE47407A}" type="pres">
      <dgm:prSet presAssocID="{78A0D1DD-6103-49A9-815E-7195809E8483}" presName="FiveNodes_3" presStyleLbl="node1" presStyleIdx="2" presStyleCnt="5">
        <dgm:presLayoutVars>
          <dgm:bulletEnabled val="1"/>
        </dgm:presLayoutVars>
      </dgm:prSet>
      <dgm:spPr/>
    </dgm:pt>
    <dgm:pt modelId="{E7042484-2D0D-4144-B5E5-DFA40CBBD128}" type="pres">
      <dgm:prSet presAssocID="{78A0D1DD-6103-49A9-815E-7195809E8483}" presName="FiveNodes_4" presStyleLbl="node1" presStyleIdx="3" presStyleCnt="5">
        <dgm:presLayoutVars>
          <dgm:bulletEnabled val="1"/>
        </dgm:presLayoutVars>
      </dgm:prSet>
      <dgm:spPr/>
    </dgm:pt>
    <dgm:pt modelId="{67CE4859-8D2B-4DB4-8D62-89F8C468ACE1}" type="pres">
      <dgm:prSet presAssocID="{78A0D1DD-6103-49A9-815E-7195809E8483}" presName="FiveNodes_5" presStyleLbl="node1" presStyleIdx="4" presStyleCnt="5">
        <dgm:presLayoutVars>
          <dgm:bulletEnabled val="1"/>
        </dgm:presLayoutVars>
      </dgm:prSet>
      <dgm:spPr/>
    </dgm:pt>
    <dgm:pt modelId="{64B1B729-42B4-46EA-8A92-2E128D414D50}" type="pres">
      <dgm:prSet presAssocID="{78A0D1DD-6103-49A9-815E-7195809E8483}" presName="FiveConn_1-2" presStyleLbl="fgAccFollowNode1" presStyleIdx="0" presStyleCnt="4">
        <dgm:presLayoutVars>
          <dgm:bulletEnabled val="1"/>
        </dgm:presLayoutVars>
      </dgm:prSet>
      <dgm:spPr/>
    </dgm:pt>
    <dgm:pt modelId="{1DF97FBF-FE1E-47F0-B25E-36B0033700CD}" type="pres">
      <dgm:prSet presAssocID="{78A0D1DD-6103-49A9-815E-7195809E8483}" presName="FiveConn_2-3" presStyleLbl="fgAccFollowNode1" presStyleIdx="1" presStyleCnt="4">
        <dgm:presLayoutVars>
          <dgm:bulletEnabled val="1"/>
        </dgm:presLayoutVars>
      </dgm:prSet>
      <dgm:spPr/>
    </dgm:pt>
    <dgm:pt modelId="{AF12D222-7524-48D9-985B-FEEDA0D53C17}" type="pres">
      <dgm:prSet presAssocID="{78A0D1DD-6103-49A9-815E-7195809E8483}" presName="FiveConn_3-4" presStyleLbl="fgAccFollowNode1" presStyleIdx="2" presStyleCnt="4">
        <dgm:presLayoutVars>
          <dgm:bulletEnabled val="1"/>
        </dgm:presLayoutVars>
      </dgm:prSet>
      <dgm:spPr/>
    </dgm:pt>
    <dgm:pt modelId="{82840553-0457-4921-BB6A-3E9D3DBA53A7}" type="pres">
      <dgm:prSet presAssocID="{78A0D1DD-6103-49A9-815E-7195809E8483}" presName="FiveConn_4-5" presStyleLbl="fgAccFollowNode1" presStyleIdx="3" presStyleCnt="4">
        <dgm:presLayoutVars>
          <dgm:bulletEnabled val="1"/>
        </dgm:presLayoutVars>
      </dgm:prSet>
      <dgm:spPr/>
    </dgm:pt>
    <dgm:pt modelId="{E4DBC665-8D32-4810-A855-C67A4740ECBB}" type="pres">
      <dgm:prSet presAssocID="{78A0D1DD-6103-49A9-815E-7195809E8483}" presName="FiveNodes_1_text" presStyleLbl="node1" presStyleIdx="4" presStyleCnt="5">
        <dgm:presLayoutVars>
          <dgm:bulletEnabled val="1"/>
        </dgm:presLayoutVars>
      </dgm:prSet>
      <dgm:spPr/>
    </dgm:pt>
    <dgm:pt modelId="{1E67B8CE-A6D7-4638-B9F5-FFCA5C928AAA}" type="pres">
      <dgm:prSet presAssocID="{78A0D1DD-6103-49A9-815E-7195809E8483}" presName="FiveNodes_2_text" presStyleLbl="node1" presStyleIdx="4" presStyleCnt="5">
        <dgm:presLayoutVars>
          <dgm:bulletEnabled val="1"/>
        </dgm:presLayoutVars>
      </dgm:prSet>
      <dgm:spPr/>
    </dgm:pt>
    <dgm:pt modelId="{EDA4EDD5-A6CE-4A15-A0C3-25B11EEBF5EA}" type="pres">
      <dgm:prSet presAssocID="{78A0D1DD-6103-49A9-815E-7195809E8483}" presName="FiveNodes_3_text" presStyleLbl="node1" presStyleIdx="4" presStyleCnt="5">
        <dgm:presLayoutVars>
          <dgm:bulletEnabled val="1"/>
        </dgm:presLayoutVars>
      </dgm:prSet>
      <dgm:spPr/>
    </dgm:pt>
    <dgm:pt modelId="{8B8A25EC-565E-44C5-BC4C-2810E99F60E3}" type="pres">
      <dgm:prSet presAssocID="{78A0D1DD-6103-49A9-815E-7195809E8483}" presName="FiveNodes_4_text" presStyleLbl="node1" presStyleIdx="4" presStyleCnt="5">
        <dgm:presLayoutVars>
          <dgm:bulletEnabled val="1"/>
        </dgm:presLayoutVars>
      </dgm:prSet>
      <dgm:spPr/>
    </dgm:pt>
    <dgm:pt modelId="{A128D79E-12FE-4D40-BC02-5688E64DFD0E}" type="pres">
      <dgm:prSet presAssocID="{78A0D1DD-6103-49A9-815E-7195809E848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9802A11-4613-40B3-A2DD-989D68F38627}" type="presOf" srcId="{81EEC363-FDF1-49D2-8DCD-0B8AF1AD0013}" destId="{E7042484-2D0D-4144-B5E5-DFA40CBBD128}" srcOrd="0" destOrd="0" presId="urn:microsoft.com/office/officeart/2005/8/layout/vProcess5"/>
    <dgm:cxn modelId="{F3AA7C41-2BA0-4FA7-AA88-6375FD36FADA}" type="presOf" srcId="{91211AFE-BFA6-4428-92DF-5A7A26DBEE9D}" destId="{E5B82A34-D0E4-48D6-BA19-1ECE172A6A6B}" srcOrd="0" destOrd="0" presId="urn:microsoft.com/office/officeart/2005/8/layout/vProcess5"/>
    <dgm:cxn modelId="{E341CD41-7075-40E1-9C24-3387E37A33A1}" type="presOf" srcId="{5718807E-5951-4FBD-8FAC-A6903A0EDB07}" destId="{B5B9587A-D4E0-4BA0-B35E-3222FE47407A}" srcOrd="0" destOrd="0" presId="urn:microsoft.com/office/officeart/2005/8/layout/vProcess5"/>
    <dgm:cxn modelId="{F373B94D-03B7-4926-8D1C-DA6945828D55}" type="presOf" srcId="{8AC61384-E6B7-4D89-B8B5-AC373FF0C938}" destId="{AF12D222-7524-48D9-985B-FEEDA0D53C17}" srcOrd="0" destOrd="0" presId="urn:microsoft.com/office/officeart/2005/8/layout/vProcess5"/>
    <dgm:cxn modelId="{475E4C6E-1CAE-445C-B3C7-877207C5F5B1}" type="presOf" srcId="{E6ECC7EE-0459-4150-8E29-00B054813254}" destId="{82840553-0457-4921-BB6A-3E9D3DBA53A7}" srcOrd="0" destOrd="0" presId="urn:microsoft.com/office/officeart/2005/8/layout/vProcess5"/>
    <dgm:cxn modelId="{7FFDE64E-39AD-47D6-B0BC-8B7C6AA169E4}" srcId="{78A0D1DD-6103-49A9-815E-7195809E8483}" destId="{5718807E-5951-4FBD-8FAC-A6903A0EDB07}" srcOrd="2" destOrd="0" parTransId="{DD717A80-E212-4BFF-ACB2-96C3F0C999B2}" sibTransId="{8AC61384-E6B7-4D89-B8B5-AC373FF0C938}"/>
    <dgm:cxn modelId="{5942CD53-FDD8-42B8-B28B-B64F39EF0D5A}" type="presOf" srcId="{78A0D1DD-6103-49A9-815E-7195809E8483}" destId="{2E90374B-9EB2-4098-8679-270F1DECAE24}" srcOrd="0" destOrd="0" presId="urn:microsoft.com/office/officeart/2005/8/layout/vProcess5"/>
    <dgm:cxn modelId="{68F13878-BEBF-4D23-A8C1-949C34A77FB3}" type="presOf" srcId="{2BA56E64-7BD5-4897-B31E-199D2B320D90}" destId="{64B1B729-42B4-46EA-8A92-2E128D414D50}" srcOrd="0" destOrd="0" presId="urn:microsoft.com/office/officeart/2005/8/layout/vProcess5"/>
    <dgm:cxn modelId="{212B448A-C138-479E-A81B-08774080D888}" srcId="{78A0D1DD-6103-49A9-815E-7195809E8483}" destId="{743259A3-18B2-4735-84D3-D201B90F787E}" srcOrd="1" destOrd="0" parTransId="{C1ADC9CF-D9FC-4DB0-AB55-47C702004193}" sibTransId="{B9D9F686-0F30-43C7-A200-9196C36A7028}"/>
    <dgm:cxn modelId="{9FE5EA8B-930C-409C-A346-AC30EE70FDD3}" type="presOf" srcId="{8BB6D143-4FCB-4A3D-9176-F95CE6126C14}" destId="{67CE4859-8D2B-4DB4-8D62-89F8C468ACE1}" srcOrd="0" destOrd="0" presId="urn:microsoft.com/office/officeart/2005/8/layout/vProcess5"/>
    <dgm:cxn modelId="{776748A0-A999-4BA2-A56D-B27C725014A3}" type="presOf" srcId="{B9D9F686-0F30-43C7-A200-9196C36A7028}" destId="{1DF97FBF-FE1E-47F0-B25E-36B0033700CD}" srcOrd="0" destOrd="0" presId="urn:microsoft.com/office/officeart/2005/8/layout/vProcess5"/>
    <dgm:cxn modelId="{45C60BA2-0FB8-423B-91EA-B2D1A430D2E4}" type="presOf" srcId="{743259A3-18B2-4735-84D3-D201B90F787E}" destId="{D604B791-24B9-4032-B12C-39CDBE913162}" srcOrd="0" destOrd="0" presId="urn:microsoft.com/office/officeart/2005/8/layout/vProcess5"/>
    <dgm:cxn modelId="{BD5321AF-DD43-4D67-BC2A-50574A45C04C}" type="presOf" srcId="{81EEC363-FDF1-49D2-8DCD-0B8AF1AD0013}" destId="{8B8A25EC-565E-44C5-BC4C-2810E99F60E3}" srcOrd="1" destOrd="0" presId="urn:microsoft.com/office/officeart/2005/8/layout/vProcess5"/>
    <dgm:cxn modelId="{896C4CB5-ABAE-4983-AB79-1F7DABBDA998}" srcId="{78A0D1DD-6103-49A9-815E-7195809E8483}" destId="{81EEC363-FDF1-49D2-8DCD-0B8AF1AD0013}" srcOrd="3" destOrd="0" parTransId="{3112CC0A-58A9-4F24-BBF4-53996728412A}" sibTransId="{E6ECC7EE-0459-4150-8E29-00B054813254}"/>
    <dgm:cxn modelId="{DA5466B8-F98A-4C90-902B-09035BE3C51D}" type="presOf" srcId="{91211AFE-BFA6-4428-92DF-5A7A26DBEE9D}" destId="{E4DBC665-8D32-4810-A855-C67A4740ECBB}" srcOrd="1" destOrd="0" presId="urn:microsoft.com/office/officeart/2005/8/layout/vProcess5"/>
    <dgm:cxn modelId="{6A009EC0-8E73-48E7-BCDC-C0150722DD6C}" type="presOf" srcId="{743259A3-18B2-4735-84D3-D201B90F787E}" destId="{1E67B8CE-A6D7-4638-B9F5-FFCA5C928AAA}" srcOrd="1" destOrd="0" presId="urn:microsoft.com/office/officeart/2005/8/layout/vProcess5"/>
    <dgm:cxn modelId="{7AA67AD6-3BCE-45DB-BDDD-2F84B6AAF49D}" type="presOf" srcId="{5718807E-5951-4FBD-8FAC-A6903A0EDB07}" destId="{EDA4EDD5-A6CE-4A15-A0C3-25B11EEBF5EA}" srcOrd="1" destOrd="0" presId="urn:microsoft.com/office/officeart/2005/8/layout/vProcess5"/>
    <dgm:cxn modelId="{3D11A7DD-6F68-4134-81FA-5F81FEA14B42}" srcId="{78A0D1DD-6103-49A9-815E-7195809E8483}" destId="{8BB6D143-4FCB-4A3D-9176-F95CE6126C14}" srcOrd="4" destOrd="0" parTransId="{F6810F91-22B3-4673-8158-045B523E984E}" sibTransId="{3340BEE1-58C4-449A-BC54-119B0833BCF5}"/>
    <dgm:cxn modelId="{EA8F2DF5-06EE-4899-BD0A-4B6572ED210E}" srcId="{78A0D1DD-6103-49A9-815E-7195809E8483}" destId="{91211AFE-BFA6-4428-92DF-5A7A26DBEE9D}" srcOrd="0" destOrd="0" parTransId="{BBCBBE64-0A6D-4CEA-93B0-2382CAD3972B}" sibTransId="{2BA56E64-7BD5-4897-B31E-199D2B320D90}"/>
    <dgm:cxn modelId="{1C889CF7-CEBB-4082-98F2-9A4EEF005153}" type="presOf" srcId="{8BB6D143-4FCB-4A3D-9176-F95CE6126C14}" destId="{A128D79E-12FE-4D40-BC02-5688E64DFD0E}" srcOrd="1" destOrd="0" presId="urn:microsoft.com/office/officeart/2005/8/layout/vProcess5"/>
    <dgm:cxn modelId="{6DB1C813-9333-4E0E-8507-9F6CAB60BC83}" type="presParOf" srcId="{2E90374B-9EB2-4098-8679-270F1DECAE24}" destId="{4B6417D5-DE56-4E81-899B-7C3754E9F3B1}" srcOrd="0" destOrd="0" presId="urn:microsoft.com/office/officeart/2005/8/layout/vProcess5"/>
    <dgm:cxn modelId="{6C298A9F-3F82-4B46-997C-7F13B5A84A59}" type="presParOf" srcId="{2E90374B-9EB2-4098-8679-270F1DECAE24}" destId="{E5B82A34-D0E4-48D6-BA19-1ECE172A6A6B}" srcOrd="1" destOrd="0" presId="urn:microsoft.com/office/officeart/2005/8/layout/vProcess5"/>
    <dgm:cxn modelId="{4E552BE6-321F-4682-9111-ECB6B4B7589E}" type="presParOf" srcId="{2E90374B-9EB2-4098-8679-270F1DECAE24}" destId="{D604B791-24B9-4032-B12C-39CDBE913162}" srcOrd="2" destOrd="0" presId="urn:microsoft.com/office/officeart/2005/8/layout/vProcess5"/>
    <dgm:cxn modelId="{27D0A748-3D7E-4733-8FA6-0CB61AE6939D}" type="presParOf" srcId="{2E90374B-9EB2-4098-8679-270F1DECAE24}" destId="{B5B9587A-D4E0-4BA0-B35E-3222FE47407A}" srcOrd="3" destOrd="0" presId="urn:microsoft.com/office/officeart/2005/8/layout/vProcess5"/>
    <dgm:cxn modelId="{9CCDC86E-C72C-4E4D-9C3F-5999C9B9ADD3}" type="presParOf" srcId="{2E90374B-9EB2-4098-8679-270F1DECAE24}" destId="{E7042484-2D0D-4144-B5E5-DFA40CBBD128}" srcOrd="4" destOrd="0" presId="urn:microsoft.com/office/officeart/2005/8/layout/vProcess5"/>
    <dgm:cxn modelId="{C6CB6808-F718-4DB0-B112-57E10476714E}" type="presParOf" srcId="{2E90374B-9EB2-4098-8679-270F1DECAE24}" destId="{67CE4859-8D2B-4DB4-8D62-89F8C468ACE1}" srcOrd="5" destOrd="0" presId="urn:microsoft.com/office/officeart/2005/8/layout/vProcess5"/>
    <dgm:cxn modelId="{5FBE259D-F20F-4E66-9C60-89222259BED6}" type="presParOf" srcId="{2E90374B-9EB2-4098-8679-270F1DECAE24}" destId="{64B1B729-42B4-46EA-8A92-2E128D414D50}" srcOrd="6" destOrd="0" presId="urn:microsoft.com/office/officeart/2005/8/layout/vProcess5"/>
    <dgm:cxn modelId="{28094BC1-8AF4-498D-AADA-588AA2AF57F9}" type="presParOf" srcId="{2E90374B-9EB2-4098-8679-270F1DECAE24}" destId="{1DF97FBF-FE1E-47F0-B25E-36B0033700CD}" srcOrd="7" destOrd="0" presId="urn:microsoft.com/office/officeart/2005/8/layout/vProcess5"/>
    <dgm:cxn modelId="{489C4EF2-4A96-4AA6-A8BB-F2C648372784}" type="presParOf" srcId="{2E90374B-9EB2-4098-8679-270F1DECAE24}" destId="{AF12D222-7524-48D9-985B-FEEDA0D53C17}" srcOrd="8" destOrd="0" presId="urn:microsoft.com/office/officeart/2005/8/layout/vProcess5"/>
    <dgm:cxn modelId="{16C417EE-F803-4814-8A03-27E3897DAC6E}" type="presParOf" srcId="{2E90374B-9EB2-4098-8679-270F1DECAE24}" destId="{82840553-0457-4921-BB6A-3E9D3DBA53A7}" srcOrd="9" destOrd="0" presId="urn:microsoft.com/office/officeart/2005/8/layout/vProcess5"/>
    <dgm:cxn modelId="{BA9FD775-0F28-4C6B-85E2-E797D06DA6BC}" type="presParOf" srcId="{2E90374B-9EB2-4098-8679-270F1DECAE24}" destId="{E4DBC665-8D32-4810-A855-C67A4740ECBB}" srcOrd="10" destOrd="0" presId="urn:microsoft.com/office/officeart/2005/8/layout/vProcess5"/>
    <dgm:cxn modelId="{F93A6C5F-483F-4ADD-AECC-E77B669305C5}" type="presParOf" srcId="{2E90374B-9EB2-4098-8679-270F1DECAE24}" destId="{1E67B8CE-A6D7-4638-B9F5-FFCA5C928AAA}" srcOrd="11" destOrd="0" presId="urn:microsoft.com/office/officeart/2005/8/layout/vProcess5"/>
    <dgm:cxn modelId="{AFBA7D6B-875A-4C77-B1D6-7F33AA6BBEA9}" type="presParOf" srcId="{2E90374B-9EB2-4098-8679-270F1DECAE24}" destId="{EDA4EDD5-A6CE-4A15-A0C3-25B11EEBF5EA}" srcOrd="12" destOrd="0" presId="urn:microsoft.com/office/officeart/2005/8/layout/vProcess5"/>
    <dgm:cxn modelId="{494E8612-3C43-499F-AE60-1FE67B2A1031}" type="presParOf" srcId="{2E90374B-9EB2-4098-8679-270F1DECAE24}" destId="{8B8A25EC-565E-44C5-BC4C-2810E99F60E3}" srcOrd="13" destOrd="0" presId="urn:microsoft.com/office/officeart/2005/8/layout/vProcess5"/>
    <dgm:cxn modelId="{1C1102CD-59D8-45E7-A064-04E0F29C50C9}" type="presParOf" srcId="{2E90374B-9EB2-4098-8679-270F1DECAE24}" destId="{A128D79E-12FE-4D40-BC02-5688E64DFD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52890-A5B7-4D29-8891-60C070B352F4}">
      <dsp:nvSpPr>
        <dsp:cNvPr id="0" name=""/>
        <dsp:cNvSpPr/>
      </dsp:nvSpPr>
      <dsp:spPr>
        <a:xfrm>
          <a:off x="0" y="605"/>
          <a:ext cx="10515600" cy="14179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57374-594B-4943-9F40-EFCB827FE15C}">
      <dsp:nvSpPr>
        <dsp:cNvPr id="0" name=""/>
        <dsp:cNvSpPr/>
      </dsp:nvSpPr>
      <dsp:spPr>
        <a:xfrm>
          <a:off x="428937" y="319650"/>
          <a:ext cx="779886" cy="7798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90EBA-4502-4AC1-A8D2-02854D2BCF22}">
      <dsp:nvSpPr>
        <dsp:cNvPr id="0" name=""/>
        <dsp:cNvSpPr/>
      </dsp:nvSpPr>
      <dsp:spPr>
        <a:xfrm>
          <a:off x="1637761" y="605"/>
          <a:ext cx="8877838" cy="1417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69" tIns="150069" rIns="150069" bIns="15006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Direct connections with your EMR vendor -- PCC or MatrixCare</a:t>
          </a:r>
        </a:p>
      </dsp:txBody>
      <dsp:txXfrm>
        <a:off x="1637761" y="605"/>
        <a:ext cx="8877838" cy="1417975"/>
      </dsp:txXfrm>
    </dsp:sp>
    <dsp:sp modelId="{1DFDDC72-DA30-4C7E-87D5-7651E0C649E4}">
      <dsp:nvSpPr>
        <dsp:cNvPr id="0" name=""/>
        <dsp:cNvSpPr/>
      </dsp:nvSpPr>
      <dsp:spPr>
        <a:xfrm>
          <a:off x="0" y="1773074"/>
          <a:ext cx="10515600" cy="14179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42CB2-F238-4AB0-9D14-C4BC081DF0EF}">
      <dsp:nvSpPr>
        <dsp:cNvPr id="0" name=""/>
        <dsp:cNvSpPr/>
      </dsp:nvSpPr>
      <dsp:spPr>
        <a:xfrm>
          <a:off x="428937" y="2092119"/>
          <a:ext cx="779886" cy="7798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0B0C8-8CC6-449C-97A6-B83ED042D526}">
      <dsp:nvSpPr>
        <dsp:cNvPr id="0" name=""/>
        <dsp:cNvSpPr/>
      </dsp:nvSpPr>
      <dsp:spPr>
        <a:xfrm>
          <a:off x="1637761" y="1773074"/>
          <a:ext cx="8877838" cy="1417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69" tIns="150069" rIns="150069" bIns="15006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Access to a web-based patient record search tool that gives clinicians access to statewide longitudinal clinical data</a:t>
          </a:r>
        </a:p>
      </dsp:txBody>
      <dsp:txXfrm>
        <a:off x="1637761" y="1773074"/>
        <a:ext cx="8877838" cy="1417975"/>
      </dsp:txXfrm>
    </dsp:sp>
    <dsp:sp modelId="{A88CD057-C22F-4766-ACA2-CB9DAFE43E04}">
      <dsp:nvSpPr>
        <dsp:cNvPr id="0" name=""/>
        <dsp:cNvSpPr/>
      </dsp:nvSpPr>
      <dsp:spPr>
        <a:xfrm>
          <a:off x="0" y="3545543"/>
          <a:ext cx="10515600" cy="14179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09BF8-039F-41AA-8F7C-3FC092BD863F}">
      <dsp:nvSpPr>
        <dsp:cNvPr id="0" name=""/>
        <dsp:cNvSpPr/>
      </dsp:nvSpPr>
      <dsp:spPr>
        <a:xfrm>
          <a:off x="428937" y="3864588"/>
          <a:ext cx="779886" cy="7798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D4237-73D9-47A4-84A2-A4F99190C5A7}">
      <dsp:nvSpPr>
        <dsp:cNvPr id="0" name=""/>
        <dsp:cNvSpPr/>
      </dsp:nvSpPr>
      <dsp:spPr>
        <a:xfrm>
          <a:off x="1637761" y="3545543"/>
          <a:ext cx="8877838" cy="1417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69" tIns="150069" rIns="150069" bIns="15006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Training and ongoing support for facility staff</a:t>
          </a:r>
        </a:p>
      </dsp:txBody>
      <dsp:txXfrm>
        <a:off x="1637761" y="3545543"/>
        <a:ext cx="8877838" cy="1417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82A34-D0E4-48D6-BA19-1ECE172A6A6B}">
      <dsp:nvSpPr>
        <dsp:cNvPr id="0" name=""/>
        <dsp:cNvSpPr/>
      </dsp:nvSpPr>
      <dsp:spPr>
        <a:xfrm>
          <a:off x="0" y="0"/>
          <a:ext cx="7689143" cy="840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Present to each organization with demonstration</a:t>
          </a:r>
        </a:p>
      </dsp:txBody>
      <dsp:txXfrm>
        <a:off x="24606" y="24606"/>
        <a:ext cx="6684312" cy="790892"/>
      </dsp:txXfrm>
    </dsp:sp>
    <dsp:sp modelId="{D604B791-24B9-4032-B12C-39CDBE913162}">
      <dsp:nvSpPr>
        <dsp:cNvPr id="0" name=""/>
        <dsp:cNvSpPr/>
      </dsp:nvSpPr>
      <dsp:spPr>
        <a:xfrm>
          <a:off x="574189" y="956785"/>
          <a:ext cx="7689143" cy="840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Execute agreements with the parent organization </a:t>
          </a:r>
        </a:p>
      </dsp:txBody>
      <dsp:txXfrm>
        <a:off x="598795" y="981391"/>
        <a:ext cx="6519674" cy="790892"/>
      </dsp:txXfrm>
    </dsp:sp>
    <dsp:sp modelId="{B5B9587A-D4E0-4BA0-B35E-3222FE47407A}">
      <dsp:nvSpPr>
        <dsp:cNvPr id="0" name=""/>
        <dsp:cNvSpPr/>
      </dsp:nvSpPr>
      <dsp:spPr>
        <a:xfrm>
          <a:off x="1148378" y="1913571"/>
          <a:ext cx="7689143" cy="840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Activate data flow from EMR vendor to IHIE</a:t>
          </a:r>
        </a:p>
      </dsp:txBody>
      <dsp:txXfrm>
        <a:off x="1172984" y="1938177"/>
        <a:ext cx="6519674" cy="790892"/>
      </dsp:txXfrm>
    </dsp:sp>
    <dsp:sp modelId="{E7042484-2D0D-4144-B5E5-DFA40CBBD128}">
      <dsp:nvSpPr>
        <dsp:cNvPr id="0" name=""/>
        <dsp:cNvSpPr/>
      </dsp:nvSpPr>
      <dsp:spPr>
        <a:xfrm>
          <a:off x="1722567" y="2870357"/>
          <a:ext cx="7689143" cy="840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Implement access to clinical data portal</a:t>
          </a:r>
        </a:p>
      </dsp:txBody>
      <dsp:txXfrm>
        <a:off x="1747173" y="2894963"/>
        <a:ext cx="6519674" cy="790892"/>
      </dsp:txXfrm>
    </dsp:sp>
    <dsp:sp modelId="{67CE4859-8D2B-4DB4-8D62-89F8C468ACE1}">
      <dsp:nvSpPr>
        <dsp:cNvPr id="0" name=""/>
        <dsp:cNvSpPr/>
      </dsp:nvSpPr>
      <dsp:spPr>
        <a:xfrm>
          <a:off x="2296757" y="3827143"/>
          <a:ext cx="7689143" cy="840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Activate and train users</a:t>
          </a:r>
        </a:p>
      </dsp:txBody>
      <dsp:txXfrm>
        <a:off x="2321363" y="3851749"/>
        <a:ext cx="6519674" cy="790892"/>
      </dsp:txXfrm>
    </dsp:sp>
    <dsp:sp modelId="{64B1B729-42B4-46EA-8A92-2E128D414D50}">
      <dsp:nvSpPr>
        <dsp:cNvPr id="0" name=""/>
        <dsp:cNvSpPr/>
      </dsp:nvSpPr>
      <dsp:spPr>
        <a:xfrm>
          <a:off x="7143075" y="613743"/>
          <a:ext cx="546068" cy="5460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265940" y="613743"/>
        <a:ext cx="300338" cy="410916"/>
      </dsp:txXfrm>
    </dsp:sp>
    <dsp:sp modelId="{1DF97FBF-FE1E-47F0-B25E-36B0033700CD}">
      <dsp:nvSpPr>
        <dsp:cNvPr id="0" name=""/>
        <dsp:cNvSpPr/>
      </dsp:nvSpPr>
      <dsp:spPr>
        <a:xfrm>
          <a:off x="7717265" y="1570528"/>
          <a:ext cx="546068" cy="5460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840130" y="1570528"/>
        <a:ext cx="300338" cy="410916"/>
      </dsp:txXfrm>
    </dsp:sp>
    <dsp:sp modelId="{AF12D222-7524-48D9-985B-FEEDA0D53C17}">
      <dsp:nvSpPr>
        <dsp:cNvPr id="0" name=""/>
        <dsp:cNvSpPr/>
      </dsp:nvSpPr>
      <dsp:spPr>
        <a:xfrm>
          <a:off x="8291454" y="2513313"/>
          <a:ext cx="546068" cy="5460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414319" y="2513313"/>
        <a:ext cx="300338" cy="410916"/>
      </dsp:txXfrm>
    </dsp:sp>
    <dsp:sp modelId="{82840553-0457-4921-BB6A-3E9D3DBA53A7}">
      <dsp:nvSpPr>
        <dsp:cNvPr id="0" name=""/>
        <dsp:cNvSpPr/>
      </dsp:nvSpPr>
      <dsp:spPr>
        <a:xfrm>
          <a:off x="8865643" y="3479433"/>
          <a:ext cx="546068" cy="5460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988508" y="3479433"/>
        <a:ext cx="300338" cy="410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4CEB0-1387-4974-9ED7-086BEA11542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6A7A1-317F-4560-B99E-EC6F98923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37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93150" rIns="93150" bIns="93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736A-020A-CB18-6F27-2C81D4AE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F3A07D-F865-01FA-71CD-240E6A4B2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BC38F5-4904-FB53-D0D2-D79A3C76B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66529">
              <a:buClrTx/>
              <a:buSzTx/>
              <a:buNone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0C79B-4221-0D51-968F-494838389D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 lIns="96653" tIns="48327" rIns="96653" bIns="4832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5731CD6-7082-7749-BD99-0B0117ADFFDC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4782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always explain the 20M patients, as  ‘unique’ patients over time and reference the difference between the IN population v. 20+ years of accumulating unique patients.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667F5-7F68-46F4-8D5F-4BC84A7477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844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E1F14A-220A-4701-AE1C-4850BF91EC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921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bf05d6204e_1_4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g3bf05d6204e_1_4"/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g3bf05d6204e_1_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bf05d6204e_1_4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g3bf05d6204e_1_4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g3bf05d6204e_1_4"/>
          <p:cNvSpPr txBox="1"/>
          <p:nvPr/>
        </p:nvSpPr>
        <p:spPr>
          <a:xfrm>
            <a:off x="1790611" y="2907626"/>
            <a:ext cx="9094571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733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6;g3bf05d6204e_1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bf05d6204e_1_4"/>
          <p:cNvSpPr txBox="1">
            <a:spLocks noGrp="1"/>
          </p:cNvSpPr>
          <p:nvPr>
            <p:ph type="title"/>
          </p:nvPr>
        </p:nvSpPr>
        <p:spPr>
          <a:xfrm>
            <a:off x="1912080" y="2852108"/>
            <a:ext cx="91837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3bf05d6204e_1_4"/>
          <p:cNvSpPr txBox="1">
            <a:spLocks noGrp="1"/>
          </p:cNvSpPr>
          <p:nvPr>
            <p:ph type="body" idx="1"/>
          </p:nvPr>
        </p:nvSpPr>
        <p:spPr>
          <a:xfrm>
            <a:off x="1912080" y="4042772"/>
            <a:ext cx="9184216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3bf05d6204e_1_4"/>
          <p:cNvSpPr txBox="1">
            <a:spLocks noGrp="1"/>
          </p:cNvSpPr>
          <p:nvPr>
            <p:ph type="body" idx="2"/>
          </p:nvPr>
        </p:nvSpPr>
        <p:spPr>
          <a:xfrm>
            <a:off x="1912080" y="5474162"/>
            <a:ext cx="4013200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138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6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bf05d6204e_1_4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g3bf05d6204e_1_4"/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g3bf05d6204e_1_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bf05d6204e_1_4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g3bf05d6204e_1_4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g3bf05d6204e_1_4"/>
          <p:cNvSpPr txBox="1"/>
          <p:nvPr/>
        </p:nvSpPr>
        <p:spPr>
          <a:xfrm>
            <a:off x="1790611" y="2907626"/>
            <a:ext cx="9094571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733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6;g3bf05d6204e_1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bf05d6204e_1_4"/>
          <p:cNvSpPr txBox="1">
            <a:spLocks noGrp="1"/>
          </p:cNvSpPr>
          <p:nvPr>
            <p:ph type="title"/>
          </p:nvPr>
        </p:nvSpPr>
        <p:spPr>
          <a:xfrm>
            <a:off x="1912080" y="2852108"/>
            <a:ext cx="91837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3bf05d6204e_1_4"/>
          <p:cNvSpPr txBox="1">
            <a:spLocks noGrp="1"/>
          </p:cNvSpPr>
          <p:nvPr>
            <p:ph type="body" idx="1"/>
          </p:nvPr>
        </p:nvSpPr>
        <p:spPr>
          <a:xfrm>
            <a:off x="1912080" y="4042772"/>
            <a:ext cx="9184216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3bf05d6204e_1_4"/>
          <p:cNvSpPr txBox="1">
            <a:spLocks noGrp="1"/>
          </p:cNvSpPr>
          <p:nvPr>
            <p:ph type="body" idx="2"/>
          </p:nvPr>
        </p:nvSpPr>
        <p:spPr>
          <a:xfrm>
            <a:off x="1912080" y="5474162"/>
            <a:ext cx="4013200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743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2_Title and two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bf05d6204e_1_38"/>
          <p:cNvSpPr txBox="1">
            <a:spLocks noGrp="1"/>
          </p:cNvSpPr>
          <p:nvPr>
            <p:ph type="title"/>
          </p:nvPr>
        </p:nvSpPr>
        <p:spPr>
          <a:xfrm>
            <a:off x="415600" y="851571"/>
            <a:ext cx="11360800" cy="7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bf05d6204e_1_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Google Shape;42;g3bf05d6204e_1_38"/>
          <p:cNvSpPr txBox="1">
            <a:spLocks noGrp="1"/>
          </p:cNvSpPr>
          <p:nvPr>
            <p:ph type="body" idx="1"/>
          </p:nvPr>
        </p:nvSpPr>
        <p:spPr>
          <a:xfrm>
            <a:off x="414866" y="1783021"/>
            <a:ext cx="5481617" cy="4223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3bf05d6204e_1_38"/>
          <p:cNvSpPr txBox="1">
            <a:spLocks noGrp="1"/>
          </p:cNvSpPr>
          <p:nvPr>
            <p:ph type="body" idx="2"/>
          </p:nvPr>
        </p:nvSpPr>
        <p:spPr>
          <a:xfrm>
            <a:off x="6294967" y="1774819"/>
            <a:ext cx="5482167" cy="4231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3bf05d6204e_1_38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" name="Google Shape;45;g3bf05d6204e_1_38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g3bf05d6204e_1_38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" name="Google Shape;47;g3bf05d6204e_1_38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3bf05d6204e_1_38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9" name="Google Shape;49;g3bf05d6204e_1_38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g3bf05d6204e_1_38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3bf05d6204e_1_38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g3bf05d6204e_1_38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g3bf05d6204e_1_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8729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3_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bf05d6204e_1_53"/>
          <p:cNvSpPr txBox="1">
            <a:spLocks noGrp="1"/>
          </p:cNvSpPr>
          <p:nvPr>
            <p:ph type="title"/>
          </p:nvPr>
        </p:nvSpPr>
        <p:spPr>
          <a:xfrm>
            <a:off x="415600" y="884477"/>
            <a:ext cx="11360800" cy="67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3bf05d6204e_1_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" name="Google Shape;57;g3bf05d6204e_1_53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" name="Google Shape;58;g3bf05d6204e_1_53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bf05d6204e_1_53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" name="Google Shape;60;g3bf05d6204e_1_53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3bf05d6204e_1_53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g3bf05d6204e_1_53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g3bf05d6204e_1_53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g3bf05d6204e_1_53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bf05d6204e_1_53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bf05d6204e_1_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48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5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f05d6204e_1_66"/>
          <p:cNvSpPr/>
          <p:nvPr/>
        </p:nvSpPr>
        <p:spPr>
          <a:xfrm>
            <a:off x="1217309" y="3"/>
            <a:ext cx="86284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ln>
                <a:solidFill>
                  <a:srgbClr val="009AD0"/>
                </a:solidFill>
              </a:ln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3bf05d6204e_1_66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g3bf05d6204e_1_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3bf05d6204e_1_66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g3bf05d6204e_1_66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" name="Google Shape;73;g3bf05d6204e_1_66"/>
          <p:cNvSpPr txBox="1"/>
          <p:nvPr/>
        </p:nvSpPr>
        <p:spPr>
          <a:xfrm>
            <a:off x="2275960" y="5466392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g3bf05d6204e_1_66"/>
          <p:cNvSpPr txBox="1"/>
          <p:nvPr/>
        </p:nvSpPr>
        <p:spPr>
          <a:xfrm>
            <a:off x="2275960" y="5958795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5" name="Google Shape;75;g3bf05d6204e_1_66" descr="Envelope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2693" y="5569051"/>
            <a:ext cx="287084" cy="28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bf05d6204e_1_66" descr="Internet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2693" y="6061454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bf05d6204e_1_66"/>
          <p:cNvSpPr txBox="1">
            <a:spLocks noGrp="1"/>
          </p:cNvSpPr>
          <p:nvPr>
            <p:ph type="title"/>
          </p:nvPr>
        </p:nvSpPr>
        <p:spPr>
          <a:xfrm>
            <a:off x="1851896" y="2759493"/>
            <a:ext cx="903328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bf05d6204e_1_66"/>
          <p:cNvSpPr txBox="1">
            <a:spLocks noGrp="1"/>
          </p:cNvSpPr>
          <p:nvPr>
            <p:ph type="body" idx="1"/>
          </p:nvPr>
        </p:nvSpPr>
        <p:spPr>
          <a:xfrm>
            <a:off x="1788492" y="3923708"/>
            <a:ext cx="8923867" cy="116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79" name="Google Shape;79;g3bf05d6204e_1_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042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E349-DCAB-0AD1-6EBC-2AD7AD7B8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1" y="1995667"/>
            <a:ext cx="5734050" cy="212662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1129E-F67A-0C87-6991-D401A4A23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01" y="4377748"/>
            <a:ext cx="5425551" cy="155893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19E3E6C7-B2C8-92BC-BBFC-F5005BA8CE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" t="16145" r="76" b="11300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156A1B-178B-E4DA-AEF4-3F935E25F6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-2419" r="13691" b="2419"/>
          <a:stretch/>
        </p:blipFill>
        <p:spPr>
          <a:xfrm>
            <a:off x="8529319" y="-54854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5E7B2F-AEAD-503B-8491-5DAB42D4F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1613" r="17180" b="-1613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0" name="Picture 9" descr="A blue arrows on a black background&#10;&#10;Description automatically generated">
            <a:extLst>
              <a:ext uri="{FF2B5EF4-FFF2-40B4-BE49-F238E27FC236}">
                <a16:creationId xmlns:a16="http://schemas.microsoft.com/office/drawing/2014/main" id="{098E80F5-1FED-F705-556B-5B9C84B743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1" y="312037"/>
            <a:ext cx="5486411" cy="137160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A361EE-7C94-E8F9-9794-B54963E9B35D}"/>
              </a:ext>
            </a:extLst>
          </p:cNvPr>
          <p:cNvCxnSpPr/>
          <p:nvPr userDrawn="1"/>
        </p:nvCxnSpPr>
        <p:spPr>
          <a:xfrm>
            <a:off x="553315" y="4238625"/>
            <a:ext cx="476052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23C2E00-D89D-F03C-28B3-7C89740825CE}"/>
              </a:ext>
            </a:extLst>
          </p:cNvPr>
          <p:cNvSpPr txBox="1"/>
          <p:nvPr userDrawn="1"/>
        </p:nvSpPr>
        <p:spPr>
          <a:xfrm>
            <a:off x="159941" y="1619251"/>
            <a:ext cx="5410803" cy="376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We save </a:t>
            </a:r>
            <a:r>
              <a:rPr lang="en-US" dirty="0">
                <a:solidFill>
                  <a:schemeClr val="accent2"/>
                </a:solidFill>
              </a:rPr>
              <a:t>TIME.</a:t>
            </a:r>
            <a:r>
              <a:rPr lang="en-US" dirty="0">
                <a:solidFill>
                  <a:schemeClr val="accent1"/>
                </a:solidFill>
              </a:rPr>
              <a:t> We save </a:t>
            </a:r>
            <a:r>
              <a:rPr lang="en-US" dirty="0">
                <a:solidFill>
                  <a:schemeClr val="accent2"/>
                </a:solidFill>
              </a:rPr>
              <a:t>MONEY.</a:t>
            </a:r>
            <a:r>
              <a:rPr lang="en-US" dirty="0">
                <a:solidFill>
                  <a:schemeClr val="accent1"/>
                </a:solidFill>
              </a:rPr>
              <a:t> We save </a:t>
            </a:r>
            <a:r>
              <a:rPr lang="en-US" dirty="0">
                <a:solidFill>
                  <a:schemeClr val="accent2"/>
                </a:solidFill>
              </a:rPr>
              <a:t>LIVES</a:t>
            </a:r>
            <a:r>
              <a:rPr lang="en-US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1543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28362062-A293-6F04-0280-7FA492BBA5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87B9D2-4297-2ABD-337F-B251B492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10AA-A81A-49A8-9323-6B5FAA57BF2C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A6426-8CB5-5693-9E7E-8C4A6C524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©2025 Indiana Health Information Exchange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F43325-7234-C511-5658-35508D12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FF1CB-7060-1688-2D02-C91D05B1B3E6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50BB36-FE4B-A5A1-194D-92536386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1C2660-5020-C377-AEB4-BC613F60A5BF}"/>
              </a:ext>
            </a:extLst>
          </p:cNvPr>
          <p:cNvCxnSpPr/>
          <p:nvPr userDrawn="1"/>
        </p:nvCxnSpPr>
        <p:spPr>
          <a:xfrm>
            <a:off x="758299" y="1113578"/>
            <a:ext cx="10515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47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E5011587-B7F7-1991-27CC-345362FC7856}"/>
              </a:ext>
            </a:extLst>
          </p:cNvPr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B0EF33E4-45B8-8AE4-C944-DAD3E7A5AA99}"/>
              </a:ext>
            </a:extLst>
          </p:cNvPr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3267DC4B-A21B-A5EB-1318-D89D06064D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4EA13297-8576-D3FC-E3D3-AD5CF474BD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FF85C1A4-1A91-1092-6AB9-419568FF903A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90;p19">
            <a:extLst>
              <a:ext uri="{FF2B5EF4-FFF2-40B4-BE49-F238E27FC236}">
                <a16:creationId xmlns:a16="http://schemas.microsoft.com/office/drawing/2014/main" id="{CCCC2A54-E827-8886-3EA9-38594849D8BE}"/>
              </a:ext>
            </a:extLst>
          </p:cNvPr>
          <p:cNvSpPr txBox="1"/>
          <p:nvPr/>
        </p:nvSpPr>
        <p:spPr>
          <a:xfrm>
            <a:off x="1790612" y="2907627"/>
            <a:ext cx="9094571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733" b="1" dirty="0">
              <a:solidFill>
                <a:schemeClr val="dk1"/>
              </a:solidFill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F372CE-4FD0-6001-9DB3-E27E45A942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A0B86AC0-5CF9-C133-2852-D8DBF56C0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2080" y="2852108"/>
            <a:ext cx="9183720" cy="763600"/>
          </a:xfrm>
        </p:spPr>
        <p:txBody>
          <a:bodyPr/>
          <a:lstStyle>
            <a:lvl1pPr>
              <a:defRPr b="1">
                <a:latin typeface="Montserrat" pitchFamily="2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C1E8229-0171-D02D-7566-DACC75C013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12080" y="4042772"/>
            <a:ext cx="9184216" cy="615949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en-US"/>
              <a:t>PRESENTER NAME, TITLE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FF1B879C-A027-3733-B00A-2CDE3A3300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12080" y="5474163"/>
            <a:ext cx="4013200" cy="615949"/>
          </a:xfrm>
        </p:spPr>
        <p:txBody>
          <a:bodyPr/>
          <a:lstStyle>
            <a:lvl1pPr>
              <a:buNone/>
              <a:defRPr>
                <a:latin typeface="Montserrat" pitchFamily="2" charset="0"/>
              </a:defRPr>
            </a:lvl1pPr>
          </a:lstStyle>
          <a:p>
            <a:pPr lvl="0"/>
            <a:r>
              <a:rPr lang="en-US">
                <a:latin typeface="Montserrat" pitchFamily="2" charset="0"/>
              </a:rPr>
              <a:t>XX/XX/XXXX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9178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9A55F454-25FA-0334-CF79-647E9B1CAC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AD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363784-19BB-3A32-10FD-89C12A109ED7}"/>
              </a:ext>
            </a:extLst>
          </p:cNvPr>
          <p:cNvSpPr/>
          <p:nvPr/>
        </p:nvSpPr>
        <p:spPr>
          <a:xfrm>
            <a:off x="921359" y="698271"/>
            <a:ext cx="7402444" cy="15738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C2641A3B-D32E-D521-084C-DAA3A12C73F7}"/>
              </a:ext>
            </a:extLst>
          </p:cNvPr>
          <p:cNvSpPr/>
          <p:nvPr/>
        </p:nvSpPr>
        <p:spPr>
          <a:xfrm>
            <a:off x="2" y="3"/>
            <a:ext cx="1245532" cy="6858000"/>
          </a:xfrm>
          <a:prstGeom prst="rect">
            <a:avLst/>
          </a:prstGeom>
          <a:solidFill>
            <a:srgbClr val="015390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95A4CFBE-A1F0-77EE-7B24-66BCEF4388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11869713-5B70-F030-7146-3110D23711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76099963-E994-1B51-2E1C-3F3E4B990BCF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01D6BE5E-67F1-8D56-DF55-2C1BB53825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4281" y="3047200"/>
            <a:ext cx="7933547" cy="7636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D3DDF6-1B05-578D-584D-6055CF39EB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95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851572"/>
            <a:ext cx="11360800" cy="7492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A20AE7-3372-7506-9542-F20DCD4D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11" y="6217623"/>
            <a:ext cx="731600" cy="524800"/>
          </a:xfrm>
        </p:spPr>
        <p:txBody>
          <a:bodyPr/>
          <a:lstStyle>
            <a:lvl1pPr>
              <a:defRPr b="1">
                <a:solidFill>
                  <a:srgbClr val="015390"/>
                </a:solidFill>
                <a:latin typeface="Montserrat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D1AB9A9-F797-F802-1C6C-EC14ABDA64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4868" y="1783021"/>
            <a:ext cx="5481617" cy="4223797"/>
          </a:xfrm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C1EBE01-7DAA-E703-7451-EB0960743AC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94969" y="1774820"/>
            <a:ext cx="5482167" cy="4231611"/>
          </a:xfrm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Google Shape;91;p19">
            <a:extLst>
              <a:ext uri="{FF2B5EF4-FFF2-40B4-BE49-F238E27FC236}">
                <a16:creationId xmlns:a16="http://schemas.microsoft.com/office/drawing/2014/main" id="{30552DC6-22C3-FF64-454F-DCBB3EDBA045}"/>
              </a:ext>
            </a:extLst>
          </p:cNvPr>
          <p:cNvSpPr txBox="1"/>
          <p:nvPr/>
        </p:nvSpPr>
        <p:spPr>
          <a:xfrm>
            <a:off x="728868" y="6250021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8" name="Graphic 17" descr="Envelope with solid fill">
            <a:extLst>
              <a:ext uri="{FF2B5EF4-FFF2-40B4-BE49-F238E27FC236}">
                <a16:creationId xmlns:a16="http://schemas.microsoft.com/office/drawing/2014/main" id="{EAA14447-579C-188B-DE09-EA00A9791B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602" y="6352679"/>
            <a:ext cx="287084" cy="287084"/>
          </a:xfrm>
          <a:prstGeom prst="rect">
            <a:avLst/>
          </a:prstGeom>
        </p:spPr>
      </p:pic>
      <p:sp>
        <p:nvSpPr>
          <p:cNvPr id="19" name="Google Shape;91;p19">
            <a:extLst>
              <a:ext uri="{FF2B5EF4-FFF2-40B4-BE49-F238E27FC236}">
                <a16:creationId xmlns:a16="http://schemas.microsoft.com/office/drawing/2014/main" id="{36CF8963-0C65-79FF-228F-442EF91FF4FC}"/>
              </a:ext>
            </a:extLst>
          </p:cNvPr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0" name="Graphic 19" descr="Internet with solid fill">
            <a:extLst>
              <a:ext uri="{FF2B5EF4-FFF2-40B4-BE49-F238E27FC236}">
                <a16:creationId xmlns:a16="http://schemas.microsoft.com/office/drawing/2014/main" id="{7B591712-EB06-EF12-62DE-DD0D426BBC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4334" y="6362298"/>
            <a:ext cx="287084" cy="287084"/>
          </a:xfrm>
          <a:prstGeom prst="rect">
            <a:avLst/>
          </a:prstGeom>
        </p:spPr>
      </p:pic>
      <p:sp>
        <p:nvSpPr>
          <p:cNvPr id="22" name="Google Shape;53;p13">
            <a:extLst>
              <a:ext uri="{FF2B5EF4-FFF2-40B4-BE49-F238E27FC236}">
                <a16:creationId xmlns:a16="http://schemas.microsoft.com/office/drawing/2014/main" id="{626BD7AE-70D6-745F-B87D-085F57E88718}"/>
              </a:ext>
            </a:extLst>
          </p:cNvPr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" name="Google Shape;57;p13">
            <a:extLst>
              <a:ext uri="{FF2B5EF4-FFF2-40B4-BE49-F238E27FC236}">
                <a16:creationId xmlns:a16="http://schemas.microsoft.com/office/drawing/2014/main" id="{1057C5C2-BEA0-A3F7-54D4-AEF85C0B7E7D}"/>
              </a:ext>
            </a:extLst>
          </p:cNvPr>
          <p:cNvCxnSpPr>
            <a:cxnSpLocks/>
          </p:cNvCxnSpPr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2D3C85E-BCF4-1175-9D9F-B5160B7EF601}"/>
              </a:ext>
            </a:extLst>
          </p:cNvPr>
          <p:cNvSpPr/>
          <p:nvPr/>
        </p:nvSpPr>
        <p:spPr>
          <a:xfrm>
            <a:off x="4684298" y="-287951"/>
            <a:ext cx="2794572" cy="11438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9A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25" name="Google Shape;88;p19">
            <a:extLst>
              <a:ext uri="{FF2B5EF4-FFF2-40B4-BE49-F238E27FC236}">
                <a16:creationId xmlns:a16="http://schemas.microsoft.com/office/drawing/2014/main" id="{931C2BA2-4398-E345-21FC-6D36EAE81D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6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Text&#10;&#10;AI-generated content may be incorrect.">
            <a:extLst>
              <a:ext uri="{FF2B5EF4-FFF2-40B4-BE49-F238E27FC236}">
                <a16:creationId xmlns:a16="http://schemas.microsoft.com/office/drawing/2014/main" id="{A46C3117-F358-4C64-B6C0-3D273F7C3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828" y="15819"/>
            <a:ext cx="847509" cy="4539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90A450E-1D71-F632-DE79-5906BADB03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10627" y="44817"/>
            <a:ext cx="2794572" cy="7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93546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884478"/>
            <a:ext cx="11360800" cy="6792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>
                <a:solidFill>
                  <a:srgbClr val="015390"/>
                </a:solidFill>
                <a:latin typeface="Montserrat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Google Shape;91;p19">
            <a:extLst>
              <a:ext uri="{FF2B5EF4-FFF2-40B4-BE49-F238E27FC236}">
                <a16:creationId xmlns:a16="http://schemas.microsoft.com/office/drawing/2014/main" id="{8DA5D884-092E-393C-5882-6D3E1516E6C0}"/>
              </a:ext>
            </a:extLst>
          </p:cNvPr>
          <p:cNvSpPr txBox="1"/>
          <p:nvPr/>
        </p:nvSpPr>
        <p:spPr>
          <a:xfrm>
            <a:off x="728868" y="6250021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Graphic 8" descr="Envelope with solid fill">
            <a:extLst>
              <a:ext uri="{FF2B5EF4-FFF2-40B4-BE49-F238E27FC236}">
                <a16:creationId xmlns:a16="http://schemas.microsoft.com/office/drawing/2014/main" id="{CB4A1F6A-8594-76F1-4F9A-56B7FCB1AB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602" y="6352679"/>
            <a:ext cx="287084" cy="287084"/>
          </a:xfrm>
          <a:prstGeom prst="rect">
            <a:avLst/>
          </a:prstGeom>
        </p:spPr>
      </p:pic>
      <p:sp>
        <p:nvSpPr>
          <p:cNvPr id="10" name="Google Shape;91;p19">
            <a:extLst>
              <a:ext uri="{FF2B5EF4-FFF2-40B4-BE49-F238E27FC236}">
                <a16:creationId xmlns:a16="http://schemas.microsoft.com/office/drawing/2014/main" id="{EAE92A80-354E-9FE2-6500-04D475193EEE}"/>
              </a:ext>
            </a:extLst>
          </p:cNvPr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Graphic 10" descr="Internet with solid fill">
            <a:extLst>
              <a:ext uri="{FF2B5EF4-FFF2-40B4-BE49-F238E27FC236}">
                <a16:creationId xmlns:a16="http://schemas.microsoft.com/office/drawing/2014/main" id="{8AE21788-CE61-AB5D-41F7-A4A950B7A1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4334" y="6362298"/>
            <a:ext cx="287084" cy="287084"/>
          </a:xfrm>
          <a:prstGeom prst="rect">
            <a:avLst/>
          </a:prstGeom>
        </p:spPr>
      </p:pic>
      <p:sp>
        <p:nvSpPr>
          <p:cNvPr id="12" name="Google Shape;53;p13">
            <a:extLst>
              <a:ext uri="{FF2B5EF4-FFF2-40B4-BE49-F238E27FC236}">
                <a16:creationId xmlns:a16="http://schemas.microsoft.com/office/drawing/2014/main" id="{3280B84C-DDC1-5092-19C1-7061D52DCFFA}"/>
              </a:ext>
            </a:extLst>
          </p:cNvPr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" name="Google Shape;57;p13">
            <a:extLst>
              <a:ext uri="{FF2B5EF4-FFF2-40B4-BE49-F238E27FC236}">
                <a16:creationId xmlns:a16="http://schemas.microsoft.com/office/drawing/2014/main" id="{2868B3F2-A954-D544-24E2-38DFF65E0538}"/>
              </a:ext>
            </a:extLst>
          </p:cNvPr>
          <p:cNvCxnSpPr>
            <a:cxnSpLocks/>
          </p:cNvCxnSpPr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EB21FBE-2424-684E-C7A9-0B2913ABEB37}"/>
              </a:ext>
            </a:extLst>
          </p:cNvPr>
          <p:cNvSpPr/>
          <p:nvPr/>
        </p:nvSpPr>
        <p:spPr>
          <a:xfrm>
            <a:off x="4684298" y="-287951"/>
            <a:ext cx="2794572" cy="11438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9A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5" name="Google Shape;88;p19">
            <a:extLst>
              <a:ext uri="{FF2B5EF4-FFF2-40B4-BE49-F238E27FC236}">
                <a16:creationId xmlns:a16="http://schemas.microsoft.com/office/drawing/2014/main" id="{0D60E1AA-E30C-F0D6-C38D-7CFA4192E7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6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Text&#10;&#10;AI-generated content may be incorrect.">
            <a:extLst>
              <a:ext uri="{FF2B5EF4-FFF2-40B4-BE49-F238E27FC236}">
                <a16:creationId xmlns:a16="http://schemas.microsoft.com/office/drawing/2014/main" id="{0FF772E0-F891-9700-D8AA-DE1D14A05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828" y="15819"/>
            <a:ext cx="847509" cy="4539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F5E4CF-65A4-4E73-0966-5F3ACD6DA3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10627" y="44817"/>
            <a:ext cx="2794572" cy="7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bf05d6204e_1_38"/>
          <p:cNvSpPr txBox="1">
            <a:spLocks noGrp="1"/>
          </p:cNvSpPr>
          <p:nvPr>
            <p:ph type="title"/>
          </p:nvPr>
        </p:nvSpPr>
        <p:spPr>
          <a:xfrm>
            <a:off x="415600" y="851571"/>
            <a:ext cx="11360800" cy="7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bf05d6204e_1_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Google Shape;42;g3bf05d6204e_1_38"/>
          <p:cNvSpPr txBox="1">
            <a:spLocks noGrp="1"/>
          </p:cNvSpPr>
          <p:nvPr>
            <p:ph type="body" idx="1"/>
          </p:nvPr>
        </p:nvSpPr>
        <p:spPr>
          <a:xfrm>
            <a:off x="414866" y="1783021"/>
            <a:ext cx="5481617" cy="4223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3bf05d6204e_1_38"/>
          <p:cNvSpPr txBox="1">
            <a:spLocks noGrp="1"/>
          </p:cNvSpPr>
          <p:nvPr>
            <p:ph type="body" idx="2"/>
          </p:nvPr>
        </p:nvSpPr>
        <p:spPr>
          <a:xfrm>
            <a:off x="6294967" y="1774819"/>
            <a:ext cx="5482167" cy="4231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3bf05d6204e_1_38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" name="Google Shape;45;g3bf05d6204e_1_38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g3bf05d6204e_1_38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" name="Google Shape;47;g3bf05d6204e_1_38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3bf05d6204e_1_38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9" name="Google Shape;49;g3bf05d6204e_1_38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g3bf05d6204e_1_38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3bf05d6204e_1_38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g3bf05d6204e_1_38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g3bf05d6204e_1_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350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E5011587-B7F7-1991-27CC-345362FC7856}"/>
              </a:ext>
            </a:extLst>
          </p:cNvPr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B0EF33E4-45B8-8AE4-C944-DAD3E7A5AA99}"/>
              </a:ext>
            </a:extLst>
          </p:cNvPr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CE5119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3267DC4B-A21B-A5EB-1318-D89D06064D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4EA13297-8576-D3FC-E3D3-AD5CF474BD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FF85C1A4-1A91-1092-6AB9-419568FF903A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91;p19">
            <a:extLst>
              <a:ext uri="{FF2B5EF4-FFF2-40B4-BE49-F238E27FC236}">
                <a16:creationId xmlns:a16="http://schemas.microsoft.com/office/drawing/2014/main" id="{3F8619DA-07A0-5E6E-F78C-8667637180A4}"/>
              </a:ext>
            </a:extLst>
          </p:cNvPr>
          <p:cNvSpPr txBox="1"/>
          <p:nvPr/>
        </p:nvSpPr>
        <p:spPr>
          <a:xfrm>
            <a:off x="2275960" y="5466393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Google Shape;91;p19">
            <a:extLst>
              <a:ext uri="{FF2B5EF4-FFF2-40B4-BE49-F238E27FC236}">
                <a16:creationId xmlns:a16="http://schemas.microsoft.com/office/drawing/2014/main" id="{7F67369A-8FD7-0735-0F1B-F9FA7C586440}"/>
              </a:ext>
            </a:extLst>
          </p:cNvPr>
          <p:cNvSpPr txBox="1"/>
          <p:nvPr/>
        </p:nvSpPr>
        <p:spPr>
          <a:xfrm>
            <a:off x="2275960" y="5958796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 dirty="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Graphic 11" descr="Envelope with solid fill">
            <a:extLst>
              <a:ext uri="{FF2B5EF4-FFF2-40B4-BE49-F238E27FC236}">
                <a16:creationId xmlns:a16="http://schemas.microsoft.com/office/drawing/2014/main" id="{3314598A-B88C-2CF5-CB59-DEB18A7D44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2694" y="5569051"/>
            <a:ext cx="287084" cy="287084"/>
          </a:xfrm>
          <a:prstGeom prst="rect">
            <a:avLst/>
          </a:prstGeom>
        </p:spPr>
      </p:pic>
      <p:pic>
        <p:nvPicPr>
          <p:cNvPr id="15" name="Graphic 14" descr="Internet with solid fill">
            <a:extLst>
              <a:ext uri="{FF2B5EF4-FFF2-40B4-BE49-F238E27FC236}">
                <a16:creationId xmlns:a16="http://schemas.microsoft.com/office/drawing/2014/main" id="{E196989F-D130-C6A4-A101-C199FE4D90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2694" y="6061455"/>
            <a:ext cx="287084" cy="287084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D7C38CA0-2EC4-CEDB-D92B-654D0A5AD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1896" y="2759493"/>
            <a:ext cx="9033285" cy="763600"/>
          </a:xfrm>
        </p:spPr>
        <p:txBody>
          <a:bodyPr/>
          <a:lstStyle>
            <a:lvl1pPr>
              <a:defRPr b="1">
                <a:latin typeface="Montserrat" pitchFamily="2" charset="0"/>
              </a:defRPr>
            </a:lvl1pPr>
          </a:lstStyle>
          <a:p>
            <a:r>
              <a:rPr lang="en-US"/>
              <a:t>QUESTIONS &amp; ANSWERS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0BD83A6-08C9-B276-47AA-4828F74B7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493" y="3923708"/>
            <a:ext cx="8923867" cy="116320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  <a:p>
            <a:pPr lvl="0"/>
            <a:r>
              <a:rPr lang="en-US"/>
              <a:t>EMAIL ADDRESS/CONTACT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1122CC-262E-9A4F-6C1F-D8E031537E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6562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6047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5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E5011587-B7F7-1991-27CC-345362FC7856}"/>
              </a:ext>
            </a:extLst>
          </p:cNvPr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B0EF33E4-45B8-8AE4-C944-DAD3E7A5AA99}"/>
              </a:ext>
            </a:extLst>
          </p:cNvPr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3267DC4B-A21B-A5EB-1318-D89D06064D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4EA13297-8576-D3FC-E3D3-AD5CF474BD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FF85C1A4-1A91-1092-6AB9-419568FF903A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90;p19">
            <a:extLst>
              <a:ext uri="{FF2B5EF4-FFF2-40B4-BE49-F238E27FC236}">
                <a16:creationId xmlns:a16="http://schemas.microsoft.com/office/drawing/2014/main" id="{CCCC2A54-E827-8886-3EA9-38594849D8BE}"/>
              </a:ext>
            </a:extLst>
          </p:cNvPr>
          <p:cNvSpPr txBox="1"/>
          <p:nvPr/>
        </p:nvSpPr>
        <p:spPr>
          <a:xfrm>
            <a:off x="1790612" y="2907627"/>
            <a:ext cx="9094571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733" b="1">
              <a:solidFill>
                <a:schemeClr val="dk1"/>
              </a:solidFill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F372CE-4FD0-6001-9DB3-E27E45A942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A0B86AC0-5CF9-C133-2852-D8DBF56C0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2080" y="2852108"/>
            <a:ext cx="9183720" cy="763600"/>
          </a:xfrm>
        </p:spPr>
        <p:txBody>
          <a:bodyPr/>
          <a:lstStyle>
            <a:lvl1pPr>
              <a:defRPr b="1">
                <a:latin typeface="Montserrat" pitchFamily="2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C1E8229-0171-D02D-7566-DACC75C013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12080" y="4042772"/>
            <a:ext cx="9184216" cy="615949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  <a:latin typeface="Montserrat" pitchFamily="2" charset="0"/>
              </a:defRPr>
            </a:lvl1pPr>
            <a:lvl2pPr>
              <a:defRPr>
                <a:latin typeface="Montserrat" pitchFamily="2" charset="0"/>
              </a:defRPr>
            </a:lvl2pPr>
            <a:lvl3pPr>
              <a:defRPr>
                <a:latin typeface="Montserrat" pitchFamily="2" charset="0"/>
              </a:defRPr>
            </a:lvl3pPr>
            <a:lvl4pPr>
              <a:defRPr>
                <a:latin typeface="Montserrat" pitchFamily="2" charset="0"/>
              </a:defRPr>
            </a:lvl4pPr>
            <a:lvl5pPr>
              <a:defRPr>
                <a:latin typeface="Montserrat" pitchFamily="2" charset="0"/>
              </a:defRPr>
            </a:lvl5pPr>
          </a:lstStyle>
          <a:p>
            <a:pPr lvl="0"/>
            <a:r>
              <a:rPr lang="en-US"/>
              <a:t>PRESENTER NAME, TITLE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FF1B879C-A027-3733-B00A-2CDE3A3300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12080" y="5474163"/>
            <a:ext cx="4013200" cy="615949"/>
          </a:xfrm>
        </p:spPr>
        <p:txBody>
          <a:bodyPr/>
          <a:lstStyle>
            <a:lvl1pPr>
              <a:buNone/>
              <a:defRPr>
                <a:latin typeface="Montserrat" pitchFamily="2" charset="0"/>
              </a:defRPr>
            </a:lvl1pPr>
          </a:lstStyle>
          <a:p>
            <a:pPr lvl="0"/>
            <a:r>
              <a:rPr lang="en-US">
                <a:latin typeface="Montserrat" pitchFamily="2" charset="0"/>
              </a:rPr>
              <a:t>XX/XX/XXXX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0510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9A55F454-25FA-0334-CF79-647E9B1CAC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AD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363784-19BB-3A32-10FD-89C12A109ED7}"/>
              </a:ext>
            </a:extLst>
          </p:cNvPr>
          <p:cNvSpPr/>
          <p:nvPr/>
        </p:nvSpPr>
        <p:spPr>
          <a:xfrm>
            <a:off x="921359" y="698271"/>
            <a:ext cx="7402444" cy="15738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C2641A3B-D32E-D521-084C-DAA3A12C73F7}"/>
              </a:ext>
            </a:extLst>
          </p:cNvPr>
          <p:cNvSpPr/>
          <p:nvPr/>
        </p:nvSpPr>
        <p:spPr>
          <a:xfrm>
            <a:off x="2" y="3"/>
            <a:ext cx="1245532" cy="6858000"/>
          </a:xfrm>
          <a:prstGeom prst="rect">
            <a:avLst/>
          </a:prstGeom>
          <a:solidFill>
            <a:srgbClr val="015390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95A4CFBE-A1F0-77EE-7B24-66BCEF4388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11869713-5B70-F030-7146-3110D23711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76099963-E994-1B51-2E1C-3F3E4B990BCF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01D6BE5E-67F1-8D56-DF55-2C1BB53825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4281" y="3047200"/>
            <a:ext cx="7933547" cy="7636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D3DDF6-1B05-578D-584D-6055CF39EB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24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FE9E2-328C-1545-9458-EFA018E9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884478"/>
            <a:ext cx="11360800" cy="710129"/>
          </a:xfrm>
        </p:spPr>
        <p:txBody>
          <a:bodyPr/>
          <a:lstStyle>
            <a:lvl1pPr>
              <a:defRPr b="1">
                <a:latin typeface="Montserrat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A32A3-06D8-0D47-8AAD-C56E41646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802297"/>
            <a:ext cx="11360800" cy="4289537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3ECF9-53C4-AF49-8D20-5D56FFBB9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015390"/>
                </a:solidFill>
                <a:latin typeface="Montserrat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" name="Google Shape;53;p13">
            <a:extLst>
              <a:ext uri="{FF2B5EF4-FFF2-40B4-BE49-F238E27FC236}">
                <a16:creationId xmlns:a16="http://schemas.microsoft.com/office/drawing/2014/main" id="{B5AD1312-7C61-B7E6-D6BF-E07CD2FEFE66}"/>
              </a:ext>
            </a:extLst>
          </p:cNvPr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" name="Google Shape;57;p13">
            <a:extLst>
              <a:ext uri="{FF2B5EF4-FFF2-40B4-BE49-F238E27FC236}">
                <a16:creationId xmlns:a16="http://schemas.microsoft.com/office/drawing/2014/main" id="{166E13D2-34C8-C43C-F21A-BCE88B43F191}"/>
              </a:ext>
            </a:extLst>
          </p:cNvPr>
          <p:cNvCxnSpPr>
            <a:cxnSpLocks/>
          </p:cNvCxnSpPr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C22B84-6A72-0296-6EEA-3709F206796D}"/>
              </a:ext>
            </a:extLst>
          </p:cNvPr>
          <p:cNvSpPr/>
          <p:nvPr/>
        </p:nvSpPr>
        <p:spPr>
          <a:xfrm>
            <a:off x="4684298" y="-287951"/>
            <a:ext cx="2794572" cy="11438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9A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Google Shape;88;p19">
            <a:extLst>
              <a:ext uri="{FF2B5EF4-FFF2-40B4-BE49-F238E27FC236}">
                <a16:creationId xmlns:a16="http://schemas.microsoft.com/office/drawing/2014/main" id="{AE1A9073-A9FC-AC13-1023-6E902F1553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048" t="17409" r="17497" b="16597"/>
          <a:stretch/>
        </p:blipFill>
        <p:spPr>
          <a:xfrm>
            <a:off x="191046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9E7257BB-3AF5-610B-074C-753B43C9A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828" y="15819"/>
            <a:ext cx="847509" cy="453949"/>
          </a:xfrm>
          <a:prstGeom prst="rect">
            <a:avLst/>
          </a:prstGeom>
        </p:spPr>
      </p:pic>
      <p:sp>
        <p:nvSpPr>
          <p:cNvPr id="11" name="Google Shape;91;p19">
            <a:extLst>
              <a:ext uri="{FF2B5EF4-FFF2-40B4-BE49-F238E27FC236}">
                <a16:creationId xmlns:a16="http://schemas.microsoft.com/office/drawing/2014/main" id="{60700980-CB42-9C54-0F79-D584F3962A22}"/>
              </a:ext>
            </a:extLst>
          </p:cNvPr>
          <p:cNvSpPr txBox="1"/>
          <p:nvPr/>
        </p:nvSpPr>
        <p:spPr>
          <a:xfrm>
            <a:off x="728868" y="6250021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Graphic 11" descr="Envelope with solid fill">
            <a:extLst>
              <a:ext uri="{FF2B5EF4-FFF2-40B4-BE49-F238E27FC236}">
                <a16:creationId xmlns:a16="http://schemas.microsoft.com/office/drawing/2014/main" id="{3D2BF91A-B9F7-325E-B2AF-37BB1E89B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602" y="6352679"/>
            <a:ext cx="287084" cy="287084"/>
          </a:xfrm>
          <a:prstGeom prst="rect">
            <a:avLst/>
          </a:prstGeom>
        </p:spPr>
      </p:pic>
      <p:sp>
        <p:nvSpPr>
          <p:cNvPr id="13" name="Google Shape;91;p19">
            <a:extLst>
              <a:ext uri="{FF2B5EF4-FFF2-40B4-BE49-F238E27FC236}">
                <a16:creationId xmlns:a16="http://schemas.microsoft.com/office/drawing/2014/main" id="{11E69E44-ED90-45CA-71D0-EAFC5A97B98E}"/>
              </a:ext>
            </a:extLst>
          </p:cNvPr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4" name="Graphic 13" descr="Internet with solid fill">
            <a:extLst>
              <a:ext uri="{FF2B5EF4-FFF2-40B4-BE49-F238E27FC236}">
                <a16:creationId xmlns:a16="http://schemas.microsoft.com/office/drawing/2014/main" id="{9AFF05A3-9758-D1E8-5480-F0522F3033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4334" y="6362298"/>
            <a:ext cx="287084" cy="2870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7BA4B6-2F28-75F2-FDC6-71B4E6D30C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10627" y="44817"/>
            <a:ext cx="2794572" cy="7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3502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851572"/>
            <a:ext cx="11360800" cy="7492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A20AE7-3372-7506-9542-F20DCD4D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11" y="6217623"/>
            <a:ext cx="731600" cy="524800"/>
          </a:xfrm>
        </p:spPr>
        <p:txBody>
          <a:bodyPr/>
          <a:lstStyle>
            <a:lvl1pPr>
              <a:defRPr b="1">
                <a:solidFill>
                  <a:srgbClr val="015390"/>
                </a:solidFill>
                <a:latin typeface="Montserrat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D1AB9A9-F797-F802-1C6C-EC14ABDA64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4868" y="1783021"/>
            <a:ext cx="5481617" cy="4223797"/>
          </a:xfrm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C1EBE01-7DAA-E703-7451-EB0960743AC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94969" y="1774820"/>
            <a:ext cx="5482167" cy="4231611"/>
          </a:xfrm>
        </p:spPr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Google Shape;91;p19">
            <a:extLst>
              <a:ext uri="{FF2B5EF4-FFF2-40B4-BE49-F238E27FC236}">
                <a16:creationId xmlns:a16="http://schemas.microsoft.com/office/drawing/2014/main" id="{30552DC6-22C3-FF64-454F-DCBB3EDBA045}"/>
              </a:ext>
            </a:extLst>
          </p:cNvPr>
          <p:cNvSpPr txBox="1"/>
          <p:nvPr/>
        </p:nvSpPr>
        <p:spPr>
          <a:xfrm>
            <a:off x="728868" y="6250021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8" name="Graphic 17" descr="Envelope with solid fill">
            <a:extLst>
              <a:ext uri="{FF2B5EF4-FFF2-40B4-BE49-F238E27FC236}">
                <a16:creationId xmlns:a16="http://schemas.microsoft.com/office/drawing/2014/main" id="{EAA14447-579C-188B-DE09-EA00A9791B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602" y="6352679"/>
            <a:ext cx="287084" cy="287084"/>
          </a:xfrm>
          <a:prstGeom prst="rect">
            <a:avLst/>
          </a:prstGeom>
        </p:spPr>
      </p:pic>
      <p:sp>
        <p:nvSpPr>
          <p:cNvPr id="19" name="Google Shape;91;p19">
            <a:extLst>
              <a:ext uri="{FF2B5EF4-FFF2-40B4-BE49-F238E27FC236}">
                <a16:creationId xmlns:a16="http://schemas.microsoft.com/office/drawing/2014/main" id="{36CF8963-0C65-79FF-228F-442EF91FF4FC}"/>
              </a:ext>
            </a:extLst>
          </p:cNvPr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0" name="Graphic 19" descr="Internet with solid fill">
            <a:extLst>
              <a:ext uri="{FF2B5EF4-FFF2-40B4-BE49-F238E27FC236}">
                <a16:creationId xmlns:a16="http://schemas.microsoft.com/office/drawing/2014/main" id="{7B591712-EB06-EF12-62DE-DD0D426BBC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4334" y="6362298"/>
            <a:ext cx="287084" cy="287084"/>
          </a:xfrm>
          <a:prstGeom prst="rect">
            <a:avLst/>
          </a:prstGeom>
        </p:spPr>
      </p:pic>
      <p:sp>
        <p:nvSpPr>
          <p:cNvPr id="22" name="Google Shape;53;p13">
            <a:extLst>
              <a:ext uri="{FF2B5EF4-FFF2-40B4-BE49-F238E27FC236}">
                <a16:creationId xmlns:a16="http://schemas.microsoft.com/office/drawing/2014/main" id="{626BD7AE-70D6-745F-B87D-085F57E88718}"/>
              </a:ext>
            </a:extLst>
          </p:cNvPr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" name="Google Shape;57;p13">
            <a:extLst>
              <a:ext uri="{FF2B5EF4-FFF2-40B4-BE49-F238E27FC236}">
                <a16:creationId xmlns:a16="http://schemas.microsoft.com/office/drawing/2014/main" id="{1057C5C2-BEA0-A3F7-54D4-AEF85C0B7E7D}"/>
              </a:ext>
            </a:extLst>
          </p:cNvPr>
          <p:cNvCxnSpPr>
            <a:cxnSpLocks/>
          </p:cNvCxnSpPr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2D3C85E-BCF4-1175-9D9F-B5160B7EF601}"/>
              </a:ext>
            </a:extLst>
          </p:cNvPr>
          <p:cNvSpPr/>
          <p:nvPr/>
        </p:nvSpPr>
        <p:spPr>
          <a:xfrm>
            <a:off x="4684298" y="-287951"/>
            <a:ext cx="2794572" cy="11438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9A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5" name="Google Shape;88;p19">
            <a:extLst>
              <a:ext uri="{FF2B5EF4-FFF2-40B4-BE49-F238E27FC236}">
                <a16:creationId xmlns:a16="http://schemas.microsoft.com/office/drawing/2014/main" id="{931C2BA2-4398-E345-21FC-6D36EAE81D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6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Text&#10;&#10;AI-generated content may be incorrect.">
            <a:extLst>
              <a:ext uri="{FF2B5EF4-FFF2-40B4-BE49-F238E27FC236}">
                <a16:creationId xmlns:a16="http://schemas.microsoft.com/office/drawing/2014/main" id="{A46C3117-F358-4C64-B6C0-3D273F7C3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828" y="15819"/>
            <a:ext cx="847509" cy="4539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90A450E-1D71-F632-DE79-5906BADB03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10627" y="44817"/>
            <a:ext cx="2794572" cy="7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58383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884478"/>
            <a:ext cx="11360800" cy="6792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>
                <a:solidFill>
                  <a:srgbClr val="015390"/>
                </a:solidFill>
                <a:latin typeface="Montserrat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Google Shape;91;p19">
            <a:extLst>
              <a:ext uri="{FF2B5EF4-FFF2-40B4-BE49-F238E27FC236}">
                <a16:creationId xmlns:a16="http://schemas.microsoft.com/office/drawing/2014/main" id="{8DA5D884-092E-393C-5882-6D3E1516E6C0}"/>
              </a:ext>
            </a:extLst>
          </p:cNvPr>
          <p:cNvSpPr txBox="1"/>
          <p:nvPr/>
        </p:nvSpPr>
        <p:spPr>
          <a:xfrm>
            <a:off x="728868" y="6250021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Graphic 8" descr="Envelope with solid fill">
            <a:extLst>
              <a:ext uri="{FF2B5EF4-FFF2-40B4-BE49-F238E27FC236}">
                <a16:creationId xmlns:a16="http://schemas.microsoft.com/office/drawing/2014/main" id="{CB4A1F6A-8594-76F1-4F9A-56B7FCB1AB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602" y="6352679"/>
            <a:ext cx="287084" cy="287084"/>
          </a:xfrm>
          <a:prstGeom prst="rect">
            <a:avLst/>
          </a:prstGeom>
        </p:spPr>
      </p:pic>
      <p:sp>
        <p:nvSpPr>
          <p:cNvPr id="10" name="Google Shape;91;p19">
            <a:extLst>
              <a:ext uri="{FF2B5EF4-FFF2-40B4-BE49-F238E27FC236}">
                <a16:creationId xmlns:a16="http://schemas.microsoft.com/office/drawing/2014/main" id="{EAE92A80-354E-9FE2-6500-04D475193EEE}"/>
              </a:ext>
            </a:extLst>
          </p:cNvPr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Graphic 10" descr="Internet with solid fill">
            <a:extLst>
              <a:ext uri="{FF2B5EF4-FFF2-40B4-BE49-F238E27FC236}">
                <a16:creationId xmlns:a16="http://schemas.microsoft.com/office/drawing/2014/main" id="{8AE21788-CE61-AB5D-41F7-A4A950B7A1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4334" y="6362298"/>
            <a:ext cx="287084" cy="287084"/>
          </a:xfrm>
          <a:prstGeom prst="rect">
            <a:avLst/>
          </a:prstGeom>
        </p:spPr>
      </p:pic>
      <p:sp>
        <p:nvSpPr>
          <p:cNvPr id="12" name="Google Shape;53;p13">
            <a:extLst>
              <a:ext uri="{FF2B5EF4-FFF2-40B4-BE49-F238E27FC236}">
                <a16:creationId xmlns:a16="http://schemas.microsoft.com/office/drawing/2014/main" id="{3280B84C-DDC1-5092-19C1-7061D52DCFFA}"/>
              </a:ext>
            </a:extLst>
          </p:cNvPr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" name="Google Shape;57;p13">
            <a:extLst>
              <a:ext uri="{FF2B5EF4-FFF2-40B4-BE49-F238E27FC236}">
                <a16:creationId xmlns:a16="http://schemas.microsoft.com/office/drawing/2014/main" id="{2868B3F2-A954-D544-24E2-38DFF65E0538}"/>
              </a:ext>
            </a:extLst>
          </p:cNvPr>
          <p:cNvCxnSpPr>
            <a:cxnSpLocks/>
          </p:cNvCxnSpPr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EB21FBE-2424-684E-C7A9-0B2913ABEB37}"/>
              </a:ext>
            </a:extLst>
          </p:cNvPr>
          <p:cNvSpPr/>
          <p:nvPr/>
        </p:nvSpPr>
        <p:spPr>
          <a:xfrm>
            <a:off x="4684298" y="-287951"/>
            <a:ext cx="2794572" cy="11438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9A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5" name="Google Shape;88;p19">
            <a:extLst>
              <a:ext uri="{FF2B5EF4-FFF2-40B4-BE49-F238E27FC236}">
                <a16:creationId xmlns:a16="http://schemas.microsoft.com/office/drawing/2014/main" id="{0D60E1AA-E30C-F0D6-C38D-7CFA4192E7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6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Text&#10;&#10;AI-generated content may be incorrect.">
            <a:extLst>
              <a:ext uri="{FF2B5EF4-FFF2-40B4-BE49-F238E27FC236}">
                <a16:creationId xmlns:a16="http://schemas.microsoft.com/office/drawing/2014/main" id="{0FF772E0-F891-9700-D8AA-DE1D14A05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828" y="15819"/>
            <a:ext cx="847509" cy="4539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F5E4CF-65A4-4E73-0966-5F3ACD6DA3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10627" y="44817"/>
            <a:ext cx="2794572" cy="72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29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9">
            <a:extLst>
              <a:ext uri="{FF2B5EF4-FFF2-40B4-BE49-F238E27FC236}">
                <a16:creationId xmlns:a16="http://schemas.microsoft.com/office/drawing/2014/main" id="{E5011587-B7F7-1991-27CC-345362FC7856}"/>
              </a:ext>
            </a:extLst>
          </p:cNvPr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" name="Google Shape;86;p19">
            <a:extLst>
              <a:ext uri="{FF2B5EF4-FFF2-40B4-BE49-F238E27FC236}">
                <a16:creationId xmlns:a16="http://schemas.microsoft.com/office/drawing/2014/main" id="{B0EF33E4-45B8-8AE4-C944-DAD3E7A5AA99}"/>
              </a:ext>
            </a:extLst>
          </p:cNvPr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CE5119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87;p19">
            <a:extLst>
              <a:ext uri="{FF2B5EF4-FFF2-40B4-BE49-F238E27FC236}">
                <a16:creationId xmlns:a16="http://schemas.microsoft.com/office/drawing/2014/main" id="{3267DC4B-A21B-A5EB-1318-D89D06064D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9" y="5282368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4EA13297-8576-D3FC-E3D3-AD5CF474BD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9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89;p19">
            <a:extLst>
              <a:ext uri="{FF2B5EF4-FFF2-40B4-BE49-F238E27FC236}">
                <a16:creationId xmlns:a16="http://schemas.microsoft.com/office/drawing/2014/main" id="{FF85C1A4-1A91-1092-6AB9-419568FF903A}"/>
              </a:ext>
            </a:extLst>
          </p:cNvPr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91;p19">
            <a:extLst>
              <a:ext uri="{FF2B5EF4-FFF2-40B4-BE49-F238E27FC236}">
                <a16:creationId xmlns:a16="http://schemas.microsoft.com/office/drawing/2014/main" id="{3F8619DA-07A0-5E6E-F78C-8667637180A4}"/>
              </a:ext>
            </a:extLst>
          </p:cNvPr>
          <p:cNvSpPr txBox="1"/>
          <p:nvPr/>
        </p:nvSpPr>
        <p:spPr>
          <a:xfrm>
            <a:off x="2275960" y="5466393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growruralhealth@health.in.gov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Google Shape;91;p19">
            <a:extLst>
              <a:ext uri="{FF2B5EF4-FFF2-40B4-BE49-F238E27FC236}">
                <a16:creationId xmlns:a16="http://schemas.microsoft.com/office/drawing/2014/main" id="{7F67369A-8FD7-0735-0F1B-F9FA7C586440}"/>
              </a:ext>
            </a:extLst>
          </p:cNvPr>
          <p:cNvSpPr txBox="1"/>
          <p:nvPr/>
        </p:nvSpPr>
        <p:spPr>
          <a:xfrm>
            <a:off x="2275960" y="5958796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1539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www.growruralhealth.in.gov</a:t>
            </a:r>
            <a:endParaRPr sz="1600">
              <a:solidFill>
                <a:srgbClr val="01539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Graphic 11" descr="Envelope with solid fill">
            <a:extLst>
              <a:ext uri="{FF2B5EF4-FFF2-40B4-BE49-F238E27FC236}">
                <a16:creationId xmlns:a16="http://schemas.microsoft.com/office/drawing/2014/main" id="{3314598A-B88C-2CF5-CB59-DEB18A7D44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2694" y="5569051"/>
            <a:ext cx="287084" cy="287084"/>
          </a:xfrm>
          <a:prstGeom prst="rect">
            <a:avLst/>
          </a:prstGeom>
        </p:spPr>
      </p:pic>
      <p:pic>
        <p:nvPicPr>
          <p:cNvPr id="15" name="Graphic 14" descr="Internet with solid fill">
            <a:extLst>
              <a:ext uri="{FF2B5EF4-FFF2-40B4-BE49-F238E27FC236}">
                <a16:creationId xmlns:a16="http://schemas.microsoft.com/office/drawing/2014/main" id="{E196989F-D130-C6A4-A101-C199FE4D90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2694" y="6061455"/>
            <a:ext cx="287084" cy="287084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D7C38CA0-2EC4-CEDB-D92B-654D0A5AD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1896" y="2759493"/>
            <a:ext cx="9033285" cy="763600"/>
          </a:xfrm>
        </p:spPr>
        <p:txBody>
          <a:bodyPr/>
          <a:lstStyle>
            <a:lvl1pPr>
              <a:defRPr b="1">
                <a:latin typeface="Montserrat" pitchFamily="2" charset="0"/>
              </a:defRPr>
            </a:lvl1pPr>
          </a:lstStyle>
          <a:p>
            <a:r>
              <a:rPr lang="en-US"/>
              <a:t>QUESTIONS &amp; ANSWERS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0BD83A6-08C9-B276-47AA-4828F74B7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493" y="3923708"/>
            <a:ext cx="8923867" cy="116320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  <a:p>
            <a:pPr lvl="0"/>
            <a:r>
              <a:rPr lang="en-US"/>
              <a:t>EMAIL ADDRESS/CONTACT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1122CC-262E-9A4F-6C1F-D8E031537E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878516" y="822289"/>
            <a:ext cx="5326381" cy="13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7164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3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3100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7E349-DCAB-0AD1-6EBC-2AD7AD7B8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1" y="1995667"/>
            <a:ext cx="5734050" cy="212662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E1129E-F67A-0C87-6991-D401A4A23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801" y="4377748"/>
            <a:ext cx="5425551" cy="155893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19E3E6C7-B2C8-92BC-BBFC-F5005BA8CE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" t="16145" r="76" b="11300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156A1B-178B-E4DA-AEF4-3F935E25F6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-2419" r="13691" b="2419"/>
          <a:stretch/>
        </p:blipFill>
        <p:spPr>
          <a:xfrm>
            <a:off x="8529319" y="-54854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5E7B2F-AEAD-503B-8491-5DAB42D4F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1613" r="17180" b="-1613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0" name="Picture 9" descr="A blue arrows on a black background&#10;&#10;Description automatically generated">
            <a:extLst>
              <a:ext uri="{FF2B5EF4-FFF2-40B4-BE49-F238E27FC236}">
                <a16:creationId xmlns:a16="http://schemas.microsoft.com/office/drawing/2014/main" id="{098E80F5-1FED-F705-556B-5B9C84B743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1" y="312037"/>
            <a:ext cx="5486411" cy="137160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A361EE-7C94-E8F9-9794-B54963E9B35D}"/>
              </a:ext>
            </a:extLst>
          </p:cNvPr>
          <p:cNvCxnSpPr/>
          <p:nvPr userDrawn="1"/>
        </p:nvCxnSpPr>
        <p:spPr>
          <a:xfrm>
            <a:off x="553315" y="4238625"/>
            <a:ext cx="476052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23C2E00-D89D-F03C-28B3-7C89740825CE}"/>
              </a:ext>
            </a:extLst>
          </p:cNvPr>
          <p:cNvSpPr txBox="1"/>
          <p:nvPr userDrawn="1"/>
        </p:nvSpPr>
        <p:spPr>
          <a:xfrm>
            <a:off x="159941" y="1619251"/>
            <a:ext cx="5410803" cy="376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We save </a:t>
            </a:r>
            <a:r>
              <a:rPr lang="en-US" dirty="0">
                <a:solidFill>
                  <a:schemeClr val="accent2"/>
                </a:solidFill>
              </a:rPr>
              <a:t>TIME.</a:t>
            </a:r>
            <a:r>
              <a:rPr lang="en-US" dirty="0">
                <a:solidFill>
                  <a:schemeClr val="accent1"/>
                </a:solidFill>
              </a:rPr>
              <a:t> We save </a:t>
            </a:r>
            <a:r>
              <a:rPr lang="en-US" dirty="0">
                <a:solidFill>
                  <a:schemeClr val="accent2"/>
                </a:solidFill>
              </a:rPr>
              <a:t>MONEY.</a:t>
            </a:r>
            <a:r>
              <a:rPr lang="en-US" dirty="0">
                <a:solidFill>
                  <a:schemeClr val="accent1"/>
                </a:solidFill>
              </a:rPr>
              <a:t> We save </a:t>
            </a:r>
            <a:r>
              <a:rPr lang="en-US" dirty="0">
                <a:solidFill>
                  <a:schemeClr val="accent2"/>
                </a:solidFill>
              </a:rPr>
              <a:t>LIVES</a:t>
            </a:r>
            <a:r>
              <a:rPr lang="en-US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4006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bf05d6204e_1_53"/>
          <p:cNvSpPr txBox="1">
            <a:spLocks noGrp="1"/>
          </p:cNvSpPr>
          <p:nvPr>
            <p:ph type="title"/>
          </p:nvPr>
        </p:nvSpPr>
        <p:spPr>
          <a:xfrm>
            <a:off x="415600" y="884477"/>
            <a:ext cx="11360800" cy="67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3bf05d6204e_1_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" name="Google Shape;57;g3bf05d6204e_1_53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" name="Google Shape;58;g3bf05d6204e_1_53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bf05d6204e_1_53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" name="Google Shape;60;g3bf05d6204e_1_53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3bf05d6204e_1_53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g3bf05d6204e_1_53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g3bf05d6204e_1_53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g3bf05d6204e_1_53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bf05d6204e_1_53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bf05d6204e_1_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99368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3664D502-0D04-DF6E-CB07-AEF7428388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  <a:gradFill>
            <a:gsLst>
              <a:gs pos="4196">
                <a:schemeClr val="bg1">
                  <a:lumMod val="99000"/>
                </a:schemeClr>
              </a:gs>
              <a:gs pos="23000">
                <a:schemeClr val="bg1"/>
              </a:gs>
              <a:gs pos="74000">
                <a:schemeClr val="accent1">
                  <a:lumMod val="45000"/>
                  <a:lumOff val="55000"/>
                  <a:alpha val="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</a:gra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BEECC72-7B5D-212B-B398-CC75835FE270}"/>
              </a:ext>
            </a:extLst>
          </p:cNvPr>
          <p:cNvSpPr/>
          <p:nvPr userDrawn="1"/>
        </p:nvSpPr>
        <p:spPr>
          <a:xfrm>
            <a:off x="1666875" y="0"/>
            <a:ext cx="10314038" cy="6858000"/>
          </a:xfrm>
          <a:prstGeom prst="rect">
            <a:avLst/>
          </a:prstGeom>
          <a:gradFill>
            <a:gsLst>
              <a:gs pos="4000">
                <a:srgbClr val="FEFEFE">
                  <a:lumMod val="99000"/>
                </a:srgbClr>
              </a:gs>
              <a:gs pos="0">
                <a:schemeClr val="bg1">
                  <a:lumMod val="99000"/>
                </a:schemeClr>
              </a:gs>
              <a:gs pos="12588">
                <a:srgbClr val="FDFDFD"/>
              </a:gs>
              <a:gs pos="23000">
                <a:schemeClr val="bg1"/>
              </a:gs>
              <a:gs pos="74000">
                <a:schemeClr val="accent1">
                  <a:lumMod val="45000"/>
                  <a:lumOff val="55000"/>
                  <a:alpha val="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584DD-5E21-1973-B054-062A4128F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1025" y="660400"/>
            <a:ext cx="4076700" cy="13493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8A6C9-1B5E-82AB-47BE-5047E2002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5" y="2235200"/>
            <a:ext cx="4076700" cy="40322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4613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A089A-7AD9-39E7-E54D-A73F67457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4517689"/>
            <a:ext cx="11913290" cy="113057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E71C1-C64D-D3BF-7E3B-F6F0317B0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875" y="5834204"/>
            <a:ext cx="5324475" cy="6654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E97B78-2E5C-C754-00A1-A467191FB1B9}"/>
              </a:ext>
            </a:extLst>
          </p:cNvPr>
          <p:cNvSpPr/>
          <p:nvPr userDrawn="1"/>
        </p:nvSpPr>
        <p:spPr>
          <a:xfrm>
            <a:off x="-9525" y="-1"/>
            <a:ext cx="12201525" cy="4331746"/>
          </a:xfrm>
          <a:custGeom>
            <a:avLst/>
            <a:gdLst>
              <a:gd name="csX0" fmla="*/ 0 w 12201525"/>
              <a:gd name="csY0" fmla="*/ 0 h 4331746"/>
              <a:gd name="csX1" fmla="*/ 921893 w 12201525"/>
              <a:gd name="csY1" fmla="*/ 0 h 4331746"/>
              <a:gd name="csX2" fmla="*/ 1477740 w 12201525"/>
              <a:gd name="csY2" fmla="*/ 0 h 4331746"/>
              <a:gd name="csX3" fmla="*/ 1911572 w 12201525"/>
              <a:gd name="csY3" fmla="*/ 0 h 4331746"/>
              <a:gd name="csX4" fmla="*/ 2711450 w 12201525"/>
              <a:gd name="csY4" fmla="*/ 0 h 4331746"/>
              <a:gd name="csX5" fmla="*/ 3511328 w 12201525"/>
              <a:gd name="csY5" fmla="*/ 0 h 4331746"/>
              <a:gd name="csX6" fmla="*/ 3823144 w 12201525"/>
              <a:gd name="csY6" fmla="*/ 0 h 4331746"/>
              <a:gd name="csX7" fmla="*/ 4256977 w 12201525"/>
              <a:gd name="csY7" fmla="*/ 0 h 4331746"/>
              <a:gd name="csX8" fmla="*/ 5056854 w 12201525"/>
              <a:gd name="csY8" fmla="*/ 0 h 4331746"/>
              <a:gd name="csX9" fmla="*/ 5856732 w 12201525"/>
              <a:gd name="csY9" fmla="*/ 0 h 4331746"/>
              <a:gd name="csX10" fmla="*/ 6534594 w 12201525"/>
              <a:gd name="csY10" fmla="*/ 0 h 4331746"/>
              <a:gd name="csX11" fmla="*/ 6846411 w 12201525"/>
              <a:gd name="csY11" fmla="*/ 0 h 4331746"/>
              <a:gd name="csX12" fmla="*/ 7524274 w 12201525"/>
              <a:gd name="csY12" fmla="*/ 0 h 4331746"/>
              <a:gd name="csX13" fmla="*/ 7836090 w 12201525"/>
              <a:gd name="csY13" fmla="*/ 0 h 4331746"/>
              <a:gd name="csX14" fmla="*/ 8513953 w 12201525"/>
              <a:gd name="csY14" fmla="*/ 0 h 4331746"/>
              <a:gd name="csX15" fmla="*/ 9191816 w 12201525"/>
              <a:gd name="csY15" fmla="*/ 0 h 4331746"/>
              <a:gd name="csX16" fmla="*/ 9503632 w 12201525"/>
              <a:gd name="csY16" fmla="*/ 0 h 4331746"/>
              <a:gd name="csX17" fmla="*/ 10425525 w 12201525"/>
              <a:gd name="csY17" fmla="*/ 0 h 4331746"/>
              <a:gd name="csX18" fmla="*/ 11103388 w 12201525"/>
              <a:gd name="csY18" fmla="*/ 0 h 4331746"/>
              <a:gd name="csX19" fmla="*/ 11415205 w 12201525"/>
              <a:gd name="csY19" fmla="*/ 0 h 4331746"/>
              <a:gd name="csX20" fmla="*/ 12201525 w 12201525"/>
              <a:gd name="csY20" fmla="*/ 0 h 4331746"/>
              <a:gd name="csX21" fmla="*/ 12201525 w 12201525"/>
              <a:gd name="csY21" fmla="*/ 705456 h 4331746"/>
              <a:gd name="csX22" fmla="*/ 12201525 w 12201525"/>
              <a:gd name="csY22" fmla="*/ 1280959 h 4331746"/>
              <a:gd name="csX23" fmla="*/ 12201525 w 12201525"/>
              <a:gd name="csY23" fmla="*/ 1943097 h 4331746"/>
              <a:gd name="csX24" fmla="*/ 12201525 w 12201525"/>
              <a:gd name="csY24" fmla="*/ 2605236 h 4331746"/>
              <a:gd name="csX25" fmla="*/ 12201525 w 12201525"/>
              <a:gd name="csY25" fmla="*/ 3267374 h 4331746"/>
              <a:gd name="csX26" fmla="*/ 12201525 w 12201525"/>
              <a:gd name="csY26" fmla="*/ 4331746 h 4331746"/>
              <a:gd name="csX27" fmla="*/ 11889708 w 12201525"/>
              <a:gd name="csY27" fmla="*/ 4331746 h 4331746"/>
              <a:gd name="csX28" fmla="*/ 11577892 w 12201525"/>
              <a:gd name="csY28" fmla="*/ 4331746 h 4331746"/>
              <a:gd name="csX29" fmla="*/ 10900029 w 12201525"/>
              <a:gd name="csY29" fmla="*/ 4331746 h 4331746"/>
              <a:gd name="csX30" fmla="*/ 10344182 w 12201525"/>
              <a:gd name="csY30" fmla="*/ 4331746 h 4331746"/>
              <a:gd name="csX31" fmla="*/ 9422289 w 12201525"/>
              <a:gd name="csY31" fmla="*/ 4331746 h 4331746"/>
              <a:gd name="csX32" fmla="*/ 9110472 w 12201525"/>
              <a:gd name="csY32" fmla="*/ 4331746 h 4331746"/>
              <a:gd name="csX33" fmla="*/ 8432610 w 12201525"/>
              <a:gd name="csY33" fmla="*/ 4331746 h 4331746"/>
              <a:gd name="csX34" fmla="*/ 7754747 w 12201525"/>
              <a:gd name="csY34" fmla="*/ 4331746 h 4331746"/>
              <a:gd name="csX35" fmla="*/ 7076884 w 12201525"/>
              <a:gd name="csY35" fmla="*/ 4331746 h 4331746"/>
              <a:gd name="csX36" fmla="*/ 6521037 w 12201525"/>
              <a:gd name="csY36" fmla="*/ 4331746 h 4331746"/>
              <a:gd name="csX37" fmla="*/ 6087205 w 12201525"/>
              <a:gd name="csY37" fmla="*/ 4331746 h 4331746"/>
              <a:gd name="csX38" fmla="*/ 5775388 w 12201525"/>
              <a:gd name="csY38" fmla="*/ 4331746 h 4331746"/>
              <a:gd name="csX39" fmla="*/ 5097526 w 12201525"/>
              <a:gd name="csY39" fmla="*/ 4331746 h 4331746"/>
              <a:gd name="csX40" fmla="*/ 4419663 w 12201525"/>
              <a:gd name="csY40" fmla="*/ 4331746 h 4331746"/>
              <a:gd name="csX41" fmla="*/ 3985831 w 12201525"/>
              <a:gd name="csY41" fmla="*/ 4331746 h 4331746"/>
              <a:gd name="csX42" fmla="*/ 3429984 w 12201525"/>
              <a:gd name="csY42" fmla="*/ 4331746 h 4331746"/>
              <a:gd name="csX43" fmla="*/ 2996152 w 12201525"/>
              <a:gd name="csY43" fmla="*/ 4331746 h 4331746"/>
              <a:gd name="csX44" fmla="*/ 2074259 w 12201525"/>
              <a:gd name="csY44" fmla="*/ 4331746 h 4331746"/>
              <a:gd name="csX45" fmla="*/ 1640427 w 12201525"/>
              <a:gd name="csY45" fmla="*/ 4331746 h 4331746"/>
              <a:gd name="csX46" fmla="*/ 718534 w 12201525"/>
              <a:gd name="csY46" fmla="*/ 4331746 h 4331746"/>
              <a:gd name="csX47" fmla="*/ 0 w 12201525"/>
              <a:gd name="csY47" fmla="*/ 4331746 h 4331746"/>
              <a:gd name="csX48" fmla="*/ 0 w 12201525"/>
              <a:gd name="csY48" fmla="*/ 3756243 h 4331746"/>
              <a:gd name="csX49" fmla="*/ 0 w 12201525"/>
              <a:gd name="csY49" fmla="*/ 3094104 h 4331746"/>
              <a:gd name="csX50" fmla="*/ 0 w 12201525"/>
              <a:gd name="csY50" fmla="*/ 2518601 h 4331746"/>
              <a:gd name="csX51" fmla="*/ 0 w 12201525"/>
              <a:gd name="csY51" fmla="*/ 2029732 h 4331746"/>
              <a:gd name="csX52" fmla="*/ 0 w 12201525"/>
              <a:gd name="csY52" fmla="*/ 1454229 h 4331746"/>
              <a:gd name="csX53" fmla="*/ 0 w 12201525"/>
              <a:gd name="csY53" fmla="*/ 792091 h 4331746"/>
              <a:gd name="csX54" fmla="*/ 0 w 12201525"/>
              <a:gd name="csY54" fmla="*/ 0 h 43317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</a:cxnLst>
            <a:rect l="l" t="t" r="r" b="b"/>
            <a:pathLst>
              <a:path w="12201525" h="4331746" fill="none" extrusionOk="0">
                <a:moveTo>
                  <a:pt x="0" y="0"/>
                </a:moveTo>
                <a:cubicBezTo>
                  <a:pt x="206099" y="12660"/>
                  <a:pt x="707936" y="-44937"/>
                  <a:pt x="921893" y="0"/>
                </a:cubicBezTo>
                <a:cubicBezTo>
                  <a:pt x="1135850" y="44937"/>
                  <a:pt x="1270971" y="-18834"/>
                  <a:pt x="1477740" y="0"/>
                </a:cubicBezTo>
                <a:cubicBezTo>
                  <a:pt x="1684509" y="18834"/>
                  <a:pt x="1712527" y="-16077"/>
                  <a:pt x="1911572" y="0"/>
                </a:cubicBezTo>
                <a:cubicBezTo>
                  <a:pt x="2110617" y="16077"/>
                  <a:pt x="2327008" y="-34460"/>
                  <a:pt x="2711450" y="0"/>
                </a:cubicBezTo>
                <a:cubicBezTo>
                  <a:pt x="3095892" y="34460"/>
                  <a:pt x="3223368" y="3590"/>
                  <a:pt x="3511328" y="0"/>
                </a:cubicBezTo>
                <a:cubicBezTo>
                  <a:pt x="3799288" y="-3590"/>
                  <a:pt x="3700122" y="2378"/>
                  <a:pt x="3823144" y="0"/>
                </a:cubicBezTo>
                <a:cubicBezTo>
                  <a:pt x="3946166" y="-2378"/>
                  <a:pt x="4115423" y="-13200"/>
                  <a:pt x="4256977" y="0"/>
                </a:cubicBezTo>
                <a:cubicBezTo>
                  <a:pt x="4398531" y="13200"/>
                  <a:pt x="4765858" y="-33294"/>
                  <a:pt x="5056854" y="0"/>
                </a:cubicBezTo>
                <a:cubicBezTo>
                  <a:pt x="5347850" y="33294"/>
                  <a:pt x="5529117" y="-3911"/>
                  <a:pt x="5856732" y="0"/>
                </a:cubicBezTo>
                <a:cubicBezTo>
                  <a:pt x="6184347" y="3911"/>
                  <a:pt x="6373876" y="15671"/>
                  <a:pt x="6534594" y="0"/>
                </a:cubicBezTo>
                <a:cubicBezTo>
                  <a:pt x="6695312" y="-15671"/>
                  <a:pt x="6712645" y="-5736"/>
                  <a:pt x="6846411" y="0"/>
                </a:cubicBezTo>
                <a:cubicBezTo>
                  <a:pt x="6980177" y="5736"/>
                  <a:pt x="7369652" y="6651"/>
                  <a:pt x="7524274" y="0"/>
                </a:cubicBezTo>
                <a:cubicBezTo>
                  <a:pt x="7678896" y="-6651"/>
                  <a:pt x="7709353" y="-9472"/>
                  <a:pt x="7836090" y="0"/>
                </a:cubicBezTo>
                <a:cubicBezTo>
                  <a:pt x="7962827" y="9472"/>
                  <a:pt x="8348463" y="-5359"/>
                  <a:pt x="8513953" y="0"/>
                </a:cubicBezTo>
                <a:cubicBezTo>
                  <a:pt x="8679443" y="5359"/>
                  <a:pt x="9047028" y="21256"/>
                  <a:pt x="9191816" y="0"/>
                </a:cubicBezTo>
                <a:cubicBezTo>
                  <a:pt x="9336604" y="-21256"/>
                  <a:pt x="9376464" y="-87"/>
                  <a:pt x="9503632" y="0"/>
                </a:cubicBezTo>
                <a:cubicBezTo>
                  <a:pt x="9630800" y="87"/>
                  <a:pt x="10176906" y="-27065"/>
                  <a:pt x="10425525" y="0"/>
                </a:cubicBezTo>
                <a:cubicBezTo>
                  <a:pt x="10674144" y="27065"/>
                  <a:pt x="10792427" y="-16729"/>
                  <a:pt x="11103388" y="0"/>
                </a:cubicBezTo>
                <a:cubicBezTo>
                  <a:pt x="11414349" y="16729"/>
                  <a:pt x="11306580" y="6859"/>
                  <a:pt x="11415205" y="0"/>
                </a:cubicBezTo>
                <a:cubicBezTo>
                  <a:pt x="11523830" y="-6859"/>
                  <a:pt x="11872952" y="31060"/>
                  <a:pt x="12201525" y="0"/>
                </a:cubicBezTo>
                <a:cubicBezTo>
                  <a:pt x="12182612" y="300698"/>
                  <a:pt x="12234182" y="443494"/>
                  <a:pt x="12201525" y="705456"/>
                </a:cubicBezTo>
                <a:cubicBezTo>
                  <a:pt x="12168868" y="967418"/>
                  <a:pt x="12209029" y="1107758"/>
                  <a:pt x="12201525" y="1280959"/>
                </a:cubicBezTo>
                <a:cubicBezTo>
                  <a:pt x="12194021" y="1454160"/>
                  <a:pt x="12218085" y="1621805"/>
                  <a:pt x="12201525" y="1943097"/>
                </a:cubicBezTo>
                <a:cubicBezTo>
                  <a:pt x="12184965" y="2264389"/>
                  <a:pt x="12205115" y="2394339"/>
                  <a:pt x="12201525" y="2605236"/>
                </a:cubicBezTo>
                <a:cubicBezTo>
                  <a:pt x="12197935" y="2816133"/>
                  <a:pt x="12222005" y="2956014"/>
                  <a:pt x="12201525" y="3267374"/>
                </a:cubicBezTo>
                <a:cubicBezTo>
                  <a:pt x="12181045" y="3578734"/>
                  <a:pt x="12222524" y="3802806"/>
                  <a:pt x="12201525" y="4331746"/>
                </a:cubicBezTo>
                <a:cubicBezTo>
                  <a:pt x="12093449" y="4337877"/>
                  <a:pt x="12010747" y="4335789"/>
                  <a:pt x="11889708" y="4331746"/>
                </a:cubicBezTo>
                <a:cubicBezTo>
                  <a:pt x="11768669" y="4327703"/>
                  <a:pt x="11656280" y="4323721"/>
                  <a:pt x="11577892" y="4331746"/>
                </a:cubicBezTo>
                <a:cubicBezTo>
                  <a:pt x="11499504" y="4339771"/>
                  <a:pt x="11152760" y="4336234"/>
                  <a:pt x="10900029" y="4331746"/>
                </a:cubicBezTo>
                <a:cubicBezTo>
                  <a:pt x="10647298" y="4327258"/>
                  <a:pt x="10513770" y="4358792"/>
                  <a:pt x="10344182" y="4331746"/>
                </a:cubicBezTo>
                <a:cubicBezTo>
                  <a:pt x="10174594" y="4304700"/>
                  <a:pt x="9849801" y="4313796"/>
                  <a:pt x="9422289" y="4331746"/>
                </a:cubicBezTo>
                <a:cubicBezTo>
                  <a:pt x="8994777" y="4349696"/>
                  <a:pt x="9264957" y="4342904"/>
                  <a:pt x="9110472" y="4331746"/>
                </a:cubicBezTo>
                <a:cubicBezTo>
                  <a:pt x="8955987" y="4320588"/>
                  <a:pt x="8622499" y="4323249"/>
                  <a:pt x="8432610" y="4331746"/>
                </a:cubicBezTo>
                <a:cubicBezTo>
                  <a:pt x="8242721" y="4340243"/>
                  <a:pt x="8038077" y="4358337"/>
                  <a:pt x="7754747" y="4331746"/>
                </a:cubicBezTo>
                <a:cubicBezTo>
                  <a:pt x="7471417" y="4305155"/>
                  <a:pt x="7235610" y="4335278"/>
                  <a:pt x="7076884" y="4331746"/>
                </a:cubicBezTo>
                <a:cubicBezTo>
                  <a:pt x="6918158" y="4328214"/>
                  <a:pt x="6747812" y="4322717"/>
                  <a:pt x="6521037" y="4331746"/>
                </a:cubicBezTo>
                <a:cubicBezTo>
                  <a:pt x="6294262" y="4340775"/>
                  <a:pt x="6207397" y="4325259"/>
                  <a:pt x="6087205" y="4331746"/>
                </a:cubicBezTo>
                <a:cubicBezTo>
                  <a:pt x="5967013" y="4338233"/>
                  <a:pt x="5922605" y="4329107"/>
                  <a:pt x="5775388" y="4331746"/>
                </a:cubicBezTo>
                <a:cubicBezTo>
                  <a:pt x="5628171" y="4334385"/>
                  <a:pt x="5435803" y="4357013"/>
                  <a:pt x="5097526" y="4331746"/>
                </a:cubicBezTo>
                <a:cubicBezTo>
                  <a:pt x="4759249" y="4306479"/>
                  <a:pt x="4577065" y="4317600"/>
                  <a:pt x="4419663" y="4331746"/>
                </a:cubicBezTo>
                <a:cubicBezTo>
                  <a:pt x="4262261" y="4345892"/>
                  <a:pt x="4087513" y="4338052"/>
                  <a:pt x="3985831" y="4331746"/>
                </a:cubicBezTo>
                <a:cubicBezTo>
                  <a:pt x="3884149" y="4325440"/>
                  <a:pt x="3602889" y="4354290"/>
                  <a:pt x="3429984" y="4331746"/>
                </a:cubicBezTo>
                <a:cubicBezTo>
                  <a:pt x="3257079" y="4309202"/>
                  <a:pt x="3158343" y="4334488"/>
                  <a:pt x="2996152" y="4331746"/>
                </a:cubicBezTo>
                <a:cubicBezTo>
                  <a:pt x="2833961" y="4329004"/>
                  <a:pt x="2482623" y="4377236"/>
                  <a:pt x="2074259" y="4331746"/>
                </a:cubicBezTo>
                <a:cubicBezTo>
                  <a:pt x="1665895" y="4286256"/>
                  <a:pt x="1817767" y="4326522"/>
                  <a:pt x="1640427" y="4331746"/>
                </a:cubicBezTo>
                <a:cubicBezTo>
                  <a:pt x="1463087" y="4336970"/>
                  <a:pt x="1091512" y="4339116"/>
                  <a:pt x="718534" y="4331746"/>
                </a:cubicBezTo>
                <a:cubicBezTo>
                  <a:pt x="345556" y="4324376"/>
                  <a:pt x="269560" y="4335676"/>
                  <a:pt x="0" y="4331746"/>
                </a:cubicBezTo>
                <a:cubicBezTo>
                  <a:pt x="18217" y="4056101"/>
                  <a:pt x="-22081" y="3874380"/>
                  <a:pt x="0" y="3756243"/>
                </a:cubicBezTo>
                <a:cubicBezTo>
                  <a:pt x="22081" y="3638106"/>
                  <a:pt x="18731" y="3232424"/>
                  <a:pt x="0" y="3094104"/>
                </a:cubicBezTo>
                <a:cubicBezTo>
                  <a:pt x="-18731" y="2955784"/>
                  <a:pt x="4443" y="2762603"/>
                  <a:pt x="0" y="2518601"/>
                </a:cubicBezTo>
                <a:cubicBezTo>
                  <a:pt x="-4443" y="2274599"/>
                  <a:pt x="-7859" y="2269810"/>
                  <a:pt x="0" y="2029732"/>
                </a:cubicBezTo>
                <a:cubicBezTo>
                  <a:pt x="7859" y="1789654"/>
                  <a:pt x="14008" y="1628933"/>
                  <a:pt x="0" y="1454229"/>
                </a:cubicBezTo>
                <a:cubicBezTo>
                  <a:pt x="-14008" y="1279525"/>
                  <a:pt x="30339" y="1035421"/>
                  <a:pt x="0" y="792091"/>
                </a:cubicBezTo>
                <a:cubicBezTo>
                  <a:pt x="-30339" y="548761"/>
                  <a:pt x="-37062" y="245117"/>
                  <a:pt x="0" y="0"/>
                </a:cubicBezTo>
                <a:close/>
              </a:path>
              <a:path w="12201525" h="4331746" stroke="0" extrusionOk="0">
                <a:moveTo>
                  <a:pt x="0" y="0"/>
                </a:moveTo>
                <a:cubicBezTo>
                  <a:pt x="165956" y="-801"/>
                  <a:pt x="351727" y="16327"/>
                  <a:pt x="555847" y="0"/>
                </a:cubicBezTo>
                <a:cubicBezTo>
                  <a:pt x="759967" y="-16327"/>
                  <a:pt x="903488" y="25901"/>
                  <a:pt x="1111694" y="0"/>
                </a:cubicBezTo>
                <a:cubicBezTo>
                  <a:pt x="1319900" y="-25901"/>
                  <a:pt x="1570920" y="-1504"/>
                  <a:pt x="1911572" y="0"/>
                </a:cubicBezTo>
                <a:cubicBezTo>
                  <a:pt x="2252224" y="1504"/>
                  <a:pt x="2252671" y="18578"/>
                  <a:pt x="2589435" y="0"/>
                </a:cubicBezTo>
                <a:cubicBezTo>
                  <a:pt x="2926199" y="-18578"/>
                  <a:pt x="2977940" y="-33156"/>
                  <a:pt x="3267297" y="0"/>
                </a:cubicBezTo>
                <a:cubicBezTo>
                  <a:pt x="3556654" y="33156"/>
                  <a:pt x="3487497" y="13637"/>
                  <a:pt x="3579114" y="0"/>
                </a:cubicBezTo>
                <a:cubicBezTo>
                  <a:pt x="3670731" y="-13637"/>
                  <a:pt x="4072363" y="-8475"/>
                  <a:pt x="4256977" y="0"/>
                </a:cubicBezTo>
                <a:cubicBezTo>
                  <a:pt x="4441591" y="8475"/>
                  <a:pt x="4603652" y="4682"/>
                  <a:pt x="4690809" y="0"/>
                </a:cubicBezTo>
                <a:cubicBezTo>
                  <a:pt x="4777966" y="-4682"/>
                  <a:pt x="4971250" y="17350"/>
                  <a:pt x="5124641" y="0"/>
                </a:cubicBezTo>
                <a:cubicBezTo>
                  <a:pt x="5278032" y="-17350"/>
                  <a:pt x="5514809" y="-24213"/>
                  <a:pt x="5802503" y="0"/>
                </a:cubicBezTo>
                <a:cubicBezTo>
                  <a:pt x="6090197" y="24213"/>
                  <a:pt x="6306334" y="638"/>
                  <a:pt x="6480366" y="0"/>
                </a:cubicBezTo>
                <a:cubicBezTo>
                  <a:pt x="6654398" y="-638"/>
                  <a:pt x="6922417" y="-6206"/>
                  <a:pt x="7036213" y="0"/>
                </a:cubicBezTo>
                <a:cubicBezTo>
                  <a:pt x="7150009" y="6206"/>
                  <a:pt x="7424686" y="-10376"/>
                  <a:pt x="7714075" y="0"/>
                </a:cubicBezTo>
                <a:cubicBezTo>
                  <a:pt x="8003464" y="10376"/>
                  <a:pt x="8141446" y="13329"/>
                  <a:pt x="8269923" y="0"/>
                </a:cubicBezTo>
                <a:cubicBezTo>
                  <a:pt x="8398400" y="-13329"/>
                  <a:pt x="8569524" y="11745"/>
                  <a:pt x="8703755" y="0"/>
                </a:cubicBezTo>
                <a:cubicBezTo>
                  <a:pt x="8837986" y="-11745"/>
                  <a:pt x="8935135" y="1196"/>
                  <a:pt x="9015571" y="0"/>
                </a:cubicBezTo>
                <a:cubicBezTo>
                  <a:pt x="9096007" y="-1196"/>
                  <a:pt x="9611948" y="2699"/>
                  <a:pt x="9815449" y="0"/>
                </a:cubicBezTo>
                <a:cubicBezTo>
                  <a:pt x="10018950" y="-2699"/>
                  <a:pt x="10140609" y="-3192"/>
                  <a:pt x="10371296" y="0"/>
                </a:cubicBezTo>
                <a:cubicBezTo>
                  <a:pt x="10601983" y="3192"/>
                  <a:pt x="10547648" y="-13870"/>
                  <a:pt x="10683113" y="0"/>
                </a:cubicBezTo>
                <a:cubicBezTo>
                  <a:pt x="10818578" y="13870"/>
                  <a:pt x="10883908" y="8919"/>
                  <a:pt x="10994930" y="0"/>
                </a:cubicBezTo>
                <a:cubicBezTo>
                  <a:pt x="11105952" y="-8919"/>
                  <a:pt x="11256134" y="-17481"/>
                  <a:pt x="11428762" y="0"/>
                </a:cubicBezTo>
                <a:cubicBezTo>
                  <a:pt x="11601390" y="17481"/>
                  <a:pt x="11923784" y="80"/>
                  <a:pt x="12201525" y="0"/>
                </a:cubicBezTo>
                <a:cubicBezTo>
                  <a:pt x="12191138" y="260429"/>
                  <a:pt x="12200864" y="396398"/>
                  <a:pt x="12201525" y="575503"/>
                </a:cubicBezTo>
                <a:cubicBezTo>
                  <a:pt x="12202186" y="754608"/>
                  <a:pt x="12216674" y="1029414"/>
                  <a:pt x="12201525" y="1151007"/>
                </a:cubicBezTo>
                <a:cubicBezTo>
                  <a:pt x="12186376" y="1272600"/>
                  <a:pt x="12219249" y="1417994"/>
                  <a:pt x="12201525" y="1639875"/>
                </a:cubicBezTo>
                <a:cubicBezTo>
                  <a:pt x="12183801" y="1861756"/>
                  <a:pt x="12206696" y="2108457"/>
                  <a:pt x="12201525" y="2258696"/>
                </a:cubicBezTo>
                <a:cubicBezTo>
                  <a:pt x="12196354" y="2408935"/>
                  <a:pt x="12185392" y="2577993"/>
                  <a:pt x="12201525" y="2834200"/>
                </a:cubicBezTo>
                <a:cubicBezTo>
                  <a:pt x="12217658" y="3090407"/>
                  <a:pt x="12199850" y="3191068"/>
                  <a:pt x="12201525" y="3409703"/>
                </a:cubicBezTo>
                <a:cubicBezTo>
                  <a:pt x="12203200" y="3628338"/>
                  <a:pt x="12185083" y="3972561"/>
                  <a:pt x="12201525" y="4331746"/>
                </a:cubicBezTo>
                <a:cubicBezTo>
                  <a:pt x="12013393" y="4352743"/>
                  <a:pt x="11882588" y="4321403"/>
                  <a:pt x="11767693" y="4331746"/>
                </a:cubicBezTo>
                <a:cubicBezTo>
                  <a:pt x="11652798" y="4342089"/>
                  <a:pt x="11486825" y="4351451"/>
                  <a:pt x="11333861" y="4331746"/>
                </a:cubicBezTo>
                <a:cubicBezTo>
                  <a:pt x="11180897" y="4312041"/>
                  <a:pt x="11156613" y="4328199"/>
                  <a:pt x="11022044" y="4331746"/>
                </a:cubicBezTo>
                <a:cubicBezTo>
                  <a:pt x="10887475" y="4335293"/>
                  <a:pt x="10380621" y="4350043"/>
                  <a:pt x="10100151" y="4331746"/>
                </a:cubicBezTo>
                <a:cubicBezTo>
                  <a:pt x="9819681" y="4313449"/>
                  <a:pt x="9775881" y="4348433"/>
                  <a:pt x="9544304" y="4331746"/>
                </a:cubicBezTo>
                <a:cubicBezTo>
                  <a:pt x="9312727" y="4315059"/>
                  <a:pt x="9033631" y="4326557"/>
                  <a:pt x="8866442" y="4331746"/>
                </a:cubicBezTo>
                <a:cubicBezTo>
                  <a:pt x="8699253" y="4336935"/>
                  <a:pt x="8660179" y="4343091"/>
                  <a:pt x="8554625" y="4331746"/>
                </a:cubicBezTo>
                <a:cubicBezTo>
                  <a:pt x="8449071" y="4320401"/>
                  <a:pt x="8303189" y="4323204"/>
                  <a:pt x="8120793" y="4331746"/>
                </a:cubicBezTo>
                <a:cubicBezTo>
                  <a:pt x="7938397" y="4340288"/>
                  <a:pt x="7492015" y="4306802"/>
                  <a:pt x="7198900" y="4331746"/>
                </a:cubicBezTo>
                <a:cubicBezTo>
                  <a:pt x="6905785" y="4356690"/>
                  <a:pt x="6471943" y="4376241"/>
                  <a:pt x="6277007" y="4331746"/>
                </a:cubicBezTo>
                <a:cubicBezTo>
                  <a:pt x="6082071" y="4287251"/>
                  <a:pt x="5673751" y="4370440"/>
                  <a:pt x="5355114" y="4331746"/>
                </a:cubicBezTo>
                <a:cubicBezTo>
                  <a:pt x="5036477" y="4293052"/>
                  <a:pt x="4805504" y="4350979"/>
                  <a:pt x="4433221" y="4331746"/>
                </a:cubicBezTo>
                <a:cubicBezTo>
                  <a:pt x="4060938" y="4312513"/>
                  <a:pt x="4199876" y="4321482"/>
                  <a:pt x="4121404" y="4331746"/>
                </a:cubicBezTo>
                <a:cubicBezTo>
                  <a:pt x="4042932" y="4342010"/>
                  <a:pt x="3402983" y="4289759"/>
                  <a:pt x="3199511" y="4331746"/>
                </a:cubicBezTo>
                <a:cubicBezTo>
                  <a:pt x="2996039" y="4373733"/>
                  <a:pt x="2801314" y="4358103"/>
                  <a:pt x="2643664" y="4331746"/>
                </a:cubicBezTo>
                <a:cubicBezTo>
                  <a:pt x="2486014" y="4305389"/>
                  <a:pt x="2149207" y="4311692"/>
                  <a:pt x="1721771" y="4331746"/>
                </a:cubicBezTo>
                <a:cubicBezTo>
                  <a:pt x="1294335" y="4351800"/>
                  <a:pt x="1334489" y="4308008"/>
                  <a:pt x="1165923" y="4331746"/>
                </a:cubicBezTo>
                <a:cubicBezTo>
                  <a:pt x="997357" y="4355484"/>
                  <a:pt x="919018" y="4330194"/>
                  <a:pt x="732091" y="4331746"/>
                </a:cubicBezTo>
                <a:cubicBezTo>
                  <a:pt x="545164" y="4333298"/>
                  <a:pt x="310159" y="4332099"/>
                  <a:pt x="0" y="4331746"/>
                </a:cubicBezTo>
                <a:cubicBezTo>
                  <a:pt x="-13496" y="4153704"/>
                  <a:pt x="1616" y="4019945"/>
                  <a:pt x="0" y="3712925"/>
                </a:cubicBezTo>
                <a:cubicBezTo>
                  <a:pt x="-1616" y="3405905"/>
                  <a:pt x="21788" y="3326510"/>
                  <a:pt x="0" y="3050787"/>
                </a:cubicBezTo>
                <a:cubicBezTo>
                  <a:pt x="-21788" y="2775064"/>
                  <a:pt x="21037" y="2765012"/>
                  <a:pt x="0" y="2518601"/>
                </a:cubicBezTo>
                <a:cubicBezTo>
                  <a:pt x="-21037" y="2272190"/>
                  <a:pt x="-7652" y="2177989"/>
                  <a:pt x="0" y="1856463"/>
                </a:cubicBezTo>
                <a:cubicBezTo>
                  <a:pt x="7652" y="1534937"/>
                  <a:pt x="904" y="1412818"/>
                  <a:pt x="0" y="1280959"/>
                </a:cubicBezTo>
                <a:cubicBezTo>
                  <a:pt x="-904" y="1149100"/>
                  <a:pt x="-2632" y="894074"/>
                  <a:pt x="0" y="792091"/>
                </a:cubicBezTo>
                <a:cubicBezTo>
                  <a:pt x="2632" y="690108"/>
                  <a:pt x="-28464" y="347888"/>
                  <a:pt x="0" y="0"/>
                </a:cubicBezTo>
                <a:close/>
              </a:path>
            </a:pathLst>
          </a:custGeom>
          <a:blipFill>
            <a:blip r:embed="rId2"/>
            <a:stretch>
              <a:fillRect r="-156"/>
            </a:stretch>
          </a:blipFill>
          <a:ln>
            <a:noFill/>
            <a:extLst>
              <a:ext uri="{C807C97D-BFC1-408E-A445-0C87EB9F89A2}">
                <ask:lineSketchStyleProps xmlns:ask="http://schemas.microsoft.com/office/drawing/2018/sketchyshapes" sd="22339763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637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2333A951-5B02-0204-02B9-101A152DC5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6584DD-5E21-1973-B054-062A4128F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8A6C9-1B5E-82AB-47BE-5047E2002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99" y="1163623"/>
            <a:ext cx="10515600" cy="49641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FB7A3-BA27-95B3-29B2-1C3C6C04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4E61-3CD3-4F98-B6A0-6070C7928E1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A827B-7322-53FF-319E-731FAE40E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782D1-031E-33C1-CEF3-EF151002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C70EB8-52D8-44E5-A98C-AE267A601B8C}"/>
              </a:ext>
            </a:extLst>
          </p:cNvPr>
          <p:cNvCxnSpPr/>
          <p:nvPr userDrawn="1"/>
        </p:nvCxnSpPr>
        <p:spPr>
          <a:xfrm>
            <a:off x="758299" y="1113578"/>
            <a:ext cx="10515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C5B1A3-AA8E-8C58-2CC9-AAAA5CE28284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</p:spTree>
    <p:extLst>
      <p:ext uri="{BB962C8B-B14F-4D97-AF65-F5344CB8AC3E}">
        <p14:creationId xmlns:p14="http://schemas.microsoft.com/office/powerpoint/2010/main" val="4192865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700FEE16-1855-AB41-5B8E-78A6C7BBC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19EF7-EF5E-044C-1E44-A7D0F9DCB8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8299" y="1283905"/>
            <a:ext cx="5181600" cy="48140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FA82A2-2DAF-4F5C-2666-FC786038C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71851"/>
            <a:ext cx="5181600" cy="4814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2A548-2630-EF5E-557B-7872091C2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B888-A5F8-40C8-A6E1-9E99B79FD9E9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2A9DA-F181-B148-5EF8-7FA6EEE5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938FF-0810-9486-3FD9-57C77324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C7C28-60DA-219E-663D-9252C1527223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FF31AF3-F8D6-440B-E13A-0DBAA96F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3F1F57-BBC9-99B4-F8D0-F9BA623BD76E}"/>
              </a:ext>
            </a:extLst>
          </p:cNvPr>
          <p:cNvCxnSpPr/>
          <p:nvPr userDrawn="1"/>
        </p:nvCxnSpPr>
        <p:spPr>
          <a:xfrm>
            <a:off x="758299" y="1113578"/>
            <a:ext cx="10515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625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321AF676-9A33-984C-ECA8-552A4CA047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888E1-FE48-74C8-8F36-8C90BA118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3695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02117-45D0-8636-0F59-3E94BB13C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20172"/>
            <a:ext cx="5157787" cy="39458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8B95AE-844F-ED53-EA84-422790786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695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3CE4A1-4D6E-EDD2-2E96-DBFE1895F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220172"/>
            <a:ext cx="5183188" cy="39458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A8147-1D16-AD73-1815-C9ECDB755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31CB-3EAB-44A8-9533-591BF7083D2B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1ED478-BA8A-8DF2-00EF-6D6EFA53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B7DFBD-8789-48CF-A577-2F9488E43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48DBF-35E1-F6B7-751E-B6EA1918FA40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E44AEDC-8B86-41CF-2E8C-E06E20C8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79E29-2248-9F2E-4123-5D0A16AC93DA}"/>
              </a:ext>
            </a:extLst>
          </p:cNvPr>
          <p:cNvCxnSpPr/>
          <p:nvPr userDrawn="1"/>
        </p:nvCxnSpPr>
        <p:spPr>
          <a:xfrm>
            <a:off x="758299" y="1113578"/>
            <a:ext cx="10515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61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28362062-A293-6F04-0280-7FA492BBA5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87B9D2-4297-2ABD-337F-B251B492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10AA-A81A-49A8-9323-6B5FAA57BF2C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A6426-8CB5-5693-9E7E-8C4A6C524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F43325-7234-C511-5658-35508D12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FF1CB-7060-1688-2D02-C91D05B1B3E6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50BB36-FE4B-A5A1-194D-92536386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1C2660-5020-C377-AEB4-BC613F60A5BF}"/>
              </a:ext>
            </a:extLst>
          </p:cNvPr>
          <p:cNvCxnSpPr/>
          <p:nvPr userDrawn="1"/>
        </p:nvCxnSpPr>
        <p:spPr>
          <a:xfrm>
            <a:off x="758299" y="1113578"/>
            <a:ext cx="10515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258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8A98103A-8423-3CB9-C2C8-35996E8ECA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7BD386-6A79-B63F-6E1B-B12FFDB74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559D-C089-4F10-A4AE-F3F454CF9D22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6FA8D0-6C38-0ED5-9EE0-E3F34756B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5E061-1DFC-2A69-2200-053883DD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2C707-9376-1312-5FC9-867F8ABBCBA9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CDC119-6430-229D-8E5C-75EA28C86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94917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1E50-7A8B-B972-82C1-123D84DEA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5680D-0E9D-0960-A76D-0FAF2897D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A62808-FE9E-7E6E-532F-FE2B3465A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C5373-0A8C-6830-162E-505E3E61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9673-EA59-4C14-A139-A61CA2443E4E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E6968-FFC9-D8A8-84FF-C4C119505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©2025 Indiana Health Information Exchange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7527A-9E1D-B3C9-CC39-2B4A862D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black background with arrows&#10;&#10;Description automatically generated">
            <a:extLst>
              <a:ext uri="{FF2B5EF4-FFF2-40B4-BE49-F238E27FC236}">
                <a16:creationId xmlns:a16="http://schemas.microsoft.com/office/drawing/2014/main" id="{3F27ECCE-501E-2D6C-E216-5D6586CBF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082" y="149026"/>
            <a:ext cx="13022687" cy="63438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EBD87D-00BE-E7E4-8C38-6C9D1D425FB4}"/>
              </a:ext>
            </a:extLst>
          </p:cNvPr>
          <p:cNvSpPr txBox="1"/>
          <p:nvPr userDrawn="1"/>
        </p:nvSpPr>
        <p:spPr>
          <a:xfrm>
            <a:off x="11572875" y="365124"/>
            <a:ext cx="461665" cy="620732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tx1"/>
                </a:solidFill>
                <a:latin typeface="Bahnschrift SemiLight" panose="020B0502040204020203" pitchFamily="34" charset="0"/>
              </a:rPr>
              <a:t>INDIANA HEALTH INFORMATION EXCHANGE</a:t>
            </a:r>
          </a:p>
        </p:txBody>
      </p:sp>
    </p:spTree>
    <p:extLst>
      <p:ext uri="{BB962C8B-B14F-4D97-AF65-F5344CB8AC3E}">
        <p14:creationId xmlns:p14="http://schemas.microsoft.com/office/powerpoint/2010/main" val="34382373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3711D2-B988-47F9-9A91-448ED01AED03}"/>
              </a:ext>
            </a:extLst>
          </p:cNvPr>
          <p:cNvSpPr/>
          <p:nvPr userDrawn="1"/>
        </p:nvSpPr>
        <p:spPr>
          <a:xfrm>
            <a:off x="389969" y="349627"/>
            <a:ext cx="11443447" cy="6158753"/>
          </a:xfrm>
          <a:prstGeom prst="rect">
            <a:avLst/>
          </a:prstGeom>
          <a:noFill/>
          <a:ln w="38100">
            <a:solidFill>
              <a:schemeClr val="bg1"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9278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C8AB2E43-5E53-451A-9F9A-68359282E311}"/>
              </a:ext>
            </a:extLst>
          </p:cNvPr>
          <p:cNvSpPr/>
          <p:nvPr userDrawn="1"/>
        </p:nvSpPr>
        <p:spPr>
          <a:xfrm rot="10800000">
            <a:off x="10444773" y="-2"/>
            <a:ext cx="1747226" cy="1747226"/>
          </a:xfrm>
          <a:prstGeom prst="rtTriangl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latin typeface="Arial" panose="020B0604020202020204" pitchFamily="34" charset="0"/>
            </a:endParaRP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2DF0A5FC-F550-4744-A5A3-9D5E6FFCCE3E}"/>
              </a:ext>
            </a:extLst>
          </p:cNvPr>
          <p:cNvSpPr/>
          <p:nvPr userDrawn="1"/>
        </p:nvSpPr>
        <p:spPr>
          <a:xfrm>
            <a:off x="1" y="5321245"/>
            <a:ext cx="1536755" cy="1536755"/>
          </a:xfrm>
          <a:prstGeom prst="rtTriangl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latin typeface="Arial" panose="020B0604020202020204" pitchFamily="34" charset="0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336783A-DF5C-43EA-994B-C678B2BCC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8375" y="6188235"/>
            <a:ext cx="487625" cy="348747"/>
          </a:xfrm>
        </p:spPr>
        <p:txBody>
          <a:bodyPr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93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f05d6204e_1_66"/>
          <p:cNvSpPr/>
          <p:nvPr/>
        </p:nvSpPr>
        <p:spPr>
          <a:xfrm>
            <a:off x="1217309" y="3"/>
            <a:ext cx="86284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ln>
                <a:solidFill>
                  <a:srgbClr val="009AD0"/>
                </a:solidFill>
              </a:ln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3bf05d6204e_1_66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g3bf05d6204e_1_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3bf05d6204e_1_66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g3bf05d6204e_1_66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" name="Google Shape;73;g3bf05d6204e_1_66"/>
          <p:cNvSpPr txBox="1"/>
          <p:nvPr/>
        </p:nvSpPr>
        <p:spPr>
          <a:xfrm>
            <a:off x="2275960" y="5466392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g3bf05d6204e_1_66"/>
          <p:cNvSpPr txBox="1"/>
          <p:nvPr/>
        </p:nvSpPr>
        <p:spPr>
          <a:xfrm>
            <a:off x="2275960" y="5958795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5" name="Google Shape;75;g3bf05d6204e_1_66" descr="Envelope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2693" y="5569051"/>
            <a:ext cx="287084" cy="28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bf05d6204e_1_66" descr="Internet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2693" y="6061454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bf05d6204e_1_66"/>
          <p:cNvSpPr txBox="1">
            <a:spLocks noGrp="1"/>
          </p:cNvSpPr>
          <p:nvPr>
            <p:ph type="title"/>
          </p:nvPr>
        </p:nvSpPr>
        <p:spPr>
          <a:xfrm>
            <a:off x="1851896" y="2759493"/>
            <a:ext cx="903328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bf05d6204e_1_66"/>
          <p:cNvSpPr txBox="1">
            <a:spLocks noGrp="1"/>
          </p:cNvSpPr>
          <p:nvPr>
            <p:ph type="body" idx="1"/>
          </p:nvPr>
        </p:nvSpPr>
        <p:spPr>
          <a:xfrm>
            <a:off x="1788492" y="3923708"/>
            <a:ext cx="8923867" cy="116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79" name="Google Shape;79;g3bf05d6204e_1_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7100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2760A-7F79-40BB-8857-03C26BBBC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0AA76B-91AA-44EB-9F4A-5D98C321D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6DF84-AE1F-422D-ACF9-64E2AE521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4F431-6C0D-42C8-8235-529347CC6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03254-D76A-4CF8-9676-63B4D8BFEAA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A93F8AA-81A2-4E5A-A13F-9607472E3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2022 Indiana Health Information Exchange</a:t>
            </a:r>
          </a:p>
        </p:txBody>
      </p:sp>
    </p:spTree>
    <p:extLst>
      <p:ext uri="{BB962C8B-B14F-4D97-AF65-F5344CB8AC3E}">
        <p14:creationId xmlns:p14="http://schemas.microsoft.com/office/powerpoint/2010/main" val="2320770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5683D-3C09-4B90-BDDB-432D5718A0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0800" y="0"/>
            <a:ext cx="5791200" cy="6858000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C05E4B-0F69-47A9-A045-CE0DF1002D6D}"/>
              </a:ext>
            </a:extLst>
          </p:cNvPr>
          <p:cNvSpPr txBox="1">
            <a:spLocks/>
          </p:cNvSpPr>
          <p:nvPr userDrawn="1"/>
        </p:nvSpPr>
        <p:spPr>
          <a:xfrm>
            <a:off x="109158" y="6427945"/>
            <a:ext cx="516835" cy="365125"/>
          </a:xfrm>
          <a:prstGeom prst="rect">
            <a:avLst/>
          </a:prstGeom>
        </p:spPr>
        <p:txBody>
          <a:bodyPr vert="horz" lIns="60960" tIns="30480" rIns="60960" bIns="30480" rtlCol="0" anchor="ctr"/>
          <a:lstStyle>
            <a:defPPr>
              <a:defRPr lang="en-US"/>
            </a:defPPr>
            <a:lvl1pPr marL="0" algn="r" defTabSz="1371134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564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134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6698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263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7830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3395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8960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4524" algn="l" defTabSz="1371134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64674B-0CCF-4531-A68C-815F17BC8CC8}" type="slidenum">
              <a:rPr lang="en-US" sz="1467" b="0" i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sz="1467" b="0" i="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654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46B80CAC-9934-489D-AC61-F91F0566DD26}"/>
              </a:ext>
            </a:extLst>
          </p:cNvPr>
          <p:cNvSpPr/>
          <p:nvPr userDrawn="1"/>
        </p:nvSpPr>
        <p:spPr>
          <a:xfrm rot="5400000">
            <a:off x="1" y="1"/>
            <a:ext cx="2641599" cy="2641599"/>
          </a:xfrm>
          <a:prstGeom prst="rtTriangl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latin typeface="Arial" panose="020B0604020202020204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375EEB3-D936-4E30-B261-9EA46A66B5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826" y="872067"/>
            <a:ext cx="4121150" cy="5141383"/>
          </a:xfrm>
          <a:pattFill prst="pct5">
            <a:fgClr>
              <a:schemeClr val="accent1"/>
            </a:fgClr>
            <a:bgClr>
              <a:schemeClr val="bg1"/>
            </a:bgClr>
          </a:pattFill>
          <a:ln w="139700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885C2E1-84DF-4BD4-8B61-B94F6662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8375" y="6188235"/>
            <a:ext cx="487625" cy="348747"/>
          </a:xfrm>
        </p:spPr>
        <p:txBody>
          <a:bodyPr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536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0BDAB62F-06B9-4F07-9E77-F8E5531E63F6}"/>
              </a:ext>
            </a:extLst>
          </p:cNvPr>
          <p:cNvSpPr/>
          <p:nvPr userDrawn="1"/>
        </p:nvSpPr>
        <p:spPr>
          <a:xfrm>
            <a:off x="0" y="4448004"/>
            <a:ext cx="2759609" cy="2409996"/>
          </a:xfrm>
          <a:prstGeom prst="rtTriangl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885C2E1-84DF-4BD4-8B61-B94F6662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8375" y="6188235"/>
            <a:ext cx="487625" cy="348747"/>
          </a:xfrm>
        </p:spPr>
        <p:txBody>
          <a:bodyPr/>
          <a:lstStyle>
            <a:lvl1pPr algn="ctr">
              <a:defRPr sz="1600" b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64674B-0CCF-4531-A68C-815F17BC8C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E929BF8-B99D-443E-A855-CA946392A3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16613" y="3621157"/>
            <a:ext cx="3021035" cy="2624023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5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8CD4694-22F6-4F4E-9D86-37CC9F6B6D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5483" y="725465"/>
            <a:ext cx="3021035" cy="2624023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5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7D20DA6-72B7-4D25-93DA-4FD33C8031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5482" y="3621157"/>
            <a:ext cx="3021035" cy="2624023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5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99ED63B-8532-4F02-8327-8F1B2B8ACB3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54352" y="725465"/>
            <a:ext cx="3021035" cy="2624023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5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AAD725C-2F09-43DD-AA69-F6E61E5FBB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854352" y="3621157"/>
            <a:ext cx="3021035" cy="2624023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5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7494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3063D-B5FB-4776-8DDC-59E1FAFEC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162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15DFF-6243-480C-BE57-F405D3FE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03254-D76A-4CF8-9676-63B4D8BFEAA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A picture containing man, person, looking, cellphone&#10;&#10;Description automatically generated">
            <a:extLst>
              <a:ext uri="{FF2B5EF4-FFF2-40B4-BE49-F238E27FC236}">
                <a16:creationId xmlns:a16="http://schemas.microsoft.com/office/drawing/2014/main" id="{728168EA-F2EB-4170-9C24-E920006C07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5782" y="1461054"/>
            <a:ext cx="5516218" cy="36774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133010-9708-40A2-885F-310C4DF617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185988"/>
            <a:ext cx="5516563" cy="393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1EBFF7D-A7DF-4D6F-8C45-5505459D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2022 Indiana Health Information Exchange</a:t>
            </a:r>
          </a:p>
        </p:txBody>
      </p:sp>
    </p:spTree>
    <p:extLst>
      <p:ext uri="{BB962C8B-B14F-4D97-AF65-F5344CB8AC3E}">
        <p14:creationId xmlns:p14="http://schemas.microsoft.com/office/powerpoint/2010/main" val="1781433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A47DA-E21F-4F5A-AA36-E79CA19E1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03254-D76A-4CF8-9676-63B4D8BFEAA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134787-C3F9-4DF7-9A60-3C67DE3C91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795" y="0"/>
            <a:ext cx="5955205" cy="6858000"/>
          </a:xfrm>
          <a:prstGeom prst="rect">
            <a:avLst/>
          </a:prstGeom>
        </p:spPr>
      </p:pic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485BB425-5C6B-4A2F-862F-915F10BD8E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278" y="6028171"/>
            <a:ext cx="4331963" cy="65635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2C08C0-9E05-4817-B198-44D74E72A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12" y="365125"/>
            <a:ext cx="55162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25F0EF2-121D-4D6D-97C7-17C0E0DBAC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3312" y="2185988"/>
            <a:ext cx="5516563" cy="393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0054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3DD4F-22D4-4621-93BF-41734FA84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3800" y="1852612"/>
            <a:ext cx="50800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Any Questions?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661566-CE3E-4C04-BAD7-1F8CCB6066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216400" y="638155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2022 Indiana Health Information Exchange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748F4-56D9-4FE9-8B28-9E38C62D89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B03254-D76A-4CF8-9676-63B4D8BFEAA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DB4F342-0284-47AF-9731-481950849742}"/>
              </a:ext>
            </a:extLst>
          </p:cNvPr>
          <p:cNvSpPr/>
          <p:nvPr userDrawn="1"/>
        </p:nvSpPr>
        <p:spPr>
          <a:xfrm>
            <a:off x="-127000" y="0"/>
            <a:ext cx="6400800" cy="6858000"/>
          </a:xfrm>
          <a:prstGeom prst="parallelogram">
            <a:avLst/>
          </a:prstGeom>
          <a:solidFill>
            <a:srgbClr val="0063A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1B14DE-4BEE-4043-9D15-962E4C511684}"/>
              </a:ext>
            </a:extLst>
          </p:cNvPr>
          <p:cNvSpPr txBox="1"/>
          <p:nvPr userDrawn="1"/>
        </p:nvSpPr>
        <p:spPr>
          <a:xfrm>
            <a:off x="759715" y="-3795092"/>
            <a:ext cx="3972991" cy="13280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857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D05433-296B-4685-9EF3-6CBEDFA861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399" y="3784600"/>
            <a:ext cx="4114800" cy="15176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25295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3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bf05d6204e_1_4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g3bf05d6204e_1_4"/>
          <p:cNvSpPr/>
          <p:nvPr/>
        </p:nvSpPr>
        <p:spPr>
          <a:xfrm>
            <a:off x="1223932" y="3"/>
            <a:ext cx="21600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g3bf05d6204e_1_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bf05d6204e_1_4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g3bf05d6204e_1_4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g3bf05d6204e_1_4"/>
          <p:cNvSpPr txBox="1"/>
          <p:nvPr/>
        </p:nvSpPr>
        <p:spPr>
          <a:xfrm>
            <a:off x="1790611" y="2907626"/>
            <a:ext cx="9094571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3733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6;g3bf05d6204e_1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bf05d6204e_1_4"/>
          <p:cNvSpPr txBox="1">
            <a:spLocks noGrp="1"/>
          </p:cNvSpPr>
          <p:nvPr>
            <p:ph type="title"/>
          </p:nvPr>
        </p:nvSpPr>
        <p:spPr>
          <a:xfrm>
            <a:off x="1912080" y="2852108"/>
            <a:ext cx="91837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3bf05d6204e_1_4"/>
          <p:cNvSpPr txBox="1">
            <a:spLocks noGrp="1"/>
          </p:cNvSpPr>
          <p:nvPr>
            <p:ph type="body" idx="1"/>
          </p:nvPr>
        </p:nvSpPr>
        <p:spPr>
          <a:xfrm>
            <a:off x="1912080" y="4042772"/>
            <a:ext cx="9184216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3bf05d6204e_1_4"/>
          <p:cNvSpPr txBox="1">
            <a:spLocks noGrp="1"/>
          </p:cNvSpPr>
          <p:nvPr>
            <p:ph type="body" idx="2"/>
          </p:nvPr>
        </p:nvSpPr>
        <p:spPr>
          <a:xfrm>
            <a:off x="1912080" y="5474162"/>
            <a:ext cx="4013200" cy="61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2411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CONTENT" type="obj">
  <p:cSld name="TITLE_AND_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bf05d6204e_1_24"/>
          <p:cNvSpPr txBox="1">
            <a:spLocks noGrp="1"/>
          </p:cNvSpPr>
          <p:nvPr>
            <p:ph type="title"/>
          </p:nvPr>
        </p:nvSpPr>
        <p:spPr>
          <a:xfrm>
            <a:off x="415600" y="884477"/>
            <a:ext cx="11360800" cy="71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3bf05d6204e_1_24"/>
          <p:cNvSpPr txBox="1">
            <a:spLocks noGrp="1"/>
          </p:cNvSpPr>
          <p:nvPr>
            <p:ph type="body" idx="1"/>
          </p:nvPr>
        </p:nvSpPr>
        <p:spPr>
          <a:xfrm>
            <a:off x="415600" y="1802296"/>
            <a:ext cx="11360800" cy="4289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g3bf05d6204e_1_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Google Shape;33;g3bf05d6204e_1_24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4" name="Google Shape;34;g3bf05d6204e_1_24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" name="Google Shape;35;g3bf05d6204e_1_24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g3bf05d6204e_1_24"/>
          <p:cNvPicPr preferRelativeResize="0"/>
          <p:nvPr/>
        </p:nvPicPr>
        <p:blipFill rotWithShape="1">
          <a:blip r:embed="rId2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g3bf05d6204e_1_24" descr="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bf05d6204e_1_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974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bf05d6204e_1_38"/>
          <p:cNvSpPr txBox="1">
            <a:spLocks noGrp="1"/>
          </p:cNvSpPr>
          <p:nvPr>
            <p:ph type="title"/>
          </p:nvPr>
        </p:nvSpPr>
        <p:spPr>
          <a:xfrm>
            <a:off x="415600" y="851571"/>
            <a:ext cx="11360800" cy="7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bf05d6204e_1_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Google Shape;42;g3bf05d6204e_1_38"/>
          <p:cNvSpPr txBox="1">
            <a:spLocks noGrp="1"/>
          </p:cNvSpPr>
          <p:nvPr>
            <p:ph type="body" idx="1"/>
          </p:nvPr>
        </p:nvSpPr>
        <p:spPr>
          <a:xfrm>
            <a:off x="414866" y="1783021"/>
            <a:ext cx="5481617" cy="4223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3bf05d6204e_1_38"/>
          <p:cNvSpPr txBox="1">
            <a:spLocks noGrp="1"/>
          </p:cNvSpPr>
          <p:nvPr>
            <p:ph type="body" idx="2"/>
          </p:nvPr>
        </p:nvSpPr>
        <p:spPr>
          <a:xfrm>
            <a:off x="6294967" y="1774819"/>
            <a:ext cx="5482167" cy="4231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3bf05d6204e_1_38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" name="Google Shape;45;g3bf05d6204e_1_38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g3bf05d6204e_1_38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" name="Google Shape;47;g3bf05d6204e_1_38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3bf05d6204e_1_38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9" name="Google Shape;49;g3bf05d6204e_1_38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g3bf05d6204e_1_38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3bf05d6204e_1_38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g3bf05d6204e_1_38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g3bf05d6204e_1_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823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bf05d6204e_1_53"/>
          <p:cNvSpPr txBox="1">
            <a:spLocks noGrp="1"/>
          </p:cNvSpPr>
          <p:nvPr>
            <p:ph type="title"/>
          </p:nvPr>
        </p:nvSpPr>
        <p:spPr>
          <a:xfrm>
            <a:off x="415600" y="884477"/>
            <a:ext cx="11360800" cy="67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3bf05d6204e_1_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 b="1" i="0" u="none" strike="noStrike" cap="none">
                <a:solidFill>
                  <a:srgbClr val="01539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Google Shape;57;g3bf05d6204e_1_53"/>
          <p:cNvSpPr txBox="1"/>
          <p:nvPr/>
        </p:nvSpPr>
        <p:spPr>
          <a:xfrm>
            <a:off x="728868" y="6250020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8" name="Google Shape;58;g3bf05d6204e_1_53" descr="Envelope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5601" y="6352679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bf05d6204e_1_53"/>
          <p:cNvSpPr txBox="1"/>
          <p:nvPr/>
        </p:nvSpPr>
        <p:spPr>
          <a:xfrm>
            <a:off x="4487600" y="6259637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0" name="Google Shape;60;g3bf05d6204e_1_53" descr="Internet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333" y="6362297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3bf05d6204e_1_53"/>
          <p:cNvSpPr/>
          <p:nvPr/>
        </p:nvSpPr>
        <p:spPr>
          <a:xfrm rot="10800000">
            <a:off x="-28830" y="-2"/>
            <a:ext cx="12220828" cy="499451"/>
          </a:xfrm>
          <a:prstGeom prst="rect">
            <a:avLst/>
          </a:prstGeom>
          <a:solidFill>
            <a:srgbClr val="01539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g3bf05d6204e_1_53"/>
          <p:cNvCxnSpPr/>
          <p:nvPr/>
        </p:nvCxnSpPr>
        <p:spPr>
          <a:xfrm>
            <a:off x="-155171" y="539075"/>
            <a:ext cx="12347171" cy="0"/>
          </a:xfrm>
          <a:prstGeom prst="straightConnector1">
            <a:avLst/>
          </a:prstGeom>
          <a:noFill/>
          <a:ln w="762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g3bf05d6204e_1_53"/>
          <p:cNvSpPr/>
          <p:nvPr/>
        </p:nvSpPr>
        <p:spPr>
          <a:xfrm>
            <a:off x="4684297" y="-287951"/>
            <a:ext cx="2794572" cy="11438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g3bf05d6204e_1_53"/>
          <p:cNvPicPr preferRelativeResize="0"/>
          <p:nvPr/>
        </p:nvPicPr>
        <p:blipFill rotWithShape="1">
          <a:blip r:embed="rId4">
            <a:alphaModFix/>
          </a:blip>
          <a:srcRect l="16048" t="17409" r="17497" b="16597"/>
          <a:stretch/>
        </p:blipFill>
        <p:spPr>
          <a:xfrm>
            <a:off x="191045" y="31468"/>
            <a:ext cx="426521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bf05d6204e_1_53" descr="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91828" y="15818"/>
            <a:ext cx="847509" cy="45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bf05d6204e_1_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0626" y="44816"/>
            <a:ext cx="2794572" cy="72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981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2_Title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f05d6204e_1_66"/>
          <p:cNvSpPr/>
          <p:nvPr/>
        </p:nvSpPr>
        <p:spPr>
          <a:xfrm>
            <a:off x="1217309" y="3"/>
            <a:ext cx="86284" cy="6858000"/>
          </a:xfrm>
          <a:prstGeom prst="rect">
            <a:avLst/>
          </a:prstGeom>
          <a:solidFill>
            <a:srgbClr val="009AD0"/>
          </a:solidFill>
          <a:ln w="12700" cap="flat" cmpd="sng">
            <a:solidFill>
              <a:srgbClr val="009AD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 dirty="0">
              <a:ln>
                <a:solidFill>
                  <a:srgbClr val="009AD0"/>
                </a:solidFill>
              </a:ln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3bf05d6204e_1_66"/>
          <p:cNvSpPr/>
          <p:nvPr/>
        </p:nvSpPr>
        <p:spPr>
          <a:xfrm>
            <a:off x="0" y="0"/>
            <a:ext cx="1235200" cy="6858000"/>
          </a:xfrm>
          <a:prstGeom prst="rect">
            <a:avLst/>
          </a:prstGeom>
          <a:solidFill>
            <a:srgbClr val="01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g3bf05d6204e_1_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8" y="5282367"/>
            <a:ext cx="629367" cy="115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3bf05d6204e_1_66"/>
          <p:cNvPicPr preferRelativeResize="0"/>
          <p:nvPr/>
        </p:nvPicPr>
        <p:blipFill rotWithShape="1">
          <a:blip r:embed="rId3">
            <a:alphaModFix/>
          </a:blip>
          <a:srcRect l="16048" t="17409" r="17497" b="16597"/>
          <a:stretch/>
        </p:blipFill>
        <p:spPr>
          <a:xfrm>
            <a:off x="164832" y="324638"/>
            <a:ext cx="889533" cy="88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g3bf05d6204e_1_66"/>
          <p:cNvCxnSpPr/>
          <p:nvPr/>
        </p:nvCxnSpPr>
        <p:spPr>
          <a:xfrm rot="10800000">
            <a:off x="617567" y="1435933"/>
            <a:ext cx="0" cy="3698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" name="Google Shape;73;g3bf05d6204e_1_66"/>
          <p:cNvSpPr txBox="1"/>
          <p:nvPr/>
        </p:nvSpPr>
        <p:spPr>
          <a:xfrm>
            <a:off x="2275960" y="5466392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growruralhealth@health.in.gov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g3bf05d6204e_1_66"/>
          <p:cNvSpPr txBox="1"/>
          <p:nvPr/>
        </p:nvSpPr>
        <p:spPr>
          <a:xfrm>
            <a:off x="2275960" y="5958795"/>
            <a:ext cx="321680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15390"/>
                </a:solidFill>
                <a:latin typeface="Open Sans"/>
                <a:ea typeface="Open Sans"/>
                <a:cs typeface="Open Sans"/>
                <a:sym typeface="Open Sans"/>
              </a:rPr>
              <a:t>www.growruralhealth.in.gov</a:t>
            </a:r>
            <a:endParaRPr sz="1600" b="0" i="0" u="none" strike="noStrike" cap="none" dirty="0">
              <a:solidFill>
                <a:srgbClr val="01539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5" name="Google Shape;75;g3bf05d6204e_1_66" descr="Envelope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2693" y="5569051"/>
            <a:ext cx="287084" cy="28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bf05d6204e_1_66" descr="Internet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2693" y="6061454"/>
            <a:ext cx="287084" cy="28708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bf05d6204e_1_66"/>
          <p:cNvSpPr txBox="1">
            <a:spLocks noGrp="1"/>
          </p:cNvSpPr>
          <p:nvPr>
            <p:ph type="title"/>
          </p:nvPr>
        </p:nvSpPr>
        <p:spPr>
          <a:xfrm>
            <a:off x="1851896" y="2759493"/>
            <a:ext cx="903328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bf05d6204e_1_66"/>
          <p:cNvSpPr txBox="1">
            <a:spLocks noGrp="1"/>
          </p:cNvSpPr>
          <p:nvPr>
            <p:ph type="body" idx="1"/>
          </p:nvPr>
        </p:nvSpPr>
        <p:spPr>
          <a:xfrm>
            <a:off x="1788492" y="3923708"/>
            <a:ext cx="8923867" cy="116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3047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79" name="Google Shape;79;g3bf05d6204e_1_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78515" y="822289"/>
            <a:ext cx="5326381" cy="136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12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bf05d6204e_1_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3bf05d6204e_1_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3bf05d6204e_1_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542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>
              <a:solidFill>
                <a:srgbClr val="2C7B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124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7" r:id="rId3"/>
    <p:sldLayoutId id="2147483688" r:id="rId4"/>
    <p:sldLayoutId id="2147483689" r:id="rId5"/>
    <p:sldLayoutId id="2147483690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A370FD-B975-9257-06FD-9C047061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BD579-61C0-2A53-46DA-E6892808A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A968A-0359-FCBD-708B-CFE3A829C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9A707-983C-4182-9B47-AC69502510C9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B0F2D-B4AD-5ED0-09E8-52158661F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©2025 Indiana Health Information Exchange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352C0-75AB-37C0-E791-7D8A95B48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30AA9F-401D-4888-8D9D-6AFE16AE69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45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3.jpeg"/><Relationship Id="rId11" Type="http://schemas.openxmlformats.org/officeDocument/2006/relationships/image" Target="../media/image38.sv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4.png"/><Relationship Id="rId3" Type="http://schemas.openxmlformats.org/officeDocument/2006/relationships/image" Target="../media/image46.svg"/><Relationship Id="rId7" Type="http://schemas.openxmlformats.org/officeDocument/2006/relationships/image" Target="../media/image49.svg"/><Relationship Id="rId12" Type="http://schemas.microsoft.com/office/2007/relationships/hdphoto" Target="../media/hdphoto1.wdp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32.xml"/><Relationship Id="rId6" Type="http://schemas.openxmlformats.org/officeDocument/2006/relationships/hyperlink" Target="mailto:jwilliams@ihie.org" TargetMode="External"/><Relationship Id="rId11" Type="http://schemas.openxmlformats.org/officeDocument/2006/relationships/image" Target="../media/image53.png"/><Relationship Id="rId5" Type="http://schemas.openxmlformats.org/officeDocument/2006/relationships/image" Target="../media/image48.svg"/><Relationship Id="rId10" Type="http://schemas.openxmlformats.org/officeDocument/2006/relationships/image" Target="../media/image52.svg"/><Relationship Id="rId4" Type="http://schemas.openxmlformats.org/officeDocument/2006/relationships/image" Target="../media/image47.svg"/><Relationship Id="rId9" Type="http://schemas.openxmlformats.org/officeDocument/2006/relationships/image" Target="../media/image51.sv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cveale@indianarha.org" TargetMode="External"/><Relationship Id="rId5" Type="http://schemas.openxmlformats.org/officeDocument/2006/relationships/hyperlink" Target="mailto:bharvey@indianapca.org" TargetMode="External"/><Relationship Id="rId4" Type="http://schemas.openxmlformats.org/officeDocument/2006/relationships/hyperlink" Target="mailto:avanzee@ihaconnect.or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534A-48CB-BB45-C3DB-9863FEE88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Initiative 3: Improving Patient Outcomes through Enhanced Interoperability and Technology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A5B3A-6FA1-A228-C73D-137239371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4905" y="4042772"/>
            <a:ext cx="9960152" cy="1606914"/>
          </a:xfrm>
        </p:spPr>
        <p:txBody>
          <a:bodyPr>
            <a:normAutofit fontScale="92500" lnSpcReduction="10000"/>
          </a:bodyPr>
          <a:lstStyle/>
          <a:p>
            <a:pPr marL="304793" indent="0"/>
            <a:r>
              <a:rPr lang="en-US" dirty="0"/>
              <a:t>Bob Davis, Chief Public Health Intelligence and Transformation Officer, Indiana Department of Health</a:t>
            </a:r>
          </a:p>
          <a:p>
            <a:pPr marL="304793" indent="0"/>
            <a:endParaRPr lang="en-US" dirty="0"/>
          </a:p>
          <a:p>
            <a:pPr marL="304793" indent="0"/>
            <a:r>
              <a:rPr lang="en-US" dirty="0"/>
              <a:t> Brian Wikle – Interoperability Stakeholder Engagement Manager</a:t>
            </a:r>
          </a:p>
          <a:p>
            <a:pPr marL="304793" indent="0"/>
            <a:r>
              <a:rPr lang="en-US" dirty="0"/>
              <a:t> Susan Clark – Interoperability HIE Modernization Project Manager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2A120-81D8-0808-D8E7-A804C7D6B5C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654905" y="5649686"/>
            <a:ext cx="9183719" cy="1208314"/>
          </a:xfrm>
        </p:spPr>
        <p:txBody>
          <a:bodyPr>
            <a:normAutofit/>
          </a:bodyPr>
          <a:lstStyle/>
          <a:p>
            <a:pPr marL="304793" indent="0"/>
            <a:r>
              <a:rPr lang="en-US" sz="1200" i="1" dirty="0">
                <a:solidFill>
                  <a:schemeClr val="tx1"/>
                </a:solidFill>
              </a:rPr>
              <a:t>This Rural Health Transformation Program is supported by the Centers for Medicare &amp; Medicaid Services (CMS) of the U.S. Department of Health and Human Services (HHS) as part of a financial assistance award totaling $206,927,896.80 with 100 percent funded by CMS/HHS. The contents are those of the author(s) and do not necessarily represent the official views of, nor an endorsement, by CMS/HHS, or the U.S. Government.</a:t>
            </a:r>
          </a:p>
        </p:txBody>
      </p:sp>
    </p:spTree>
    <p:extLst>
      <p:ext uri="{BB962C8B-B14F-4D97-AF65-F5344CB8AC3E}">
        <p14:creationId xmlns:p14="http://schemas.microsoft.com/office/powerpoint/2010/main" val="3124851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1CBAE1-15D2-B6D4-9B21-34F6F6C95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52635-0C80-6C78-CA94-96BB0C5A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3930AA9F-401D-4888-8D9D-6AFE16AE6936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10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9BFFF2-A488-D2EB-03E9-AA7D13FF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Mission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E49E44B-6263-8758-D6C9-820AA918D00E}"/>
              </a:ext>
            </a:extLst>
          </p:cNvPr>
          <p:cNvSpPr txBox="1">
            <a:spLocks/>
          </p:cNvSpPr>
          <p:nvPr/>
        </p:nvSpPr>
        <p:spPr>
          <a:xfrm>
            <a:off x="691624" y="1276886"/>
            <a:ext cx="10843152" cy="700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Through information exchange, we improve health and healthcare.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C60116-A0BF-2C52-D06F-5036E2C32EB6}"/>
              </a:ext>
            </a:extLst>
          </p:cNvPr>
          <p:cNvSpPr txBox="1">
            <a:spLocks/>
          </p:cNvSpPr>
          <p:nvPr/>
        </p:nvSpPr>
        <p:spPr>
          <a:xfrm>
            <a:off x="758300" y="1656395"/>
            <a:ext cx="5404375" cy="4438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riam" panose="020B0502050101010101" pitchFamily="34" charset="-79"/>
                <a:ea typeface="+mn-ea"/>
                <a:cs typeface="Miriam" panose="020B0502050101010101" pitchFamily="34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riam" panose="020B0502050101010101" pitchFamily="34" charset="-79"/>
                <a:ea typeface="+mn-ea"/>
                <a:cs typeface="Miriam" panose="020B0502050101010101" pitchFamily="34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riam" panose="020B0502050101010101" pitchFamily="34" charset="-79"/>
                <a:ea typeface="+mn-ea"/>
                <a:cs typeface="Miriam" panose="020B0502050101010101" pitchFamily="34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riam" panose="020B0502050101010101" pitchFamily="34" charset="-79"/>
                <a:ea typeface="+mn-ea"/>
                <a:cs typeface="Miriam" panose="020B0502050101010101" pitchFamily="34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riam" panose="020B0502050101010101" pitchFamily="34" charset="-79"/>
                <a:ea typeface="+mn-ea"/>
                <a:cs typeface="Miriam" panose="020B0502050101010101" pitchFamily="34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Miriam" panose="020B0502050101010101" pitchFamily="34" charset="-79"/>
              </a:rPr>
              <a:t>Board Composition: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Hospital systems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Physicians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Payors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State government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 health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Long-term care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Life sciences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Healthcare Associations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Academia/Research</a:t>
            </a:r>
          </a:p>
          <a:p>
            <a:pPr marL="228600" marR="0" lvl="0" indent="-22860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Miriam" panose="020B0502050101010101" pitchFamily="34" charset="-79"/>
              </a:rPr>
              <a:t>Regenstrief Institute partnership</a:t>
            </a:r>
          </a:p>
          <a:p>
            <a:pPr marL="228600" marR="0" lvl="0" indent="-22860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Miriam" panose="020B0502050101010101" pitchFamily="34" charset="-79"/>
              </a:rPr>
              <a:t>A 501(c)(3) supporting organization</a:t>
            </a:r>
          </a:p>
        </p:txBody>
      </p:sp>
      <p:pic>
        <p:nvPicPr>
          <p:cNvPr id="11" name="Picture 10" descr="Back of people's heads and raised hands at corporate presentation with speaker and whiteboard out of focus in background">
            <a:extLst>
              <a:ext uri="{FF2B5EF4-FFF2-40B4-BE49-F238E27FC236}">
                <a16:creationId xmlns:a16="http://schemas.microsoft.com/office/drawing/2014/main" id="{F912DDA0-978F-70EB-33E3-0E074620B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38" y="1977851"/>
            <a:ext cx="6186238" cy="411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40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2D75E3-444E-4745-BB57-2B0EED30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674B-0CCF-4531-A68C-815F17BC8CC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6662659A-83FE-4F3A-A0AA-B4BC9B0CFBF3}"/>
              </a:ext>
            </a:extLst>
          </p:cNvPr>
          <p:cNvGrpSpPr/>
          <p:nvPr/>
        </p:nvGrpSpPr>
        <p:grpSpPr>
          <a:xfrm>
            <a:off x="767204" y="2096902"/>
            <a:ext cx="1519594" cy="1519594"/>
            <a:chOff x="1150805" y="3165672"/>
            <a:chExt cx="2279391" cy="2279391"/>
          </a:xfrm>
          <a:solidFill>
            <a:schemeClr val="accent1"/>
          </a:solidFill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A55E758-1CCE-4D01-9368-E9E9733EC4A7}"/>
                </a:ext>
              </a:extLst>
            </p:cNvPr>
            <p:cNvSpPr/>
            <p:nvPr/>
          </p:nvSpPr>
          <p:spPr>
            <a:xfrm>
              <a:off x="1150805" y="3165672"/>
              <a:ext cx="2279391" cy="2279391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B20A82C-85B5-4ABD-952C-9883BD317688}"/>
                </a:ext>
              </a:extLst>
            </p:cNvPr>
            <p:cNvSpPr/>
            <p:nvPr/>
          </p:nvSpPr>
          <p:spPr>
            <a:xfrm>
              <a:off x="1405302" y="3420169"/>
              <a:ext cx="1770398" cy="1770398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123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9EA3D495-1A97-4257-8511-498365638CA3}"/>
              </a:ext>
            </a:extLst>
          </p:cNvPr>
          <p:cNvSpPr txBox="1"/>
          <p:nvPr/>
        </p:nvSpPr>
        <p:spPr>
          <a:xfrm>
            <a:off x="767203" y="3656389"/>
            <a:ext cx="1519595" cy="32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HOSPITALS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61E4632-7DD9-465F-9363-31929210B383}"/>
              </a:ext>
            </a:extLst>
          </p:cNvPr>
          <p:cNvGrpSpPr/>
          <p:nvPr/>
        </p:nvGrpSpPr>
        <p:grpSpPr>
          <a:xfrm>
            <a:off x="3008132" y="2096902"/>
            <a:ext cx="1519594" cy="1519594"/>
            <a:chOff x="1862431" y="3596640"/>
            <a:chExt cx="2722880" cy="2722880"/>
          </a:xfrm>
          <a:solidFill>
            <a:schemeClr val="accent1"/>
          </a:solidFill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5C2C584-E6D6-4F8F-9C9D-8AC838F1E002}"/>
                </a:ext>
              </a:extLst>
            </p:cNvPr>
            <p:cNvSpPr/>
            <p:nvPr/>
          </p:nvSpPr>
          <p:spPr>
            <a:xfrm>
              <a:off x="1862431" y="3596640"/>
              <a:ext cx="2722880" cy="2722880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B7A5B55-92E7-405E-834A-2EE85D1A752D}"/>
                </a:ext>
              </a:extLst>
            </p:cNvPr>
            <p:cNvSpPr/>
            <p:nvPr/>
          </p:nvSpPr>
          <p:spPr>
            <a:xfrm>
              <a:off x="2166444" y="3900653"/>
              <a:ext cx="2114855" cy="2114855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38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90B95110-56BC-4668-9342-A104B7CED358}"/>
              </a:ext>
            </a:extLst>
          </p:cNvPr>
          <p:cNvSpPr txBox="1"/>
          <p:nvPr/>
        </p:nvSpPr>
        <p:spPr>
          <a:xfrm>
            <a:off x="2896969" y="3640265"/>
            <a:ext cx="1845016" cy="32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HEALTH SYSTEMS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7DB5F2E-9646-4B4F-ABAA-E81A7EAA5758}"/>
              </a:ext>
            </a:extLst>
          </p:cNvPr>
          <p:cNvGrpSpPr/>
          <p:nvPr/>
        </p:nvGrpSpPr>
        <p:grpSpPr>
          <a:xfrm>
            <a:off x="767203" y="4392999"/>
            <a:ext cx="1519594" cy="1519594"/>
            <a:chOff x="1862431" y="3596640"/>
            <a:chExt cx="2722880" cy="2722880"/>
          </a:xfrm>
          <a:solidFill>
            <a:schemeClr val="accent1"/>
          </a:solidFill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4975B71-7B8B-4DED-9D08-CC98E2E79E6A}"/>
                </a:ext>
              </a:extLst>
            </p:cNvPr>
            <p:cNvSpPr/>
            <p:nvPr/>
          </p:nvSpPr>
          <p:spPr>
            <a:xfrm>
              <a:off x="1862431" y="3596640"/>
              <a:ext cx="2722880" cy="2722880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16C1626-AA77-4BE9-A402-AACC40F4C419}"/>
                </a:ext>
              </a:extLst>
            </p:cNvPr>
            <p:cNvSpPr/>
            <p:nvPr/>
          </p:nvSpPr>
          <p:spPr>
            <a:xfrm>
              <a:off x="2166444" y="3900653"/>
              <a:ext cx="2114855" cy="2114855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19K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A8BB0DB8-8616-44CD-9736-8670844ADCF0}"/>
              </a:ext>
            </a:extLst>
          </p:cNvPr>
          <p:cNvSpPr txBox="1"/>
          <p:nvPr/>
        </p:nvSpPr>
        <p:spPr>
          <a:xfrm>
            <a:off x="767202" y="5938940"/>
            <a:ext cx="1519595" cy="32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PRACTICES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4D655B1-D55F-4A46-AE2B-114F16369662}"/>
              </a:ext>
            </a:extLst>
          </p:cNvPr>
          <p:cNvGrpSpPr/>
          <p:nvPr/>
        </p:nvGrpSpPr>
        <p:grpSpPr>
          <a:xfrm>
            <a:off x="3008131" y="4392999"/>
            <a:ext cx="1519594" cy="1519594"/>
            <a:chOff x="1862431" y="3596640"/>
            <a:chExt cx="2722880" cy="2722880"/>
          </a:xfrm>
          <a:solidFill>
            <a:schemeClr val="accent1"/>
          </a:solidFill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46BA926-FE56-46D5-BDC7-9F6E6FE47125}"/>
                </a:ext>
              </a:extLst>
            </p:cNvPr>
            <p:cNvSpPr/>
            <p:nvPr/>
          </p:nvSpPr>
          <p:spPr>
            <a:xfrm>
              <a:off x="1862431" y="3596640"/>
              <a:ext cx="2722880" cy="2722880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5460504B-4640-4EC1-813F-DD029D2C628E}"/>
                </a:ext>
              </a:extLst>
            </p:cNvPr>
            <p:cNvSpPr/>
            <p:nvPr/>
          </p:nvSpPr>
          <p:spPr>
            <a:xfrm>
              <a:off x="2166444" y="3900653"/>
              <a:ext cx="2114855" cy="2114855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54K </a:t>
              </a: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CF3D5AEC-33EB-4DFE-B317-287895ACD7A7}"/>
              </a:ext>
            </a:extLst>
          </p:cNvPr>
          <p:cNvSpPr txBox="1"/>
          <p:nvPr/>
        </p:nvSpPr>
        <p:spPr>
          <a:xfrm>
            <a:off x="2682708" y="5938940"/>
            <a:ext cx="2170439" cy="32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PROVIDERS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69962B40-1E87-4A81-BD12-F9C0372B999D}"/>
              </a:ext>
            </a:extLst>
          </p:cNvPr>
          <p:cNvSpPr txBox="1"/>
          <p:nvPr/>
        </p:nvSpPr>
        <p:spPr>
          <a:xfrm>
            <a:off x="737327" y="1154787"/>
            <a:ext cx="4663601" cy="4462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/>
                <a:ea typeface="Open Sans" panose="020B0606030504020204" pitchFamily="34" charset="0"/>
                <a:cs typeface="Aharoni"/>
              </a:rPr>
              <a:t>One of the Nation’s Largest HIEs</a:t>
            </a:r>
          </a:p>
        </p:txBody>
      </p: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52570243-C0C3-44E7-B50B-14927368E1C4}"/>
              </a:ext>
            </a:extLst>
          </p:cNvPr>
          <p:cNvCxnSpPr>
            <a:cxnSpLocks/>
          </p:cNvCxnSpPr>
          <p:nvPr/>
        </p:nvCxnSpPr>
        <p:spPr>
          <a:xfrm>
            <a:off x="767202" y="1810899"/>
            <a:ext cx="892385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19AFF19F-24BD-4FC5-B267-100E83CE1F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26" y="419945"/>
            <a:ext cx="3574006" cy="54151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F9025CD-074A-43D8-830A-1EC0442EEF24}"/>
              </a:ext>
            </a:extLst>
          </p:cNvPr>
          <p:cNvGrpSpPr/>
          <p:nvPr/>
        </p:nvGrpSpPr>
        <p:grpSpPr>
          <a:xfrm>
            <a:off x="5249058" y="2096902"/>
            <a:ext cx="1519594" cy="1519594"/>
            <a:chOff x="1862431" y="3596640"/>
            <a:chExt cx="2722880" cy="2722880"/>
          </a:xfrm>
          <a:solidFill>
            <a:schemeClr val="accent1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2543476-448E-41F7-89AC-D7FF8C5741B8}"/>
                </a:ext>
              </a:extLst>
            </p:cNvPr>
            <p:cNvSpPr/>
            <p:nvPr/>
          </p:nvSpPr>
          <p:spPr>
            <a:xfrm>
              <a:off x="1862431" y="3596640"/>
              <a:ext cx="2722880" cy="2722880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06B30F5-DAB3-48C7-8786-580E79284FE6}"/>
                </a:ext>
              </a:extLst>
            </p:cNvPr>
            <p:cNvSpPr/>
            <p:nvPr/>
          </p:nvSpPr>
          <p:spPr>
            <a:xfrm>
              <a:off x="2166444" y="3900653"/>
              <a:ext cx="2114855" cy="2114855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95%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B0DCC2C-DB44-4D82-9E30-73BB6D141F4B}"/>
              </a:ext>
            </a:extLst>
          </p:cNvPr>
          <p:cNvSpPr txBox="1"/>
          <p:nvPr/>
        </p:nvSpPr>
        <p:spPr>
          <a:xfrm>
            <a:off x="5249057" y="3656389"/>
            <a:ext cx="1519595" cy="58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INDIANA POPULATION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33D5B5B-8808-4DC5-897C-33A328C3A655}"/>
              </a:ext>
            </a:extLst>
          </p:cNvPr>
          <p:cNvGrpSpPr/>
          <p:nvPr/>
        </p:nvGrpSpPr>
        <p:grpSpPr>
          <a:xfrm>
            <a:off x="5249057" y="4392999"/>
            <a:ext cx="1519594" cy="1519594"/>
            <a:chOff x="1862431" y="3596640"/>
            <a:chExt cx="2722880" cy="2722880"/>
          </a:xfrm>
          <a:solidFill>
            <a:schemeClr val="accent1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8C71DB-92B1-4276-96FC-4413F65A1965}"/>
                </a:ext>
              </a:extLst>
            </p:cNvPr>
            <p:cNvSpPr/>
            <p:nvPr/>
          </p:nvSpPr>
          <p:spPr>
            <a:xfrm>
              <a:off x="1862431" y="3596640"/>
              <a:ext cx="2722880" cy="2722880"/>
            </a:xfrm>
            <a:prstGeom prst="ellipse">
              <a:avLst/>
            </a:prstGeom>
            <a:grpFill/>
            <a:ln>
              <a:noFill/>
            </a:ln>
            <a:effectLst>
              <a:outerShdw blurRad="635000" sx="101000" sy="101000" algn="ctr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9AA0112-336E-428C-B5F5-D3AF4AE05E25}"/>
                </a:ext>
              </a:extLst>
            </p:cNvPr>
            <p:cNvSpPr/>
            <p:nvPr/>
          </p:nvSpPr>
          <p:spPr>
            <a:xfrm>
              <a:off x="2166444" y="3900653"/>
              <a:ext cx="2114855" cy="2114855"/>
            </a:xfrm>
            <a:prstGeom prst="ellipse">
              <a:avLst/>
            </a:prstGeom>
            <a:grpFill/>
            <a:ln w="1016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20M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5EA3EE-4ADB-468F-BEA6-C22FA7A138B8}"/>
              </a:ext>
            </a:extLst>
          </p:cNvPr>
          <p:cNvSpPr txBox="1"/>
          <p:nvPr/>
        </p:nvSpPr>
        <p:spPr>
          <a:xfrm>
            <a:off x="4923634" y="5938940"/>
            <a:ext cx="2170439" cy="32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PATIENTS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679F5D-2F89-4EF0-A99A-E035530AB91B}"/>
              </a:ext>
            </a:extLst>
          </p:cNvPr>
          <p:cNvSpPr/>
          <p:nvPr/>
        </p:nvSpPr>
        <p:spPr>
          <a:xfrm>
            <a:off x="7879809" y="0"/>
            <a:ext cx="43121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Placeholder 4">
            <a:extLst>
              <a:ext uri="{FF2B5EF4-FFF2-40B4-BE49-F238E27FC236}">
                <a16:creationId xmlns:a16="http://schemas.microsoft.com/office/drawing/2014/main" id="{D4E04C2A-8917-40D7-85B2-DD1D436311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436" y="633282"/>
            <a:ext cx="3786443" cy="573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40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63"/>
          <p:cNvSpPr/>
          <p:nvPr/>
        </p:nvSpPr>
        <p:spPr>
          <a:xfrm>
            <a:off x="4135628" y="2090896"/>
            <a:ext cx="3470170" cy="3808905"/>
          </a:xfrm>
          <a:prstGeom prst="roundRect">
            <a:avLst/>
          </a:prstGeom>
          <a:noFill/>
          <a:ln w="76200">
            <a:solidFill>
              <a:srgbClr val="0063A5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511307" flipV="1">
            <a:off x="7673250" y="4455979"/>
            <a:ext cx="643545" cy="412135"/>
          </a:xfrm>
          <a:prstGeom prst="rect">
            <a:avLst/>
          </a:prstGeom>
        </p:spPr>
      </p:pic>
      <p:grpSp>
        <p:nvGrpSpPr>
          <p:cNvPr id="4" name="Group 11"/>
          <p:cNvGrpSpPr/>
          <p:nvPr/>
        </p:nvGrpSpPr>
        <p:grpSpPr>
          <a:xfrm>
            <a:off x="14682" y="3080405"/>
            <a:ext cx="1180475" cy="990512"/>
            <a:chOff x="58278" y="2133600"/>
            <a:chExt cx="990600" cy="931937"/>
          </a:xfrm>
        </p:grpSpPr>
        <p:pic>
          <p:nvPicPr>
            <p:cNvPr id="5" name="Picture 2" descr="patient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00" y="2133600"/>
              <a:ext cx="617220" cy="6858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278" y="2819398"/>
              <a:ext cx="990600" cy="246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05665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Patient</a:t>
              </a:r>
            </a:p>
          </p:txBody>
        </p:sp>
      </p:grpSp>
      <p:cxnSp>
        <p:nvCxnSpPr>
          <p:cNvPr id="7" name="Straight Connector 6"/>
          <p:cNvCxnSpPr/>
          <p:nvPr/>
        </p:nvCxnSpPr>
        <p:spPr>
          <a:xfrm>
            <a:off x="1005282" y="3613801"/>
            <a:ext cx="12591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-473124" y="3499501"/>
            <a:ext cx="342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41378" y="1785001"/>
            <a:ext cx="10230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41378" y="5214001"/>
            <a:ext cx="10230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doct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471" y="1480201"/>
            <a:ext cx="495800" cy="533400"/>
          </a:xfrm>
          <a:prstGeom prst="rect">
            <a:avLst/>
          </a:prstGeom>
        </p:spPr>
      </p:pic>
      <p:pic>
        <p:nvPicPr>
          <p:cNvPr id="12" name="Picture 11" descr="doct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471" y="3309001"/>
            <a:ext cx="495800" cy="533400"/>
          </a:xfrm>
          <a:prstGeom prst="rect">
            <a:avLst/>
          </a:prstGeom>
        </p:spPr>
      </p:pic>
      <p:pic>
        <p:nvPicPr>
          <p:cNvPr id="13" name="Picture 12" descr="doctor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471" y="4909201"/>
            <a:ext cx="495800" cy="533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84354" y="2013601"/>
            <a:ext cx="882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Providers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9628" y="3842402"/>
            <a:ext cx="961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Providers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5928" y="5442602"/>
            <a:ext cx="873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Providers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264456" y="13278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64456" y="40710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64456" y="31566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64456" y="22422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-21546" y="3613801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64456" y="58998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264456" y="4909201"/>
            <a:ext cx="236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hospital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9250" y="1023004"/>
            <a:ext cx="472190" cy="56213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347779" y="1556402"/>
            <a:ext cx="945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Hospitals</a:t>
            </a:r>
          </a:p>
        </p:txBody>
      </p:sp>
      <p:pic>
        <p:nvPicPr>
          <p:cNvPr id="26" name="Picture 25" descr="payer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551" y="4680601"/>
            <a:ext cx="594959" cy="64008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20603" y="5366402"/>
            <a:ext cx="7882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Payers</a:t>
            </a:r>
          </a:p>
        </p:txBody>
      </p:sp>
      <p:pic>
        <p:nvPicPr>
          <p:cNvPr id="28" name="Picture 27" descr="physician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9248" y="1861201"/>
            <a:ext cx="512064" cy="6096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406669" y="2451692"/>
            <a:ext cx="8669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Physician Offices</a:t>
            </a:r>
          </a:p>
        </p:txBody>
      </p:sp>
      <p:pic>
        <p:nvPicPr>
          <p:cNvPr id="30" name="Picture 29" descr="labs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9249" y="2928002"/>
            <a:ext cx="532001" cy="63333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85613" y="3537602"/>
            <a:ext cx="1532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Labs/ </a:t>
            </a:r>
            <a:b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Imaging Centers</a:t>
            </a:r>
          </a:p>
        </p:txBody>
      </p:sp>
      <p:pic>
        <p:nvPicPr>
          <p:cNvPr id="32" name="Picture 31" descr="public health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3666" y="3982576"/>
            <a:ext cx="69517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103358" y="4366392"/>
            <a:ext cx="1523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Public Health</a:t>
            </a:r>
          </a:p>
        </p:txBody>
      </p:sp>
      <p:pic>
        <p:nvPicPr>
          <p:cNvPr id="34" name="Picture 33" descr="Man with cane with solid fill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579248" y="5692687"/>
            <a:ext cx="566628" cy="56662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142474" y="6280802"/>
            <a:ext cx="1444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Skilled Nursing Facilities</a:t>
            </a:r>
          </a:p>
        </p:txBody>
      </p:sp>
      <p:pic>
        <p:nvPicPr>
          <p:cNvPr id="36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262982">
            <a:off x="3085837" y="1761905"/>
            <a:ext cx="1127504" cy="347919"/>
          </a:xfrm>
          <a:prstGeom prst="rect">
            <a:avLst/>
          </a:prstGeom>
        </p:spPr>
      </p:pic>
      <p:pic>
        <p:nvPicPr>
          <p:cNvPr id="37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511307">
            <a:off x="3169171" y="2397366"/>
            <a:ext cx="895092" cy="371238"/>
          </a:xfrm>
          <a:prstGeom prst="rect">
            <a:avLst/>
          </a:prstGeom>
        </p:spPr>
      </p:pic>
      <p:pic>
        <p:nvPicPr>
          <p:cNvPr id="38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56326">
            <a:off x="3145008" y="3200952"/>
            <a:ext cx="893794" cy="323197"/>
          </a:xfrm>
          <a:prstGeom prst="rect">
            <a:avLst/>
          </a:prstGeom>
        </p:spPr>
      </p:pic>
      <p:pic>
        <p:nvPicPr>
          <p:cNvPr id="39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726767" flipV="1">
            <a:off x="3248072" y="3962242"/>
            <a:ext cx="773274" cy="327872"/>
          </a:xfrm>
          <a:prstGeom prst="rect">
            <a:avLst/>
          </a:prstGeom>
        </p:spPr>
      </p:pic>
      <p:pic>
        <p:nvPicPr>
          <p:cNvPr id="40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760422" flipV="1">
            <a:off x="3211342" y="4921576"/>
            <a:ext cx="795311" cy="368841"/>
          </a:xfrm>
          <a:prstGeom prst="rect">
            <a:avLst/>
          </a:prstGeom>
        </p:spPr>
      </p:pic>
      <p:pic>
        <p:nvPicPr>
          <p:cNvPr id="41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760422" flipV="1">
            <a:off x="3255922" y="5672870"/>
            <a:ext cx="835426" cy="400558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43237" y="400449"/>
            <a:ext cx="3212399" cy="338554"/>
          </a:xfrm>
          <a:prstGeom prst="rect">
            <a:avLst/>
          </a:prstGeom>
          <a:solidFill>
            <a:srgbClr val="0063A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Health Data Sources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467872" y="2330846"/>
            <a:ext cx="2831711" cy="3230401"/>
          </a:xfrm>
          <a:prstGeom prst="roundRect">
            <a:avLst/>
          </a:prstGeom>
          <a:solidFill>
            <a:schemeClr val="bg1">
              <a:lumMod val="85000"/>
              <a:alpha val="65098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6" name="Picture 45" descr="data repository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352" y="3553897"/>
            <a:ext cx="953830" cy="114018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4735585" y="4775792"/>
            <a:ext cx="1039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Data Repository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31922" y="4775792"/>
            <a:ext cx="1178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Data Stewardship</a:t>
            </a:r>
          </a:p>
        </p:txBody>
      </p:sp>
      <p:pic>
        <p:nvPicPr>
          <p:cNvPr id="50" name="Picture 49" descr="Negotiated Access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8413" y="3532512"/>
            <a:ext cx="954907" cy="114300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7987832" y="404061"/>
            <a:ext cx="3196676" cy="338554"/>
          </a:xfrm>
          <a:prstGeom prst="rect">
            <a:avLst/>
          </a:prstGeom>
          <a:solidFill>
            <a:srgbClr val="0063A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Value-Added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n-US" sz="16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Services</a:t>
            </a:r>
          </a:p>
        </p:txBody>
      </p:sp>
      <p:sp>
        <p:nvSpPr>
          <p:cNvPr id="56" name="TextBox 92"/>
          <p:cNvSpPr txBox="1"/>
          <p:nvPr/>
        </p:nvSpPr>
        <p:spPr>
          <a:xfrm>
            <a:off x="8556574" y="1015654"/>
            <a:ext cx="3062352" cy="51962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GB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66CC"/>
              </a:buClr>
              <a:buChar char="•"/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66CC"/>
              </a:buClr>
              <a:buChar char="•"/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66CC"/>
              </a:buClr>
              <a:buChar char="•"/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66CC"/>
              </a:buClr>
              <a:buChar char="•"/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66CC"/>
              </a:buClr>
              <a:buChar char="•"/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4D4D4D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Clinical Data Repository (INPC™)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MPI &amp; Record Locator Service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Longitudinal Patient View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SSO with Patient Context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 Query Search and Return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Condition-specific FHIR based application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Clinical Results Delivery (D4D)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Web-based Access or EMR Delivery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ACO &amp; Population Health Mgmt.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Clinical Event Notifications (ADT Alerts)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Clinical Value Report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Immunization Report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Public Health Integration and Automation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Bio-surveillance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Communicable Disease Reporting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Newborn Screening Results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Federal Government Services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SSA Disability Determination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VA’s VLER Program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63A5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Continuity of Care Services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Emergency Downtime Access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Clinical Consultation</a:t>
            </a:r>
          </a:p>
          <a:p>
            <a:pPr marL="171450" marR="0" lvl="0" indent="-171450" algn="l" defTabSz="914446" rtl="0" eaLnBrk="1" fontAlgn="base" latinLnBrk="0" hangingPunct="1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3366CC"/>
              </a:buClr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5665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National Network Exchange</a:t>
            </a:r>
          </a:p>
        </p:txBody>
      </p:sp>
      <p:pic>
        <p:nvPicPr>
          <p:cNvPr id="58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496227">
            <a:off x="7369281" y="1593549"/>
            <a:ext cx="1140525" cy="361432"/>
          </a:xfrm>
          <a:prstGeom prst="rect">
            <a:avLst/>
          </a:prstGeom>
        </p:spPr>
      </p:pic>
      <p:pic>
        <p:nvPicPr>
          <p:cNvPr id="59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760422">
            <a:off x="7732769" y="2363466"/>
            <a:ext cx="836982" cy="403841"/>
          </a:xfrm>
          <a:prstGeom prst="rect">
            <a:avLst/>
          </a:prstGeom>
        </p:spPr>
      </p:pic>
      <p:pic>
        <p:nvPicPr>
          <p:cNvPr id="60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56731" flipV="1">
            <a:off x="7537339" y="5344393"/>
            <a:ext cx="781479" cy="429730"/>
          </a:xfrm>
          <a:prstGeom prst="rect">
            <a:avLst/>
          </a:prstGeom>
        </p:spPr>
      </p:pic>
      <p:sp>
        <p:nvSpPr>
          <p:cNvPr id="63" name="Title 1"/>
          <p:cNvSpPr txBox="1">
            <a:spLocks/>
          </p:cNvSpPr>
          <p:nvPr/>
        </p:nvSpPr>
        <p:spPr>
          <a:xfrm>
            <a:off x="370216" y="305922"/>
            <a:ext cx="10949244" cy="76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all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How OUR HIE </a:t>
            </a:r>
            <a:br>
              <a:rPr kumimoji="0" lang="en-US" sz="3400" b="1" i="0" u="none" strike="noStrike" kern="1200" cap="all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r>
              <a:rPr kumimoji="0" lang="en-US" sz="3400" b="1" i="0" u="none" strike="noStrike" kern="1200" cap="all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Produces Value</a:t>
            </a:r>
          </a:p>
        </p:txBody>
      </p:sp>
      <p:pic>
        <p:nvPicPr>
          <p:cNvPr id="65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760422">
            <a:off x="7732654" y="3100395"/>
            <a:ext cx="706294" cy="403841"/>
          </a:xfrm>
          <a:prstGeom prst="rect">
            <a:avLst/>
          </a:prstGeom>
        </p:spPr>
      </p:pic>
      <p:pic>
        <p:nvPicPr>
          <p:cNvPr id="66" name="Content Placeholder 3" descr="Data Reuse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740149" flipV="1">
            <a:off x="7701308" y="3945550"/>
            <a:ext cx="643545" cy="4121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102A7D-DB20-43D6-BF2F-F2A79D0DD5BA}"/>
              </a:ext>
            </a:extLst>
          </p:cNvPr>
          <p:cNvSpPr txBox="1"/>
          <p:nvPr/>
        </p:nvSpPr>
        <p:spPr>
          <a:xfrm>
            <a:off x="4892098" y="5579338"/>
            <a:ext cx="2048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3A5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SECURE</a:t>
            </a:r>
          </a:p>
        </p:txBody>
      </p:sp>
      <p:pic>
        <p:nvPicPr>
          <p:cNvPr id="48" name="Picture 47" descr="A close up of a sign&#10;&#10;Description automatically generated">
            <a:extLst>
              <a:ext uri="{FF2B5EF4-FFF2-40B4-BE49-F238E27FC236}">
                <a16:creationId xmlns:a16="http://schemas.microsoft.com/office/drawing/2014/main" id="{499918D3-D576-4622-BAC9-FF049B7E044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526" y="2427963"/>
            <a:ext cx="1459509" cy="1095216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18B923D-D0B1-433E-932F-604297BCD9F7}"/>
              </a:ext>
            </a:extLst>
          </p:cNvPr>
          <p:cNvCxnSpPr>
            <a:cxnSpLocks/>
          </p:cNvCxnSpPr>
          <p:nvPr/>
        </p:nvCxnSpPr>
        <p:spPr>
          <a:xfrm>
            <a:off x="4717283" y="1551607"/>
            <a:ext cx="2393427" cy="0"/>
          </a:xfrm>
          <a:prstGeom prst="line">
            <a:avLst/>
          </a:prstGeom>
          <a:ln w="50800">
            <a:solidFill>
              <a:srgbClr val="0063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297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005BC-C83B-2355-3426-C23E66659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0" y="205791"/>
            <a:ext cx="10515599" cy="857743"/>
          </a:xfrm>
        </p:spPr>
        <p:txBody>
          <a:bodyPr anchor="b">
            <a:normAutofit/>
          </a:bodyPr>
          <a:lstStyle/>
          <a:p>
            <a:r>
              <a:rPr lang="en-US" dirty="0"/>
              <a:t>RHTP, Rural SNFs, and IHIE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B69198-71DA-E7FC-C465-00A8B1D0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930AA9F-401D-4888-8D9D-6AFE16AE69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9FB7902-BDE1-D7BE-48C7-B9EE83AED2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58299" y="1163623"/>
          <a:ext cx="10515600" cy="496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2599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C21D1-58DC-758B-6843-4FC13C68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Workflow/Process/Next Steps	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43C501B-FE6B-9F01-BA8A-B580FA84C0F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58299" y="1460500"/>
          <a:ext cx="9985901" cy="4667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E80B3D-2856-EE1D-5FBC-A308D316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0AA9F-401D-4888-8D9D-6AFE16AE69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058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CC6EC-7864-B2EB-680E-F62918291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Will This Benefit Skilled Nursing Facilities?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73076-0A66-DA84-94AE-64FF2CC10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99" y="1473200"/>
            <a:ext cx="10515600" cy="4654548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Quality Metrics and Star Rating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Medical Director alerts with fewer chart requests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Cost of care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Reduced need to ‘chase’ data by DOMAs and Clinical Liaisons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Reduce readmissions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Improvement in care coordination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Early intervention information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Referral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23993-74BA-D24B-123C-EF268BB2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0AA9F-401D-4888-8D9D-6AFE16AE69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560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Background">
            <a:extLst>
              <a:ext uri="{FF2B5EF4-FFF2-40B4-BE49-F238E27FC236}">
                <a16:creationId xmlns:a16="http://schemas.microsoft.com/office/drawing/2014/main" id="{E4935D0D-E20E-4055-B7E8-DB9A74346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7F7E97-C7ED-D3CA-3D89-48300AE3B99E}"/>
              </a:ext>
            </a:extLst>
          </p:cNvPr>
          <p:cNvSpPr/>
          <p:nvPr/>
        </p:nvSpPr>
        <p:spPr>
          <a:xfrm>
            <a:off x="1" y="0"/>
            <a:ext cx="539114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24000">
                <a:schemeClr val="accent1">
                  <a:lumMod val="45000"/>
                  <a:lumOff val="55000"/>
                  <a:alpha val="40000"/>
                </a:schemeClr>
              </a:gs>
              <a:gs pos="37000">
                <a:schemeClr val="accent1">
                  <a:lumMod val="45000"/>
                  <a:lumOff val="55000"/>
                  <a:alpha val="40000"/>
                </a:schemeClr>
              </a:gs>
              <a:gs pos="12000">
                <a:srgbClr val="3D8AAD">
                  <a:alpha val="40000"/>
                </a:srgbClr>
              </a:gs>
              <a:gs pos="48000">
                <a:srgbClr val="8BCEED">
                  <a:alpha val="40000"/>
                </a:srgbClr>
              </a:gs>
              <a:gs pos="94406">
                <a:schemeClr val="accent1">
                  <a:lumMod val="30000"/>
                  <a:lumOff val="70000"/>
                  <a:alpha val="40000"/>
                </a:schemeClr>
              </a:gs>
              <a:gs pos="83217">
                <a:schemeClr val="accent1">
                  <a:lumMod val="30000"/>
                  <a:lumOff val="70000"/>
                  <a:alpha val="40000"/>
                </a:schemeClr>
              </a:gs>
              <a:gs pos="71000">
                <a:schemeClr val="accent1">
                  <a:lumMod val="30000"/>
                  <a:lumOff val="70000"/>
                  <a:alpha val="40000"/>
                </a:schemeClr>
              </a:gs>
              <a:gs pos="61000">
                <a:schemeClr val="accent1">
                  <a:lumMod val="30000"/>
                  <a:lumOff val="70000"/>
                  <a:alpha val="40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6D98247-274C-4F2C-9D84-97766CA07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ln>
            <a:noFill/>
          </a:ln>
          <a:effectLst>
            <a:outerShdw blurRad="596900" dist="165100" dir="8820000" sx="94000" sy="94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80359-0C67-EFF0-4C36-522D0CCC3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099" y="123826"/>
            <a:ext cx="5334000" cy="1705154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Let’s Connect!</a:t>
            </a:r>
          </a:p>
        </p:txBody>
      </p:sp>
      <p:pic>
        <p:nvPicPr>
          <p:cNvPr id="7" name="Graphic 6" descr="Receiver outline">
            <a:extLst>
              <a:ext uri="{FF2B5EF4-FFF2-40B4-BE49-F238E27FC236}">
                <a16:creationId xmlns:a16="http://schemas.microsoft.com/office/drawing/2014/main" id="{1D430A5F-35C5-FA7F-CA06-AD20AE449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" y="1380135"/>
            <a:ext cx="1929342" cy="1929342"/>
          </a:xfrm>
          <a:prstGeom prst="rect">
            <a:avLst/>
          </a:prstGeom>
        </p:spPr>
      </p:pic>
      <p:pic>
        <p:nvPicPr>
          <p:cNvPr id="15" name="Graphic 14" descr="Internet outline">
            <a:extLst>
              <a:ext uri="{FF2B5EF4-FFF2-40B4-BE49-F238E27FC236}">
                <a16:creationId xmlns:a16="http://schemas.microsoft.com/office/drawing/2014/main" id="{9C3518CB-C15A-5207-CC30-FDAC8067C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7359" y="1380135"/>
            <a:ext cx="1929342" cy="1929342"/>
          </a:xfrm>
          <a:prstGeom prst="rect">
            <a:avLst/>
          </a:prstGeom>
        </p:spPr>
      </p:pic>
      <p:pic>
        <p:nvPicPr>
          <p:cNvPr id="13" name="Graphic 12" descr="Marker outline">
            <a:extLst>
              <a:ext uri="{FF2B5EF4-FFF2-40B4-BE49-F238E27FC236}">
                <a16:creationId xmlns:a16="http://schemas.microsoft.com/office/drawing/2014/main" id="{CF9A5233-EF97-6196-EE1C-8F0BA76701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3551420"/>
            <a:ext cx="1929342" cy="1929342"/>
          </a:xfrm>
          <a:prstGeom prst="rect">
            <a:avLst/>
          </a:prstGeom>
        </p:spPr>
      </p:pic>
      <p:pic>
        <p:nvPicPr>
          <p:cNvPr id="11" name="Graphic 10" descr="Email outline">
            <a:extLst>
              <a:ext uri="{FF2B5EF4-FFF2-40B4-BE49-F238E27FC236}">
                <a16:creationId xmlns:a16="http://schemas.microsoft.com/office/drawing/2014/main" id="{9E41BEDF-18D1-D36D-E2D2-2A3EBC2324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359" y="3551420"/>
            <a:ext cx="1929342" cy="19293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E6D2-2238-DD88-2A72-96E1C9636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124" y="1274681"/>
            <a:ext cx="5613858" cy="4945144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/>
              <a:t>Need help? A Solution Center specialist is available for support 24/7/365.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317-644-1752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hlinkClick r:id="rId6"/>
              </a:rPr>
              <a:t>jwilliams@ihie.org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www.ihie.org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846 N Senate Ave, Suite 110 </a:t>
            </a:r>
            <a:br>
              <a:rPr lang="en-US" sz="2400" dirty="0"/>
            </a:br>
            <a:r>
              <a:rPr lang="en-US" sz="2400" dirty="0"/>
              <a:t>Indianapolis, IN 46202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IndianaHIE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Indiana Health Information Exchange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36F7B-E9E7-5844-48DF-D2E13093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5048" y="6356350"/>
            <a:ext cx="3496538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©2025 Indiana Health Information Exchange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AB0E4-7F29-00AC-99E3-250EF06A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5985" y="6356350"/>
            <a:ext cx="1593997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930AA9F-401D-4888-8D9D-6AFE16AE69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Speaker phone with solid fill">
            <a:extLst>
              <a:ext uri="{FF2B5EF4-FFF2-40B4-BE49-F238E27FC236}">
                <a16:creationId xmlns:a16="http://schemas.microsoft.com/office/drawing/2014/main" id="{EC3B78AC-2DC9-F5F6-F26E-A11A25188C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0550" y="2252397"/>
            <a:ext cx="457200" cy="457200"/>
          </a:xfrm>
          <a:prstGeom prst="rect">
            <a:avLst/>
          </a:prstGeom>
        </p:spPr>
      </p:pic>
      <p:pic>
        <p:nvPicPr>
          <p:cNvPr id="19" name="Graphic 18" descr="Internet with solid fill">
            <a:extLst>
              <a:ext uri="{FF2B5EF4-FFF2-40B4-BE49-F238E27FC236}">
                <a16:creationId xmlns:a16="http://schemas.microsoft.com/office/drawing/2014/main" id="{92C64029-BD4C-80A1-23C3-2B1C6D40A5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80000" y="3458920"/>
            <a:ext cx="457200" cy="457200"/>
          </a:xfrm>
          <a:prstGeom prst="rect">
            <a:avLst/>
          </a:prstGeom>
        </p:spPr>
      </p:pic>
      <p:pic>
        <p:nvPicPr>
          <p:cNvPr id="28" name="Graphic 27" descr="Email with solid fill">
            <a:extLst>
              <a:ext uri="{FF2B5EF4-FFF2-40B4-BE49-F238E27FC236}">
                <a16:creationId xmlns:a16="http://schemas.microsoft.com/office/drawing/2014/main" id="{B72D64A5-A68F-87ED-2638-B599705386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80550" y="2846122"/>
            <a:ext cx="457200" cy="457200"/>
          </a:xfrm>
          <a:prstGeom prst="rect">
            <a:avLst/>
          </a:prstGeom>
        </p:spPr>
      </p:pic>
      <p:pic>
        <p:nvPicPr>
          <p:cNvPr id="31" name="Graphic 30" descr="Marker with solid fill">
            <a:extLst>
              <a:ext uri="{FF2B5EF4-FFF2-40B4-BE49-F238E27FC236}">
                <a16:creationId xmlns:a16="http://schemas.microsoft.com/office/drawing/2014/main" id="{814964C7-0949-8893-36AD-0ADA74806C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5640" y="4071718"/>
            <a:ext cx="457200" cy="457200"/>
          </a:xfrm>
          <a:prstGeom prst="rect">
            <a:avLst/>
          </a:prstGeom>
        </p:spPr>
      </p:pic>
      <p:pic>
        <p:nvPicPr>
          <p:cNvPr id="34" name="Picture 33" descr="A black square with white x in it&#10;&#10;Description automatically generated">
            <a:extLst>
              <a:ext uri="{FF2B5EF4-FFF2-40B4-BE49-F238E27FC236}">
                <a16:creationId xmlns:a16="http://schemas.microsoft.com/office/drawing/2014/main" id="{F836E0ED-4E9F-169A-96B0-8EF0A87B1E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250" b="90250" l="9250" r="88750">
                        <a14:foregroundMark x1="55750" y1="24500" x2="55750" y2="24500"/>
                        <a14:foregroundMark x1="30500" y1="23000" x2="57000" y2="22750"/>
                        <a14:foregroundMark x1="57000" y1="22750" x2="70250" y2="24000"/>
                        <a14:foregroundMark x1="72500" y1="18750" x2="77000" y2="58250"/>
                        <a14:foregroundMark x1="77000" y1="58250" x2="76250" y2="70000"/>
                        <a14:foregroundMark x1="88500" y1="20000" x2="88750" y2="39750"/>
                        <a14:foregroundMark x1="32500" y1="36250" x2="49500" y2="52000"/>
                        <a14:foregroundMark x1="49500" y1="52000" x2="49750" y2="52000"/>
                        <a14:foregroundMark x1="69500" y1="28250" x2="62500" y2="39500"/>
                        <a14:foregroundMark x1="62500" y1="39500" x2="65750" y2="24000"/>
                        <a14:foregroundMark x1="65750" y1="24000" x2="57000" y2="35500"/>
                        <a14:foregroundMark x1="57000" y1="35500" x2="45000" y2="41500"/>
                        <a14:foregroundMark x1="45000" y1="41500" x2="37500" y2="32500"/>
                        <a14:foregroundMark x1="37500" y1="32500" x2="37250" y2="32500"/>
                        <a14:foregroundMark x1="59000" y1="37750" x2="53000" y2="49000"/>
                        <a14:foregroundMark x1="53000" y1="49000" x2="64750" y2="64750"/>
                        <a14:foregroundMark x1="64750" y1="64750" x2="62750" y2="74250"/>
                        <a14:foregroundMark x1="62750" y1="74250" x2="51000" y2="59500"/>
                        <a14:foregroundMark x1="51000" y1="59500" x2="37250" y2="70000"/>
                        <a14:foregroundMark x1="37250" y1="70000" x2="34000" y2="70000"/>
                        <a14:foregroundMark x1="27500" y1="73750" x2="42500" y2="53750"/>
                        <a14:foregroundMark x1="42500" y1="53750" x2="42500" y2="53500"/>
                        <a14:foregroundMark x1="35000" y1="35500" x2="27500" y2="26500"/>
                        <a14:foregroundMark x1="27500" y1="26500" x2="38750" y2="24750"/>
                        <a14:foregroundMark x1="38750" y1="24750" x2="47000" y2="37750"/>
                        <a14:foregroundMark x1="18250" y1="13000" x2="45250" y2="11750"/>
                        <a14:foregroundMark x1="45250" y1="11750" x2="54250" y2="14250"/>
                        <a14:foregroundMark x1="54250" y1="14250" x2="78000" y2="12250"/>
                        <a14:foregroundMark x1="71500" y1="65000" x2="67250" y2="73750"/>
                        <a14:foregroundMark x1="67250" y1="73750" x2="66250" y2="7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14" r="5810"/>
          <a:stretch/>
        </p:blipFill>
        <p:spPr>
          <a:xfrm>
            <a:off x="5643104" y="5149827"/>
            <a:ext cx="452896" cy="457200"/>
          </a:xfrm>
          <a:prstGeom prst="rect">
            <a:avLst/>
          </a:prstGeom>
        </p:spPr>
      </p:pic>
      <p:pic>
        <p:nvPicPr>
          <p:cNvPr id="36" name="Picture 35" descr="A black square with white letters&#10;&#10;Description automatically generated">
            <a:extLst>
              <a:ext uri="{FF2B5EF4-FFF2-40B4-BE49-F238E27FC236}">
                <a16:creationId xmlns:a16="http://schemas.microsoft.com/office/drawing/2014/main" id="{ED2B3DCC-4962-47C7-35E0-AFA1233327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96" b="91146" l="9804" r="89706">
                        <a14:foregroundMark x1="26415" y1="33565" x2="26484" y2="34260"/>
                        <a14:foregroundMark x1="26235" y1="31746" x2="26245" y2="31847"/>
                        <a14:foregroundMark x1="54274" y1="78167" x2="62255" y2="81250"/>
                        <a14:foregroundMark x1="62255" y1="81250" x2="65206" y2="77267"/>
                        <a14:foregroundMark x1="69072" y1="39589" x2="56373" y2="20313"/>
                        <a14:foregroundMark x1="56373" y1="20313" x2="35429" y2="24839"/>
                        <a14:foregroundMark x1="47549" y1="31250" x2="47549" y2="35301"/>
                        <a14:foregroundMark x1="22549" y1="9896" x2="50490" y2="13021"/>
                        <a14:foregroundMark x1="50490" y1="13021" x2="75490" y2="9896"/>
                        <a14:foregroundMark x1="88235" y1="77083" x2="82353" y2="85938"/>
                        <a14:foregroundMark x1="82353" y1="85938" x2="72784" y2="89327"/>
                        <a14:foregroundMark x1="48602" y1="89956" x2="25980" y2="88542"/>
                        <a14:foregroundMark x1="48039" y1="90625" x2="48203" y2="90604"/>
                        <a14:foregroundMark x1="63725" y1="73438" x2="63725" y2="80208"/>
                        <a14:backgroundMark x1="28431" y1="26563" x2="25490" y2="26563"/>
                        <a14:backgroundMark x1="27941" y1="22396" x2="25490" y2="28125"/>
                        <a14:backgroundMark x1="33333" y1="25521" x2="33333" y2="25521"/>
                        <a14:backgroundMark x1="26471" y1="31250" x2="26471" y2="31250"/>
                        <a14:backgroundMark x1="25490" y1="29167" x2="26961" y2="31250"/>
                        <a14:backgroundMark x1="26961" y1="31250" x2="27941" y2="32292"/>
                        <a14:backgroundMark x1="26961" y1="32813" x2="26961" y2="32813"/>
                        <a14:backgroundMark x1="25980" y1="31771" x2="25980" y2="31771"/>
                        <a14:backgroundMark x1="25980" y1="32813" x2="25980" y2="32813"/>
                        <a14:backgroundMark x1="24020" y1="43750" x2="24020" y2="67188"/>
                        <a14:backgroundMark x1="24020" y1="67188" x2="28431" y2="74479"/>
                        <a14:backgroundMark x1="28431" y1="74479" x2="31863" y2="61458"/>
                        <a14:backgroundMark x1="31863" y1="61458" x2="31373" y2="41146"/>
                        <a14:backgroundMark x1="31373" y1="41146" x2="23529" y2="43229"/>
                        <a14:backgroundMark x1="23529" y1="43229" x2="23529" y2="44271"/>
                        <a14:backgroundMark x1="42647" y1="43229" x2="45098" y2="65104"/>
                        <a14:backgroundMark x1="45098" y1="65104" x2="47059" y2="43229"/>
                        <a14:backgroundMark x1="68627" y1="41667" x2="73529" y2="48438"/>
                        <a14:backgroundMark x1="73529" y1="48438" x2="73529" y2="48958"/>
                        <a14:backgroundMark x1="69118" y1="40104" x2="69118" y2="40104"/>
                        <a14:backgroundMark x1="68137" y1="40104" x2="72059" y2="47396"/>
                        <a14:backgroundMark x1="72059" y1="47396" x2="75000" y2="47396"/>
                        <a14:backgroundMark x1="74020" y1="46875" x2="75000" y2="69271"/>
                        <a14:backgroundMark x1="75000" y1="69271" x2="68137" y2="67188"/>
                        <a14:backgroundMark x1="68137" y1="70313" x2="67255" y2="73438"/>
                        <a14:backgroundMark x1="69118" y1="70833" x2="67892" y2="73438"/>
                        <a14:backgroundMark x1="70098" y1="71354" x2="72549" y2="71354"/>
                        <a14:backgroundMark x1="71569" y1="64063" x2="70588" y2="71354"/>
                        <a14:backgroundMark x1="47549" y1="41146" x2="47059" y2="68750"/>
                        <a14:backgroundMark x1="47059" y1="68750" x2="43627" y2="76042"/>
                        <a14:backgroundMark x1="43627" y1="76042" x2="51471" y2="76042"/>
                        <a14:backgroundMark x1="44118" y1="40625" x2="48529" y2="41146"/>
                        <a14:backgroundMark x1="47549" y1="91667" x2="59314" y2="92188"/>
                        <a14:backgroundMark x1="59314" y1="92188" x2="72059" y2="90625"/>
                        <a14:backgroundMark x1="72059" y1="90625" x2="72059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25" y="5743552"/>
            <a:ext cx="48577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2</a:t>
            </a:fld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331300" y="798975"/>
            <a:ext cx="114452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Tx/>
              <a:buNone/>
              <a:tabLst/>
              <a:defRPr/>
            </a:pPr>
            <a:r>
              <a:rPr kumimoji="0" lang="en" sz="2933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What is the Rural Health Transformation Program?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163790" y="2003961"/>
            <a:ext cx="5300001" cy="4854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The One Big Beautiful Bill Act created a $50 billion fund called the </a:t>
            </a: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Rural Health Transformation Program (RHTP), </a:t>
            </a: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which empowers states to</a:t>
            </a: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strengthen their rural communities </a:t>
            </a: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by improving healthcare access, quality, and outcomes by transforming the healthcare delivery ecosystem.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609585" marR="0" lvl="0" indent="-423323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The funds are allocated to approved States over </a:t>
            </a: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five fiscal years </a:t>
            </a:r>
            <a:r>
              <a:rPr kumimoji="0" lang="en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(FY), with $10 billion of funding available each fiscal year, beginning in FY 2026 and ending in FY 2030.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5757334" y="1982644"/>
            <a:ext cx="5576935" cy="4447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0" lvl="0" indent="-42332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The State of Indiana was awarded </a:t>
            </a:r>
            <a:r>
              <a:rPr kumimoji="0" lang="en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approximately $207 million in December 2025</a:t>
            </a: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for the Indiana Rural Health Transformation Program that is designed to address growing challenges in health care access and worsening health outcomes across rural communities in Indiana.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609585" marR="0" lvl="0" indent="-423323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Indiana is pursuing </a:t>
            </a:r>
            <a:r>
              <a:rPr kumimoji="0" lang="en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12 RHTP initiatives</a:t>
            </a: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that align with CMS’s strategic goals for the program through efforts that</a:t>
            </a:r>
            <a:r>
              <a:rPr kumimoji="0" lang="en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support rural communities</a:t>
            </a: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and </a:t>
            </a:r>
            <a:r>
              <a:rPr kumimoji="0" lang="en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engage local stakeholders </a:t>
            </a:r>
            <a:r>
              <a:rPr kumimoji="0" lang="en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as they tackle specific community needs.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504879" y="1579735"/>
            <a:ext cx="4845405" cy="300779"/>
          </a:xfrm>
          <a:prstGeom prst="rect">
            <a:avLst/>
          </a:prstGeom>
          <a:solidFill>
            <a:srgbClr val="015390"/>
          </a:solidFill>
          <a:ln w="25400" cap="flat" cmpd="sng">
            <a:solidFill>
              <a:srgbClr val="0153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serrat"/>
                <a:ea typeface="+mn-ea"/>
                <a:cs typeface="Arial"/>
                <a:sym typeface="Arial"/>
              </a:rPr>
              <a:t>Federal Grant Program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serrat"/>
              <a:ea typeface="+mn-ea"/>
              <a:cs typeface="Arial"/>
              <a:sym typeface="Arial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6046066" y="1579735"/>
            <a:ext cx="5034653" cy="300779"/>
          </a:xfrm>
          <a:prstGeom prst="rect">
            <a:avLst/>
          </a:prstGeom>
          <a:solidFill>
            <a:srgbClr val="009AD0"/>
          </a:solidFill>
          <a:ln w="25400" cap="flat" cmpd="sng">
            <a:solidFill>
              <a:srgbClr val="009A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serrat"/>
                <a:ea typeface="+mn-ea"/>
                <a:cs typeface="Arial"/>
                <a:sym typeface="Arial"/>
              </a:rPr>
              <a:t>Indiana's Plan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serrat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B7872-B9FE-534D-3521-2F794E5E1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E5F12A-0D64-1242-E003-0B1A1CEB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2C1798A1-548B-2F4F-A949-0B360C421755}" type="slidenum">
              <a:rPr kumimoji="0" lang="en-US" sz="1333" b="1" i="0" u="none" strike="noStrike" kern="0" cap="none" spc="0" normalizeH="0" baseline="0" noProof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 pitchFamily="2" charset="0"/>
                <a:ea typeface="+mn-ea"/>
                <a:cs typeface="Arial"/>
                <a:sym typeface="Arial"/>
              </a:rPr>
              <a:pPr marL="0" marR="0" lvl="0" indent="0" algn="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3</a:t>
            </a:fld>
            <a:endParaRPr kumimoji="0" lang="en-US" sz="1333" b="1" i="0" u="none" strike="noStrike" kern="0" cap="none" spc="0" normalizeH="0" baseline="0" noProof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 pitchFamily="2" charset="0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895CAF0-99EB-1D88-9357-093D4AF54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b="7567"/>
          <a:stretch>
            <a:fillRect/>
          </a:stretch>
        </p:blipFill>
        <p:spPr bwMode="auto">
          <a:xfrm>
            <a:off x="6622248" y="885507"/>
            <a:ext cx="4056525" cy="55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9B1B0B-4097-DB36-F469-0945334968EA}"/>
              </a:ext>
            </a:extLst>
          </p:cNvPr>
          <p:cNvSpPr/>
          <p:nvPr/>
        </p:nvSpPr>
        <p:spPr>
          <a:xfrm>
            <a:off x="9374020" y="6044594"/>
            <a:ext cx="1386649" cy="4354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FA0933-3C2B-2DFB-7AAF-6525E7AB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24" y="711678"/>
            <a:ext cx="6582800" cy="710129"/>
          </a:xfrm>
        </p:spPr>
        <p:txBody>
          <a:bodyPr>
            <a:noAutofit/>
          </a:bodyPr>
          <a:lstStyle/>
          <a:p>
            <a:r>
              <a:rPr lang="en-US" sz="2667" dirty="0"/>
              <a:t>Rural Health Transformation Technical Assistance Network (RHT-TAN)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2EB05E-41C6-BAE0-2C7B-A03BD47B0137}"/>
              </a:ext>
            </a:extLst>
          </p:cNvPr>
          <p:cNvSpPr txBox="1"/>
          <p:nvPr/>
        </p:nvSpPr>
        <p:spPr>
          <a:xfrm>
            <a:off x="415600" y="2290599"/>
            <a:ext cx="3443600" cy="354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Regions 1, 2, 3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Andy VanZee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Indiana Hospital Association (IHA)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hlinkClick r:id="rId4"/>
              </a:rPr>
              <a:t>avanzee@ihaconnect.org</a:t>
            </a: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Regions 4, 6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Ben Harvey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Indiana Primary Health Care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Association (IPHCA)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hlinkClick r:id="rId5"/>
              </a:rPr>
              <a:t>bharvey@indianapca.org</a:t>
            </a: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6F192-6A6B-E8E1-6971-FA4C4A0231FA}"/>
              </a:ext>
            </a:extLst>
          </p:cNvPr>
          <p:cNvSpPr txBox="1"/>
          <p:nvPr/>
        </p:nvSpPr>
        <p:spPr>
          <a:xfrm>
            <a:off x="4128000" y="2620801"/>
            <a:ext cx="3177600" cy="2390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Regions 5, 7, 8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Dr. Cara Veale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Indiana Rural Health Association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(IRHA)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hlinkClick r:id="rId6"/>
              </a:rPr>
              <a:t>cveale@indianarha.org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145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22103-3CE2-20F3-30D7-2C423659A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 Expansion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6B793-1175-F1C9-AF39-A871A33DF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To connect over 450 facilities/organizations to the Indiana Health Information Exchange (IHIE) enabling the secured sharing/access of patient health information.</a:t>
            </a:r>
          </a:p>
          <a:p>
            <a:endParaRPr lang="en-US" sz="2400" dirty="0"/>
          </a:p>
          <a:p>
            <a:r>
              <a:rPr lang="en-US" sz="2400" dirty="0"/>
              <a:t>Key BP1 Activities</a:t>
            </a:r>
          </a:p>
          <a:p>
            <a:pPr lvl="1"/>
            <a:r>
              <a:rPr lang="en-US" sz="2000" b="1" dirty="0"/>
              <a:t>Conduct Readiness Assessment (survey) for HIE Connectivity.</a:t>
            </a:r>
          </a:p>
          <a:p>
            <a:pPr lvl="2"/>
            <a:r>
              <a:rPr lang="en-US" sz="2000" b="1" dirty="0"/>
              <a:t>Timeframe:  </a:t>
            </a:r>
            <a:r>
              <a:rPr lang="en-US" sz="2000" b="1"/>
              <a:t>August 21– </a:t>
            </a:r>
            <a:r>
              <a:rPr lang="en-US" sz="2000" b="1" dirty="0"/>
              <a:t>September 4; not all organizations</a:t>
            </a:r>
          </a:p>
          <a:p>
            <a:pPr lvl="1"/>
            <a:r>
              <a:rPr lang="en-US" sz="2000" dirty="0"/>
              <a:t>Connect Long-Term Care facilities, initially focused on SNFs/NFs.</a:t>
            </a:r>
          </a:p>
          <a:p>
            <a:pPr lvl="1"/>
            <a:r>
              <a:rPr lang="en-US" sz="2000" dirty="0"/>
              <a:t>Assess patient consent management / infrastructure with respect to 42 CFR Part 2. </a:t>
            </a:r>
          </a:p>
          <a:p>
            <a:pPr lvl="1"/>
            <a:r>
              <a:rPr lang="en-US" sz="2000" dirty="0"/>
              <a:t>Connect a limited number of other prioritized cohorts such as hospitals, FQHCs, CMHCs, CCBHCs.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31913-93C0-B81E-59E1-50C04C0760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4</a:t>
            </a:fld>
            <a:endParaRPr kumimoji="0" lang="en-US" sz="1333" b="1" i="0" u="none" strike="noStrike" kern="1200" cap="none" spc="0" normalizeH="0" baseline="0" noProof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15173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F3D77F-E9F9-A239-9E57-CF9E0D080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884478"/>
            <a:ext cx="3176686" cy="1445065"/>
          </a:xfrm>
        </p:spPr>
        <p:txBody>
          <a:bodyPr>
            <a:noAutofit/>
          </a:bodyPr>
          <a:lstStyle/>
          <a:p>
            <a:r>
              <a:rPr lang="en-US" sz="4000" dirty="0"/>
              <a:t>Transitions of Care</a:t>
            </a:r>
            <a:br>
              <a:rPr lang="en-US" sz="4000" dirty="0"/>
            </a:b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D3C5A0-7596-4C71-46FE-8AC07CA9D1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D1FD0D-15BD-3903-2FB3-237FE2751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347" y="957853"/>
            <a:ext cx="7242743" cy="5303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C0607-4938-1CD0-97E3-DDE16C04CF05}"/>
              </a:ext>
            </a:extLst>
          </p:cNvPr>
          <p:cNvSpPr txBox="1"/>
          <p:nvPr/>
        </p:nvSpPr>
        <p:spPr>
          <a:xfrm>
            <a:off x="391886" y="2296885"/>
            <a:ext cx="33409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Strengthen care coordination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 quality of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 efficiency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healthcare costs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public health activities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…</a:t>
            </a:r>
          </a:p>
        </p:txBody>
      </p:sp>
    </p:spTree>
    <p:extLst>
      <p:ext uri="{BB962C8B-B14F-4D97-AF65-F5344CB8AC3E}">
        <p14:creationId xmlns:p14="http://schemas.microsoft.com/office/powerpoint/2010/main" val="293985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4D770-51BE-D232-125A-B03D7367F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Provider Readiness Survey for RHTP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86B428-104C-99E5-717F-C41F1239D0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6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0339B7-E3FC-3FDE-AE77-5E78644BD7AB}"/>
              </a:ext>
            </a:extLst>
          </p:cNvPr>
          <p:cNvGrpSpPr/>
          <p:nvPr/>
        </p:nvGrpSpPr>
        <p:grpSpPr>
          <a:xfrm>
            <a:off x="0" y="1551617"/>
            <a:ext cx="12192000" cy="1220713"/>
            <a:chOff x="0" y="1268591"/>
            <a:chExt cx="12192000" cy="122071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051EAA-1337-7FC2-3D29-0AC80D6654A8}"/>
                </a:ext>
              </a:extLst>
            </p:cNvPr>
            <p:cNvSpPr/>
            <p:nvPr/>
          </p:nvSpPr>
          <p:spPr>
            <a:xfrm>
              <a:off x="0" y="1268591"/>
              <a:ext cx="12192000" cy="1220713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8FFB5B4-BBAC-B0D9-75C1-90412B362CE5}"/>
                </a:ext>
              </a:extLst>
            </p:cNvPr>
            <p:cNvGrpSpPr/>
            <p:nvPr/>
          </p:nvGrpSpPr>
          <p:grpSpPr>
            <a:xfrm>
              <a:off x="204955" y="1325717"/>
              <a:ext cx="11623426" cy="1084904"/>
              <a:chOff x="204955" y="1325717"/>
              <a:chExt cx="11623426" cy="1084904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4CC4C5-210B-159B-68FA-30A891B3C7C6}"/>
                  </a:ext>
                </a:extLst>
              </p:cNvPr>
              <p:cNvSpPr txBox="1"/>
              <p:nvPr/>
            </p:nvSpPr>
            <p:spPr>
              <a:xfrm>
                <a:off x="1810139" y="1325717"/>
                <a:ext cx="1001824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E8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IDOH is launching a statewide (rural) Provider Readiness Survey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E8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to better understand how patient information is shared across providers and where additional support may be needed. </a:t>
                </a:r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21B4DF8-D53A-F132-79C2-A33718C22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34015" y="1381703"/>
                <a:ext cx="476123" cy="370318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FC2A30-3381-DF8F-8CD1-1E11D14E83BD}"/>
                  </a:ext>
                </a:extLst>
              </p:cNvPr>
              <p:cNvSpPr txBox="1"/>
              <p:nvPr/>
            </p:nvSpPr>
            <p:spPr>
              <a:xfrm>
                <a:off x="1810139" y="1887401"/>
                <a:ext cx="1001824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E8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Input will help inform future IDOH decision-making regarding targeted funding, technical assistance, and statewide improvement efforts to the health information exchange ecosystem. 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D1CDB76-F542-184E-BB63-A72EFA3AE972}"/>
                  </a:ext>
                </a:extLst>
              </p:cNvPr>
              <p:cNvGrpSpPr/>
              <p:nvPr/>
            </p:nvGrpSpPr>
            <p:grpSpPr>
              <a:xfrm>
                <a:off x="204955" y="1424881"/>
                <a:ext cx="924103" cy="924103"/>
                <a:chOff x="5017892" y="4711958"/>
                <a:chExt cx="924103" cy="924103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E3AFB4A-BCDA-E4AA-7160-58548886481E}"/>
                    </a:ext>
                  </a:extLst>
                </p:cNvPr>
                <p:cNvSpPr/>
                <p:nvPr/>
              </p:nvSpPr>
              <p:spPr>
                <a:xfrm>
                  <a:off x="5017892" y="4711958"/>
                  <a:ext cx="924103" cy="924103"/>
                </a:xfrm>
                <a:prstGeom prst="ellipse">
                  <a:avLst/>
                </a:prstGeom>
                <a:solidFill>
                  <a:srgbClr val="CF473D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pic>
              <p:nvPicPr>
                <p:cNvPr id="17" name="Graphic 16">
                  <a:extLst>
                    <a:ext uri="{FF2B5EF4-FFF2-40B4-BE49-F238E27FC236}">
                      <a16:creationId xmlns:a16="http://schemas.microsoft.com/office/drawing/2014/main" id="{A90517F2-2779-5B6D-8585-2BB00B3D36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57192" y="4860656"/>
                  <a:ext cx="838148" cy="651893"/>
                </a:xfrm>
                <a:prstGeom prst="rect">
                  <a:avLst/>
                </a:prstGeom>
              </p:spPr>
            </p:pic>
          </p:grp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DE03E897-76BA-17E6-15D0-027F466BC6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34014" y="1947273"/>
                <a:ext cx="476123" cy="370318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0E7716E-7D47-2BE9-9832-B9EDDE7A35D2}"/>
              </a:ext>
            </a:extLst>
          </p:cNvPr>
          <p:cNvGrpSpPr/>
          <p:nvPr/>
        </p:nvGrpSpPr>
        <p:grpSpPr>
          <a:xfrm>
            <a:off x="305280" y="3134949"/>
            <a:ext cx="11584128" cy="1993335"/>
            <a:chOff x="305280" y="2764832"/>
            <a:chExt cx="11584128" cy="199333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B9C722E-90A3-2A10-5D9C-BDA6A31D4C0C}"/>
                </a:ext>
              </a:extLst>
            </p:cNvPr>
            <p:cNvSpPr/>
            <p:nvPr/>
          </p:nvSpPr>
          <p:spPr>
            <a:xfrm>
              <a:off x="305281" y="2764832"/>
              <a:ext cx="3693264" cy="1993335"/>
            </a:xfrm>
            <a:prstGeom prst="rect">
              <a:avLst/>
            </a:prstGeom>
            <a:solidFill>
              <a:srgbClr val="253E8E">
                <a:lumMod val="20000"/>
                <a:lumOff val="80000"/>
              </a:srgbClr>
            </a:solidFill>
            <a:ln w="19050" cap="flat" cmpd="sng" algn="ctr">
              <a:solidFill>
                <a:srgbClr val="253E8E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8D0BB3-CE8A-BF63-DDC4-F71F5C045699}"/>
                </a:ext>
              </a:extLst>
            </p:cNvPr>
            <p:cNvSpPr txBox="1"/>
            <p:nvPr/>
          </p:nvSpPr>
          <p:spPr>
            <a:xfrm>
              <a:off x="818903" y="2831346"/>
              <a:ext cx="26019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Raleway Bold"/>
                  <a:ea typeface="+mn-ea"/>
                  <a:cs typeface="+mn-cs"/>
                </a:rPr>
                <a:t>What the Survey will Assess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7A454B-B82B-757F-0FF7-E436078B2DA5}"/>
                </a:ext>
              </a:extLst>
            </p:cNvPr>
            <p:cNvSpPr txBox="1"/>
            <p:nvPr/>
          </p:nvSpPr>
          <p:spPr>
            <a:xfrm>
              <a:off x="305280" y="3157729"/>
              <a:ext cx="3693263" cy="1600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182880" indent="-182880">
                <a:buFont typeface="Arial" panose="020B0604020202020204" pitchFamily="34" charset="0"/>
                <a:buChar char="•"/>
                <a:defRPr sz="1400"/>
              </a:lvl1pPr>
            </a:lstStyle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Health IT &amp; EHR capabilities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Data-sharing practices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Data quality and reporting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Interoperability challenges and opportunities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Operational readiness and workflows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Workforce and governance capacity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7191CDA-44B9-0311-B658-E722C36B6BE1}"/>
                </a:ext>
              </a:extLst>
            </p:cNvPr>
            <p:cNvSpPr/>
            <p:nvPr/>
          </p:nvSpPr>
          <p:spPr>
            <a:xfrm>
              <a:off x="4250712" y="2764832"/>
              <a:ext cx="3693264" cy="1993335"/>
            </a:xfrm>
            <a:prstGeom prst="rect">
              <a:avLst/>
            </a:prstGeom>
            <a:solidFill>
              <a:srgbClr val="253E8E">
                <a:lumMod val="20000"/>
                <a:lumOff val="8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CCFC05-399B-65D8-6B01-6C83C1E7DF21}"/>
                </a:ext>
              </a:extLst>
            </p:cNvPr>
            <p:cNvSpPr txBox="1"/>
            <p:nvPr/>
          </p:nvSpPr>
          <p:spPr>
            <a:xfrm>
              <a:off x="4817225" y="2831346"/>
              <a:ext cx="23006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Raleway Bold"/>
                  <a:ea typeface="+mn-ea"/>
                  <a:cs typeface="+mn-cs"/>
                </a:rPr>
                <a:t>Key Details for Providers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0F485B-5462-40AF-AAB8-109B5301A331}"/>
                </a:ext>
              </a:extLst>
            </p:cNvPr>
            <p:cNvSpPr txBox="1"/>
            <p:nvPr/>
          </p:nvSpPr>
          <p:spPr>
            <a:xfrm>
              <a:off x="4250711" y="3157729"/>
              <a:ext cx="369326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182880" indent="-182880">
                <a:buFont typeface="Arial" panose="020B0604020202020204" pitchFamily="34" charset="0"/>
                <a:buChar char="•"/>
                <a:defRPr sz="1400"/>
              </a:lvl1pPr>
            </a:lstStyle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Voluntary participation, but strongly encouraged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Survey invitations distributed by email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Best completed by someone(s) familiar with EHRs, clinical workflows, data sharing, operations, or reporting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20932F2-BCB8-0AB3-C320-F6448E5C2A10}"/>
                </a:ext>
              </a:extLst>
            </p:cNvPr>
            <p:cNvSpPr/>
            <p:nvPr/>
          </p:nvSpPr>
          <p:spPr>
            <a:xfrm>
              <a:off x="8196144" y="2764832"/>
              <a:ext cx="3693264" cy="1993335"/>
            </a:xfrm>
            <a:prstGeom prst="rect">
              <a:avLst/>
            </a:prstGeom>
            <a:solidFill>
              <a:srgbClr val="253E8E">
                <a:lumMod val="20000"/>
                <a:lumOff val="8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5BFA86-1575-91F9-1E74-EA1086B837DF}"/>
                </a:ext>
              </a:extLst>
            </p:cNvPr>
            <p:cNvSpPr txBox="1"/>
            <p:nvPr/>
          </p:nvSpPr>
          <p:spPr>
            <a:xfrm>
              <a:off x="8751918" y="2831346"/>
              <a:ext cx="26629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Raleway Bold"/>
                  <a:ea typeface="+mn-ea"/>
                  <a:cs typeface="+mn-cs"/>
                </a:rPr>
                <a:t>How IDOH Will Use the Input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EA25B29-596E-572A-6D1A-722BA60CE684}"/>
                </a:ext>
              </a:extLst>
            </p:cNvPr>
            <p:cNvSpPr txBox="1"/>
            <p:nvPr/>
          </p:nvSpPr>
          <p:spPr>
            <a:xfrm>
              <a:off x="8196142" y="3157729"/>
              <a:ext cx="3693266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Prioritize interoperability improvements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Inform future funding and technical assistance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Identify provider needs and barriers</a:t>
              </a:r>
            </a:p>
            <a:p>
              <a:pPr marL="182880" marR="0" lvl="0" indent="-18288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E8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Guide future years’ RHTP initiatives</a:t>
              </a:r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505C3018-FF19-71F8-A36E-489AF6F171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9929" y="2854539"/>
              <a:ext cx="477719" cy="371559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52132A02-7872-343E-36DA-903BC92DFE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5178" y="2831346"/>
              <a:ext cx="477719" cy="371559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C658A5F5-E78B-550F-A21A-051038450F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257172" y="2808785"/>
              <a:ext cx="537682" cy="418197"/>
            </a:xfrm>
            <a:prstGeom prst="rect">
              <a:avLst/>
            </a:prstGeom>
          </p:spPr>
        </p:pic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A84B933B-079F-15E7-4D06-30AE23E57852}"/>
              </a:ext>
            </a:extLst>
          </p:cNvPr>
          <p:cNvSpPr/>
          <p:nvPr/>
        </p:nvSpPr>
        <p:spPr>
          <a:xfrm>
            <a:off x="0" y="5490896"/>
            <a:ext cx="12192000" cy="522084"/>
          </a:xfrm>
          <a:prstGeom prst="rect">
            <a:avLst/>
          </a:prstGeom>
          <a:solidFill>
            <a:srgbClr val="253E8E"/>
          </a:solidFill>
          <a:ln w="19050" cap="flat" cmpd="sng" algn="ctr">
            <a:solidFill>
              <a:srgbClr val="253E8E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Respondents may be any role type: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Having a shared perspective from across an organization between executive, clinical, technical and business creates a complete picture of the impacts of gaps in information sharing and resources to support it.</a:t>
            </a:r>
          </a:p>
        </p:txBody>
      </p:sp>
    </p:spTree>
    <p:extLst>
      <p:ext uri="{BB962C8B-B14F-4D97-AF65-F5344CB8AC3E}">
        <p14:creationId xmlns:p14="http://schemas.microsoft.com/office/powerpoint/2010/main" val="290003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22103-3CE2-20F3-30D7-2C423659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151177"/>
            <a:ext cx="11360800" cy="917819"/>
          </a:xfrm>
        </p:spPr>
        <p:txBody>
          <a:bodyPr>
            <a:normAutofit fontScale="90000"/>
          </a:bodyPr>
          <a:lstStyle/>
          <a:p>
            <a:r>
              <a:rPr lang="en-US" dirty="0"/>
              <a:t>Connecting Rural LTC Providers </a:t>
            </a:r>
            <a:br>
              <a:rPr lang="en-US" dirty="0"/>
            </a:br>
            <a:r>
              <a:rPr lang="en-US" dirty="0"/>
              <a:t>to the Health Information Exchange (HIE)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6B793-1175-F1C9-AF39-A871A33DF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2068996"/>
            <a:ext cx="11360800" cy="4289537"/>
          </a:xfrm>
        </p:spPr>
        <p:txBody>
          <a:bodyPr>
            <a:normAutofit/>
          </a:bodyPr>
          <a:lstStyle/>
          <a:p>
            <a:r>
              <a:rPr lang="en-US" sz="2400" dirty="0"/>
              <a:t>Key Year 1+ Activities </a:t>
            </a:r>
            <a:r>
              <a:rPr lang="en-US" sz="2000" dirty="0"/>
              <a:t>(through July 31, 2027)</a:t>
            </a:r>
            <a:endParaRPr lang="en-US" sz="2400" dirty="0"/>
          </a:p>
          <a:p>
            <a:pPr lvl="1"/>
            <a:r>
              <a:rPr lang="en-US" sz="2000" dirty="0"/>
              <a:t>Partnering with Indiana Health Information Exchange (IHIE), Point Click Care, and MatrixCare</a:t>
            </a:r>
          </a:p>
          <a:p>
            <a:pPr lvl="1"/>
            <a:r>
              <a:rPr lang="en-US" sz="2000" dirty="0"/>
              <a:t>Initial focus is on SNFs/NFs</a:t>
            </a:r>
          </a:p>
          <a:p>
            <a:pPr lvl="1"/>
            <a:r>
              <a:rPr lang="en-US" sz="2000" dirty="0"/>
              <a:t>Targeting 120+ facilities</a:t>
            </a:r>
          </a:p>
          <a:p>
            <a:pPr lvl="1"/>
            <a:r>
              <a:rPr lang="en-US" sz="2000" dirty="0"/>
              <a:t>State funded (plan is for all years of RHTP program)</a:t>
            </a:r>
          </a:p>
          <a:p>
            <a:pPr marL="795847" lvl="1" indent="0">
              <a:buNone/>
            </a:pPr>
            <a:endParaRPr lang="en-US" sz="2000" dirty="0"/>
          </a:p>
          <a:p>
            <a:pPr marL="529162" indent="-342900"/>
            <a:r>
              <a:rPr lang="en-US" sz="2400" dirty="0"/>
              <a:t>Year 2+ Activities</a:t>
            </a:r>
          </a:p>
          <a:p>
            <a:pPr marL="1138747" lvl="1" indent="-342900"/>
            <a:r>
              <a:rPr lang="en-US" sz="2000" dirty="0"/>
              <a:t>Continue to connect other LTC facilities (rural based)</a:t>
            </a:r>
          </a:p>
          <a:p>
            <a:pPr marL="1138747" lvl="1" indent="-342900"/>
            <a:r>
              <a:rPr lang="en-US" sz="2000" dirty="0"/>
              <a:t>Connecting Mobile Integrated Health (MIH) network members and EMS</a:t>
            </a:r>
          </a:p>
          <a:p>
            <a:pPr marL="1138747" lvl="1" indent="-342900"/>
            <a:r>
              <a:rPr lang="en-US" sz="2000" dirty="0"/>
              <a:t>Other provider facility types</a:t>
            </a:r>
          </a:p>
          <a:p>
            <a:pPr marL="795847" lvl="1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31913-93C0-B81E-59E1-50C04C0760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015390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7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015390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4591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EA8CE-8EA6-98B0-F5A2-F25895A30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362" y="2711695"/>
            <a:ext cx="9033285" cy="1246424"/>
          </a:xfrm>
        </p:spPr>
        <p:txBody>
          <a:bodyPr>
            <a:normAutofit/>
          </a:bodyPr>
          <a:lstStyle/>
          <a:p>
            <a:r>
              <a:rPr lang="en-US" sz="4267" dirty="0"/>
              <a:t>Thank you! -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356D2B-4397-96AC-E798-BFE6722C6928}"/>
              </a:ext>
            </a:extLst>
          </p:cNvPr>
          <p:cNvSpPr txBox="1"/>
          <p:nvPr/>
        </p:nvSpPr>
        <p:spPr>
          <a:xfrm>
            <a:off x="1927362" y="3858193"/>
            <a:ext cx="10276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Brian Wikle – Interoperability Stakeholder Engagement Manger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bwikle@health.in.gov</a:t>
            </a:r>
          </a:p>
        </p:txBody>
      </p:sp>
    </p:spTree>
    <p:extLst>
      <p:ext uri="{BB962C8B-B14F-4D97-AF65-F5344CB8AC3E}">
        <p14:creationId xmlns:p14="http://schemas.microsoft.com/office/powerpoint/2010/main" val="1059692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B0ACC-127B-7DAA-E865-85ADA9A40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2196835"/>
            <a:ext cx="5238750" cy="2126626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/>
              <a:t>RHTP Initiative 3: Improved Interoperability</a:t>
            </a:r>
            <a:br>
              <a:rPr lang="en-US" sz="4000" dirty="0"/>
            </a:br>
            <a:r>
              <a:rPr lang="en-US" sz="2400" dirty="0"/>
              <a:t>LAIN August 25, 2026</a:t>
            </a:r>
          </a:p>
        </p:txBody>
      </p:sp>
    </p:spTree>
    <p:extLst>
      <p:ext uri="{BB962C8B-B14F-4D97-AF65-F5344CB8AC3E}">
        <p14:creationId xmlns:p14="http://schemas.microsoft.com/office/powerpoint/2010/main" val="2598610782"/>
      </p:ext>
    </p:extLst>
  </p:cSld>
  <p:clrMapOvr>
    <a:masterClrMapping/>
  </p:clrMapOvr>
</p:sld>
</file>

<file path=ppt/theme/theme1.xml><?xml version="1.0" encoding="utf-8"?>
<a:theme xmlns:a="http://schemas.openxmlformats.org/drawingml/2006/main" name="GROW RHTP 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ROW RHTP 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7D3B3E48-7278-4EFD-8AF1-D8D42215E839}" vid="{95B3AC6D-2918-4CF8-8D2F-E6CD29A910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7026</TotalTime>
  <Words>1215</Words>
  <Application>Microsoft Office PowerPoint</Application>
  <PresentationFormat>Widescreen</PresentationFormat>
  <Paragraphs>192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Aharoni</vt:lpstr>
      <vt:lpstr>Aptos</vt:lpstr>
      <vt:lpstr>Aptos Display</vt:lpstr>
      <vt:lpstr>Arial</vt:lpstr>
      <vt:lpstr>Arial Black</vt:lpstr>
      <vt:lpstr>Bahnschrift SemiLight</vt:lpstr>
      <vt:lpstr>Calibri</vt:lpstr>
      <vt:lpstr>Monserrat</vt:lpstr>
      <vt:lpstr>Montserrat</vt:lpstr>
      <vt:lpstr>Open Sans</vt:lpstr>
      <vt:lpstr>Raleway Bold</vt:lpstr>
      <vt:lpstr>Segoe UI</vt:lpstr>
      <vt:lpstr>Times New Roman</vt:lpstr>
      <vt:lpstr>Wingdings</vt:lpstr>
      <vt:lpstr>GROW RHTP </vt:lpstr>
      <vt:lpstr>1_GROW RHTP </vt:lpstr>
      <vt:lpstr>Office Theme</vt:lpstr>
      <vt:lpstr>Initiative 3: Improving Patient Outcomes through Enhanced Interoperability and Technology</vt:lpstr>
      <vt:lpstr>PowerPoint Presentation</vt:lpstr>
      <vt:lpstr>Rural Health Transformation Technical Assistance Network (RHT-TAN)</vt:lpstr>
      <vt:lpstr>HIE Expansion</vt:lpstr>
      <vt:lpstr>Transitions of Care </vt:lpstr>
      <vt:lpstr>Overview of Provider Readiness Survey for RHTP</vt:lpstr>
      <vt:lpstr>Connecting Rural LTC Providers  to the Health Information Exchange (HIE)</vt:lpstr>
      <vt:lpstr>Thank you! - Questions</vt:lpstr>
      <vt:lpstr>RHTP Initiative 3: Improved Interoperability LAIN August 25, 2026</vt:lpstr>
      <vt:lpstr>Our Mission</vt:lpstr>
      <vt:lpstr>PowerPoint Presentation</vt:lpstr>
      <vt:lpstr>PowerPoint Presentation</vt:lpstr>
      <vt:lpstr>RHTP, Rural SNFs, and IHIE</vt:lpstr>
      <vt:lpstr>Workflow/Process/Next Steps </vt:lpstr>
      <vt:lpstr>How Will This Benefit Skilled Nursing Facilities?</vt:lpstr>
      <vt:lpstr>Let’s Connect!</vt:lpstr>
    </vt:vector>
  </TitlesOfParts>
  <Company>Indiana Office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Wikle, Brian L</dc:creator>
  <cp:lastModifiedBy>Tina Bowman</cp:lastModifiedBy>
  <cp:revision>9</cp:revision>
  <dcterms:created xsi:type="dcterms:W3CDTF">2026-08-04T21:19:41Z</dcterms:created>
  <dcterms:modified xsi:type="dcterms:W3CDTF">2026-08-26T12:35:10Z</dcterms:modified>
</cp:coreProperties>
</file>