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6" r:id="rId6"/>
    <p:sldId id="267" r:id="rId7"/>
    <p:sldId id="268" r:id="rId8"/>
    <p:sldId id="271" r:id="rId9"/>
    <p:sldId id="272" r:id="rId10"/>
    <p:sldId id="273" r:id="rId11"/>
    <p:sldId id="274" r:id="rId12"/>
    <p:sldId id="269" r:id="rId13"/>
    <p:sldId id="270" r:id="rId14"/>
    <p:sldId id="260" r:id="rId15"/>
    <p:sldId id="263" r:id="rId16"/>
  </p:sldIdLst>
  <p:sldSz cx="18288000" cy="10287000"/>
  <p:notesSz cx="6858000" cy="9144000"/>
  <p:embeddedFontLst>
    <p:embeddedFont>
      <p:font typeface="Cy Grotesk V3 Key Ultra-Bold" panose="020B0604020202020204" charset="0"/>
      <p:regular r:id="rId17"/>
      <p:bold r:id="rId18"/>
    </p:embeddedFont>
    <p:embeddedFont>
      <p:font typeface="Grotesque" panose="020B0504020202020204" pitchFamily="34" charset="0"/>
      <p:regular r:id="rId19"/>
      <p:bold r:id="rId20"/>
    </p:embeddedFont>
    <p:embeddedFont>
      <p:font typeface="Inter" panose="020B0604020202020204" charset="0"/>
      <p:regular r:id="rId21"/>
    </p:embeddedFont>
    <p:embeddedFont>
      <p:font typeface="Inter Bold" panose="020B0604020202020204" charset="0"/>
      <p:regular r:id="rId22"/>
      <p:bold r:id="rId23"/>
    </p:embeddedFont>
    <p:embeddedFont>
      <p:font typeface="Inter Semi-Bold" panose="020B0604020202020204" charset="0"/>
      <p:regular r:id="rId24"/>
      <p:bold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A4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58" autoAdjust="0"/>
  </p:normalViewPr>
  <p:slideViewPr>
    <p:cSldViewPr>
      <p:cViewPr varScale="1">
        <p:scale>
          <a:sx n="55" d="100"/>
          <a:sy n="55" d="100"/>
        </p:scale>
        <p:origin x="86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sstarcher@byronhealth.org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6079" cy="10285919"/>
          </a:xfrm>
          <a:custGeom>
            <a:avLst/>
            <a:gdLst/>
            <a:ahLst/>
            <a:cxnLst/>
            <a:rect l="l" t="t" r="r" b="b"/>
            <a:pathLst>
              <a:path w="18286079" h="10285919">
                <a:moveTo>
                  <a:pt x="0" y="0"/>
                </a:moveTo>
                <a:lnTo>
                  <a:pt x="18286079" y="0"/>
                </a:lnTo>
                <a:lnTo>
                  <a:pt x="18286079" y="10285919"/>
                </a:lnTo>
                <a:lnTo>
                  <a:pt x="0" y="10285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533400" y="824950"/>
            <a:ext cx="4224979" cy="2287624"/>
            <a:chOff x="0" y="0"/>
            <a:chExt cx="812800" cy="45043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450434"/>
            </a:xfrm>
            <a:custGeom>
              <a:avLst/>
              <a:gdLst/>
              <a:ahLst/>
              <a:cxnLst/>
              <a:rect l="l" t="t" r="r" b="b"/>
              <a:pathLst>
                <a:path w="812800" h="450434">
                  <a:moveTo>
                    <a:pt x="127000" y="0"/>
                  </a:moveTo>
                  <a:lnTo>
                    <a:pt x="685800" y="0"/>
                  </a:lnTo>
                  <a:cubicBezTo>
                    <a:pt x="755940" y="0"/>
                    <a:pt x="812800" y="56860"/>
                    <a:pt x="812800" y="127000"/>
                  </a:cubicBezTo>
                  <a:lnTo>
                    <a:pt x="812800" y="323434"/>
                  </a:lnTo>
                  <a:cubicBezTo>
                    <a:pt x="812800" y="357117"/>
                    <a:pt x="799420" y="389419"/>
                    <a:pt x="775603" y="413237"/>
                  </a:cubicBezTo>
                  <a:cubicBezTo>
                    <a:pt x="751785" y="437054"/>
                    <a:pt x="719482" y="450434"/>
                    <a:pt x="685800" y="450434"/>
                  </a:cubicBezTo>
                  <a:lnTo>
                    <a:pt x="127000" y="450434"/>
                  </a:lnTo>
                  <a:cubicBezTo>
                    <a:pt x="56860" y="450434"/>
                    <a:pt x="0" y="393574"/>
                    <a:pt x="0" y="323434"/>
                  </a:cubicBezTo>
                  <a:lnTo>
                    <a:pt x="0" y="127000"/>
                  </a:lnTo>
                  <a:cubicBezTo>
                    <a:pt x="0" y="56860"/>
                    <a:pt x="56860" y="0"/>
                    <a:pt x="127000" y="0"/>
                  </a:cubicBezTo>
                  <a:close/>
                </a:path>
              </a:pathLst>
            </a:custGeom>
            <a:solidFill>
              <a:srgbClr val="31A48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4885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62334" y="1423761"/>
            <a:ext cx="2930515" cy="1201882"/>
          </a:xfrm>
          <a:custGeom>
            <a:avLst/>
            <a:gdLst/>
            <a:ahLst/>
            <a:cxnLst/>
            <a:rect l="l" t="t" r="r" b="b"/>
            <a:pathLst>
              <a:path w="2930515" h="1201882">
                <a:moveTo>
                  <a:pt x="0" y="0"/>
                </a:moveTo>
                <a:lnTo>
                  <a:pt x="2930515" y="0"/>
                </a:lnTo>
                <a:lnTo>
                  <a:pt x="2930515" y="1201883"/>
                </a:lnTo>
                <a:lnTo>
                  <a:pt x="0" y="12018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 rot="-10800000">
            <a:off x="12521868" y="8328040"/>
            <a:ext cx="5577378" cy="5526632"/>
            <a:chOff x="0" y="0"/>
            <a:chExt cx="812800" cy="80540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05405"/>
            </a:xfrm>
            <a:custGeom>
              <a:avLst/>
              <a:gdLst/>
              <a:ahLst/>
              <a:cxnLst/>
              <a:rect l="l" t="t" r="r" b="b"/>
              <a:pathLst>
                <a:path w="812800" h="805405">
                  <a:moveTo>
                    <a:pt x="127000" y="0"/>
                  </a:moveTo>
                  <a:lnTo>
                    <a:pt x="685800" y="0"/>
                  </a:lnTo>
                  <a:cubicBezTo>
                    <a:pt x="755940" y="0"/>
                    <a:pt x="812800" y="56860"/>
                    <a:pt x="812800" y="127000"/>
                  </a:cubicBezTo>
                  <a:lnTo>
                    <a:pt x="812800" y="678405"/>
                  </a:lnTo>
                  <a:cubicBezTo>
                    <a:pt x="812800" y="748545"/>
                    <a:pt x="755940" y="805405"/>
                    <a:pt x="685800" y="805405"/>
                  </a:cubicBezTo>
                  <a:lnTo>
                    <a:pt x="127000" y="805405"/>
                  </a:lnTo>
                  <a:cubicBezTo>
                    <a:pt x="93318" y="805405"/>
                    <a:pt x="61015" y="792024"/>
                    <a:pt x="37197" y="768207"/>
                  </a:cubicBezTo>
                  <a:cubicBezTo>
                    <a:pt x="13380" y="744390"/>
                    <a:pt x="0" y="712087"/>
                    <a:pt x="0" y="678405"/>
                  </a:cubicBezTo>
                  <a:lnTo>
                    <a:pt x="0" y="127000"/>
                  </a:lnTo>
                  <a:cubicBezTo>
                    <a:pt x="0" y="56860"/>
                    <a:pt x="56860" y="0"/>
                    <a:pt x="127000" y="0"/>
                  </a:cubicBez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12800" cy="843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 rot="3162182">
            <a:off x="3482610" y="5562439"/>
            <a:ext cx="2676651" cy="3771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 aging services,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908260" y="8645334"/>
            <a:ext cx="4804595" cy="1527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2"/>
              </a:lnSpc>
            </a:pPr>
            <a:r>
              <a:rPr lang="en-US" sz="2965" b="1">
                <a:solidFill>
                  <a:srgbClr val="FFFFFF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2026 Fall Conference</a:t>
            </a:r>
          </a:p>
          <a:p>
            <a:pPr algn="ctr">
              <a:lnSpc>
                <a:spcPts val="4152"/>
              </a:lnSpc>
            </a:pPr>
            <a:r>
              <a:rPr lang="en-US" sz="2965" b="1">
                <a:solidFill>
                  <a:srgbClr val="FFFFFF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August 25-26, 2026</a:t>
            </a:r>
          </a:p>
          <a:p>
            <a:pPr algn="ctr">
              <a:lnSpc>
                <a:spcPts val="3818"/>
              </a:lnSpc>
            </a:pPr>
            <a:endParaRPr lang="en-US" sz="2965" b="1">
              <a:solidFill>
                <a:srgbClr val="FFFFFF"/>
              </a:solidFill>
              <a:latin typeface="Inter Semi-Bold"/>
              <a:ea typeface="Inter Semi-Bold"/>
              <a:cs typeface="Inter Semi-Bold"/>
              <a:sym typeface="Inter Semi-Bold"/>
            </a:endParaRPr>
          </a:p>
        </p:txBody>
      </p:sp>
      <p:sp>
        <p:nvSpPr>
          <p:cNvPr id="14" name="TextBox 14"/>
          <p:cNvSpPr txBox="1"/>
          <p:nvPr/>
        </p:nvSpPr>
        <p:spPr>
          <a:xfrm rot="2273806">
            <a:off x="6401916" y="7969599"/>
            <a:ext cx="1128080" cy="431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is never</a:t>
            </a:r>
          </a:p>
        </p:txBody>
      </p:sp>
      <p:sp>
        <p:nvSpPr>
          <p:cNvPr id="15" name="TextBox 15"/>
          <p:cNvSpPr txBox="1"/>
          <p:nvPr/>
        </p:nvSpPr>
        <p:spPr>
          <a:xfrm rot="764573">
            <a:off x="8271114" y="8796166"/>
            <a:ext cx="847539" cy="411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alone.</a:t>
            </a:r>
          </a:p>
        </p:txBody>
      </p:sp>
      <p:sp>
        <p:nvSpPr>
          <p:cNvPr id="16" name="TextBox 16"/>
          <p:cNvSpPr txBox="1"/>
          <p:nvPr/>
        </p:nvSpPr>
        <p:spPr>
          <a:xfrm rot="1421288">
            <a:off x="7422232" y="8513557"/>
            <a:ext cx="821068" cy="437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made</a:t>
            </a:r>
          </a:p>
        </p:txBody>
      </p:sp>
      <p:sp>
        <p:nvSpPr>
          <p:cNvPr id="17" name="TextBox 17"/>
          <p:cNvSpPr txBox="1"/>
          <p:nvPr/>
        </p:nvSpPr>
        <p:spPr>
          <a:xfrm rot="2877350">
            <a:off x="5434096" y="7098954"/>
            <a:ext cx="1269392" cy="441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progress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5924BD0-C59D-4AC5-4BFB-7DF0B07DEB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9719" y="474699"/>
            <a:ext cx="6920767" cy="34994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1F47B-7ECF-4E22-60A9-70606D97B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C8B8A11-940A-1C8F-99AE-DD9455BA1B89}"/>
              </a:ext>
            </a:extLst>
          </p:cNvPr>
          <p:cNvGrpSpPr/>
          <p:nvPr/>
        </p:nvGrpSpPr>
        <p:grpSpPr>
          <a:xfrm>
            <a:off x="0" y="9147937"/>
            <a:ext cx="18288000" cy="1137982"/>
            <a:chOff x="0" y="0"/>
            <a:chExt cx="3253266" cy="20243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FAB6E98-CEE5-3524-8DC6-E5ADF7FB074B}"/>
                </a:ext>
              </a:extLst>
            </p:cNvPr>
            <p:cNvSpPr/>
            <p:nvPr/>
          </p:nvSpPr>
          <p:spPr>
            <a:xfrm>
              <a:off x="0" y="0"/>
              <a:ext cx="3253266" cy="202437"/>
            </a:xfrm>
            <a:custGeom>
              <a:avLst/>
              <a:gdLst/>
              <a:ahLst/>
              <a:cxnLst/>
              <a:rect l="l" t="t" r="r" b="b"/>
              <a:pathLst>
                <a:path w="3253266" h="202437">
                  <a:moveTo>
                    <a:pt x="0" y="0"/>
                  </a:moveTo>
                  <a:lnTo>
                    <a:pt x="3253266" y="0"/>
                  </a:lnTo>
                  <a:lnTo>
                    <a:pt x="3253266" y="202437"/>
                  </a:lnTo>
                  <a:lnTo>
                    <a:pt x="0" y="202437"/>
                  </a:ln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A5AC3CA-A0B4-FDD1-956E-45C6555F2B9B}"/>
                </a:ext>
              </a:extLst>
            </p:cNvPr>
            <p:cNvSpPr txBox="1"/>
            <p:nvPr/>
          </p:nvSpPr>
          <p:spPr>
            <a:xfrm>
              <a:off x="0" y="-38100"/>
              <a:ext cx="3253266" cy="240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3788A4DE-38C2-4DBC-77BC-EF1C4253C6E8}"/>
              </a:ext>
            </a:extLst>
          </p:cNvPr>
          <p:cNvSpPr/>
          <p:nvPr/>
        </p:nvSpPr>
        <p:spPr>
          <a:xfrm>
            <a:off x="16032653" y="8351444"/>
            <a:ext cx="1725693" cy="580983"/>
          </a:xfrm>
          <a:custGeom>
            <a:avLst/>
            <a:gdLst/>
            <a:ahLst/>
            <a:cxnLst/>
            <a:rect l="l" t="t" r="r" b="b"/>
            <a:pathLst>
              <a:path w="1725693" h="580983">
                <a:moveTo>
                  <a:pt x="0" y="0"/>
                </a:moveTo>
                <a:lnTo>
                  <a:pt x="1725693" y="0"/>
                </a:lnTo>
                <a:lnTo>
                  <a:pt x="1725693" y="580983"/>
                </a:lnTo>
                <a:lnTo>
                  <a:pt x="0" y="5809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5FA0ADB6-A095-05F7-EB33-62B713219D29}"/>
              </a:ext>
            </a:extLst>
          </p:cNvPr>
          <p:cNvSpPr/>
          <p:nvPr/>
        </p:nvSpPr>
        <p:spPr>
          <a:xfrm flipH="1">
            <a:off x="1028700" y="2354436"/>
            <a:ext cx="1496496" cy="231957"/>
          </a:xfrm>
          <a:custGeom>
            <a:avLst/>
            <a:gdLst/>
            <a:ahLst/>
            <a:cxnLst/>
            <a:rect l="l" t="t" r="r" b="b"/>
            <a:pathLst>
              <a:path w="1496496" h="231957">
                <a:moveTo>
                  <a:pt x="1496496" y="0"/>
                </a:moveTo>
                <a:lnTo>
                  <a:pt x="0" y="0"/>
                </a:lnTo>
                <a:lnTo>
                  <a:pt x="0" y="231957"/>
                </a:lnTo>
                <a:lnTo>
                  <a:pt x="1496496" y="231957"/>
                </a:lnTo>
                <a:lnTo>
                  <a:pt x="14964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23F9BA3C-0C7C-3024-85BB-59E4F0244278}"/>
              </a:ext>
            </a:extLst>
          </p:cNvPr>
          <p:cNvSpPr txBox="1"/>
          <p:nvPr/>
        </p:nvSpPr>
        <p:spPr>
          <a:xfrm>
            <a:off x="884592" y="604807"/>
            <a:ext cx="13868282" cy="1255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479"/>
              </a:lnSpc>
            </a:pPr>
            <a:r>
              <a:rPr lang="en-US" sz="4400" b="1" dirty="0">
                <a:solidFill>
                  <a:srgbClr val="31A48F"/>
                </a:solidFill>
                <a:latin typeface="Grotesque" panose="020B0504020202020204" pitchFamily="34" charset="0"/>
              </a:rPr>
              <a:t>Tangible Gifts</a:t>
            </a:r>
            <a:endParaRPr lang="en-US" sz="4400" b="1" dirty="0">
              <a:solidFill>
                <a:srgbClr val="31A48F"/>
              </a:solidFill>
              <a:latin typeface="Grotesque" panose="020B0504020202020204" pitchFamily="34" charset="0"/>
              <a:ea typeface="Cy Grotesk V3 Key Ultra-Bold"/>
              <a:cs typeface="Cy Grotesk V3 Key Ultra-Bold"/>
              <a:sym typeface="Cy Grotesk V3 Key Ultra-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9E1D05F-547C-D1AB-3699-707500E2376F}"/>
              </a:ext>
            </a:extLst>
          </p:cNvPr>
          <p:cNvSpPr txBox="1"/>
          <p:nvPr/>
        </p:nvSpPr>
        <p:spPr>
          <a:xfrm>
            <a:off x="884592" y="3406381"/>
            <a:ext cx="16230600" cy="4431983"/>
          </a:xfrm>
          <a:prstGeom prst="rect">
            <a:avLst/>
          </a:prstGeom>
        </p:spPr>
        <p:txBody>
          <a:bodyPr lIns="0" tIns="0" rIns="0" bIns="0" numCol="2" rtlCol="0" anchor="t">
            <a:spAutoFit/>
          </a:bodyPr>
          <a:lstStyle/>
          <a:p>
            <a:r>
              <a:rPr lang="en-US" sz="3600" b="1" dirty="0"/>
              <a:t>Examples</a:t>
            </a:r>
            <a:endParaRPr lang="en-US" sz="3600" dirty="0"/>
          </a:p>
          <a:p>
            <a:pPr lvl="0"/>
            <a:r>
              <a:rPr lang="en-US" sz="3600" dirty="0"/>
              <a:t>Coffee </a:t>
            </a:r>
          </a:p>
          <a:p>
            <a:pPr lvl="0"/>
            <a:r>
              <a:rPr lang="en-US" sz="3600" dirty="0"/>
              <a:t>Favorite snack </a:t>
            </a:r>
          </a:p>
          <a:p>
            <a:pPr lvl="0"/>
            <a:r>
              <a:rPr lang="en-US" sz="3600" dirty="0"/>
              <a:t>Small thank-you card </a:t>
            </a:r>
          </a:p>
          <a:p>
            <a:pPr lvl="0"/>
            <a:r>
              <a:rPr lang="en-US" sz="3600" dirty="0"/>
              <a:t>Birthday treat </a:t>
            </a:r>
          </a:p>
          <a:p>
            <a:pPr lvl="0"/>
            <a:r>
              <a:rPr lang="en-US" sz="3600" dirty="0"/>
              <a:t>Team celebration</a:t>
            </a:r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r>
              <a:rPr lang="en-US" sz="3600" dirty="0"/>
              <a:t>It isn't about cost.</a:t>
            </a:r>
          </a:p>
          <a:p>
            <a:r>
              <a:rPr lang="en-US" sz="3600" dirty="0"/>
              <a:t>It's about thoughtfulness.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289A167-1F19-E4BE-79BD-AD71A012915E}"/>
              </a:ext>
            </a:extLst>
          </p:cNvPr>
          <p:cNvSpPr/>
          <p:nvPr/>
        </p:nvSpPr>
        <p:spPr>
          <a:xfrm>
            <a:off x="311691" y="9284488"/>
            <a:ext cx="2141262" cy="878188"/>
          </a:xfrm>
          <a:custGeom>
            <a:avLst/>
            <a:gdLst/>
            <a:ahLst/>
            <a:cxnLst/>
            <a:rect l="l" t="t" r="r" b="b"/>
            <a:pathLst>
              <a:path w="2141262" h="878188">
                <a:moveTo>
                  <a:pt x="0" y="0"/>
                </a:moveTo>
                <a:lnTo>
                  <a:pt x="2141261" y="0"/>
                </a:lnTo>
                <a:lnTo>
                  <a:pt x="2141261" y="878188"/>
                </a:lnTo>
                <a:lnTo>
                  <a:pt x="0" y="8781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24CC3EF9-ECA8-1CA5-7750-6CAFA42E86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4299" y="8960100"/>
            <a:ext cx="2993507" cy="1513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684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C5805-1A05-8454-F24B-200F100F6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9BC65B7-1E0C-E6A3-E318-A6B5AF8BC8D7}"/>
              </a:ext>
            </a:extLst>
          </p:cNvPr>
          <p:cNvGrpSpPr/>
          <p:nvPr/>
        </p:nvGrpSpPr>
        <p:grpSpPr>
          <a:xfrm>
            <a:off x="0" y="9147937"/>
            <a:ext cx="18288000" cy="1137982"/>
            <a:chOff x="0" y="0"/>
            <a:chExt cx="3253266" cy="20243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B452D64-10A9-62EA-4B43-C11B1F9B91EA}"/>
                </a:ext>
              </a:extLst>
            </p:cNvPr>
            <p:cNvSpPr/>
            <p:nvPr/>
          </p:nvSpPr>
          <p:spPr>
            <a:xfrm>
              <a:off x="0" y="0"/>
              <a:ext cx="3253266" cy="202437"/>
            </a:xfrm>
            <a:custGeom>
              <a:avLst/>
              <a:gdLst/>
              <a:ahLst/>
              <a:cxnLst/>
              <a:rect l="l" t="t" r="r" b="b"/>
              <a:pathLst>
                <a:path w="3253266" h="202437">
                  <a:moveTo>
                    <a:pt x="0" y="0"/>
                  </a:moveTo>
                  <a:lnTo>
                    <a:pt x="3253266" y="0"/>
                  </a:lnTo>
                  <a:lnTo>
                    <a:pt x="3253266" y="202437"/>
                  </a:lnTo>
                  <a:lnTo>
                    <a:pt x="0" y="202437"/>
                  </a:ln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D97CB8F-0F29-D3E6-3C2B-6D682F9EFA11}"/>
                </a:ext>
              </a:extLst>
            </p:cNvPr>
            <p:cNvSpPr txBox="1"/>
            <p:nvPr/>
          </p:nvSpPr>
          <p:spPr>
            <a:xfrm>
              <a:off x="0" y="-38100"/>
              <a:ext cx="3253266" cy="240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991EF168-AF22-3EA0-E2F1-3CCCDE56F67B}"/>
              </a:ext>
            </a:extLst>
          </p:cNvPr>
          <p:cNvSpPr/>
          <p:nvPr/>
        </p:nvSpPr>
        <p:spPr>
          <a:xfrm>
            <a:off x="16032653" y="8351444"/>
            <a:ext cx="1725693" cy="580983"/>
          </a:xfrm>
          <a:custGeom>
            <a:avLst/>
            <a:gdLst/>
            <a:ahLst/>
            <a:cxnLst/>
            <a:rect l="l" t="t" r="r" b="b"/>
            <a:pathLst>
              <a:path w="1725693" h="580983">
                <a:moveTo>
                  <a:pt x="0" y="0"/>
                </a:moveTo>
                <a:lnTo>
                  <a:pt x="1725693" y="0"/>
                </a:lnTo>
                <a:lnTo>
                  <a:pt x="1725693" y="580983"/>
                </a:lnTo>
                <a:lnTo>
                  <a:pt x="0" y="5809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5454FA93-3776-40EF-2029-4DBC66A08FEE}"/>
              </a:ext>
            </a:extLst>
          </p:cNvPr>
          <p:cNvSpPr/>
          <p:nvPr/>
        </p:nvSpPr>
        <p:spPr>
          <a:xfrm flipH="1">
            <a:off x="1028700" y="2354436"/>
            <a:ext cx="1496496" cy="231957"/>
          </a:xfrm>
          <a:custGeom>
            <a:avLst/>
            <a:gdLst/>
            <a:ahLst/>
            <a:cxnLst/>
            <a:rect l="l" t="t" r="r" b="b"/>
            <a:pathLst>
              <a:path w="1496496" h="231957">
                <a:moveTo>
                  <a:pt x="1496496" y="0"/>
                </a:moveTo>
                <a:lnTo>
                  <a:pt x="0" y="0"/>
                </a:lnTo>
                <a:lnTo>
                  <a:pt x="0" y="231957"/>
                </a:lnTo>
                <a:lnTo>
                  <a:pt x="1496496" y="231957"/>
                </a:lnTo>
                <a:lnTo>
                  <a:pt x="14964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1E094CF-B9C6-ACEA-FA27-ECAE789F1F39}"/>
              </a:ext>
            </a:extLst>
          </p:cNvPr>
          <p:cNvSpPr txBox="1"/>
          <p:nvPr/>
        </p:nvSpPr>
        <p:spPr>
          <a:xfrm>
            <a:off x="884592" y="604807"/>
            <a:ext cx="13868282" cy="1255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479"/>
              </a:lnSpc>
            </a:pPr>
            <a:r>
              <a:rPr lang="en-US" sz="4400" b="1" dirty="0">
                <a:solidFill>
                  <a:srgbClr val="31A48F"/>
                </a:solidFill>
                <a:latin typeface="Grotesque" panose="020B0504020202020204" pitchFamily="34" charset="0"/>
              </a:rPr>
              <a:t>Physical Touch</a:t>
            </a:r>
            <a:endParaRPr lang="en-US" sz="4400" b="1" dirty="0">
              <a:solidFill>
                <a:srgbClr val="31A48F"/>
              </a:solidFill>
              <a:latin typeface="Grotesque" panose="020B0504020202020204" pitchFamily="34" charset="0"/>
              <a:ea typeface="Cy Grotesk V3 Key Ultra-Bold"/>
              <a:cs typeface="Cy Grotesk V3 Key Ultra-Bold"/>
              <a:sym typeface="Cy Grotesk V3 Key Ultra-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82B147D-5F5B-AA6E-F31C-3B24E2FBB6AE}"/>
              </a:ext>
            </a:extLst>
          </p:cNvPr>
          <p:cNvSpPr txBox="1"/>
          <p:nvPr/>
        </p:nvSpPr>
        <p:spPr>
          <a:xfrm>
            <a:off x="884592" y="3406381"/>
            <a:ext cx="16230600" cy="4431983"/>
          </a:xfrm>
          <a:prstGeom prst="rect">
            <a:avLst/>
          </a:prstGeom>
        </p:spPr>
        <p:txBody>
          <a:bodyPr lIns="0" tIns="0" rIns="0" bIns="0" numCol="2" rtlCol="0" anchor="t">
            <a:spAutoFit/>
          </a:bodyPr>
          <a:lstStyle/>
          <a:p>
            <a:r>
              <a:rPr lang="en-US" sz="3600" b="1" i="1" dirty="0"/>
              <a:t>Appropriate</a:t>
            </a:r>
            <a:r>
              <a:rPr lang="en-US" sz="3600" dirty="0"/>
              <a:t> Physical Touch</a:t>
            </a:r>
            <a:endParaRPr lang="en-US" sz="3600" b="1" dirty="0"/>
          </a:p>
          <a:p>
            <a:endParaRPr lang="en-US" sz="3600" b="1" dirty="0"/>
          </a:p>
          <a:p>
            <a:r>
              <a:rPr lang="en-US" sz="3600" b="1" dirty="0"/>
              <a:t>Examples</a:t>
            </a:r>
            <a:endParaRPr lang="en-US" sz="3600" dirty="0"/>
          </a:p>
          <a:p>
            <a:pPr lvl="0"/>
            <a:r>
              <a:rPr lang="en-US" sz="3600" dirty="0"/>
              <a:t>Handshake </a:t>
            </a:r>
          </a:p>
          <a:p>
            <a:pPr lvl="0"/>
            <a:r>
              <a:rPr lang="en-US" sz="3600" dirty="0"/>
              <a:t>High five </a:t>
            </a:r>
          </a:p>
          <a:p>
            <a:pPr lvl="0"/>
            <a:r>
              <a:rPr lang="en-US" sz="3600" dirty="0"/>
              <a:t>Fist bump </a:t>
            </a:r>
          </a:p>
          <a:p>
            <a:pPr lvl="0"/>
            <a:r>
              <a:rPr lang="en-US" sz="3600" dirty="0"/>
              <a:t>Shoulder pat (only when welcomed)</a:t>
            </a:r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r>
              <a:rPr lang="en-US" sz="3600" b="1" dirty="0"/>
              <a:t>Always:</a:t>
            </a:r>
          </a:p>
          <a:p>
            <a:pPr lvl="0"/>
            <a:r>
              <a:rPr lang="en-US" sz="3600" dirty="0"/>
              <a:t>Respect boundaries </a:t>
            </a:r>
          </a:p>
          <a:p>
            <a:pPr lvl="0"/>
            <a:r>
              <a:rPr lang="en-US" sz="3600" dirty="0"/>
              <a:t>Be culturally sensitive </a:t>
            </a:r>
          </a:p>
          <a:p>
            <a:pPr lvl="0"/>
            <a:r>
              <a:rPr lang="en-US" sz="3600" dirty="0"/>
              <a:t>Never force physical contact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E286D247-B43E-594E-ACDF-665A89E9BF7D}"/>
              </a:ext>
            </a:extLst>
          </p:cNvPr>
          <p:cNvSpPr/>
          <p:nvPr/>
        </p:nvSpPr>
        <p:spPr>
          <a:xfrm>
            <a:off x="311691" y="9284488"/>
            <a:ext cx="2141262" cy="878188"/>
          </a:xfrm>
          <a:custGeom>
            <a:avLst/>
            <a:gdLst/>
            <a:ahLst/>
            <a:cxnLst/>
            <a:rect l="l" t="t" r="r" b="b"/>
            <a:pathLst>
              <a:path w="2141262" h="878188">
                <a:moveTo>
                  <a:pt x="0" y="0"/>
                </a:moveTo>
                <a:lnTo>
                  <a:pt x="2141261" y="0"/>
                </a:lnTo>
                <a:lnTo>
                  <a:pt x="2141261" y="878188"/>
                </a:lnTo>
                <a:lnTo>
                  <a:pt x="0" y="8781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BC1C14FC-31FB-7311-5D84-49E65016B1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4299" y="8960100"/>
            <a:ext cx="2993507" cy="1513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608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807D0-3C90-B1D3-725B-30060EB72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C817264-71FD-EDAD-DF2B-81C9FF66F875}"/>
              </a:ext>
            </a:extLst>
          </p:cNvPr>
          <p:cNvGrpSpPr/>
          <p:nvPr/>
        </p:nvGrpSpPr>
        <p:grpSpPr>
          <a:xfrm>
            <a:off x="0" y="9147937"/>
            <a:ext cx="18288000" cy="1137982"/>
            <a:chOff x="0" y="0"/>
            <a:chExt cx="3253266" cy="20243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142DAC0-E4CA-F8D9-8F5A-F36E8BBE7E88}"/>
                </a:ext>
              </a:extLst>
            </p:cNvPr>
            <p:cNvSpPr/>
            <p:nvPr/>
          </p:nvSpPr>
          <p:spPr>
            <a:xfrm>
              <a:off x="0" y="0"/>
              <a:ext cx="3253266" cy="202437"/>
            </a:xfrm>
            <a:custGeom>
              <a:avLst/>
              <a:gdLst/>
              <a:ahLst/>
              <a:cxnLst/>
              <a:rect l="l" t="t" r="r" b="b"/>
              <a:pathLst>
                <a:path w="3253266" h="202437">
                  <a:moveTo>
                    <a:pt x="0" y="0"/>
                  </a:moveTo>
                  <a:lnTo>
                    <a:pt x="3253266" y="0"/>
                  </a:lnTo>
                  <a:lnTo>
                    <a:pt x="3253266" y="202437"/>
                  </a:lnTo>
                  <a:lnTo>
                    <a:pt x="0" y="202437"/>
                  </a:ln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4681C6A1-6244-1EE1-2A55-A7F9F3A2B24E}"/>
                </a:ext>
              </a:extLst>
            </p:cNvPr>
            <p:cNvSpPr txBox="1"/>
            <p:nvPr/>
          </p:nvSpPr>
          <p:spPr>
            <a:xfrm>
              <a:off x="0" y="-38100"/>
              <a:ext cx="3253266" cy="240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7CCF8E31-5147-752D-C36F-41FDC05E407C}"/>
              </a:ext>
            </a:extLst>
          </p:cNvPr>
          <p:cNvSpPr/>
          <p:nvPr/>
        </p:nvSpPr>
        <p:spPr>
          <a:xfrm>
            <a:off x="16032653" y="8351444"/>
            <a:ext cx="1725693" cy="580983"/>
          </a:xfrm>
          <a:custGeom>
            <a:avLst/>
            <a:gdLst/>
            <a:ahLst/>
            <a:cxnLst/>
            <a:rect l="l" t="t" r="r" b="b"/>
            <a:pathLst>
              <a:path w="1725693" h="580983">
                <a:moveTo>
                  <a:pt x="0" y="0"/>
                </a:moveTo>
                <a:lnTo>
                  <a:pt x="1725693" y="0"/>
                </a:lnTo>
                <a:lnTo>
                  <a:pt x="1725693" y="580983"/>
                </a:lnTo>
                <a:lnTo>
                  <a:pt x="0" y="5809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08807D7-DBFD-883E-42E3-8C744A73397B}"/>
              </a:ext>
            </a:extLst>
          </p:cNvPr>
          <p:cNvSpPr/>
          <p:nvPr/>
        </p:nvSpPr>
        <p:spPr>
          <a:xfrm flipH="1">
            <a:off x="1028700" y="2354436"/>
            <a:ext cx="1496496" cy="231957"/>
          </a:xfrm>
          <a:custGeom>
            <a:avLst/>
            <a:gdLst/>
            <a:ahLst/>
            <a:cxnLst/>
            <a:rect l="l" t="t" r="r" b="b"/>
            <a:pathLst>
              <a:path w="1496496" h="231957">
                <a:moveTo>
                  <a:pt x="1496496" y="0"/>
                </a:moveTo>
                <a:lnTo>
                  <a:pt x="0" y="0"/>
                </a:lnTo>
                <a:lnTo>
                  <a:pt x="0" y="231957"/>
                </a:lnTo>
                <a:lnTo>
                  <a:pt x="1496496" y="231957"/>
                </a:lnTo>
                <a:lnTo>
                  <a:pt x="14964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956DB0B2-2E76-BCFC-5F41-36F4A093D653}"/>
              </a:ext>
            </a:extLst>
          </p:cNvPr>
          <p:cNvSpPr txBox="1"/>
          <p:nvPr/>
        </p:nvSpPr>
        <p:spPr>
          <a:xfrm>
            <a:off x="884592" y="604807"/>
            <a:ext cx="13868282" cy="1255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479"/>
              </a:lnSpc>
            </a:pPr>
            <a:r>
              <a:rPr lang="en-US" sz="4400" b="1" dirty="0">
                <a:solidFill>
                  <a:srgbClr val="31A48F"/>
                </a:solidFill>
                <a:latin typeface="Grotesque" panose="020B0504020202020204" pitchFamily="34" charset="0"/>
              </a:rPr>
              <a:t>Appreciation Mistakes</a:t>
            </a:r>
            <a:endParaRPr lang="en-US" sz="4400" b="1" dirty="0">
              <a:solidFill>
                <a:srgbClr val="31A48F"/>
              </a:solidFill>
              <a:latin typeface="Grotesque" panose="020B0504020202020204" pitchFamily="34" charset="0"/>
              <a:ea typeface="Cy Grotesk V3 Key Ultra-Bold"/>
              <a:cs typeface="Cy Grotesk V3 Key Ultra-Bold"/>
              <a:sym typeface="Cy Grotesk V3 Key Ultra-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A54A4AA-91F2-729D-90B3-5A204D1EE2C7}"/>
              </a:ext>
            </a:extLst>
          </p:cNvPr>
          <p:cNvSpPr txBox="1"/>
          <p:nvPr/>
        </p:nvSpPr>
        <p:spPr>
          <a:xfrm>
            <a:off x="884592" y="3406381"/>
            <a:ext cx="16230600" cy="2769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3600" dirty="0"/>
              <a:t>❌ Generic compliments</a:t>
            </a:r>
          </a:p>
          <a:p>
            <a:r>
              <a:rPr lang="en-US" sz="3600" dirty="0"/>
              <a:t>❌ Only appreciating high performers</a:t>
            </a:r>
          </a:p>
          <a:p>
            <a:r>
              <a:rPr lang="en-US" sz="3600" dirty="0"/>
              <a:t>❌ Assuming everyone likes public recognition</a:t>
            </a:r>
          </a:p>
          <a:p>
            <a:r>
              <a:rPr lang="en-US" sz="3600" dirty="0"/>
              <a:t>❌ Waiting until Employee Appreciation Week</a:t>
            </a:r>
          </a:p>
          <a:p>
            <a:r>
              <a:rPr lang="en-US" sz="3600" dirty="0"/>
              <a:t>❌ Saying "good job" without specifics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F60733A0-CBB0-9AD1-F4FB-954836A48460}"/>
              </a:ext>
            </a:extLst>
          </p:cNvPr>
          <p:cNvSpPr/>
          <p:nvPr/>
        </p:nvSpPr>
        <p:spPr>
          <a:xfrm>
            <a:off x="311691" y="9284488"/>
            <a:ext cx="2141262" cy="878188"/>
          </a:xfrm>
          <a:custGeom>
            <a:avLst/>
            <a:gdLst/>
            <a:ahLst/>
            <a:cxnLst/>
            <a:rect l="l" t="t" r="r" b="b"/>
            <a:pathLst>
              <a:path w="2141262" h="878188">
                <a:moveTo>
                  <a:pt x="0" y="0"/>
                </a:moveTo>
                <a:lnTo>
                  <a:pt x="2141261" y="0"/>
                </a:lnTo>
                <a:lnTo>
                  <a:pt x="2141261" y="878188"/>
                </a:lnTo>
                <a:lnTo>
                  <a:pt x="0" y="8781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403A8A9A-CB6A-130D-E38A-D544DB3EFB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4299" y="8960100"/>
            <a:ext cx="2993507" cy="1513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805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5CB3F-E0FC-CC35-4A14-D81E73F6A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C97D2C0-B2E8-2D3E-15DA-88160C9B7BF6}"/>
              </a:ext>
            </a:extLst>
          </p:cNvPr>
          <p:cNvGrpSpPr/>
          <p:nvPr/>
        </p:nvGrpSpPr>
        <p:grpSpPr>
          <a:xfrm>
            <a:off x="0" y="9147937"/>
            <a:ext cx="18288000" cy="1137982"/>
            <a:chOff x="0" y="0"/>
            <a:chExt cx="3253266" cy="20243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0FE0244-FE21-75A4-B990-BA6382414432}"/>
                </a:ext>
              </a:extLst>
            </p:cNvPr>
            <p:cNvSpPr/>
            <p:nvPr/>
          </p:nvSpPr>
          <p:spPr>
            <a:xfrm>
              <a:off x="0" y="0"/>
              <a:ext cx="3253266" cy="202437"/>
            </a:xfrm>
            <a:custGeom>
              <a:avLst/>
              <a:gdLst/>
              <a:ahLst/>
              <a:cxnLst/>
              <a:rect l="l" t="t" r="r" b="b"/>
              <a:pathLst>
                <a:path w="3253266" h="202437">
                  <a:moveTo>
                    <a:pt x="0" y="0"/>
                  </a:moveTo>
                  <a:lnTo>
                    <a:pt x="3253266" y="0"/>
                  </a:lnTo>
                  <a:lnTo>
                    <a:pt x="3253266" y="202437"/>
                  </a:lnTo>
                  <a:lnTo>
                    <a:pt x="0" y="202437"/>
                  </a:ln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420BC9BC-1DFE-A76C-89F0-911CE10F7892}"/>
                </a:ext>
              </a:extLst>
            </p:cNvPr>
            <p:cNvSpPr txBox="1"/>
            <p:nvPr/>
          </p:nvSpPr>
          <p:spPr>
            <a:xfrm>
              <a:off x="0" y="-38100"/>
              <a:ext cx="3253266" cy="240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11150844-1AC9-793C-0EA0-5E6F65000256}"/>
              </a:ext>
            </a:extLst>
          </p:cNvPr>
          <p:cNvSpPr/>
          <p:nvPr/>
        </p:nvSpPr>
        <p:spPr>
          <a:xfrm>
            <a:off x="16032653" y="8351444"/>
            <a:ext cx="1725693" cy="580983"/>
          </a:xfrm>
          <a:custGeom>
            <a:avLst/>
            <a:gdLst/>
            <a:ahLst/>
            <a:cxnLst/>
            <a:rect l="l" t="t" r="r" b="b"/>
            <a:pathLst>
              <a:path w="1725693" h="580983">
                <a:moveTo>
                  <a:pt x="0" y="0"/>
                </a:moveTo>
                <a:lnTo>
                  <a:pt x="1725693" y="0"/>
                </a:lnTo>
                <a:lnTo>
                  <a:pt x="1725693" y="580983"/>
                </a:lnTo>
                <a:lnTo>
                  <a:pt x="0" y="5809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2FCDBAD5-5E37-42AF-989D-7023742616B6}"/>
              </a:ext>
            </a:extLst>
          </p:cNvPr>
          <p:cNvSpPr/>
          <p:nvPr/>
        </p:nvSpPr>
        <p:spPr>
          <a:xfrm flipH="1">
            <a:off x="1028700" y="2354436"/>
            <a:ext cx="1496496" cy="231957"/>
          </a:xfrm>
          <a:custGeom>
            <a:avLst/>
            <a:gdLst/>
            <a:ahLst/>
            <a:cxnLst/>
            <a:rect l="l" t="t" r="r" b="b"/>
            <a:pathLst>
              <a:path w="1496496" h="231957">
                <a:moveTo>
                  <a:pt x="1496496" y="0"/>
                </a:moveTo>
                <a:lnTo>
                  <a:pt x="0" y="0"/>
                </a:lnTo>
                <a:lnTo>
                  <a:pt x="0" y="231957"/>
                </a:lnTo>
                <a:lnTo>
                  <a:pt x="1496496" y="231957"/>
                </a:lnTo>
                <a:lnTo>
                  <a:pt x="14964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7BA92108-CB04-EB19-2F36-BFC7C270C09C}"/>
              </a:ext>
            </a:extLst>
          </p:cNvPr>
          <p:cNvSpPr txBox="1"/>
          <p:nvPr/>
        </p:nvSpPr>
        <p:spPr>
          <a:xfrm>
            <a:off x="884592" y="604807"/>
            <a:ext cx="13868282" cy="1255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479"/>
              </a:lnSpc>
            </a:pPr>
            <a:r>
              <a:rPr lang="en-US" sz="4400" b="1" dirty="0">
                <a:solidFill>
                  <a:srgbClr val="31A48F"/>
                </a:solidFill>
                <a:latin typeface="Grotesque" panose="020B0504020202020204" pitchFamily="34" charset="0"/>
              </a:rPr>
              <a:t>Appreciation in Healthcare</a:t>
            </a:r>
            <a:endParaRPr lang="en-US" sz="4400" b="1" dirty="0">
              <a:solidFill>
                <a:srgbClr val="31A48F"/>
              </a:solidFill>
              <a:latin typeface="Grotesque" panose="020B0504020202020204" pitchFamily="34" charset="0"/>
              <a:ea typeface="Cy Grotesk V3 Key Ultra-Bold"/>
              <a:cs typeface="Cy Grotesk V3 Key Ultra-Bold"/>
              <a:sym typeface="Cy Grotesk V3 Key Ultra-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943A0712-D567-741E-BB32-341773194B50}"/>
              </a:ext>
            </a:extLst>
          </p:cNvPr>
          <p:cNvSpPr txBox="1"/>
          <p:nvPr/>
        </p:nvSpPr>
        <p:spPr>
          <a:xfrm>
            <a:off x="884592" y="3406381"/>
            <a:ext cx="16230600" cy="4985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3600" dirty="0"/>
              <a:t>Residents notice when staff appreciate one another.</a:t>
            </a:r>
          </a:p>
          <a:p>
            <a:endParaRPr lang="en-US" sz="3600" dirty="0"/>
          </a:p>
          <a:p>
            <a:r>
              <a:rPr lang="en-US" sz="3600" b="1" dirty="0"/>
              <a:t>Benefits include:</a:t>
            </a:r>
          </a:p>
          <a:p>
            <a:pPr lvl="0"/>
            <a:r>
              <a:rPr lang="en-US" sz="3600" dirty="0"/>
              <a:t>Better teamwork </a:t>
            </a:r>
          </a:p>
          <a:p>
            <a:pPr lvl="0"/>
            <a:r>
              <a:rPr lang="en-US" sz="3600" dirty="0"/>
              <a:t>Better communication </a:t>
            </a:r>
          </a:p>
          <a:p>
            <a:pPr lvl="0"/>
            <a:r>
              <a:rPr lang="en-US" sz="3600" dirty="0"/>
              <a:t>Less conflict </a:t>
            </a:r>
          </a:p>
          <a:p>
            <a:pPr lvl="0"/>
            <a:r>
              <a:rPr lang="en-US" sz="3600" dirty="0"/>
              <a:t>Better resident experience </a:t>
            </a:r>
          </a:p>
          <a:p>
            <a:pPr lvl="0"/>
            <a:r>
              <a:rPr lang="en-US" sz="3600" dirty="0"/>
              <a:t>Higher staff morale </a:t>
            </a:r>
          </a:p>
          <a:p>
            <a:pPr lvl="0"/>
            <a:r>
              <a:rPr lang="en-US" sz="3600" dirty="0"/>
              <a:t>Reduced burnout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0ABD94EA-B660-A5D6-732D-42BBAC40DFDE}"/>
              </a:ext>
            </a:extLst>
          </p:cNvPr>
          <p:cNvSpPr/>
          <p:nvPr/>
        </p:nvSpPr>
        <p:spPr>
          <a:xfrm>
            <a:off x="311691" y="9284488"/>
            <a:ext cx="2141262" cy="878188"/>
          </a:xfrm>
          <a:custGeom>
            <a:avLst/>
            <a:gdLst/>
            <a:ahLst/>
            <a:cxnLst/>
            <a:rect l="l" t="t" r="r" b="b"/>
            <a:pathLst>
              <a:path w="2141262" h="878188">
                <a:moveTo>
                  <a:pt x="0" y="0"/>
                </a:moveTo>
                <a:lnTo>
                  <a:pt x="2141261" y="0"/>
                </a:lnTo>
                <a:lnTo>
                  <a:pt x="2141261" y="878188"/>
                </a:lnTo>
                <a:lnTo>
                  <a:pt x="0" y="8781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19364741-8D6F-17DC-C029-3D18F5B461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4299" y="8960100"/>
            <a:ext cx="2993507" cy="1513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261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3BD3A1F4-F737-1E70-5A78-674BE116BF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368" y="1941590"/>
            <a:ext cx="5766217" cy="6416924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3863704" y="6482079"/>
            <a:ext cx="6416924" cy="6416924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144000" y="1332863"/>
            <a:ext cx="1225675" cy="1225675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5463736" y="8675750"/>
            <a:ext cx="1795564" cy="278312"/>
          </a:xfrm>
          <a:custGeom>
            <a:avLst/>
            <a:gdLst/>
            <a:ahLst/>
            <a:cxnLst/>
            <a:rect l="l" t="t" r="r" b="b"/>
            <a:pathLst>
              <a:path w="1795564" h="278312">
                <a:moveTo>
                  <a:pt x="0" y="0"/>
                </a:moveTo>
                <a:lnTo>
                  <a:pt x="1795564" y="0"/>
                </a:lnTo>
                <a:lnTo>
                  <a:pt x="1795564" y="278312"/>
                </a:lnTo>
                <a:lnTo>
                  <a:pt x="0" y="2783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3670677"/>
            <a:ext cx="8380755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599"/>
              </a:lnSpc>
            </a:pPr>
            <a:r>
              <a:rPr lang="en-US" sz="7999" b="1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CONCLUSION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5175723"/>
            <a:ext cx="8115300" cy="3877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2800" dirty="0"/>
              <a:t>Everyone deserves to feel:</a:t>
            </a:r>
          </a:p>
          <a:p>
            <a:r>
              <a:rPr lang="en-US" sz="2800" dirty="0"/>
              <a:t>Seen</a:t>
            </a:r>
          </a:p>
          <a:p>
            <a:r>
              <a:rPr lang="en-US" sz="2800" dirty="0"/>
              <a:t>Valued</a:t>
            </a:r>
          </a:p>
          <a:p>
            <a:r>
              <a:rPr lang="en-US" sz="2800" dirty="0"/>
              <a:t>Respected</a:t>
            </a:r>
          </a:p>
          <a:p>
            <a:r>
              <a:rPr lang="en-US" sz="2800" dirty="0"/>
              <a:t>Appreciated</a:t>
            </a:r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Small acts of appreciation create extraordinary workplaces.</a:t>
            </a:r>
          </a:p>
        </p:txBody>
      </p:sp>
      <p:sp>
        <p:nvSpPr>
          <p:cNvPr id="13" name="Freeform 13"/>
          <p:cNvSpPr/>
          <p:nvPr/>
        </p:nvSpPr>
        <p:spPr>
          <a:xfrm flipH="1">
            <a:off x="1028700" y="2722912"/>
            <a:ext cx="2271279" cy="352048"/>
          </a:xfrm>
          <a:custGeom>
            <a:avLst/>
            <a:gdLst/>
            <a:ahLst/>
            <a:cxnLst/>
            <a:rect l="l" t="t" r="r" b="b"/>
            <a:pathLst>
              <a:path w="2271279" h="352048">
                <a:moveTo>
                  <a:pt x="2271279" y="0"/>
                </a:moveTo>
                <a:lnTo>
                  <a:pt x="0" y="0"/>
                </a:lnTo>
                <a:lnTo>
                  <a:pt x="0" y="352048"/>
                </a:lnTo>
                <a:lnTo>
                  <a:pt x="2271279" y="352048"/>
                </a:lnTo>
                <a:lnTo>
                  <a:pt x="227127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14299" y="8960100"/>
            <a:ext cx="2993507" cy="151365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6079" cy="10285919"/>
          </a:xfrm>
          <a:custGeom>
            <a:avLst/>
            <a:gdLst/>
            <a:ahLst/>
            <a:cxnLst/>
            <a:rect l="l" t="t" r="r" b="b"/>
            <a:pathLst>
              <a:path w="18286079" h="10285919">
                <a:moveTo>
                  <a:pt x="0" y="0"/>
                </a:moveTo>
                <a:lnTo>
                  <a:pt x="18286079" y="0"/>
                </a:lnTo>
                <a:lnTo>
                  <a:pt x="18286079" y="10285919"/>
                </a:lnTo>
                <a:lnTo>
                  <a:pt x="0" y="10285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2852452" y="7626105"/>
            <a:ext cx="5730962" cy="5730962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7753">
                <a:alpha val="666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19073" y="3008487"/>
            <a:ext cx="18526146" cy="4625768"/>
            <a:chOff x="0" y="0"/>
            <a:chExt cx="2346615" cy="58592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46615" cy="585923"/>
            </a:xfrm>
            <a:custGeom>
              <a:avLst/>
              <a:gdLst/>
              <a:ahLst/>
              <a:cxnLst/>
              <a:rect l="l" t="t" r="r" b="b"/>
              <a:pathLst>
                <a:path w="2346615" h="585923">
                  <a:moveTo>
                    <a:pt x="0" y="0"/>
                  </a:moveTo>
                  <a:lnTo>
                    <a:pt x="2346615" y="0"/>
                  </a:lnTo>
                  <a:lnTo>
                    <a:pt x="2346615" y="585923"/>
                  </a:lnTo>
                  <a:lnTo>
                    <a:pt x="0" y="585923"/>
                  </a:ln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346615" cy="6240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300338" y="4781831"/>
            <a:ext cx="11958962" cy="1924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5158"/>
              </a:lnSpc>
            </a:pPr>
            <a:r>
              <a:rPr lang="en-US" sz="12632" b="1">
                <a:solidFill>
                  <a:srgbClr val="FFFFF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THANK YOU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4082994" y="8652061"/>
            <a:ext cx="3269878" cy="3269878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C36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5878178" y="2317926"/>
            <a:ext cx="1381122" cy="1381122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C36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 flipH="1">
            <a:off x="7167156" y="4194632"/>
            <a:ext cx="1774614" cy="275065"/>
          </a:xfrm>
          <a:custGeom>
            <a:avLst/>
            <a:gdLst/>
            <a:ahLst/>
            <a:cxnLst/>
            <a:rect l="l" t="t" r="r" b="b"/>
            <a:pathLst>
              <a:path w="1774614" h="275065">
                <a:moveTo>
                  <a:pt x="1774614" y="0"/>
                </a:moveTo>
                <a:lnTo>
                  <a:pt x="0" y="0"/>
                </a:lnTo>
                <a:lnTo>
                  <a:pt x="0" y="275065"/>
                </a:lnTo>
                <a:lnTo>
                  <a:pt x="1774614" y="275065"/>
                </a:lnTo>
                <a:lnTo>
                  <a:pt x="177461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1514" y="-233206"/>
            <a:ext cx="6920767" cy="3499464"/>
          </a:xfrm>
          <a:prstGeom prst="rect">
            <a:avLst/>
          </a:prstGeom>
        </p:spPr>
      </p:pic>
      <p:sp>
        <p:nvSpPr>
          <p:cNvPr id="19" name="TextBox 8">
            <a:extLst>
              <a:ext uri="{FF2B5EF4-FFF2-40B4-BE49-F238E27FC236}">
                <a16:creationId xmlns:a16="http://schemas.microsoft.com/office/drawing/2014/main" id="{C304BE11-62ED-9356-842E-F68861DCAA67}"/>
              </a:ext>
            </a:extLst>
          </p:cNvPr>
          <p:cNvSpPr txBox="1"/>
          <p:nvPr/>
        </p:nvSpPr>
        <p:spPr>
          <a:xfrm>
            <a:off x="761837" y="4407223"/>
            <a:ext cx="5255785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dirty="0"/>
              <a:t>Sarah Starcher</a:t>
            </a:r>
          </a:p>
          <a:p>
            <a:r>
              <a:rPr lang="en-US" sz="3600" dirty="0">
                <a:hlinkClick r:id="rId5"/>
              </a:rPr>
              <a:t>sstarcher@byronhealth.org</a:t>
            </a:r>
            <a:endParaRPr lang="en-US" sz="3600" dirty="0"/>
          </a:p>
          <a:p>
            <a:endParaRPr lang="en-US" sz="3600" dirty="0"/>
          </a:p>
          <a:p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147937"/>
            <a:ext cx="18288000" cy="1137982"/>
            <a:chOff x="0" y="0"/>
            <a:chExt cx="3253266" cy="2024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53266" cy="202437"/>
            </a:xfrm>
            <a:custGeom>
              <a:avLst/>
              <a:gdLst/>
              <a:ahLst/>
              <a:cxnLst/>
              <a:rect l="l" t="t" r="r" b="b"/>
              <a:pathLst>
                <a:path w="3253266" h="202437">
                  <a:moveTo>
                    <a:pt x="0" y="0"/>
                  </a:moveTo>
                  <a:lnTo>
                    <a:pt x="3253266" y="0"/>
                  </a:lnTo>
                  <a:lnTo>
                    <a:pt x="3253266" y="202437"/>
                  </a:lnTo>
                  <a:lnTo>
                    <a:pt x="0" y="202437"/>
                  </a:ln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253266" cy="240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918841" y="2683639"/>
            <a:ext cx="5592211" cy="559221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9D9D9">
                <a:alpha val="666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2115800" y="7170597"/>
            <a:ext cx="1725693" cy="580983"/>
          </a:xfrm>
          <a:custGeom>
            <a:avLst/>
            <a:gdLst/>
            <a:ahLst/>
            <a:cxnLst/>
            <a:rect l="l" t="t" r="r" b="b"/>
            <a:pathLst>
              <a:path w="1725693" h="580983">
                <a:moveTo>
                  <a:pt x="0" y="0"/>
                </a:moveTo>
                <a:lnTo>
                  <a:pt x="1725693" y="0"/>
                </a:lnTo>
                <a:lnTo>
                  <a:pt x="1725693" y="580983"/>
                </a:lnTo>
                <a:lnTo>
                  <a:pt x="0" y="5809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flipH="1">
            <a:off x="2108780" y="2823827"/>
            <a:ext cx="1496496" cy="231957"/>
          </a:xfrm>
          <a:custGeom>
            <a:avLst/>
            <a:gdLst/>
            <a:ahLst/>
            <a:cxnLst/>
            <a:rect l="l" t="t" r="r" b="b"/>
            <a:pathLst>
              <a:path w="1496496" h="231957">
                <a:moveTo>
                  <a:pt x="1496496" y="0"/>
                </a:moveTo>
                <a:lnTo>
                  <a:pt x="0" y="0"/>
                </a:lnTo>
                <a:lnTo>
                  <a:pt x="0" y="231957"/>
                </a:lnTo>
                <a:lnTo>
                  <a:pt x="1496496" y="231957"/>
                </a:lnTo>
                <a:lnTo>
                  <a:pt x="14964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2108780" y="3243621"/>
            <a:ext cx="13868282" cy="2750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479"/>
              </a:lnSpc>
            </a:pPr>
            <a:r>
              <a:rPr lang="en-US" sz="6600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The 5 Languages of </a:t>
            </a:r>
          </a:p>
          <a:p>
            <a:pPr>
              <a:lnSpc>
                <a:spcPts val="11479"/>
              </a:lnSpc>
            </a:pPr>
            <a:r>
              <a:rPr lang="en-US" sz="6600" b="1" dirty="0">
                <a:solidFill>
                  <a:srgbClr val="31A48F"/>
                </a:solidFill>
                <a:latin typeface="Cy Grotesk V3 Key Ultra-Bold"/>
                <a:ea typeface="Cy Grotesk V3 Key Ultra-Bold"/>
                <a:cs typeface="Cy Grotesk V3 Key Ultra-Bold"/>
                <a:sym typeface="Cy Grotesk V3 Key Ultra-Bold"/>
              </a:rPr>
              <a:t>Workplace Appreciation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108780" y="6207909"/>
            <a:ext cx="8115300" cy="13531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40"/>
              </a:lnSpc>
            </a:pPr>
            <a:r>
              <a:rPr lang="en-US" sz="2600" b="1" dirty="0">
                <a:solidFill>
                  <a:srgbClr val="63636B"/>
                </a:solidFill>
                <a:latin typeface="Inter Bold"/>
                <a:ea typeface="Inter Bold"/>
                <a:cs typeface="Inter Bold"/>
                <a:sym typeface="Inter Bold"/>
              </a:rPr>
              <a:t>Sarah Starcher</a:t>
            </a:r>
          </a:p>
          <a:p>
            <a:pPr algn="just">
              <a:lnSpc>
                <a:spcPts val="3640"/>
              </a:lnSpc>
            </a:pPr>
            <a:r>
              <a:rPr lang="en-US" sz="2600" b="1" dirty="0">
                <a:solidFill>
                  <a:srgbClr val="63636B"/>
                </a:solidFill>
                <a:latin typeface="Inter Bold"/>
                <a:ea typeface="Inter Bold"/>
                <a:cs typeface="Inter Bold"/>
                <a:sym typeface="Inter Bold"/>
              </a:rPr>
              <a:t>COO/ED @ Byron Health Center</a:t>
            </a:r>
          </a:p>
          <a:p>
            <a:pPr algn="just">
              <a:lnSpc>
                <a:spcPts val="3640"/>
              </a:lnSpc>
            </a:pPr>
            <a:endParaRPr lang="en-US" sz="2600" b="1" dirty="0">
              <a:solidFill>
                <a:srgbClr val="63636B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311691" y="9284488"/>
            <a:ext cx="2141262" cy="878188"/>
          </a:xfrm>
          <a:custGeom>
            <a:avLst/>
            <a:gdLst/>
            <a:ahLst/>
            <a:cxnLst/>
            <a:rect l="l" t="t" r="r" b="b"/>
            <a:pathLst>
              <a:path w="2141262" h="878188">
                <a:moveTo>
                  <a:pt x="0" y="0"/>
                </a:moveTo>
                <a:lnTo>
                  <a:pt x="2141261" y="0"/>
                </a:lnTo>
                <a:lnTo>
                  <a:pt x="2141261" y="878188"/>
                </a:lnTo>
                <a:lnTo>
                  <a:pt x="0" y="8781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4299" y="8960100"/>
            <a:ext cx="2993507" cy="151365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147937"/>
            <a:ext cx="18288000" cy="1137982"/>
            <a:chOff x="0" y="0"/>
            <a:chExt cx="3253266" cy="2024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53266" cy="202437"/>
            </a:xfrm>
            <a:custGeom>
              <a:avLst/>
              <a:gdLst/>
              <a:ahLst/>
              <a:cxnLst/>
              <a:rect l="l" t="t" r="r" b="b"/>
              <a:pathLst>
                <a:path w="3253266" h="202437">
                  <a:moveTo>
                    <a:pt x="0" y="0"/>
                  </a:moveTo>
                  <a:lnTo>
                    <a:pt x="3253266" y="0"/>
                  </a:lnTo>
                  <a:lnTo>
                    <a:pt x="3253266" y="202437"/>
                  </a:lnTo>
                  <a:lnTo>
                    <a:pt x="0" y="202437"/>
                  </a:ln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253266" cy="240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032653" y="8351444"/>
            <a:ext cx="1725693" cy="580983"/>
          </a:xfrm>
          <a:custGeom>
            <a:avLst/>
            <a:gdLst/>
            <a:ahLst/>
            <a:cxnLst/>
            <a:rect l="l" t="t" r="r" b="b"/>
            <a:pathLst>
              <a:path w="1725693" h="580983">
                <a:moveTo>
                  <a:pt x="0" y="0"/>
                </a:moveTo>
                <a:lnTo>
                  <a:pt x="1725693" y="0"/>
                </a:lnTo>
                <a:lnTo>
                  <a:pt x="1725693" y="580983"/>
                </a:lnTo>
                <a:lnTo>
                  <a:pt x="0" y="5809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1028700" y="2354436"/>
            <a:ext cx="1496496" cy="231957"/>
          </a:xfrm>
          <a:custGeom>
            <a:avLst/>
            <a:gdLst/>
            <a:ahLst/>
            <a:cxnLst/>
            <a:rect l="l" t="t" r="r" b="b"/>
            <a:pathLst>
              <a:path w="1496496" h="231957">
                <a:moveTo>
                  <a:pt x="1496496" y="0"/>
                </a:moveTo>
                <a:lnTo>
                  <a:pt x="0" y="0"/>
                </a:lnTo>
                <a:lnTo>
                  <a:pt x="0" y="231957"/>
                </a:lnTo>
                <a:lnTo>
                  <a:pt x="1496496" y="231957"/>
                </a:lnTo>
                <a:lnTo>
                  <a:pt x="14964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884592" y="604807"/>
            <a:ext cx="13868282" cy="1255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479"/>
              </a:lnSpc>
            </a:pPr>
            <a:r>
              <a:rPr lang="en-US" sz="4400" b="1" dirty="0">
                <a:solidFill>
                  <a:srgbClr val="31A48F"/>
                </a:solidFill>
                <a:latin typeface="Grotesque" panose="020B0504020202020204" pitchFamily="34" charset="0"/>
              </a:rPr>
              <a:t>Building a Culture Where Everyone Feels Valued</a:t>
            </a:r>
            <a:endParaRPr lang="en-US" sz="4400" b="1" dirty="0">
              <a:solidFill>
                <a:srgbClr val="31A48F"/>
              </a:solidFill>
              <a:latin typeface="Grotesque" panose="020B0504020202020204" pitchFamily="34" charset="0"/>
              <a:ea typeface="Cy Grotesk V3 Key Ultra-Bold"/>
              <a:cs typeface="Cy Grotesk V3 Key Ultra-Bold"/>
              <a:sym typeface="Cy Grotesk V3 Key Ultra-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84592" y="3406381"/>
            <a:ext cx="16230600" cy="2769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Understand why appreciation matters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Identify the five appreciation languages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Recognize that people receive appreciation differently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Learn practical ways to appreciate coworkers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Develop a personal appreciation action plan</a:t>
            </a:r>
          </a:p>
        </p:txBody>
      </p:sp>
      <p:sp>
        <p:nvSpPr>
          <p:cNvPr id="9" name="Freeform 9"/>
          <p:cNvSpPr/>
          <p:nvPr/>
        </p:nvSpPr>
        <p:spPr>
          <a:xfrm>
            <a:off x="311691" y="9284488"/>
            <a:ext cx="2141262" cy="878188"/>
          </a:xfrm>
          <a:custGeom>
            <a:avLst/>
            <a:gdLst/>
            <a:ahLst/>
            <a:cxnLst/>
            <a:rect l="l" t="t" r="r" b="b"/>
            <a:pathLst>
              <a:path w="2141262" h="878188">
                <a:moveTo>
                  <a:pt x="0" y="0"/>
                </a:moveTo>
                <a:lnTo>
                  <a:pt x="2141261" y="0"/>
                </a:lnTo>
                <a:lnTo>
                  <a:pt x="2141261" y="878188"/>
                </a:lnTo>
                <a:lnTo>
                  <a:pt x="0" y="8781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4299" y="8960100"/>
            <a:ext cx="2993507" cy="151365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8D5FA-7A50-1FCB-5259-7DA8C989D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9D1ED86-BB48-FC33-0226-A67B9CDA4265}"/>
              </a:ext>
            </a:extLst>
          </p:cNvPr>
          <p:cNvGrpSpPr/>
          <p:nvPr/>
        </p:nvGrpSpPr>
        <p:grpSpPr>
          <a:xfrm>
            <a:off x="0" y="9147937"/>
            <a:ext cx="18288000" cy="1137982"/>
            <a:chOff x="0" y="0"/>
            <a:chExt cx="3253266" cy="20243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8A64AB6-761C-045B-E402-30EBCD1D735E}"/>
                </a:ext>
              </a:extLst>
            </p:cNvPr>
            <p:cNvSpPr/>
            <p:nvPr/>
          </p:nvSpPr>
          <p:spPr>
            <a:xfrm>
              <a:off x="0" y="0"/>
              <a:ext cx="3253266" cy="202437"/>
            </a:xfrm>
            <a:custGeom>
              <a:avLst/>
              <a:gdLst/>
              <a:ahLst/>
              <a:cxnLst/>
              <a:rect l="l" t="t" r="r" b="b"/>
              <a:pathLst>
                <a:path w="3253266" h="202437">
                  <a:moveTo>
                    <a:pt x="0" y="0"/>
                  </a:moveTo>
                  <a:lnTo>
                    <a:pt x="3253266" y="0"/>
                  </a:lnTo>
                  <a:lnTo>
                    <a:pt x="3253266" y="202437"/>
                  </a:lnTo>
                  <a:lnTo>
                    <a:pt x="0" y="202437"/>
                  </a:ln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6048E7F-302C-C167-D44C-017E0F1D8B00}"/>
                </a:ext>
              </a:extLst>
            </p:cNvPr>
            <p:cNvSpPr txBox="1"/>
            <p:nvPr/>
          </p:nvSpPr>
          <p:spPr>
            <a:xfrm>
              <a:off x="0" y="-38100"/>
              <a:ext cx="3253266" cy="240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B55A9677-EAC1-301B-6772-C42176D85F67}"/>
              </a:ext>
            </a:extLst>
          </p:cNvPr>
          <p:cNvSpPr/>
          <p:nvPr/>
        </p:nvSpPr>
        <p:spPr>
          <a:xfrm>
            <a:off x="16032653" y="8351444"/>
            <a:ext cx="1725693" cy="580983"/>
          </a:xfrm>
          <a:custGeom>
            <a:avLst/>
            <a:gdLst/>
            <a:ahLst/>
            <a:cxnLst/>
            <a:rect l="l" t="t" r="r" b="b"/>
            <a:pathLst>
              <a:path w="1725693" h="580983">
                <a:moveTo>
                  <a:pt x="0" y="0"/>
                </a:moveTo>
                <a:lnTo>
                  <a:pt x="1725693" y="0"/>
                </a:lnTo>
                <a:lnTo>
                  <a:pt x="1725693" y="580983"/>
                </a:lnTo>
                <a:lnTo>
                  <a:pt x="0" y="5809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E8DA83A-7D44-5CEC-929C-959E0C9F59CA}"/>
              </a:ext>
            </a:extLst>
          </p:cNvPr>
          <p:cNvSpPr/>
          <p:nvPr/>
        </p:nvSpPr>
        <p:spPr>
          <a:xfrm flipH="1">
            <a:off x="1028700" y="2354436"/>
            <a:ext cx="1496496" cy="231957"/>
          </a:xfrm>
          <a:custGeom>
            <a:avLst/>
            <a:gdLst/>
            <a:ahLst/>
            <a:cxnLst/>
            <a:rect l="l" t="t" r="r" b="b"/>
            <a:pathLst>
              <a:path w="1496496" h="231957">
                <a:moveTo>
                  <a:pt x="1496496" y="0"/>
                </a:moveTo>
                <a:lnTo>
                  <a:pt x="0" y="0"/>
                </a:lnTo>
                <a:lnTo>
                  <a:pt x="0" y="231957"/>
                </a:lnTo>
                <a:lnTo>
                  <a:pt x="1496496" y="231957"/>
                </a:lnTo>
                <a:lnTo>
                  <a:pt x="14964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E725A99-85FE-B0CD-DCD9-F034DEF6496D}"/>
              </a:ext>
            </a:extLst>
          </p:cNvPr>
          <p:cNvSpPr txBox="1"/>
          <p:nvPr/>
        </p:nvSpPr>
        <p:spPr>
          <a:xfrm>
            <a:off x="884592" y="604807"/>
            <a:ext cx="13868282" cy="1280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479"/>
              </a:lnSpc>
            </a:pPr>
            <a:r>
              <a:rPr lang="en-US" sz="5400" b="1" dirty="0">
                <a:solidFill>
                  <a:srgbClr val="31A48F"/>
                </a:solidFill>
                <a:latin typeface="Grotesque" panose="020B0504020202020204" pitchFamily="34" charset="0"/>
              </a:rPr>
              <a:t>Let’s put it to the test</a:t>
            </a:r>
            <a:endParaRPr lang="en-US" sz="5400" b="1" dirty="0">
              <a:solidFill>
                <a:srgbClr val="31A48F"/>
              </a:solidFill>
              <a:latin typeface="Grotesque" panose="020B0504020202020204" pitchFamily="34" charset="0"/>
              <a:ea typeface="Cy Grotesk V3 Key Ultra-Bold"/>
              <a:cs typeface="Cy Grotesk V3 Key Ultra-Bold"/>
              <a:sym typeface="Cy Grotesk V3 Key Ultra-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53CBB3E-AE66-3B60-43CF-4433C376A8B4}"/>
              </a:ext>
            </a:extLst>
          </p:cNvPr>
          <p:cNvSpPr txBox="1"/>
          <p:nvPr/>
        </p:nvSpPr>
        <p:spPr>
          <a:xfrm>
            <a:off x="884592" y="3406381"/>
            <a:ext cx="16230600" cy="3508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Complete the quiz for yourself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lvl="0" algn="ctr"/>
            <a:r>
              <a:rPr lang="en-US" sz="6000" b="1" dirty="0">
                <a:solidFill>
                  <a:srgbClr val="31A48F"/>
                </a:solidFill>
              </a:rPr>
              <a:t>"People don't leave jobs—they often leave environments where they don't feel valued."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A307AC44-11DB-D0B3-52F6-707F0E08AA7D}"/>
              </a:ext>
            </a:extLst>
          </p:cNvPr>
          <p:cNvSpPr/>
          <p:nvPr/>
        </p:nvSpPr>
        <p:spPr>
          <a:xfrm>
            <a:off x="311691" y="9284488"/>
            <a:ext cx="2141262" cy="878188"/>
          </a:xfrm>
          <a:custGeom>
            <a:avLst/>
            <a:gdLst/>
            <a:ahLst/>
            <a:cxnLst/>
            <a:rect l="l" t="t" r="r" b="b"/>
            <a:pathLst>
              <a:path w="2141262" h="878188">
                <a:moveTo>
                  <a:pt x="0" y="0"/>
                </a:moveTo>
                <a:lnTo>
                  <a:pt x="2141261" y="0"/>
                </a:lnTo>
                <a:lnTo>
                  <a:pt x="2141261" y="878188"/>
                </a:lnTo>
                <a:lnTo>
                  <a:pt x="0" y="8781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354631E6-A34A-DA38-5360-6AE2AA3C36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4299" y="8960100"/>
            <a:ext cx="2993507" cy="1513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83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341FF-EF11-B7B6-F115-57B861304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142FEB0-15F5-5A5A-64D4-817BE4EB4AA6}"/>
              </a:ext>
            </a:extLst>
          </p:cNvPr>
          <p:cNvGrpSpPr/>
          <p:nvPr/>
        </p:nvGrpSpPr>
        <p:grpSpPr>
          <a:xfrm>
            <a:off x="0" y="9147937"/>
            <a:ext cx="18288000" cy="1137982"/>
            <a:chOff x="0" y="0"/>
            <a:chExt cx="3253266" cy="20243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5513E1E-5059-FA6A-8153-AAAE320DDBE9}"/>
                </a:ext>
              </a:extLst>
            </p:cNvPr>
            <p:cNvSpPr/>
            <p:nvPr/>
          </p:nvSpPr>
          <p:spPr>
            <a:xfrm>
              <a:off x="0" y="0"/>
              <a:ext cx="3253266" cy="202437"/>
            </a:xfrm>
            <a:custGeom>
              <a:avLst/>
              <a:gdLst/>
              <a:ahLst/>
              <a:cxnLst/>
              <a:rect l="l" t="t" r="r" b="b"/>
              <a:pathLst>
                <a:path w="3253266" h="202437">
                  <a:moveTo>
                    <a:pt x="0" y="0"/>
                  </a:moveTo>
                  <a:lnTo>
                    <a:pt x="3253266" y="0"/>
                  </a:lnTo>
                  <a:lnTo>
                    <a:pt x="3253266" y="202437"/>
                  </a:lnTo>
                  <a:lnTo>
                    <a:pt x="0" y="202437"/>
                  </a:ln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15699D5-5BA4-46B0-A9D6-7572F9EA5B3E}"/>
                </a:ext>
              </a:extLst>
            </p:cNvPr>
            <p:cNvSpPr txBox="1"/>
            <p:nvPr/>
          </p:nvSpPr>
          <p:spPr>
            <a:xfrm>
              <a:off x="0" y="-38100"/>
              <a:ext cx="3253266" cy="240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FEB0F597-EE0F-8E4C-7DBE-1ED14EE63744}"/>
              </a:ext>
            </a:extLst>
          </p:cNvPr>
          <p:cNvSpPr/>
          <p:nvPr/>
        </p:nvSpPr>
        <p:spPr>
          <a:xfrm>
            <a:off x="16032653" y="8351444"/>
            <a:ext cx="1725693" cy="580983"/>
          </a:xfrm>
          <a:custGeom>
            <a:avLst/>
            <a:gdLst/>
            <a:ahLst/>
            <a:cxnLst/>
            <a:rect l="l" t="t" r="r" b="b"/>
            <a:pathLst>
              <a:path w="1725693" h="580983">
                <a:moveTo>
                  <a:pt x="0" y="0"/>
                </a:moveTo>
                <a:lnTo>
                  <a:pt x="1725693" y="0"/>
                </a:lnTo>
                <a:lnTo>
                  <a:pt x="1725693" y="580983"/>
                </a:lnTo>
                <a:lnTo>
                  <a:pt x="0" y="5809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8601A734-8A98-FB51-BD6F-E53351208BD7}"/>
              </a:ext>
            </a:extLst>
          </p:cNvPr>
          <p:cNvSpPr/>
          <p:nvPr/>
        </p:nvSpPr>
        <p:spPr>
          <a:xfrm flipH="1">
            <a:off x="1028700" y="2354436"/>
            <a:ext cx="1496496" cy="231957"/>
          </a:xfrm>
          <a:custGeom>
            <a:avLst/>
            <a:gdLst/>
            <a:ahLst/>
            <a:cxnLst/>
            <a:rect l="l" t="t" r="r" b="b"/>
            <a:pathLst>
              <a:path w="1496496" h="231957">
                <a:moveTo>
                  <a:pt x="1496496" y="0"/>
                </a:moveTo>
                <a:lnTo>
                  <a:pt x="0" y="0"/>
                </a:lnTo>
                <a:lnTo>
                  <a:pt x="0" y="231957"/>
                </a:lnTo>
                <a:lnTo>
                  <a:pt x="1496496" y="231957"/>
                </a:lnTo>
                <a:lnTo>
                  <a:pt x="14964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E93BB6BF-A628-BEB8-CB1F-06E40CA19065}"/>
              </a:ext>
            </a:extLst>
          </p:cNvPr>
          <p:cNvSpPr txBox="1"/>
          <p:nvPr/>
        </p:nvSpPr>
        <p:spPr>
          <a:xfrm>
            <a:off x="884592" y="604807"/>
            <a:ext cx="13868282" cy="1255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479"/>
              </a:lnSpc>
            </a:pPr>
            <a:r>
              <a:rPr lang="en-US" sz="4400" b="1" dirty="0">
                <a:solidFill>
                  <a:srgbClr val="31A48F"/>
                </a:solidFill>
                <a:latin typeface="Grotesque" panose="020B0504020202020204" pitchFamily="34" charset="0"/>
              </a:rPr>
              <a:t>Why Appreciation Matters</a:t>
            </a:r>
            <a:endParaRPr lang="en-US" sz="4400" b="1" dirty="0">
              <a:solidFill>
                <a:srgbClr val="31A48F"/>
              </a:solidFill>
              <a:latin typeface="Grotesque" panose="020B0504020202020204" pitchFamily="34" charset="0"/>
              <a:ea typeface="Cy Grotesk V3 Key Ultra-Bold"/>
              <a:cs typeface="Cy Grotesk V3 Key Ultra-Bold"/>
              <a:sym typeface="Cy Grotesk V3 Key Ultra-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B98A6F5-8614-3F4A-89C8-AB94EFFB14EA}"/>
              </a:ext>
            </a:extLst>
          </p:cNvPr>
          <p:cNvSpPr txBox="1"/>
          <p:nvPr/>
        </p:nvSpPr>
        <p:spPr>
          <a:xfrm>
            <a:off x="884592" y="3406381"/>
            <a:ext cx="16230600" cy="3323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Enjoy coming to work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Stay with the organization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Communicate better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Help teammates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Deliver better resident care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Experience less burnout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AC6DAC1-2C38-81F8-325D-EAA909CD6A6D}"/>
              </a:ext>
            </a:extLst>
          </p:cNvPr>
          <p:cNvSpPr/>
          <p:nvPr/>
        </p:nvSpPr>
        <p:spPr>
          <a:xfrm>
            <a:off x="311691" y="9284488"/>
            <a:ext cx="2141262" cy="878188"/>
          </a:xfrm>
          <a:custGeom>
            <a:avLst/>
            <a:gdLst/>
            <a:ahLst/>
            <a:cxnLst/>
            <a:rect l="l" t="t" r="r" b="b"/>
            <a:pathLst>
              <a:path w="2141262" h="878188">
                <a:moveTo>
                  <a:pt x="0" y="0"/>
                </a:moveTo>
                <a:lnTo>
                  <a:pt x="2141261" y="0"/>
                </a:lnTo>
                <a:lnTo>
                  <a:pt x="2141261" y="878188"/>
                </a:lnTo>
                <a:lnTo>
                  <a:pt x="0" y="8781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E04AC408-82A6-3B71-7D85-6DEBEB5A2A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4299" y="8960100"/>
            <a:ext cx="2993507" cy="1513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757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141EF-8BC7-5DAE-9314-779B154BF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F214A1B-F2A4-88DE-EACC-248851C78248}"/>
              </a:ext>
            </a:extLst>
          </p:cNvPr>
          <p:cNvGrpSpPr/>
          <p:nvPr/>
        </p:nvGrpSpPr>
        <p:grpSpPr>
          <a:xfrm>
            <a:off x="0" y="9147937"/>
            <a:ext cx="18288000" cy="1137982"/>
            <a:chOff x="0" y="0"/>
            <a:chExt cx="3253266" cy="20243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9B95669-F648-B253-5098-CA7942D58376}"/>
                </a:ext>
              </a:extLst>
            </p:cNvPr>
            <p:cNvSpPr/>
            <p:nvPr/>
          </p:nvSpPr>
          <p:spPr>
            <a:xfrm>
              <a:off x="0" y="0"/>
              <a:ext cx="3253266" cy="202437"/>
            </a:xfrm>
            <a:custGeom>
              <a:avLst/>
              <a:gdLst/>
              <a:ahLst/>
              <a:cxnLst/>
              <a:rect l="l" t="t" r="r" b="b"/>
              <a:pathLst>
                <a:path w="3253266" h="202437">
                  <a:moveTo>
                    <a:pt x="0" y="0"/>
                  </a:moveTo>
                  <a:lnTo>
                    <a:pt x="3253266" y="0"/>
                  </a:lnTo>
                  <a:lnTo>
                    <a:pt x="3253266" y="202437"/>
                  </a:lnTo>
                  <a:lnTo>
                    <a:pt x="0" y="202437"/>
                  </a:ln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067492F-27C6-2BF8-72C6-E761B7F48CC8}"/>
                </a:ext>
              </a:extLst>
            </p:cNvPr>
            <p:cNvSpPr txBox="1"/>
            <p:nvPr/>
          </p:nvSpPr>
          <p:spPr>
            <a:xfrm>
              <a:off x="0" y="-38100"/>
              <a:ext cx="3253266" cy="240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133A9B69-D4CB-7E17-EF85-B355C185140E}"/>
              </a:ext>
            </a:extLst>
          </p:cNvPr>
          <p:cNvSpPr/>
          <p:nvPr/>
        </p:nvSpPr>
        <p:spPr>
          <a:xfrm>
            <a:off x="16032653" y="8351444"/>
            <a:ext cx="1725693" cy="580983"/>
          </a:xfrm>
          <a:custGeom>
            <a:avLst/>
            <a:gdLst/>
            <a:ahLst/>
            <a:cxnLst/>
            <a:rect l="l" t="t" r="r" b="b"/>
            <a:pathLst>
              <a:path w="1725693" h="580983">
                <a:moveTo>
                  <a:pt x="0" y="0"/>
                </a:moveTo>
                <a:lnTo>
                  <a:pt x="1725693" y="0"/>
                </a:lnTo>
                <a:lnTo>
                  <a:pt x="1725693" y="580983"/>
                </a:lnTo>
                <a:lnTo>
                  <a:pt x="0" y="5809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DF461FB7-A8E9-F21C-BC60-EB2D0AC9D754}"/>
              </a:ext>
            </a:extLst>
          </p:cNvPr>
          <p:cNvSpPr/>
          <p:nvPr/>
        </p:nvSpPr>
        <p:spPr>
          <a:xfrm flipH="1">
            <a:off x="1028700" y="2354436"/>
            <a:ext cx="1496496" cy="231957"/>
          </a:xfrm>
          <a:custGeom>
            <a:avLst/>
            <a:gdLst/>
            <a:ahLst/>
            <a:cxnLst/>
            <a:rect l="l" t="t" r="r" b="b"/>
            <a:pathLst>
              <a:path w="1496496" h="231957">
                <a:moveTo>
                  <a:pt x="1496496" y="0"/>
                </a:moveTo>
                <a:lnTo>
                  <a:pt x="0" y="0"/>
                </a:lnTo>
                <a:lnTo>
                  <a:pt x="0" y="231957"/>
                </a:lnTo>
                <a:lnTo>
                  <a:pt x="1496496" y="231957"/>
                </a:lnTo>
                <a:lnTo>
                  <a:pt x="14964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85EC6E77-AB3A-918E-896A-C0DD1246B8A6}"/>
              </a:ext>
            </a:extLst>
          </p:cNvPr>
          <p:cNvSpPr txBox="1"/>
          <p:nvPr/>
        </p:nvSpPr>
        <p:spPr>
          <a:xfrm>
            <a:off x="884592" y="604807"/>
            <a:ext cx="13868282" cy="1255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479"/>
              </a:lnSpc>
            </a:pPr>
            <a:r>
              <a:rPr lang="en-US" sz="4400" b="1" dirty="0">
                <a:solidFill>
                  <a:srgbClr val="31A48F"/>
                </a:solidFill>
                <a:latin typeface="Grotesque" panose="020B0504020202020204" pitchFamily="34" charset="0"/>
              </a:rPr>
              <a:t>Appreciation vs Recognition</a:t>
            </a:r>
            <a:endParaRPr lang="en-US" sz="4400" b="1" dirty="0">
              <a:solidFill>
                <a:srgbClr val="31A48F"/>
              </a:solidFill>
              <a:latin typeface="Grotesque" panose="020B0504020202020204" pitchFamily="34" charset="0"/>
              <a:ea typeface="Cy Grotesk V3 Key Ultra-Bold"/>
              <a:cs typeface="Cy Grotesk V3 Key Ultra-Bold"/>
              <a:sym typeface="Cy Grotesk V3 Key Ultra-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21FCC9E-0FB5-0EC7-5648-F76B5DE98A5B}"/>
              </a:ext>
            </a:extLst>
          </p:cNvPr>
          <p:cNvSpPr txBox="1"/>
          <p:nvPr/>
        </p:nvSpPr>
        <p:spPr>
          <a:xfrm>
            <a:off x="884592" y="3406381"/>
            <a:ext cx="16230600" cy="6647974"/>
          </a:xfrm>
          <a:prstGeom prst="rect">
            <a:avLst/>
          </a:prstGeom>
        </p:spPr>
        <p:txBody>
          <a:bodyPr lIns="0" tIns="0" rIns="0" bIns="0" numCol="2" rtlCol="0" anchor="t">
            <a:spAutoFit/>
          </a:bodyPr>
          <a:lstStyle/>
          <a:p>
            <a:r>
              <a:rPr lang="en-US" sz="3600" b="1" dirty="0"/>
              <a:t>Recognition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Usually based on performance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Often public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Usually from leadership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Happens occasionally </a:t>
            </a:r>
          </a:p>
          <a:p>
            <a:endParaRPr lang="en-US" sz="3600" dirty="0"/>
          </a:p>
          <a:p>
            <a:endParaRPr lang="en-US" sz="3600" dirty="0"/>
          </a:p>
          <a:p>
            <a:r>
              <a:rPr lang="en-US" sz="3600" b="1" dirty="0"/>
              <a:t>Recognition says:</a:t>
            </a:r>
            <a:r>
              <a:rPr lang="en-US" sz="3600" dirty="0"/>
              <a:t> "You did a great job."</a:t>
            </a:r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r>
              <a:rPr lang="en-US" sz="3600" b="1" dirty="0"/>
              <a:t>Appreciation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Values the person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Can come from anyone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Can happen daily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Builds relationships </a:t>
            </a:r>
          </a:p>
          <a:p>
            <a:endParaRPr lang="en-US" sz="3600" b="1" dirty="0"/>
          </a:p>
          <a:p>
            <a:endParaRPr lang="en-US" sz="3600" b="1" dirty="0"/>
          </a:p>
          <a:p>
            <a:r>
              <a:rPr lang="en-US" sz="3600" b="1" dirty="0"/>
              <a:t>Appreciation says:</a:t>
            </a:r>
            <a:r>
              <a:rPr lang="en-US" sz="3600" dirty="0"/>
              <a:t> "I'm grateful for you."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E1F69A8F-D632-E077-9937-7EEF57CCC0A8}"/>
              </a:ext>
            </a:extLst>
          </p:cNvPr>
          <p:cNvSpPr/>
          <p:nvPr/>
        </p:nvSpPr>
        <p:spPr>
          <a:xfrm>
            <a:off x="311691" y="9284488"/>
            <a:ext cx="2141262" cy="878188"/>
          </a:xfrm>
          <a:custGeom>
            <a:avLst/>
            <a:gdLst/>
            <a:ahLst/>
            <a:cxnLst/>
            <a:rect l="l" t="t" r="r" b="b"/>
            <a:pathLst>
              <a:path w="2141262" h="878188">
                <a:moveTo>
                  <a:pt x="0" y="0"/>
                </a:moveTo>
                <a:lnTo>
                  <a:pt x="2141261" y="0"/>
                </a:lnTo>
                <a:lnTo>
                  <a:pt x="2141261" y="878188"/>
                </a:lnTo>
                <a:lnTo>
                  <a:pt x="0" y="8781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574D0644-B45E-B8B9-15E2-B4670AAD0C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4299" y="8960100"/>
            <a:ext cx="2993507" cy="1513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776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5AF6D-0D15-6D52-0510-F39C1F45B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55F8969-7682-3AEC-284A-B89142D68CF0}"/>
              </a:ext>
            </a:extLst>
          </p:cNvPr>
          <p:cNvGrpSpPr/>
          <p:nvPr/>
        </p:nvGrpSpPr>
        <p:grpSpPr>
          <a:xfrm>
            <a:off x="0" y="9147937"/>
            <a:ext cx="18288000" cy="1137982"/>
            <a:chOff x="0" y="0"/>
            <a:chExt cx="3253266" cy="20243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267DFC3-E65A-0B4E-E387-A9755F846EE1}"/>
                </a:ext>
              </a:extLst>
            </p:cNvPr>
            <p:cNvSpPr/>
            <p:nvPr/>
          </p:nvSpPr>
          <p:spPr>
            <a:xfrm>
              <a:off x="0" y="0"/>
              <a:ext cx="3253266" cy="202437"/>
            </a:xfrm>
            <a:custGeom>
              <a:avLst/>
              <a:gdLst/>
              <a:ahLst/>
              <a:cxnLst/>
              <a:rect l="l" t="t" r="r" b="b"/>
              <a:pathLst>
                <a:path w="3253266" h="202437">
                  <a:moveTo>
                    <a:pt x="0" y="0"/>
                  </a:moveTo>
                  <a:lnTo>
                    <a:pt x="3253266" y="0"/>
                  </a:lnTo>
                  <a:lnTo>
                    <a:pt x="3253266" y="202437"/>
                  </a:lnTo>
                  <a:lnTo>
                    <a:pt x="0" y="202437"/>
                  </a:ln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59C1B925-EEB8-B6E1-0EE4-B073ACE4C398}"/>
                </a:ext>
              </a:extLst>
            </p:cNvPr>
            <p:cNvSpPr txBox="1"/>
            <p:nvPr/>
          </p:nvSpPr>
          <p:spPr>
            <a:xfrm>
              <a:off x="0" y="-38100"/>
              <a:ext cx="3253266" cy="240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92BF14D3-0142-DCC1-F360-09FB2EC61A99}"/>
              </a:ext>
            </a:extLst>
          </p:cNvPr>
          <p:cNvSpPr/>
          <p:nvPr/>
        </p:nvSpPr>
        <p:spPr>
          <a:xfrm>
            <a:off x="16032653" y="8351444"/>
            <a:ext cx="1725693" cy="580983"/>
          </a:xfrm>
          <a:custGeom>
            <a:avLst/>
            <a:gdLst/>
            <a:ahLst/>
            <a:cxnLst/>
            <a:rect l="l" t="t" r="r" b="b"/>
            <a:pathLst>
              <a:path w="1725693" h="580983">
                <a:moveTo>
                  <a:pt x="0" y="0"/>
                </a:moveTo>
                <a:lnTo>
                  <a:pt x="1725693" y="0"/>
                </a:lnTo>
                <a:lnTo>
                  <a:pt x="1725693" y="580983"/>
                </a:lnTo>
                <a:lnTo>
                  <a:pt x="0" y="5809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1E71CCE1-1250-81DC-AEEF-5497D084FC96}"/>
              </a:ext>
            </a:extLst>
          </p:cNvPr>
          <p:cNvSpPr/>
          <p:nvPr/>
        </p:nvSpPr>
        <p:spPr>
          <a:xfrm flipH="1">
            <a:off x="1028700" y="2354436"/>
            <a:ext cx="1496496" cy="231957"/>
          </a:xfrm>
          <a:custGeom>
            <a:avLst/>
            <a:gdLst/>
            <a:ahLst/>
            <a:cxnLst/>
            <a:rect l="l" t="t" r="r" b="b"/>
            <a:pathLst>
              <a:path w="1496496" h="231957">
                <a:moveTo>
                  <a:pt x="1496496" y="0"/>
                </a:moveTo>
                <a:lnTo>
                  <a:pt x="0" y="0"/>
                </a:lnTo>
                <a:lnTo>
                  <a:pt x="0" y="231957"/>
                </a:lnTo>
                <a:lnTo>
                  <a:pt x="1496496" y="231957"/>
                </a:lnTo>
                <a:lnTo>
                  <a:pt x="14964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43201AA4-E323-E842-51B6-35E6CC8B152E}"/>
              </a:ext>
            </a:extLst>
          </p:cNvPr>
          <p:cNvSpPr txBox="1"/>
          <p:nvPr/>
        </p:nvSpPr>
        <p:spPr>
          <a:xfrm>
            <a:off x="884592" y="604807"/>
            <a:ext cx="13868282" cy="1255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479"/>
              </a:lnSpc>
            </a:pPr>
            <a:r>
              <a:rPr lang="en-US" sz="4400" b="1" dirty="0">
                <a:solidFill>
                  <a:srgbClr val="31A48F"/>
                </a:solidFill>
                <a:latin typeface="Grotesque" panose="020B0504020202020204" pitchFamily="34" charset="0"/>
              </a:rPr>
              <a:t>Words of Affirmation</a:t>
            </a:r>
            <a:endParaRPr lang="en-US" sz="4400" b="1" dirty="0">
              <a:solidFill>
                <a:srgbClr val="31A48F"/>
              </a:solidFill>
              <a:latin typeface="Grotesque" panose="020B0504020202020204" pitchFamily="34" charset="0"/>
              <a:ea typeface="Cy Grotesk V3 Key Ultra-Bold"/>
              <a:cs typeface="Cy Grotesk V3 Key Ultra-Bold"/>
              <a:sym typeface="Cy Grotesk V3 Key Ultra-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30CBDB6-32DA-AF54-B3F5-9085669342CC}"/>
              </a:ext>
            </a:extLst>
          </p:cNvPr>
          <p:cNvSpPr txBox="1"/>
          <p:nvPr/>
        </p:nvSpPr>
        <p:spPr>
          <a:xfrm>
            <a:off x="884592" y="3406381"/>
            <a:ext cx="16230600" cy="5539978"/>
          </a:xfrm>
          <a:prstGeom prst="rect">
            <a:avLst/>
          </a:prstGeom>
        </p:spPr>
        <p:txBody>
          <a:bodyPr lIns="0" tIns="0" rIns="0" bIns="0" numCol="2" rtlCol="0" anchor="t">
            <a:spAutoFit/>
          </a:bodyPr>
          <a:lstStyle/>
          <a:p>
            <a:r>
              <a:rPr lang="en-US" sz="3600" b="1" dirty="0"/>
              <a:t>Examples</a:t>
            </a:r>
            <a:endParaRPr lang="en-US" sz="3600" dirty="0"/>
          </a:p>
          <a:p>
            <a:pPr lvl="0"/>
            <a:r>
              <a:rPr lang="en-US" sz="3600" dirty="0"/>
              <a:t>Thank you </a:t>
            </a:r>
          </a:p>
          <a:p>
            <a:pPr lvl="0"/>
            <a:r>
              <a:rPr lang="en-US" sz="3600" dirty="0"/>
              <a:t>Great job today </a:t>
            </a:r>
          </a:p>
          <a:p>
            <a:pPr lvl="0"/>
            <a:r>
              <a:rPr lang="en-US" sz="3600" dirty="0"/>
              <a:t>I appreciate your patience </a:t>
            </a:r>
          </a:p>
          <a:p>
            <a:pPr lvl="0"/>
            <a:r>
              <a:rPr lang="en-US" sz="3600" dirty="0"/>
              <a:t>You handled that resident well </a:t>
            </a:r>
          </a:p>
          <a:p>
            <a:pPr lvl="0"/>
            <a:r>
              <a:rPr lang="en-US" sz="3600" dirty="0"/>
              <a:t>Your hard work doesn't go unnoticed </a:t>
            </a:r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r>
              <a:rPr lang="en-US" sz="3600" b="1" dirty="0"/>
              <a:t>Best Practices</a:t>
            </a:r>
          </a:p>
          <a:p>
            <a:pPr lvl="0"/>
            <a:r>
              <a:rPr lang="en-US" sz="3600" dirty="0"/>
              <a:t>Be specific </a:t>
            </a:r>
          </a:p>
          <a:p>
            <a:pPr lvl="0"/>
            <a:r>
              <a:rPr lang="en-US" sz="3600" dirty="0"/>
              <a:t>Be sincere </a:t>
            </a:r>
          </a:p>
          <a:p>
            <a:pPr lvl="0"/>
            <a:r>
              <a:rPr lang="en-US" sz="3600" dirty="0"/>
              <a:t>Give feedback promptly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95ECBE1-B5A4-D798-429C-15A8FACC434C}"/>
              </a:ext>
            </a:extLst>
          </p:cNvPr>
          <p:cNvSpPr/>
          <p:nvPr/>
        </p:nvSpPr>
        <p:spPr>
          <a:xfrm>
            <a:off x="311691" y="9284488"/>
            <a:ext cx="2141262" cy="878188"/>
          </a:xfrm>
          <a:custGeom>
            <a:avLst/>
            <a:gdLst/>
            <a:ahLst/>
            <a:cxnLst/>
            <a:rect l="l" t="t" r="r" b="b"/>
            <a:pathLst>
              <a:path w="2141262" h="878188">
                <a:moveTo>
                  <a:pt x="0" y="0"/>
                </a:moveTo>
                <a:lnTo>
                  <a:pt x="2141261" y="0"/>
                </a:lnTo>
                <a:lnTo>
                  <a:pt x="2141261" y="878188"/>
                </a:lnTo>
                <a:lnTo>
                  <a:pt x="0" y="8781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18959BC7-7166-74F0-6F59-971ED3E9A9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4299" y="8960100"/>
            <a:ext cx="2993507" cy="1513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258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58946-6AF5-0D4C-5589-BC91D5CB5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67189D6-F935-872B-339C-C17488FACE96}"/>
              </a:ext>
            </a:extLst>
          </p:cNvPr>
          <p:cNvGrpSpPr/>
          <p:nvPr/>
        </p:nvGrpSpPr>
        <p:grpSpPr>
          <a:xfrm>
            <a:off x="0" y="9147937"/>
            <a:ext cx="18288000" cy="1137982"/>
            <a:chOff x="0" y="0"/>
            <a:chExt cx="3253266" cy="20243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8C35C54-2FAF-A647-A4F9-57C04F9620B6}"/>
                </a:ext>
              </a:extLst>
            </p:cNvPr>
            <p:cNvSpPr/>
            <p:nvPr/>
          </p:nvSpPr>
          <p:spPr>
            <a:xfrm>
              <a:off x="0" y="0"/>
              <a:ext cx="3253266" cy="202437"/>
            </a:xfrm>
            <a:custGeom>
              <a:avLst/>
              <a:gdLst/>
              <a:ahLst/>
              <a:cxnLst/>
              <a:rect l="l" t="t" r="r" b="b"/>
              <a:pathLst>
                <a:path w="3253266" h="202437">
                  <a:moveTo>
                    <a:pt x="0" y="0"/>
                  </a:moveTo>
                  <a:lnTo>
                    <a:pt x="3253266" y="0"/>
                  </a:lnTo>
                  <a:lnTo>
                    <a:pt x="3253266" y="202437"/>
                  </a:lnTo>
                  <a:lnTo>
                    <a:pt x="0" y="202437"/>
                  </a:ln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418C1AD3-D07C-E209-C23C-E0ECDD95E8CA}"/>
                </a:ext>
              </a:extLst>
            </p:cNvPr>
            <p:cNvSpPr txBox="1"/>
            <p:nvPr/>
          </p:nvSpPr>
          <p:spPr>
            <a:xfrm>
              <a:off x="0" y="-38100"/>
              <a:ext cx="3253266" cy="240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B4D2A577-6FE2-C067-2ECC-3F40D0ACAFCE}"/>
              </a:ext>
            </a:extLst>
          </p:cNvPr>
          <p:cNvSpPr/>
          <p:nvPr/>
        </p:nvSpPr>
        <p:spPr>
          <a:xfrm>
            <a:off x="16032653" y="8351444"/>
            <a:ext cx="1725693" cy="580983"/>
          </a:xfrm>
          <a:custGeom>
            <a:avLst/>
            <a:gdLst/>
            <a:ahLst/>
            <a:cxnLst/>
            <a:rect l="l" t="t" r="r" b="b"/>
            <a:pathLst>
              <a:path w="1725693" h="580983">
                <a:moveTo>
                  <a:pt x="0" y="0"/>
                </a:moveTo>
                <a:lnTo>
                  <a:pt x="1725693" y="0"/>
                </a:lnTo>
                <a:lnTo>
                  <a:pt x="1725693" y="580983"/>
                </a:lnTo>
                <a:lnTo>
                  <a:pt x="0" y="5809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FBE5F022-C780-C724-E329-FBC31603CBEC}"/>
              </a:ext>
            </a:extLst>
          </p:cNvPr>
          <p:cNvSpPr/>
          <p:nvPr/>
        </p:nvSpPr>
        <p:spPr>
          <a:xfrm flipH="1">
            <a:off x="1028700" y="2354436"/>
            <a:ext cx="1496496" cy="231957"/>
          </a:xfrm>
          <a:custGeom>
            <a:avLst/>
            <a:gdLst/>
            <a:ahLst/>
            <a:cxnLst/>
            <a:rect l="l" t="t" r="r" b="b"/>
            <a:pathLst>
              <a:path w="1496496" h="231957">
                <a:moveTo>
                  <a:pt x="1496496" y="0"/>
                </a:moveTo>
                <a:lnTo>
                  <a:pt x="0" y="0"/>
                </a:lnTo>
                <a:lnTo>
                  <a:pt x="0" y="231957"/>
                </a:lnTo>
                <a:lnTo>
                  <a:pt x="1496496" y="231957"/>
                </a:lnTo>
                <a:lnTo>
                  <a:pt x="14964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06BAC6B6-CDA5-C92D-F59E-8363A7893CF9}"/>
              </a:ext>
            </a:extLst>
          </p:cNvPr>
          <p:cNvSpPr txBox="1"/>
          <p:nvPr/>
        </p:nvSpPr>
        <p:spPr>
          <a:xfrm>
            <a:off x="884592" y="604807"/>
            <a:ext cx="13868282" cy="1255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479"/>
              </a:lnSpc>
            </a:pPr>
            <a:r>
              <a:rPr lang="en-US" sz="4400" b="1" dirty="0">
                <a:solidFill>
                  <a:srgbClr val="31A48F"/>
                </a:solidFill>
                <a:latin typeface="Grotesque" panose="020B0504020202020204" pitchFamily="34" charset="0"/>
              </a:rPr>
              <a:t>Quality Time</a:t>
            </a:r>
            <a:endParaRPr lang="en-US" sz="4400" b="1" dirty="0">
              <a:solidFill>
                <a:srgbClr val="31A48F"/>
              </a:solidFill>
              <a:latin typeface="Grotesque" panose="020B0504020202020204" pitchFamily="34" charset="0"/>
              <a:ea typeface="Cy Grotesk V3 Key Ultra-Bold"/>
              <a:cs typeface="Cy Grotesk V3 Key Ultra-Bold"/>
              <a:sym typeface="Cy Grotesk V3 Key Ultra-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DFBBC7D-5A17-6009-86C3-6E28F2DE6B64}"/>
              </a:ext>
            </a:extLst>
          </p:cNvPr>
          <p:cNvSpPr txBox="1"/>
          <p:nvPr/>
        </p:nvSpPr>
        <p:spPr>
          <a:xfrm>
            <a:off x="884592" y="3406381"/>
            <a:ext cx="16230600" cy="4985980"/>
          </a:xfrm>
          <a:prstGeom prst="rect">
            <a:avLst/>
          </a:prstGeom>
        </p:spPr>
        <p:txBody>
          <a:bodyPr lIns="0" tIns="0" rIns="0" bIns="0" numCol="2" rtlCol="0" anchor="t">
            <a:spAutoFit/>
          </a:bodyPr>
          <a:lstStyle/>
          <a:p>
            <a:r>
              <a:rPr lang="en-US" sz="3600" b="1" dirty="0"/>
              <a:t>Examples</a:t>
            </a:r>
            <a:endParaRPr lang="en-US" sz="3600" dirty="0"/>
          </a:p>
          <a:p>
            <a:pPr lvl="0"/>
            <a:r>
              <a:rPr lang="en-US" sz="3600" dirty="0"/>
              <a:t>Listening without distractions </a:t>
            </a:r>
          </a:p>
          <a:p>
            <a:pPr lvl="0"/>
            <a:r>
              <a:rPr lang="en-US" sz="3600" dirty="0"/>
              <a:t>Checking in </a:t>
            </a:r>
          </a:p>
          <a:p>
            <a:pPr lvl="0"/>
            <a:r>
              <a:rPr lang="en-US" sz="3600" dirty="0"/>
              <a:t>Mentoring </a:t>
            </a:r>
          </a:p>
          <a:p>
            <a:pPr lvl="0"/>
            <a:r>
              <a:rPr lang="en-US" sz="3600" dirty="0"/>
              <a:t>Eating lunch together </a:t>
            </a:r>
          </a:p>
          <a:p>
            <a:pPr lvl="0"/>
            <a:r>
              <a:rPr lang="en-US" sz="3600" dirty="0"/>
              <a:t>Walking the neighborhood together</a:t>
            </a:r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r>
              <a:rPr lang="en-US" sz="3600" dirty="0"/>
              <a:t>People often spell appreciation...</a:t>
            </a:r>
          </a:p>
          <a:p>
            <a:r>
              <a:rPr lang="en-US" sz="3600" dirty="0"/>
              <a:t>T-I-M-E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FF95448-895F-A5BF-02F9-37A021A1BBBE}"/>
              </a:ext>
            </a:extLst>
          </p:cNvPr>
          <p:cNvSpPr/>
          <p:nvPr/>
        </p:nvSpPr>
        <p:spPr>
          <a:xfrm>
            <a:off x="311691" y="9284488"/>
            <a:ext cx="2141262" cy="878188"/>
          </a:xfrm>
          <a:custGeom>
            <a:avLst/>
            <a:gdLst/>
            <a:ahLst/>
            <a:cxnLst/>
            <a:rect l="l" t="t" r="r" b="b"/>
            <a:pathLst>
              <a:path w="2141262" h="878188">
                <a:moveTo>
                  <a:pt x="0" y="0"/>
                </a:moveTo>
                <a:lnTo>
                  <a:pt x="2141261" y="0"/>
                </a:lnTo>
                <a:lnTo>
                  <a:pt x="2141261" y="878188"/>
                </a:lnTo>
                <a:lnTo>
                  <a:pt x="0" y="8781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CBBFB354-711E-33A4-8CB4-20B3BDE104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4299" y="8960100"/>
            <a:ext cx="2993507" cy="1513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187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A7822-0EA6-A6C2-39E8-4881B997F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CBDD596-93F2-CEDD-550A-C0C95CD256FE}"/>
              </a:ext>
            </a:extLst>
          </p:cNvPr>
          <p:cNvGrpSpPr/>
          <p:nvPr/>
        </p:nvGrpSpPr>
        <p:grpSpPr>
          <a:xfrm>
            <a:off x="0" y="9147937"/>
            <a:ext cx="18288000" cy="1137982"/>
            <a:chOff x="0" y="0"/>
            <a:chExt cx="3253266" cy="20243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7DA4D28-4079-889C-4536-D3E1CBB56D68}"/>
                </a:ext>
              </a:extLst>
            </p:cNvPr>
            <p:cNvSpPr/>
            <p:nvPr/>
          </p:nvSpPr>
          <p:spPr>
            <a:xfrm>
              <a:off x="0" y="0"/>
              <a:ext cx="3253266" cy="202437"/>
            </a:xfrm>
            <a:custGeom>
              <a:avLst/>
              <a:gdLst/>
              <a:ahLst/>
              <a:cxnLst/>
              <a:rect l="l" t="t" r="r" b="b"/>
              <a:pathLst>
                <a:path w="3253266" h="202437">
                  <a:moveTo>
                    <a:pt x="0" y="0"/>
                  </a:moveTo>
                  <a:lnTo>
                    <a:pt x="3253266" y="0"/>
                  </a:lnTo>
                  <a:lnTo>
                    <a:pt x="3253266" y="202437"/>
                  </a:lnTo>
                  <a:lnTo>
                    <a:pt x="0" y="202437"/>
                  </a:lnTo>
                  <a:close/>
                </a:path>
              </a:pathLst>
            </a:custGeom>
            <a:solidFill>
              <a:srgbClr val="E8775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4B1DCAE0-1048-617A-196A-5A76E82E479D}"/>
                </a:ext>
              </a:extLst>
            </p:cNvPr>
            <p:cNvSpPr txBox="1"/>
            <p:nvPr/>
          </p:nvSpPr>
          <p:spPr>
            <a:xfrm>
              <a:off x="0" y="-38100"/>
              <a:ext cx="3253266" cy="240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5206C969-DFCC-2D63-3A00-031308E0AF0E}"/>
              </a:ext>
            </a:extLst>
          </p:cNvPr>
          <p:cNvSpPr/>
          <p:nvPr/>
        </p:nvSpPr>
        <p:spPr>
          <a:xfrm>
            <a:off x="16032653" y="8351444"/>
            <a:ext cx="1725693" cy="580983"/>
          </a:xfrm>
          <a:custGeom>
            <a:avLst/>
            <a:gdLst/>
            <a:ahLst/>
            <a:cxnLst/>
            <a:rect l="l" t="t" r="r" b="b"/>
            <a:pathLst>
              <a:path w="1725693" h="580983">
                <a:moveTo>
                  <a:pt x="0" y="0"/>
                </a:moveTo>
                <a:lnTo>
                  <a:pt x="1725693" y="0"/>
                </a:lnTo>
                <a:lnTo>
                  <a:pt x="1725693" y="580983"/>
                </a:lnTo>
                <a:lnTo>
                  <a:pt x="0" y="5809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5E7AD366-081C-0610-F779-F78F4810FD4B}"/>
              </a:ext>
            </a:extLst>
          </p:cNvPr>
          <p:cNvSpPr/>
          <p:nvPr/>
        </p:nvSpPr>
        <p:spPr>
          <a:xfrm flipH="1">
            <a:off x="1028700" y="2354436"/>
            <a:ext cx="1496496" cy="231957"/>
          </a:xfrm>
          <a:custGeom>
            <a:avLst/>
            <a:gdLst/>
            <a:ahLst/>
            <a:cxnLst/>
            <a:rect l="l" t="t" r="r" b="b"/>
            <a:pathLst>
              <a:path w="1496496" h="231957">
                <a:moveTo>
                  <a:pt x="1496496" y="0"/>
                </a:moveTo>
                <a:lnTo>
                  <a:pt x="0" y="0"/>
                </a:lnTo>
                <a:lnTo>
                  <a:pt x="0" y="231957"/>
                </a:lnTo>
                <a:lnTo>
                  <a:pt x="1496496" y="231957"/>
                </a:lnTo>
                <a:lnTo>
                  <a:pt x="14964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F9A6E2E-599E-1C44-1B7A-8A2008C59009}"/>
              </a:ext>
            </a:extLst>
          </p:cNvPr>
          <p:cNvSpPr txBox="1"/>
          <p:nvPr/>
        </p:nvSpPr>
        <p:spPr>
          <a:xfrm>
            <a:off x="884592" y="604807"/>
            <a:ext cx="13868282" cy="1255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479"/>
              </a:lnSpc>
            </a:pPr>
            <a:r>
              <a:rPr lang="en-US" sz="4400" b="1" dirty="0">
                <a:solidFill>
                  <a:srgbClr val="31A48F"/>
                </a:solidFill>
                <a:latin typeface="Grotesque" panose="020B0504020202020204" pitchFamily="34" charset="0"/>
              </a:rPr>
              <a:t>Acts of Service</a:t>
            </a:r>
            <a:endParaRPr lang="en-US" sz="4400" b="1" dirty="0">
              <a:solidFill>
                <a:srgbClr val="31A48F"/>
              </a:solidFill>
              <a:latin typeface="Grotesque" panose="020B0504020202020204" pitchFamily="34" charset="0"/>
              <a:ea typeface="Cy Grotesk V3 Key Ultra-Bold"/>
              <a:cs typeface="Cy Grotesk V3 Key Ultra-Bold"/>
              <a:sym typeface="Cy Grotesk V3 Key Ultra-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34E3773-9A1A-FDD7-AB6A-06211FFE7992}"/>
              </a:ext>
            </a:extLst>
          </p:cNvPr>
          <p:cNvSpPr txBox="1"/>
          <p:nvPr/>
        </p:nvSpPr>
        <p:spPr>
          <a:xfrm>
            <a:off x="884592" y="3406381"/>
            <a:ext cx="16230600" cy="4431983"/>
          </a:xfrm>
          <a:prstGeom prst="rect">
            <a:avLst/>
          </a:prstGeom>
        </p:spPr>
        <p:txBody>
          <a:bodyPr lIns="0" tIns="0" rIns="0" bIns="0" numCol="2" rtlCol="0" anchor="t">
            <a:spAutoFit/>
          </a:bodyPr>
          <a:lstStyle/>
          <a:p>
            <a:r>
              <a:rPr lang="en-US" sz="3600" b="1" dirty="0"/>
              <a:t>Examples</a:t>
            </a:r>
            <a:endParaRPr lang="en-US" sz="3600" dirty="0"/>
          </a:p>
          <a:p>
            <a:pPr lvl="0"/>
            <a:r>
              <a:rPr lang="en-US" sz="3600" dirty="0"/>
              <a:t>Helping answer call lights </a:t>
            </a:r>
          </a:p>
          <a:p>
            <a:pPr lvl="0"/>
            <a:r>
              <a:rPr lang="en-US" sz="3600" dirty="0"/>
              <a:t>Covering a coworker </a:t>
            </a:r>
          </a:p>
          <a:p>
            <a:pPr lvl="0"/>
            <a:r>
              <a:rPr lang="en-US" sz="3600" dirty="0"/>
              <a:t>Assisting with a difficult transfer </a:t>
            </a:r>
          </a:p>
          <a:p>
            <a:pPr lvl="0"/>
            <a:r>
              <a:rPr lang="en-US" sz="3600" dirty="0"/>
              <a:t>Helping clean up </a:t>
            </a:r>
          </a:p>
          <a:p>
            <a:pPr lvl="0"/>
            <a:r>
              <a:rPr lang="en-US" sz="3600" dirty="0"/>
              <a:t>Offering assistance before being asked</a:t>
            </a:r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r>
              <a:rPr lang="en-US" sz="3600" dirty="0"/>
              <a:t>Sometimes the greatest appreciation is simply helping.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B9A88C0-611F-800B-2C41-E54CA6E1D792}"/>
              </a:ext>
            </a:extLst>
          </p:cNvPr>
          <p:cNvSpPr/>
          <p:nvPr/>
        </p:nvSpPr>
        <p:spPr>
          <a:xfrm>
            <a:off x="311691" y="9284488"/>
            <a:ext cx="2141262" cy="878188"/>
          </a:xfrm>
          <a:custGeom>
            <a:avLst/>
            <a:gdLst/>
            <a:ahLst/>
            <a:cxnLst/>
            <a:rect l="l" t="t" r="r" b="b"/>
            <a:pathLst>
              <a:path w="2141262" h="878188">
                <a:moveTo>
                  <a:pt x="0" y="0"/>
                </a:moveTo>
                <a:lnTo>
                  <a:pt x="2141261" y="0"/>
                </a:lnTo>
                <a:lnTo>
                  <a:pt x="2141261" y="878188"/>
                </a:lnTo>
                <a:lnTo>
                  <a:pt x="0" y="8781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D6EDFD3E-1D08-0CCC-7AC2-FDC929476F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4299" y="8960100"/>
            <a:ext cx="2993507" cy="1513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123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385</Words>
  <Application>Microsoft Office PowerPoint</Application>
  <PresentationFormat>Custom</PresentationFormat>
  <Paragraphs>146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Inter</vt:lpstr>
      <vt:lpstr>Cy Grotesk V3 Key Ultra-Bold</vt:lpstr>
      <vt:lpstr>Grotesque</vt:lpstr>
      <vt:lpstr>Calibri</vt:lpstr>
      <vt:lpstr>Arial</vt:lpstr>
      <vt:lpstr>Inter Bold</vt:lpstr>
      <vt:lpstr>Inter Semi-Bold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Forward, Together 2026 Conference</dc:title>
  <dc:creator>Sarah Starcher</dc:creator>
  <cp:lastModifiedBy>Sarah Starcher</cp:lastModifiedBy>
  <cp:revision>8</cp:revision>
  <dcterms:created xsi:type="dcterms:W3CDTF">2006-08-16T00:00:00Z</dcterms:created>
  <dcterms:modified xsi:type="dcterms:W3CDTF">2026-08-03T17:07:42Z</dcterms:modified>
  <dc:identifier>DAHNgeMiuXo</dc:identifier>
</cp:coreProperties>
</file>