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4"/>
  </p:notesMasterIdLst>
  <p:sldIdLst>
    <p:sldId id="279" r:id="rId5"/>
    <p:sldId id="446" r:id="rId6"/>
    <p:sldId id="469" r:id="rId7"/>
    <p:sldId id="437" r:id="rId8"/>
    <p:sldId id="468" r:id="rId9"/>
    <p:sldId id="438" r:id="rId10"/>
    <p:sldId id="458" r:id="rId11"/>
    <p:sldId id="460" r:id="rId12"/>
    <p:sldId id="464" r:id="rId13"/>
    <p:sldId id="470" r:id="rId14"/>
    <p:sldId id="461" r:id="rId15"/>
    <p:sldId id="471" r:id="rId16"/>
    <p:sldId id="465" r:id="rId17"/>
    <p:sldId id="462" r:id="rId18"/>
    <p:sldId id="466" r:id="rId19"/>
    <p:sldId id="467" r:id="rId20"/>
    <p:sldId id="472" r:id="rId21"/>
    <p:sldId id="463" r:id="rId22"/>
    <p:sldId id="450" r:id="rId2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A5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853" autoAdjust="0"/>
  </p:normalViewPr>
  <p:slideViewPr>
    <p:cSldViewPr>
      <p:cViewPr varScale="1">
        <p:scale>
          <a:sx n="43" d="100"/>
          <a:sy n="43" d="100"/>
        </p:scale>
        <p:origin x="1104"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ea typeface="+mn-ea"/>
                <a:cs typeface="+mn-cs"/>
              </a:defRPr>
            </a:lvl1pPr>
          </a:lstStyle>
          <a:p>
            <a:pPr>
              <a:defRPr/>
            </a:pPr>
            <a:fld id="{2D5F85DB-E255-CA43-831A-E9CBB1D60B54}" type="datetimeFigureOut">
              <a:rPr lang="en-US"/>
              <a:pPr>
                <a:defRPr/>
              </a:pPr>
              <a:t>10/6/2020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ea typeface="+mn-ea"/>
                <a:cs typeface="+mn-cs"/>
              </a:defRPr>
            </a:lvl1pPr>
          </a:lstStyle>
          <a:p>
            <a:pPr>
              <a:defRPr/>
            </a:pPr>
            <a:fld id="{68515D9F-63E5-5E4C-B535-ADCB716F50CC}" type="slidenum">
              <a:rPr lang="en-US"/>
              <a:pPr>
                <a:defRPr/>
              </a:pPr>
              <a:t>‹#›</a:t>
            </a:fld>
            <a:endParaRPr lang="en-US"/>
          </a:p>
        </p:txBody>
      </p:sp>
    </p:spTree>
    <p:extLst>
      <p:ext uri="{BB962C8B-B14F-4D97-AF65-F5344CB8AC3E}">
        <p14:creationId xmlns:p14="http://schemas.microsoft.com/office/powerpoint/2010/main" val="7931941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fontAlgn="base">
      <a:spcBef>
        <a:spcPct val="30000"/>
      </a:spcBef>
      <a:spcAft>
        <a:spcPct val="0"/>
      </a:spcAft>
      <a:defRPr sz="1200" kern="1200">
        <a:solidFill>
          <a:schemeClr val="tx1"/>
        </a:solidFill>
        <a:latin typeface="+mn-lt"/>
        <a:ea typeface="ＭＳ Ｐゴシック" charset="0"/>
        <a:cs typeface="+mn-cs"/>
      </a:defRPr>
    </a:lvl2pPr>
    <a:lvl3pPr marL="914400" algn="l" rtl="0" fontAlgn="base">
      <a:spcBef>
        <a:spcPct val="30000"/>
      </a:spcBef>
      <a:spcAft>
        <a:spcPct val="0"/>
      </a:spcAft>
      <a:defRPr sz="1200" kern="1200">
        <a:solidFill>
          <a:schemeClr val="tx1"/>
        </a:solidFill>
        <a:latin typeface="+mn-lt"/>
        <a:ea typeface="ＭＳ Ｐゴシック" charset="0"/>
        <a:cs typeface="+mn-cs"/>
      </a:defRPr>
    </a:lvl3pPr>
    <a:lvl4pPr marL="1371600" algn="l" rtl="0" fontAlgn="base">
      <a:spcBef>
        <a:spcPct val="30000"/>
      </a:spcBef>
      <a:spcAft>
        <a:spcPct val="0"/>
      </a:spcAft>
      <a:defRPr sz="1200" kern="1200">
        <a:solidFill>
          <a:schemeClr val="tx1"/>
        </a:solidFill>
        <a:latin typeface="+mn-lt"/>
        <a:ea typeface="ＭＳ Ｐゴシック" charset="0"/>
        <a:cs typeface="+mn-cs"/>
      </a:defRPr>
    </a:lvl4pPr>
    <a:lvl5pPr marL="1828800" algn="l" rtl="0" fontAlgn="base">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pPr>
            <a:endParaRPr lang="en-US" i="1">
              <a:latin typeface="Calibri" charset="0"/>
            </a:endParaRPr>
          </a:p>
        </p:txBody>
      </p:sp>
      <p:sp>
        <p:nvSpPr>
          <p:cNvPr id="20483"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fontAlgn="base">
              <a:spcBef>
                <a:spcPct val="0"/>
              </a:spcBef>
              <a:spcAft>
                <a:spcPct val="0"/>
              </a:spcAft>
            </a:pPr>
            <a:fld id="{7C959BB8-6FCE-5E45-82DE-A1F1B6FD5A35}" type="slidenum">
              <a:rPr lang="en-US">
                <a:solidFill>
                  <a:srgbClr val="000000"/>
                </a:solidFill>
                <a:latin typeface="Arial" charset="0"/>
              </a:rPr>
              <a:pPr fontAlgn="base">
                <a:spcBef>
                  <a:spcPct val="0"/>
                </a:spcBef>
                <a:spcAft>
                  <a:spcPct val="0"/>
                </a:spcAft>
              </a:pPr>
              <a:t>1</a:t>
            </a:fld>
            <a:endParaRPr lang="en-US">
              <a:solidFill>
                <a:srgbClr val="000000"/>
              </a:solidFill>
              <a:latin typeface="Arial" charset="0"/>
            </a:endParaRPr>
          </a:p>
        </p:txBody>
      </p:sp>
    </p:spTree>
    <p:extLst>
      <p:ext uri="{BB962C8B-B14F-4D97-AF65-F5344CB8AC3E}">
        <p14:creationId xmlns:p14="http://schemas.microsoft.com/office/powerpoint/2010/main" val="1280236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8515D9F-63E5-5E4C-B535-ADCB716F50CC}" type="slidenum">
              <a:rPr lang="en-US" smtClean="0"/>
              <a:pPr>
                <a:defRPr/>
              </a:pPr>
              <a:t>6</a:t>
            </a:fld>
            <a:endParaRPr lang="en-US"/>
          </a:p>
        </p:txBody>
      </p:sp>
    </p:spTree>
    <p:extLst>
      <p:ext uri="{BB962C8B-B14F-4D97-AF65-F5344CB8AC3E}">
        <p14:creationId xmlns:p14="http://schemas.microsoft.com/office/powerpoint/2010/main" val="2399716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8515D9F-63E5-5E4C-B535-ADCB716F50CC}" type="slidenum">
              <a:rPr lang="en-US" smtClean="0"/>
              <a:pPr>
                <a:defRPr/>
              </a:pPr>
              <a:t>7</a:t>
            </a:fld>
            <a:endParaRPr lang="en-US"/>
          </a:p>
        </p:txBody>
      </p:sp>
    </p:spTree>
    <p:extLst>
      <p:ext uri="{BB962C8B-B14F-4D97-AF65-F5344CB8AC3E}">
        <p14:creationId xmlns:p14="http://schemas.microsoft.com/office/powerpoint/2010/main" val="460275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LTCFs should only report those tests that they perform in-house at their facilities. Do not report PCR test results that you have sent to a reference lab. That reference lab is required to report those counts</a:t>
            </a:r>
          </a:p>
        </p:txBody>
      </p:sp>
      <p:sp>
        <p:nvSpPr>
          <p:cNvPr id="4" name="Slide Number Placeholder 3"/>
          <p:cNvSpPr>
            <a:spLocks noGrp="1"/>
          </p:cNvSpPr>
          <p:nvPr>
            <p:ph type="sldNum" sz="quarter" idx="5"/>
          </p:nvPr>
        </p:nvSpPr>
        <p:spPr/>
        <p:txBody>
          <a:bodyPr/>
          <a:lstStyle/>
          <a:p>
            <a:pPr>
              <a:defRPr/>
            </a:pPr>
            <a:fld id="{68515D9F-63E5-5E4C-B535-ADCB716F50CC}" type="slidenum">
              <a:rPr lang="en-US" smtClean="0"/>
              <a:pPr>
                <a:defRPr/>
              </a:pPr>
              <a:t>9</a:t>
            </a:fld>
            <a:endParaRPr lang="en-US"/>
          </a:p>
        </p:txBody>
      </p:sp>
    </p:spTree>
    <p:extLst>
      <p:ext uri="{BB962C8B-B14F-4D97-AF65-F5344CB8AC3E}">
        <p14:creationId xmlns:p14="http://schemas.microsoft.com/office/powerpoint/2010/main" val="1059880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There are two tabs for reporting. The default tab is Diagnostic (PCR). LTCFs do not perform this type of testing in-house, so just enter 0’s on that tab. LTCFs should enter their POC device counts on the Non-Diagnostic (Antigen and Antibody) tab.  </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Total Positive</a:t>
            </a:r>
          </a:p>
          <a:p>
            <a:r>
              <a:rPr lang="en-US" sz="1200" kern="1200" dirty="0">
                <a:solidFill>
                  <a:schemeClr val="tx1"/>
                </a:solidFill>
                <a:effectLst/>
                <a:latin typeface="+mn-lt"/>
                <a:ea typeface="ＭＳ Ｐゴシック" charset="0"/>
                <a:cs typeface="ＭＳ Ｐゴシック" charset="0"/>
              </a:rPr>
              <a:t>Total Indeterminate/Invalid</a:t>
            </a:r>
          </a:p>
          <a:p>
            <a:r>
              <a:rPr lang="en-US" sz="1200" kern="1200" dirty="0">
                <a:solidFill>
                  <a:schemeClr val="tx1"/>
                </a:solidFill>
                <a:effectLst/>
                <a:latin typeface="+mn-lt"/>
                <a:ea typeface="ＭＳ Ｐゴシック" charset="0"/>
                <a:cs typeface="ＭＳ Ｐゴシック" charset="0"/>
              </a:rPr>
              <a:t>Total Negative</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Total Pending (refers to backlog of specimens collected but LTCF didn’t have time to run the specimens that day; this will likely be 0 normally).</a:t>
            </a:r>
          </a:p>
          <a:p>
            <a:r>
              <a:rPr lang="en-US" sz="1200" kern="1200" dirty="0">
                <a:solidFill>
                  <a:schemeClr val="tx1"/>
                </a:solidFill>
                <a:effectLst/>
                <a:latin typeface="+mn-lt"/>
                <a:ea typeface="ＭＳ Ｐゴシック" charset="0"/>
                <a:cs typeface="ＭＳ Ｐゴシック" charset="0"/>
              </a:rPr>
              <a:t>Total Tests Not Performed (refers to specimen quality issues, such as leaked during transport, transported in incorrect viral media, etc.; this will likely be 0 normally).</a:t>
            </a:r>
          </a:p>
          <a:p>
            <a:endParaRPr lang="en-US" dirty="0"/>
          </a:p>
        </p:txBody>
      </p:sp>
      <p:sp>
        <p:nvSpPr>
          <p:cNvPr id="4" name="Slide Number Placeholder 3"/>
          <p:cNvSpPr>
            <a:spLocks noGrp="1"/>
          </p:cNvSpPr>
          <p:nvPr>
            <p:ph type="sldNum" sz="quarter" idx="5"/>
          </p:nvPr>
        </p:nvSpPr>
        <p:spPr/>
        <p:txBody>
          <a:bodyPr/>
          <a:lstStyle/>
          <a:p>
            <a:pPr>
              <a:defRPr/>
            </a:pPr>
            <a:fld id="{68515D9F-63E5-5E4C-B535-ADCB716F50CC}" type="slidenum">
              <a:rPr lang="en-US" smtClean="0"/>
              <a:pPr>
                <a:defRPr/>
              </a:pPr>
              <a:t>10</a:t>
            </a:fld>
            <a:endParaRPr lang="en-US"/>
          </a:p>
        </p:txBody>
      </p:sp>
    </p:spTree>
    <p:extLst>
      <p:ext uri="{BB962C8B-B14F-4D97-AF65-F5344CB8AC3E}">
        <p14:creationId xmlns:p14="http://schemas.microsoft.com/office/powerpoint/2010/main" val="783092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a LTCF be surveyed or inspected on transmitting negative test results to the state, please refer them to ELR@odh.ohio.gov. ODH will provide information on the development of the new IT solution to accept and process negative COVID-19 test results and transmit said data to CDC via the COVID ELR (CELR) project. ODH will request leniency on behalf of any reporting entity given best faith effort by that entity and ODH’s development timeline and readiness to accept negative test results. </a:t>
            </a:r>
          </a:p>
        </p:txBody>
      </p:sp>
      <p:sp>
        <p:nvSpPr>
          <p:cNvPr id="4" name="Slide Number Placeholder 3"/>
          <p:cNvSpPr>
            <a:spLocks noGrp="1"/>
          </p:cNvSpPr>
          <p:nvPr>
            <p:ph type="sldNum" sz="quarter" idx="5"/>
          </p:nvPr>
        </p:nvSpPr>
        <p:spPr/>
        <p:txBody>
          <a:bodyPr/>
          <a:lstStyle/>
          <a:p>
            <a:pPr>
              <a:defRPr/>
            </a:pPr>
            <a:fld id="{68515D9F-63E5-5E4C-B535-ADCB716F50CC}" type="slidenum">
              <a:rPr lang="en-US" smtClean="0"/>
              <a:pPr>
                <a:defRPr/>
              </a:pPr>
              <a:t>12</a:t>
            </a:fld>
            <a:endParaRPr lang="en-US"/>
          </a:p>
        </p:txBody>
      </p:sp>
    </p:spTree>
    <p:extLst>
      <p:ext uri="{BB962C8B-B14F-4D97-AF65-F5344CB8AC3E}">
        <p14:creationId xmlns:p14="http://schemas.microsoft.com/office/powerpoint/2010/main" val="3614938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CSV = Comma separated values file, where a comma is used as the delimiter to parse columns of data.</a:t>
            </a:r>
          </a:p>
        </p:txBody>
      </p:sp>
      <p:sp>
        <p:nvSpPr>
          <p:cNvPr id="4" name="Slide Number Placeholder 3"/>
          <p:cNvSpPr>
            <a:spLocks noGrp="1"/>
          </p:cNvSpPr>
          <p:nvPr>
            <p:ph type="sldNum" sz="quarter" idx="5"/>
          </p:nvPr>
        </p:nvSpPr>
        <p:spPr/>
        <p:txBody>
          <a:bodyPr/>
          <a:lstStyle/>
          <a:p>
            <a:pPr>
              <a:defRPr/>
            </a:pPr>
            <a:fld id="{68515D9F-63E5-5E4C-B535-ADCB716F50CC}" type="slidenum">
              <a:rPr lang="en-US" smtClean="0"/>
              <a:pPr>
                <a:defRPr/>
              </a:pPr>
              <a:t>13</a:t>
            </a:fld>
            <a:endParaRPr lang="en-US"/>
          </a:p>
        </p:txBody>
      </p:sp>
    </p:spTree>
    <p:extLst>
      <p:ext uri="{BB962C8B-B14F-4D97-AF65-F5344CB8AC3E}">
        <p14:creationId xmlns:p14="http://schemas.microsoft.com/office/powerpoint/2010/main" val="1715465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SFTP connection process, your LTCF will work with ODH network IT personnel to create a SFTP account, provide the LTCF contact with user credentials, and provide a job aid to install a SFTP client, like FileZilla. </a:t>
            </a:r>
          </a:p>
          <a:p>
            <a:endParaRPr lang="en-US" dirty="0"/>
          </a:p>
          <a:p>
            <a:r>
              <a:rPr lang="en-US" dirty="0"/>
              <a:t>Once CSV file formatting is approved, your LTCF will participate in a brief parallel validation testing. During this time, the LTCF will continue sending positive test results to the LHD; however, a copy will also be sent to ELR@odh.ohio.gov or faxed to 614-564-2418. ODH personnel will validate that, for each faxed paper report, there is a matching row of data sent in the ELR CSV file. Once ODH completes the validation period, the LTCF will be considered LIVE in PRODUCTION and will cease sending faxes manually to the LHD.</a:t>
            </a:r>
          </a:p>
        </p:txBody>
      </p:sp>
      <p:sp>
        <p:nvSpPr>
          <p:cNvPr id="4" name="Slide Number Placeholder 3"/>
          <p:cNvSpPr>
            <a:spLocks noGrp="1"/>
          </p:cNvSpPr>
          <p:nvPr>
            <p:ph type="sldNum" sz="quarter" idx="5"/>
          </p:nvPr>
        </p:nvSpPr>
        <p:spPr/>
        <p:txBody>
          <a:bodyPr/>
          <a:lstStyle/>
          <a:p>
            <a:pPr>
              <a:defRPr/>
            </a:pPr>
            <a:fld id="{68515D9F-63E5-5E4C-B535-ADCB716F50CC}" type="slidenum">
              <a:rPr lang="en-US" smtClean="0"/>
              <a:pPr>
                <a:defRPr/>
              </a:pPr>
              <a:t>16</a:t>
            </a:fld>
            <a:endParaRPr lang="en-US"/>
          </a:p>
        </p:txBody>
      </p:sp>
    </p:spTree>
    <p:extLst>
      <p:ext uri="{BB962C8B-B14F-4D97-AF65-F5344CB8AC3E}">
        <p14:creationId xmlns:p14="http://schemas.microsoft.com/office/powerpoint/2010/main" val="4284901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600200"/>
            <a:ext cx="7772400" cy="1470025"/>
          </a:xfrm>
        </p:spPr>
        <p:txBody>
          <a:bodyPr/>
          <a:lstStyle/>
          <a:p>
            <a:r>
              <a:rPr lang="en-US" dirty="0"/>
              <a:t>Click to edit Master title style</a:t>
            </a:r>
          </a:p>
        </p:txBody>
      </p:sp>
      <p:sp>
        <p:nvSpPr>
          <p:cNvPr id="3" name="Subtitle 2"/>
          <p:cNvSpPr>
            <a:spLocks noGrp="1"/>
          </p:cNvSpPr>
          <p:nvPr>
            <p:ph type="subTitle" idx="1"/>
          </p:nvPr>
        </p:nvSpPr>
        <p:spPr>
          <a:xfrm>
            <a:off x="1524000" y="3429000"/>
            <a:ext cx="6400800" cy="1752600"/>
          </a:xfr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Footer Placeholder 4"/>
          <p:cNvSpPr>
            <a:spLocks noGrp="1"/>
          </p:cNvSpPr>
          <p:nvPr>
            <p:ph type="ftr" sz="quarter" idx="10"/>
          </p:nvPr>
        </p:nvSpPr>
        <p:spPr>
          <a:xfrm>
            <a:off x="381000" y="6248400"/>
            <a:ext cx="4800600" cy="473075"/>
          </a:xfrm>
          <a:prstGeom prst="rect">
            <a:avLst/>
          </a:prstGeom>
        </p:spPr>
        <p:txBody>
          <a:bodyPr/>
          <a:lstStyle>
            <a:lvl1pPr defTabSz="914400" fontAlgn="auto">
              <a:spcBef>
                <a:spcPts val="0"/>
              </a:spcBef>
              <a:spcAft>
                <a:spcPts val="0"/>
              </a:spcAft>
              <a:defRPr dirty="0">
                <a:solidFill>
                  <a:srgbClr val="F2F2F2"/>
                </a:solidFill>
                <a:latin typeface="+mn-lt"/>
                <a:ea typeface="+mn-ea"/>
                <a:cs typeface="+mn-cs"/>
              </a:defRPr>
            </a:lvl1pPr>
          </a:lstStyle>
          <a:p>
            <a:pPr>
              <a:defRPr/>
            </a:pPr>
            <a:endParaRPr lang="en-US"/>
          </a:p>
        </p:txBody>
      </p:sp>
      <p:sp>
        <p:nvSpPr>
          <p:cNvPr id="5" name="Slide Number Placeholder 4"/>
          <p:cNvSpPr>
            <a:spLocks noGrp="1"/>
          </p:cNvSpPr>
          <p:nvPr>
            <p:ph type="sldNum" sz="quarter" idx="4294967295"/>
          </p:nvPr>
        </p:nvSpPr>
        <p:spPr bwMode="auto">
          <a:xfrm>
            <a:off x="5334000" y="6324600"/>
            <a:ext cx="10668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fld id="{0412C10C-C776-CC40-9BCA-402EBBDBDF38}" type="slidenum">
              <a:rPr lang="en-US">
                <a:solidFill>
                  <a:schemeClr val="bg1"/>
                </a:solidFill>
              </a:rPr>
              <a:pPr algn="ctr"/>
              <a:t>‹#›</a:t>
            </a:fld>
            <a:endParaRPr lang="en-US" dirty="0">
              <a:solidFill>
                <a:schemeClr val="bg1"/>
              </a:solidFill>
            </a:endParaRPr>
          </a:p>
        </p:txBody>
      </p:sp>
    </p:spTree>
    <p:extLst>
      <p:ext uri="{BB962C8B-B14F-4D97-AF65-F5344CB8AC3E}">
        <p14:creationId xmlns:p14="http://schemas.microsoft.com/office/powerpoint/2010/main" val="107489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304800"/>
            <a:ext cx="9144000" cy="6248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Tree>
    <p:extLst>
      <p:ext uri="{BB962C8B-B14F-4D97-AF65-F5344CB8AC3E}">
        <p14:creationId xmlns:p14="http://schemas.microsoft.com/office/powerpoint/2010/main" val="2628105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5686425" cy="625475"/>
          </a:xfrm>
        </p:spPr>
        <p:txBody>
          <a:bodyPr/>
          <a:lstStyle/>
          <a:p>
            <a:r>
              <a:rPr lang="en-US" dirty="0"/>
              <a:t>Click to edit Master title style</a:t>
            </a:r>
          </a:p>
        </p:txBody>
      </p:sp>
      <p:sp>
        <p:nvSpPr>
          <p:cNvPr id="3" name="Vertical Text Placeholder 2"/>
          <p:cNvSpPr>
            <a:spLocks noGrp="1"/>
          </p:cNvSpPr>
          <p:nvPr>
            <p:ph type="body" orient="vert" idx="1"/>
          </p:nvPr>
        </p:nvSpPr>
        <p:spPr>
          <a:xfrm rot="16200000">
            <a:off x="3200400" y="-228600"/>
            <a:ext cx="3200400" cy="83820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4"/>
          <p:cNvSpPr>
            <a:spLocks noGrp="1"/>
          </p:cNvSpPr>
          <p:nvPr>
            <p:ph type="ftr" sz="quarter" idx="10"/>
          </p:nvPr>
        </p:nvSpPr>
        <p:spPr>
          <a:xfrm>
            <a:off x="381000" y="6248400"/>
            <a:ext cx="4800600" cy="473075"/>
          </a:xfrm>
          <a:prstGeom prst="rect">
            <a:avLst/>
          </a:prstGeom>
        </p:spPr>
        <p:txBody>
          <a:bodyPr/>
          <a:lstStyle>
            <a:lvl1pPr defTabSz="914400" fontAlgn="auto">
              <a:spcBef>
                <a:spcPts val="0"/>
              </a:spcBef>
              <a:spcAft>
                <a:spcPts val="0"/>
              </a:spcAft>
              <a:defRPr dirty="0">
                <a:solidFill>
                  <a:srgbClr val="F2F2F2"/>
                </a:solidFill>
                <a:latin typeface="+mn-lt"/>
                <a:ea typeface="+mn-ea"/>
                <a:cs typeface="+mn-cs"/>
              </a:defRPr>
            </a:lvl1pPr>
          </a:lstStyle>
          <a:p>
            <a:pPr>
              <a:defRPr/>
            </a:pPr>
            <a:endParaRPr lang="en-US"/>
          </a:p>
        </p:txBody>
      </p:sp>
      <p:sp>
        <p:nvSpPr>
          <p:cNvPr id="7" name="Slide Number Placeholder 4"/>
          <p:cNvSpPr>
            <a:spLocks noGrp="1"/>
          </p:cNvSpPr>
          <p:nvPr>
            <p:ph type="sldNum" sz="quarter" idx="4294967295"/>
          </p:nvPr>
        </p:nvSpPr>
        <p:spPr bwMode="auto">
          <a:xfrm>
            <a:off x="5334000" y="6324600"/>
            <a:ext cx="10668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fld id="{0412C10C-C776-CC40-9BCA-402EBBDBDF38}" type="slidenum">
              <a:rPr lang="en-US">
                <a:solidFill>
                  <a:schemeClr val="bg1"/>
                </a:solidFill>
              </a:rPr>
              <a:pPr algn="ctr"/>
              <a:t>‹#›</a:t>
            </a:fld>
            <a:endParaRPr lang="en-US" dirty="0">
              <a:solidFill>
                <a:schemeClr val="bg1"/>
              </a:solidFill>
            </a:endParaRPr>
          </a:p>
        </p:txBody>
      </p:sp>
    </p:spTree>
    <p:extLst>
      <p:ext uri="{BB962C8B-B14F-4D97-AF65-F5344CB8AC3E}">
        <p14:creationId xmlns:p14="http://schemas.microsoft.com/office/powerpoint/2010/main" val="2312435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rot="16200000">
            <a:off x="4371359" y="-2618759"/>
            <a:ext cx="1447800" cy="805691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rot="16200000">
            <a:off x="2838449" y="552448"/>
            <a:ext cx="3657602" cy="69723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0"/>
          </p:nvPr>
        </p:nvSpPr>
        <p:spPr>
          <a:xfrm>
            <a:off x="381000" y="6248400"/>
            <a:ext cx="4800600" cy="473075"/>
          </a:xfrm>
          <a:prstGeom prst="rect">
            <a:avLst/>
          </a:prstGeom>
        </p:spPr>
        <p:txBody>
          <a:bodyPr/>
          <a:lstStyle>
            <a:lvl1pPr defTabSz="914400" fontAlgn="auto">
              <a:spcBef>
                <a:spcPts val="0"/>
              </a:spcBef>
              <a:spcAft>
                <a:spcPts val="0"/>
              </a:spcAft>
              <a:defRPr dirty="0">
                <a:solidFill>
                  <a:srgbClr val="F2F2F2"/>
                </a:solidFill>
                <a:latin typeface="+mn-lt"/>
                <a:ea typeface="+mn-ea"/>
                <a:cs typeface="+mn-cs"/>
              </a:defRPr>
            </a:lvl1pPr>
          </a:lstStyle>
          <a:p>
            <a:pPr>
              <a:defRPr/>
            </a:pPr>
            <a:endParaRPr lang="en-US"/>
          </a:p>
        </p:txBody>
      </p:sp>
      <p:sp>
        <p:nvSpPr>
          <p:cNvPr id="6" name="Slide Number Placeholder 4"/>
          <p:cNvSpPr>
            <a:spLocks noGrp="1"/>
          </p:cNvSpPr>
          <p:nvPr>
            <p:ph type="sldNum" sz="quarter" idx="4294967295"/>
          </p:nvPr>
        </p:nvSpPr>
        <p:spPr bwMode="auto">
          <a:xfrm>
            <a:off x="5334000" y="6324600"/>
            <a:ext cx="10668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fld id="{0412C10C-C776-CC40-9BCA-402EBBDBDF38}" type="slidenum">
              <a:rPr lang="en-US">
                <a:solidFill>
                  <a:schemeClr val="bg1"/>
                </a:solidFill>
              </a:rPr>
              <a:pPr algn="ctr"/>
              <a:t>‹#›</a:t>
            </a:fld>
            <a:endParaRPr lang="en-US" dirty="0">
              <a:solidFill>
                <a:schemeClr val="bg1"/>
              </a:solidFill>
            </a:endParaRPr>
          </a:p>
        </p:txBody>
      </p:sp>
    </p:spTree>
    <p:extLst>
      <p:ext uri="{BB962C8B-B14F-4D97-AF65-F5344CB8AC3E}">
        <p14:creationId xmlns:p14="http://schemas.microsoft.com/office/powerpoint/2010/main" val="1358514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485900" y="1212850"/>
            <a:ext cx="1841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solidFill>
                <a:srgbClr val="000000"/>
              </a:solidFill>
              <a:latin typeface="Calibri" pitchFamily="34" charset="0"/>
              <a:ea typeface="+mn-ea"/>
            </a:endParaRPr>
          </a:p>
        </p:txBody>
      </p:sp>
      <p:sp>
        <p:nvSpPr>
          <p:cNvPr id="5" name="TextBox 4"/>
          <p:cNvSpPr txBox="1">
            <a:spLocks noChangeArrowheads="1"/>
          </p:cNvSpPr>
          <p:nvPr userDrawn="1"/>
        </p:nvSpPr>
        <p:spPr bwMode="auto">
          <a:xfrm>
            <a:off x="1485900" y="1212850"/>
            <a:ext cx="1841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pitchFamily="34" charset="0"/>
                <a:cs typeface="Arial" pitchFamily="34" charset="0"/>
              </a:defRPr>
            </a:lvl1pPr>
            <a:lvl2pPr marL="742950" indent="-285750" defTabSz="457200" eaLnBrk="0" hangingPunct="0">
              <a:defRPr>
                <a:solidFill>
                  <a:schemeClr val="tx1"/>
                </a:solidFill>
                <a:latin typeface="Arial" pitchFamily="34" charset="0"/>
                <a:cs typeface="Arial" pitchFamily="34" charset="0"/>
              </a:defRPr>
            </a:lvl2pPr>
            <a:lvl3pPr marL="1143000" indent="-228600" defTabSz="457200" eaLnBrk="0" hangingPunct="0">
              <a:defRPr>
                <a:solidFill>
                  <a:schemeClr val="tx1"/>
                </a:solidFill>
                <a:latin typeface="Arial" pitchFamily="34" charset="0"/>
                <a:cs typeface="Arial" pitchFamily="34" charset="0"/>
              </a:defRPr>
            </a:lvl3pPr>
            <a:lvl4pPr marL="1600200" indent="-228600" defTabSz="457200" eaLnBrk="0" hangingPunct="0">
              <a:defRPr>
                <a:solidFill>
                  <a:schemeClr val="tx1"/>
                </a:solidFill>
                <a:latin typeface="Arial" pitchFamily="34" charset="0"/>
                <a:cs typeface="Arial" pitchFamily="34" charset="0"/>
              </a:defRPr>
            </a:lvl4pPr>
            <a:lvl5pPr marL="2057400" indent="-228600" defTabSz="4572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lang="en-US">
              <a:solidFill>
                <a:srgbClr val="000000"/>
              </a:solidFill>
              <a:latin typeface="Calibri" pitchFamily="34" charset="0"/>
              <a:ea typeface="+mn-ea"/>
            </a:endParaRPr>
          </a:p>
        </p:txBody>
      </p:sp>
      <p:sp>
        <p:nvSpPr>
          <p:cNvPr id="2" name="Title 1"/>
          <p:cNvSpPr>
            <a:spLocks noGrp="1"/>
          </p:cNvSpPr>
          <p:nvPr>
            <p:ph type="title"/>
          </p:nvPr>
        </p:nvSpPr>
        <p:spPr>
          <a:xfrm>
            <a:off x="402074" y="696499"/>
            <a:ext cx="8616598" cy="626300"/>
          </a:xfrm>
        </p:spPr>
        <p:txBody>
          <a:bodyPr/>
          <a:lstStyle/>
          <a:p>
            <a:r>
              <a:rPr lang="en-US"/>
              <a:t>Click to edit Master title style</a:t>
            </a:r>
            <a:endParaRPr lang="en-US" dirty="0"/>
          </a:p>
        </p:txBody>
      </p:sp>
      <p:sp>
        <p:nvSpPr>
          <p:cNvPr id="3" name="Content Placeholder 2"/>
          <p:cNvSpPr>
            <a:spLocks noGrp="1"/>
          </p:cNvSpPr>
          <p:nvPr>
            <p:ph idx="1"/>
          </p:nvPr>
        </p:nvSpPr>
        <p:spPr>
          <a:xfrm>
            <a:off x="402074" y="1582182"/>
            <a:ext cx="8137219" cy="1321024"/>
          </a:xfrm>
        </p:spPr>
        <p:txBody>
          <a:bodyPr/>
          <a:lstStyle>
            <a:lvl1pPr>
              <a:buClr>
                <a:schemeClr val="tx2">
                  <a:lumMod val="60000"/>
                  <a:lumOff val="40000"/>
                </a:schemeClr>
              </a:buClr>
              <a:defRPr>
                <a:solidFill>
                  <a:srgbClr val="FFFFFF"/>
                </a:solidFill>
              </a:defRPr>
            </a:lvl1pPr>
            <a:lvl2pPr>
              <a:buClr>
                <a:schemeClr val="bg1"/>
              </a:buClr>
              <a:defRPr>
                <a:solidFill>
                  <a:srgbClr val="FFFFFF"/>
                </a:solidFill>
              </a:defRPr>
            </a:lvl2pPr>
            <a:lvl3pPr>
              <a:buClr>
                <a:schemeClr val="bg1"/>
              </a:buClr>
              <a:defRPr>
                <a:solidFill>
                  <a:srgbClr val="FFFFFF"/>
                </a:solidFill>
              </a:defRPr>
            </a:lvl3pPr>
            <a:lvl4pPr>
              <a:buClr>
                <a:schemeClr val="bg1"/>
              </a:buClr>
              <a:defRPr>
                <a:solidFill>
                  <a:srgbClr val="FFFFFF"/>
                </a:solidFill>
              </a:defRPr>
            </a:lvl4pPr>
            <a:lvl5pPr>
              <a:buClr>
                <a:schemeClr val="bg1"/>
              </a:buCl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4"/>
          <p:cNvSpPr>
            <a:spLocks noGrp="1"/>
          </p:cNvSpPr>
          <p:nvPr>
            <p:ph type="sldNum" sz="quarter" idx="4294967295"/>
          </p:nvPr>
        </p:nvSpPr>
        <p:spPr bwMode="auto">
          <a:xfrm>
            <a:off x="4114800" y="6324600"/>
            <a:ext cx="10668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fld id="{0412C10C-C776-CC40-9BCA-402EBBDBDF38}" type="slidenum">
              <a:rPr lang="en-US">
                <a:solidFill>
                  <a:schemeClr val="bg1"/>
                </a:solidFill>
              </a:rPr>
              <a:pPr algn="ctr"/>
              <a:t>‹#›</a:t>
            </a:fld>
            <a:endParaRPr lang="en-US" dirty="0">
              <a:solidFill>
                <a:schemeClr val="bg1"/>
              </a:solidFill>
            </a:endParaRPr>
          </a:p>
        </p:txBody>
      </p:sp>
    </p:spTree>
    <p:extLst>
      <p:ext uri="{BB962C8B-B14F-4D97-AF65-F5344CB8AC3E}">
        <p14:creationId xmlns:p14="http://schemas.microsoft.com/office/powerpoint/2010/main" val="1675115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0" y="16764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62000" y="3505200"/>
            <a:ext cx="7772400" cy="5334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Slide Number Placeholder 4"/>
          <p:cNvSpPr>
            <a:spLocks noGrp="1"/>
          </p:cNvSpPr>
          <p:nvPr>
            <p:ph type="sldNum" sz="quarter" idx="4294967295"/>
          </p:nvPr>
        </p:nvSpPr>
        <p:spPr bwMode="auto">
          <a:xfrm>
            <a:off x="4343400" y="6324600"/>
            <a:ext cx="10668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fld id="{0412C10C-C776-CC40-9BCA-402EBBDBDF38}" type="slidenum">
              <a:rPr lang="en-US">
                <a:solidFill>
                  <a:schemeClr val="bg1"/>
                </a:solidFill>
              </a:rPr>
              <a:pPr algn="ctr"/>
              <a:t>‹#›</a:t>
            </a:fld>
            <a:endParaRPr lang="en-US" dirty="0">
              <a:solidFill>
                <a:schemeClr val="bg1"/>
              </a:solidFill>
            </a:endParaRPr>
          </a:p>
        </p:txBody>
      </p:sp>
    </p:spTree>
    <p:extLst>
      <p:ext uri="{BB962C8B-B14F-4D97-AF65-F5344CB8AC3E}">
        <p14:creationId xmlns:p14="http://schemas.microsoft.com/office/powerpoint/2010/main" val="2267807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610600" cy="625475"/>
          </a:xfrm>
        </p:spPr>
        <p:txBody>
          <a:bodyPr/>
          <a:lstStyle/>
          <a:p>
            <a:r>
              <a:rPr lang="en-US" dirty="0"/>
              <a:t>Click to edit Master title style</a:t>
            </a:r>
          </a:p>
        </p:txBody>
      </p:sp>
      <p:sp>
        <p:nvSpPr>
          <p:cNvPr id="3" name="Content Placeholder 2"/>
          <p:cNvSpPr>
            <a:spLocks noGrp="1"/>
          </p:cNvSpPr>
          <p:nvPr>
            <p:ph sz="half" idx="1"/>
          </p:nvPr>
        </p:nvSpPr>
        <p:spPr>
          <a:xfrm>
            <a:off x="457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0"/>
          </p:nvPr>
        </p:nvSpPr>
        <p:spPr>
          <a:xfrm>
            <a:off x="381000" y="6248400"/>
            <a:ext cx="4800600" cy="473075"/>
          </a:xfrm>
          <a:prstGeom prst="rect">
            <a:avLst/>
          </a:prstGeom>
        </p:spPr>
        <p:txBody>
          <a:bodyPr/>
          <a:lstStyle>
            <a:lvl1pPr defTabSz="914400" fontAlgn="auto">
              <a:spcBef>
                <a:spcPts val="0"/>
              </a:spcBef>
              <a:spcAft>
                <a:spcPts val="0"/>
              </a:spcAft>
              <a:defRPr dirty="0">
                <a:solidFill>
                  <a:srgbClr val="F2F2F2"/>
                </a:solidFill>
                <a:latin typeface="+mn-lt"/>
                <a:ea typeface="+mn-ea"/>
                <a:cs typeface="+mn-cs"/>
              </a:defRPr>
            </a:lvl1pPr>
          </a:lstStyle>
          <a:p>
            <a:pPr>
              <a:defRPr/>
            </a:pPr>
            <a:endParaRPr lang="en-US"/>
          </a:p>
        </p:txBody>
      </p:sp>
      <p:sp>
        <p:nvSpPr>
          <p:cNvPr id="8" name="Slide Number Placeholder 4"/>
          <p:cNvSpPr>
            <a:spLocks noGrp="1"/>
          </p:cNvSpPr>
          <p:nvPr>
            <p:ph type="sldNum" sz="quarter" idx="4294967295"/>
          </p:nvPr>
        </p:nvSpPr>
        <p:spPr bwMode="auto">
          <a:xfrm>
            <a:off x="5334000" y="6324600"/>
            <a:ext cx="10668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fld id="{0412C10C-C776-CC40-9BCA-402EBBDBDF38}" type="slidenum">
              <a:rPr lang="en-US">
                <a:solidFill>
                  <a:schemeClr val="bg1"/>
                </a:solidFill>
              </a:rPr>
              <a:pPr algn="ctr"/>
              <a:t>‹#›</a:t>
            </a:fld>
            <a:endParaRPr lang="en-US" dirty="0">
              <a:solidFill>
                <a:schemeClr val="bg1"/>
              </a:solidFill>
            </a:endParaRPr>
          </a:p>
        </p:txBody>
      </p:sp>
    </p:spTree>
    <p:extLst>
      <p:ext uri="{BB962C8B-B14F-4D97-AF65-F5344CB8AC3E}">
        <p14:creationId xmlns:p14="http://schemas.microsoft.com/office/powerpoint/2010/main" val="1716210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400" y="838200"/>
            <a:ext cx="8686800" cy="625475"/>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0"/>
          </p:nvPr>
        </p:nvSpPr>
        <p:spPr>
          <a:xfrm>
            <a:off x="381000" y="6248400"/>
            <a:ext cx="4800600" cy="473075"/>
          </a:xfrm>
          <a:prstGeom prst="rect">
            <a:avLst/>
          </a:prstGeom>
        </p:spPr>
        <p:txBody>
          <a:bodyPr/>
          <a:lstStyle>
            <a:lvl1pPr defTabSz="914400" fontAlgn="auto">
              <a:spcBef>
                <a:spcPts val="0"/>
              </a:spcBef>
              <a:spcAft>
                <a:spcPts val="0"/>
              </a:spcAft>
              <a:defRPr dirty="0">
                <a:solidFill>
                  <a:srgbClr val="F2F2F2"/>
                </a:solidFill>
                <a:latin typeface="+mn-lt"/>
                <a:ea typeface="+mn-ea"/>
                <a:cs typeface="+mn-cs"/>
              </a:defRPr>
            </a:lvl1pPr>
          </a:lstStyle>
          <a:p>
            <a:pPr>
              <a:defRPr/>
            </a:pPr>
            <a:endParaRPr lang="en-US"/>
          </a:p>
        </p:txBody>
      </p:sp>
      <p:sp>
        <p:nvSpPr>
          <p:cNvPr id="10" name="Slide Number Placeholder 4"/>
          <p:cNvSpPr>
            <a:spLocks noGrp="1"/>
          </p:cNvSpPr>
          <p:nvPr>
            <p:ph type="sldNum" sz="quarter" idx="4294967295"/>
          </p:nvPr>
        </p:nvSpPr>
        <p:spPr bwMode="auto">
          <a:xfrm>
            <a:off x="5334000" y="6324600"/>
            <a:ext cx="10668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fld id="{0412C10C-C776-CC40-9BCA-402EBBDBDF38}" type="slidenum">
              <a:rPr lang="en-US">
                <a:solidFill>
                  <a:schemeClr val="bg1"/>
                </a:solidFill>
              </a:rPr>
              <a:pPr algn="ctr"/>
              <a:t>‹#›</a:t>
            </a:fld>
            <a:endParaRPr lang="en-US" dirty="0">
              <a:solidFill>
                <a:schemeClr val="bg1"/>
              </a:solidFill>
            </a:endParaRPr>
          </a:p>
        </p:txBody>
      </p:sp>
    </p:spTree>
    <p:extLst>
      <p:ext uri="{BB962C8B-B14F-4D97-AF65-F5344CB8AC3E}">
        <p14:creationId xmlns:p14="http://schemas.microsoft.com/office/powerpoint/2010/main" val="2232265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90800" y="2133600"/>
            <a:ext cx="4522788" cy="1387475"/>
          </a:xfrm>
        </p:spPr>
        <p:txBody>
          <a:bodyPr/>
          <a:lstStyle/>
          <a:p>
            <a:r>
              <a:rPr lang="en-US" dirty="0"/>
              <a:t>Click to edit Master title style</a:t>
            </a:r>
          </a:p>
        </p:txBody>
      </p:sp>
      <p:sp>
        <p:nvSpPr>
          <p:cNvPr id="5" name="Footer Placeholder 4"/>
          <p:cNvSpPr>
            <a:spLocks noGrp="1"/>
          </p:cNvSpPr>
          <p:nvPr>
            <p:ph type="ftr" sz="quarter" idx="10"/>
          </p:nvPr>
        </p:nvSpPr>
        <p:spPr>
          <a:xfrm>
            <a:off x="381000" y="6248400"/>
            <a:ext cx="4800600" cy="473075"/>
          </a:xfrm>
          <a:prstGeom prst="rect">
            <a:avLst/>
          </a:prstGeom>
        </p:spPr>
        <p:txBody>
          <a:bodyPr/>
          <a:lstStyle>
            <a:lvl1pPr defTabSz="914400" fontAlgn="auto">
              <a:spcBef>
                <a:spcPts val="0"/>
              </a:spcBef>
              <a:spcAft>
                <a:spcPts val="0"/>
              </a:spcAft>
              <a:defRPr dirty="0">
                <a:solidFill>
                  <a:srgbClr val="F2F2F2"/>
                </a:solidFill>
                <a:latin typeface="+mn-lt"/>
                <a:ea typeface="+mn-ea"/>
                <a:cs typeface="+mn-cs"/>
              </a:defRPr>
            </a:lvl1pPr>
          </a:lstStyle>
          <a:p>
            <a:pPr>
              <a:defRPr/>
            </a:pPr>
            <a:endParaRPr lang="en-US"/>
          </a:p>
        </p:txBody>
      </p:sp>
      <p:sp>
        <p:nvSpPr>
          <p:cNvPr id="6" name="Slide Number Placeholder 4"/>
          <p:cNvSpPr>
            <a:spLocks noGrp="1"/>
          </p:cNvSpPr>
          <p:nvPr>
            <p:ph type="sldNum" sz="quarter" idx="4294967295"/>
          </p:nvPr>
        </p:nvSpPr>
        <p:spPr bwMode="auto">
          <a:xfrm>
            <a:off x="5334000" y="6324600"/>
            <a:ext cx="10668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fld id="{0412C10C-C776-CC40-9BCA-402EBBDBDF38}" type="slidenum">
              <a:rPr lang="en-US">
                <a:solidFill>
                  <a:schemeClr val="bg1"/>
                </a:solidFill>
              </a:rPr>
              <a:pPr algn="ctr"/>
              <a:t>‹#›</a:t>
            </a:fld>
            <a:endParaRPr lang="en-US" dirty="0">
              <a:solidFill>
                <a:schemeClr val="bg1"/>
              </a:solidFill>
            </a:endParaRPr>
          </a:p>
        </p:txBody>
      </p:sp>
    </p:spTree>
    <p:extLst>
      <p:ext uri="{BB962C8B-B14F-4D97-AF65-F5344CB8AC3E}">
        <p14:creationId xmlns:p14="http://schemas.microsoft.com/office/powerpoint/2010/main" val="4233867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381000" y="6248400"/>
            <a:ext cx="4800600" cy="473075"/>
          </a:xfrm>
          <a:prstGeom prst="rect">
            <a:avLst/>
          </a:prstGeom>
        </p:spPr>
        <p:txBody>
          <a:bodyPr/>
          <a:lstStyle>
            <a:lvl1pPr defTabSz="914400" fontAlgn="auto">
              <a:spcBef>
                <a:spcPts val="0"/>
              </a:spcBef>
              <a:spcAft>
                <a:spcPts val="0"/>
              </a:spcAft>
              <a:defRPr dirty="0">
                <a:solidFill>
                  <a:srgbClr val="F2F2F2"/>
                </a:solidFill>
                <a:latin typeface="+mn-lt"/>
                <a:ea typeface="+mn-ea"/>
                <a:cs typeface="+mn-cs"/>
              </a:defRPr>
            </a:lvl1pPr>
          </a:lstStyle>
          <a:p>
            <a:pPr>
              <a:defRPr/>
            </a:pPr>
            <a:endParaRPr lang="en-US"/>
          </a:p>
        </p:txBody>
      </p:sp>
      <p:sp>
        <p:nvSpPr>
          <p:cNvPr id="5" name="Slide Number Placeholder 4"/>
          <p:cNvSpPr>
            <a:spLocks noGrp="1"/>
          </p:cNvSpPr>
          <p:nvPr>
            <p:ph type="sldNum" sz="quarter" idx="4294967295"/>
          </p:nvPr>
        </p:nvSpPr>
        <p:spPr bwMode="auto">
          <a:xfrm>
            <a:off x="5334000" y="6324600"/>
            <a:ext cx="10668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fld id="{0412C10C-C776-CC40-9BCA-402EBBDBDF38}" type="slidenum">
              <a:rPr lang="en-US">
                <a:solidFill>
                  <a:schemeClr val="bg1"/>
                </a:solidFill>
              </a:rPr>
              <a:pPr algn="ctr"/>
              <a:t>‹#›</a:t>
            </a:fld>
            <a:endParaRPr lang="en-US" dirty="0">
              <a:solidFill>
                <a:schemeClr val="bg1"/>
              </a:solidFill>
            </a:endParaRPr>
          </a:p>
        </p:txBody>
      </p:sp>
    </p:spTree>
    <p:extLst>
      <p:ext uri="{BB962C8B-B14F-4D97-AF65-F5344CB8AC3E}">
        <p14:creationId xmlns:p14="http://schemas.microsoft.com/office/powerpoint/2010/main" val="4158818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3657600" cy="53340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810000" y="990600"/>
            <a:ext cx="5111750" cy="5059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1"/>
            <a:ext cx="3008313" cy="4038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Footer Placeholder 4"/>
          <p:cNvSpPr>
            <a:spLocks noGrp="1"/>
          </p:cNvSpPr>
          <p:nvPr>
            <p:ph type="ftr" sz="quarter" idx="10"/>
          </p:nvPr>
        </p:nvSpPr>
        <p:spPr>
          <a:xfrm>
            <a:off x="381000" y="6248400"/>
            <a:ext cx="4800600" cy="473075"/>
          </a:xfrm>
          <a:prstGeom prst="rect">
            <a:avLst/>
          </a:prstGeom>
        </p:spPr>
        <p:txBody>
          <a:bodyPr/>
          <a:lstStyle>
            <a:lvl1pPr defTabSz="914400" fontAlgn="auto">
              <a:spcBef>
                <a:spcPts val="0"/>
              </a:spcBef>
              <a:spcAft>
                <a:spcPts val="0"/>
              </a:spcAft>
              <a:defRPr dirty="0">
                <a:solidFill>
                  <a:srgbClr val="F2F2F2"/>
                </a:solidFill>
                <a:latin typeface="+mn-lt"/>
                <a:ea typeface="+mn-ea"/>
                <a:cs typeface="+mn-cs"/>
              </a:defRPr>
            </a:lvl1pPr>
          </a:lstStyle>
          <a:p>
            <a:pPr>
              <a:defRPr/>
            </a:pPr>
            <a:endParaRPr lang="en-US"/>
          </a:p>
        </p:txBody>
      </p:sp>
      <p:sp>
        <p:nvSpPr>
          <p:cNvPr id="8" name="Slide Number Placeholder 4"/>
          <p:cNvSpPr>
            <a:spLocks noGrp="1"/>
          </p:cNvSpPr>
          <p:nvPr>
            <p:ph type="sldNum" sz="quarter" idx="4294967295"/>
          </p:nvPr>
        </p:nvSpPr>
        <p:spPr bwMode="auto">
          <a:xfrm>
            <a:off x="5334000" y="6324600"/>
            <a:ext cx="10668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fld id="{0412C10C-C776-CC40-9BCA-402EBBDBDF38}" type="slidenum">
              <a:rPr lang="en-US">
                <a:solidFill>
                  <a:schemeClr val="bg1"/>
                </a:solidFill>
              </a:rPr>
              <a:pPr algn="ctr"/>
              <a:t>‹#›</a:t>
            </a:fld>
            <a:endParaRPr lang="en-US" dirty="0">
              <a:solidFill>
                <a:schemeClr val="bg1"/>
              </a:solidFill>
            </a:endParaRPr>
          </a:p>
        </p:txBody>
      </p:sp>
    </p:spTree>
    <p:extLst>
      <p:ext uri="{BB962C8B-B14F-4D97-AF65-F5344CB8AC3E}">
        <p14:creationId xmlns:p14="http://schemas.microsoft.com/office/powerpoint/2010/main" val="3062968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Footer Placeholder 4"/>
          <p:cNvSpPr>
            <a:spLocks noGrp="1"/>
          </p:cNvSpPr>
          <p:nvPr>
            <p:ph type="ftr" sz="quarter" idx="10"/>
          </p:nvPr>
        </p:nvSpPr>
        <p:spPr>
          <a:xfrm>
            <a:off x="381000" y="6248400"/>
            <a:ext cx="4800600" cy="473075"/>
          </a:xfrm>
          <a:prstGeom prst="rect">
            <a:avLst/>
          </a:prstGeom>
        </p:spPr>
        <p:txBody>
          <a:bodyPr/>
          <a:lstStyle>
            <a:lvl1pPr defTabSz="914400" fontAlgn="auto">
              <a:spcBef>
                <a:spcPts val="0"/>
              </a:spcBef>
              <a:spcAft>
                <a:spcPts val="0"/>
              </a:spcAft>
              <a:defRPr dirty="0">
                <a:solidFill>
                  <a:srgbClr val="F2F2F2"/>
                </a:solidFill>
                <a:latin typeface="+mn-lt"/>
                <a:ea typeface="+mn-ea"/>
                <a:cs typeface="+mn-cs"/>
              </a:defRPr>
            </a:lvl1pPr>
          </a:lstStyle>
          <a:p>
            <a:pPr>
              <a:defRPr/>
            </a:pPr>
            <a:endParaRPr lang="en-US"/>
          </a:p>
        </p:txBody>
      </p:sp>
      <p:sp>
        <p:nvSpPr>
          <p:cNvPr id="8" name="Slide Number Placeholder 4"/>
          <p:cNvSpPr>
            <a:spLocks noGrp="1"/>
          </p:cNvSpPr>
          <p:nvPr>
            <p:ph type="sldNum" sz="quarter" idx="4294967295"/>
          </p:nvPr>
        </p:nvSpPr>
        <p:spPr bwMode="auto">
          <a:xfrm>
            <a:off x="5334000" y="6324600"/>
            <a:ext cx="10668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fld id="{0412C10C-C776-CC40-9BCA-402EBBDBDF38}" type="slidenum">
              <a:rPr lang="en-US">
                <a:solidFill>
                  <a:schemeClr val="bg1"/>
                </a:solidFill>
              </a:rPr>
              <a:pPr algn="ctr"/>
              <a:t>‹#›</a:t>
            </a:fld>
            <a:endParaRPr lang="en-US" dirty="0">
              <a:solidFill>
                <a:schemeClr val="bg1"/>
              </a:solidFill>
            </a:endParaRPr>
          </a:p>
        </p:txBody>
      </p:sp>
    </p:spTree>
    <p:extLst>
      <p:ext uri="{BB962C8B-B14F-4D97-AF65-F5344CB8AC3E}">
        <p14:creationId xmlns:p14="http://schemas.microsoft.com/office/powerpoint/2010/main" val="3314555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3A5CC"/>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810000" y="2630488"/>
            <a:ext cx="5208588" cy="625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Title of Presentation</a:t>
            </a:r>
          </a:p>
        </p:txBody>
      </p:sp>
      <p:sp>
        <p:nvSpPr>
          <p:cNvPr id="1027" name="Text Placeholder 2"/>
          <p:cNvSpPr>
            <a:spLocks noGrp="1"/>
          </p:cNvSpPr>
          <p:nvPr>
            <p:ph type="body" idx="1"/>
          </p:nvPr>
        </p:nvSpPr>
        <p:spPr bwMode="auto">
          <a:xfrm>
            <a:off x="4191000" y="3586163"/>
            <a:ext cx="4495800" cy="1320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Secondary information</a:t>
            </a:r>
          </a:p>
        </p:txBody>
      </p:sp>
      <p:sp>
        <p:nvSpPr>
          <p:cNvPr id="2" name="TextBox 1"/>
          <p:cNvSpPr txBox="1"/>
          <p:nvPr userDrawn="1"/>
        </p:nvSpPr>
        <p:spPr>
          <a:xfrm>
            <a:off x="2594586" y="3197024"/>
            <a:ext cx="184666" cy="369332"/>
          </a:xfrm>
          <a:prstGeom prst="rect">
            <a:avLst/>
          </a:prstGeom>
          <a:noFill/>
        </p:spPr>
        <p:txBody>
          <a:bodyPr wrap="none" rtlCol="0">
            <a:spAutoFit/>
          </a:bodyPr>
          <a:lstStyle/>
          <a:p>
            <a:endParaRPr lang="en-US" dirty="0"/>
          </a:p>
        </p:txBody>
      </p:sp>
      <p:pic>
        <p:nvPicPr>
          <p:cNvPr id="5" name="Picture 4" descr="ODHlogoBlack.pn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162800" y="6324600"/>
            <a:ext cx="1682233" cy="394008"/>
          </a:xfrm>
          <a:prstGeom prst="rect">
            <a:avLst/>
          </a:prstGeom>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hdr="0" ftr="0" dt="0"/>
  <p:txStyles>
    <p:titleStyle>
      <a:lvl1pPr algn="ctr" defTabSz="457200" rtl="0" fontAlgn="base">
        <a:spcBef>
          <a:spcPct val="0"/>
        </a:spcBef>
        <a:spcAft>
          <a:spcPct val="0"/>
        </a:spcAft>
        <a:defRPr sz="4400" b="1" kern="1200">
          <a:solidFill>
            <a:schemeClr val="bg1"/>
          </a:solidFill>
          <a:latin typeface="+mj-lt"/>
          <a:ea typeface="ＭＳ Ｐゴシック" charset="0"/>
          <a:cs typeface="ＭＳ Ｐゴシック" charset="0"/>
        </a:defRPr>
      </a:lvl1pPr>
      <a:lvl2pPr algn="ctr" defTabSz="457200" rtl="0" fontAlgn="base">
        <a:spcBef>
          <a:spcPct val="0"/>
        </a:spcBef>
        <a:spcAft>
          <a:spcPct val="0"/>
        </a:spcAft>
        <a:defRPr sz="4400" b="1">
          <a:solidFill>
            <a:srgbClr val="800000"/>
          </a:solidFill>
          <a:latin typeface="Calibri" pitchFamily="34" charset="0"/>
          <a:ea typeface="ＭＳ Ｐゴシック" charset="0"/>
          <a:cs typeface="ＭＳ Ｐゴシック" charset="0"/>
        </a:defRPr>
      </a:lvl2pPr>
      <a:lvl3pPr algn="ctr" defTabSz="457200" rtl="0" fontAlgn="base">
        <a:spcBef>
          <a:spcPct val="0"/>
        </a:spcBef>
        <a:spcAft>
          <a:spcPct val="0"/>
        </a:spcAft>
        <a:defRPr sz="4400" b="1">
          <a:solidFill>
            <a:srgbClr val="800000"/>
          </a:solidFill>
          <a:latin typeface="Calibri" pitchFamily="34" charset="0"/>
          <a:ea typeface="ＭＳ Ｐゴシック" charset="0"/>
          <a:cs typeface="ＭＳ Ｐゴシック" charset="0"/>
        </a:defRPr>
      </a:lvl3pPr>
      <a:lvl4pPr algn="ctr" defTabSz="457200" rtl="0" fontAlgn="base">
        <a:spcBef>
          <a:spcPct val="0"/>
        </a:spcBef>
        <a:spcAft>
          <a:spcPct val="0"/>
        </a:spcAft>
        <a:defRPr sz="4400" b="1">
          <a:solidFill>
            <a:srgbClr val="800000"/>
          </a:solidFill>
          <a:latin typeface="Calibri" pitchFamily="34" charset="0"/>
          <a:ea typeface="ＭＳ Ｐゴシック" charset="0"/>
          <a:cs typeface="ＭＳ Ｐゴシック" charset="0"/>
        </a:defRPr>
      </a:lvl4pPr>
      <a:lvl5pPr algn="ctr" defTabSz="457200" rtl="0" fontAlgn="base">
        <a:spcBef>
          <a:spcPct val="0"/>
        </a:spcBef>
        <a:spcAft>
          <a:spcPct val="0"/>
        </a:spcAft>
        <a:defRPr sz="4400" b="1">
          <a:solidFill>
            <a:srgbClr val="800000"/>
          </a:solidFill>
          <a:latin typeface="Calibri" pitchFamily="34" charset="0"/>
          <a:ea typeface="ＭＳ Ｐゴシック" charset="0"/>
          <a:cs typeface="ＭＳ Ｐゴシック" charset="0"/>
        </a:defRPr>
      </a:lvl5pPr>
      <a:lvl6pPr marL="457200" algn="l" defTabSz="457200" rtl="0" eaLnBrk="1" fontAlgn="base" hangingPunct="1">
        <a:spcBef>
          <a:spcPct val="0"/>
        </a:spcBef>
        <a:spcAft>
          <a:spcPct val="0"/>
        </a:spcAft>
        <a:defRPr sz="4400" b="1">
          <a:solidFill>
            <a:srgbClr val="800000"/>
          </a:solidFill>
          <a:latin typeface="Calibri" pitchFamily="34" charset="0"/>
        </a:defRPr>
      </a:lvl6pPr>
      <a:lvl7pPr marL="914400" algn="l" defTabSz="457200" rtl="0" eaLnBrk="1" fontAlgn="base" hangingPunct="1">
        <a:spcBef>
          <a:spcPct val="0"/>
        </a:spcBef>
        <a:spcAft>
          <a:spcPct val="0"/>
        </a:spcAft>
        <a:defRPr sz="4400" b="1">
          <a:solidFill>
            <a:srgbClr val="800000"/>
          </a:solidFill>
          <a:latin typeface="Calibri" pitchFamily="34" charset="0"/>
        </a:defRPr>
      </a:lvl7pPr>
      <a:lvl8pPr marL="1371600" algn="l" defTabSz="457200" rtl="0" eaLnBrk="1" fontAlgn="base" hangingPunct="1">
        <a:spcBef>
          <a:spcPct val="0"/>
        </a:spcBef>
        <a:spcAft>
          <a:spcPct val="0"/>
        </a:spcAft>
        <a:defRPr sz="4400" b="1">
          <a:solidFill>
            <a:srgbClr val="800000"/>
          </a:solidFill>
          <a:latin typeface="Calibri" pitchFamily="34" charset="0"/>
        </a:defRPr>
      </a:lvl8pPr>
      <a:lvl9pPr marL="1828800" algn="l" defTabSz="457200" rtl="0" eaLnBrk="1" fontAlgn="base" hangingPunct="1">
        <a:spcBef>
          <a:spcPct val="0"/>
        </a:spcBef>
        <a:spcAft>
          <a:spcPct val="0"/>
        </a:spcAft>
        <a:defRPr sz="4400" b="1">
          <a:solidFill>
            <a:srgbClr val="800000"/>
          </a:solidFill>
          <a:latin typeface="Calibri" pitchFamily="34" charset="0"/>
        </a:defRPr>
      </a:lvl9pPr>
    </p:titleStyle>
    <p:bodyStyle>
      <a:lvl1pPr marL="342900" indent="-342900" algn="ctr" defTabSz="457200" rtl="0" fontAlgn="base">
        <a:spcBef>
          <a:spcPct val="20000"/>
        </a:spcBef>
        <a:spcAft>
          <a:spcPct val="0"/>
        </a:spcAft>
        <a:buFont typeface="Arial" charset="0"/>
        <a:defRPr sz="3200" kern="1200">
          <a:solidFill>
            <a:srgbClr val="FFFFFF"/>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odh.ohio.gov/wps/wcm/connect/gov/8a5539e9-f823-480d-a2c7-a30e80c33d62/form-confidential-reportable-disease.pdf?MOD=AJPERES&amp;CONVERT_TO=url&amp;CACHEID=ROOTWORKSPACE.Z18_M1HGGIK0N0JO00QO9DDDDM3000-8a5539e9-f823-480d-a2c7-a30e80c33d62-mR0PC0i"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Johnathan.Hubbard@odh.ohio.gov" TargetMode="External"/><Relationship Id="rId2" Type="http://schemas.openxmlformats.org/officeDocument/2006/relationships/hyperlink" Target="mailto:William.Storm@odh.ohio.gov" TargetMode="External"/><Relationship Id="rId1" Type="http://schemas.openxmlformats.org/officeDocument/2006/relationships/slideLayout" Target="../slideLayouts/slideLayout2.xml"/><Relationship Id="rId5" Type="http://schemas.openxmlformats.org/officeDocument/2006/relationships/hyperlink" Target="mailto:ELR@odh.ohio.gov" TargetMode="External"/><Relationship Id="rId4" Type="http://schemas.openxmlformats.org/officeDocument/2006/relationships/hyperlink" Target="mailto:David.Crawford@odh.ohio.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cms.gov/files/document/qso-20-37-clianh.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hhs.gov/sites/default/files/covid-19-laboratory-data-reporting-guidance.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oronavirus.ohio.gov/wps/wcm/connect/gov/b2581867-6e9d-433a-9eb6-1174eee07276/Director's+Journal+Entry+on+Updated+COVID-19+Reporting+Requirements.pdf?MOD=AJPERES&amp;CONVERT_TO=url&amp;CACHEID=ROOTWORKSPACE.Z18_M1HGGIK0N0JO00QO9DDDDM3000-b2581867-6e9d-433a-9eb6-1174eee07276-n6XVhw2"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oronavirus.ohio.gov/static/publicorders/Laboratories-Ohio-Report-Results-COVID19-Tests.pdf"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coronavirus.ohio.gov/registerlab"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coronavirus.ohio.gov/labrepor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4038600" y="1295400"/>
            <a:ext cx="5105400" cy="2570163"/>
          </a:xfrm>
        </p:spPr>
        <p:txBody>
          <a:bodyPr>
            <a:normAutofit/>
          </a:bodyPr>
          <a:lstStyle/>
          <a:p>
            <a:r>
              <a:rPr lang="en-US" sz="3600" dirty="0"/>
              <a:t>Discussion With ODH and Long-Term Care (LTC) Facilities on COVID-19 Reporting Requirements</a:t>
            </a:r>
            <a:endParaRPr lang="en-US" sz="3600" dirty="0">
              <a:latin typeface="Arial" charset="0"/>
              <a:cs typeface="Arial" charset="0"/>
            </a:endParaRPr>
          </a:p>
        </p:txBody>
      </p:sp>
      <p:sp>
        <p:nvSpPr>
          <p:cNvPr id="14339" name="Subtitle 2"/>
          <p:cNvSpPr>
            <a:spLocks noGrp="1"/>
          </p:cNvSpPr>
          <p:nvPr>
            <p:ph type="subTitle" idx="1"/>
          </p:nvPr>
        </p:nvSpPr>
        <p:spPr>
          <a:xfrm>
            <a:off x="1600200" y="3657600"/>
            <a:ext cx="7391400" cy="2209800"/>
          </a:xfrm>
        </p:spPr>
        <p:txBody>
          <a:bodyPr/>
          <a:lstStyle/>
          <a:p>
            <a:pPr algn="l"/>
            <a:r>
              <a:rPr lang="en-US" sz="2400" dirty="0">
                <a:latin typeface="Calibri" charset="0"/>
              </a:rPr>
              <a:t>                                                </a:t>
            </a:r>
            <a:r>
              <a:rPr lang="en-US" sz="3100" dirty="0">
                <a:latin typeface="Calibri" charset="0"/>
              </a:rPr>
              <a:t>                                       </a:t>
            </a:r>
            <a:endParaRPr lang="en-US" sz="1400" dirty="0">
              <a:latin typeface="Calibri" charset="0"/>
            </a:endParaRPr>
          </a:p>
          <a:p>
            <a:pPr algn="l"/>
            <a:r>
              <a:rPr lang="en-US" sz="1400" dirty="0">
                <a:latin typeface="Calibri" charset="0"/>
              </a:rPr>
              <a:t>                          </a:t>
            </a:r>
          </a:p>
          <a:p>
            <a:pPr algn="r"/>
            <a:r>
              <a:rPr lang="en-US" sz="3100" dirty="0">
                <a:latin typeface="Calibri" charset="0"/>
              </a:rPr>
              <a:t>  </a:t>
            </a:r>
            <a:r>
              <a:rPr lang="en-US" sz="1600" dirty="0">
                <a:latin typeface="Arial" charset="0"/>
                <a:cs typeface="Arial" charset="0"/>
              </a:rPr>
              <a:t>Bill Storm, MPH</a:t>
            </a:r>
          </a:p>
          <a:p>
            <a:pPr algn="r"/>
            <a:r>
              <a:rPr lang="en-US" sz="1600" dirty="0">
                <a:latin typeface="Arial" charset="0"/>
                <a:cs typeface="Arial" charset="0"/>
              </a:rPr>
              <a:t>ELR and </a:t>
            </a:r>
            <a:r>
              <a:rPr lang="en-US" sz="1600" dirty="0" err="1">
                <a:latin typeface="Arial" charset="0"/>
                <a:cs typeface="Arial" charset="0"/>
              </a:rPr>
              <a:t>eCR</a:t>
            </a:r>
            <a:r>
              <a:rPr lang="en-US" sz="1600" dirty="0">
                <a:latin typeface="Arial" charset="0"/>
                <a:cs typeface="Arial" charset="0"/>
              </a:rPr>
              <a:t> Coordinator</a:t>
            </a:r>
          </a:p>
          <a:p>
            <a:pPr algn="r"/>
            <a:r>
              <a:rPr lang="en-US" sz="1600" dirty="0">
                <a:latin typeface="Arial" charset="0"/>
                <a:cs typeface="Arial" charset="0"/>
              </a:rPr>
              <a:t>Bureau of Infectious Diseases</a:t>
            </a:r>
          </a:p>
          <a:p>
            <a:pPr algn="r"/>
            <a:r>
              <a:rPr lang="en-US" sz="1600" dirty="0">
                <a:latin typeface="Arial" charset="0"/>
                <a:cs typeface="Arial" charset="0"/>
              </a:rPr>
              <a:t>Ohio Department of Health</a:t>
            </a:r>
          </a:p>
        </p:txBody>
      </p:sp>
      <p:sp>
        <p:nvSpPr>
          <p:cNvPr id="14340" name="TextBox 4"/>
          <p:cNvSpPr txBox="1">
            <a:spLocks noChangeArrowheads="1"/>
          </p:cNvSpPr>
          <p:nvPr/>
        </p:nvSpPr>
        <p:spPr bwMode="auto">
          <a:xfrm>
            <a:off x="30332" y="6196769"/>
            <a:ext cx="8534400" cy="800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buFont typeface="Arial" charset="0"/>
              <a:buNone/>
            </a:pPr>
            <a:br>
              <a:rPr lang="en-US" sz="1400" dirty="0">
                <a:solidFill>
                  <a:srgbClr val="FFFFFF"/>
                </a:solidFill>
                <a:latin typeface="Arial" charset="0"/>
                <a:cs typeface="Arial" charset="0"/>
              </a:rPr>
            </a:br>
            <a:r>
              <a:rPr lang="en-US" sz="1400" dirty="0">
                <a:solidFill>
                  <a:srgbClr val="FFFFFF"/>
                </a:solidFill>
                <a:latin typeface="Arial" charset="0"/>
                <a:cs typeface="Arial" charset="0"/>
              </a:rPr>
              <a:t>Last Updated: Sept. 20, 2020</a:t>
            </a:r>
          </a:p>
          <a:p>
            <a:endParaRPr lang="en-US" dirty="0">
              <a:solidFill>
                <a:srgbClr val="000000"/>
              </a:solidFill>
              <a:latin typeface="Arial" charset="0"/>
              <a:cs typeface="Aria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966EB-BF1F-4D02-A80F-E96A2B7A2B81}"/>
              </a:ext>
            </a:extLst>
          </p:cNvPr>
          <p:cNvSpPr>
            <a:spLocks noGrp="1"/>
          </p:cNvSpPr>
          <p:nvPr>
            <p:ph type="title"/>
          </p:nvPr>
        </p:nvSpPr>
        <p:spPr/>
        <p:txBody>
          <a:bodyPr/>
          <a:lstStyle/>
          <a:p>
            <a:r>
              <a:rPr lang="en-US" dirty="0"/>
              <a:t>LTCF Aggregate Count Registration and Reporting Process</a:t>
            </a:r>
          </a:p>
        </p:txBody>
      </p:sp>
      <p:sp>
        <p:nvSpPr>
          <p:cNvPr id="3" name="Content Placeholder 2">
            <a:extLst>
              <a:ext uri="{FF2B5EF4-FFF2-40B4-BE49-F238E27FC236}">
                <a16:creationId xmlns:a16="http://schemas.microsoft.com/office/drawing/2014/main" id="{5C9B38D0-445D-4B63-81EB-92772335B273}"/>
              </a:ext>
            </a:extLst>
          </p:cNvPr>
          <p:cNvSpPr>
            <a:spLocks noGrp="1"/>
          </p:cNvSpPr>
          <p:nvPr>
            <p:ph idx="1"/>
          </p:nvPr>
        </p:nvSpPr>
        <p:spPr>
          <a:xfrm>
            <a:off x="503390" y="2057401"/>
            <a:ext cx="8137219" cy="4104100"/>
          </a:xfrm>
          <a:noFill/>
        </p:spPr>
        <p:txBody>
          <a:bodyPr>
            <a:normAutofit fontScale="85000" lnSpcReduction="10000"/>
          </a:bodyPr>
          <a:lstStyle/>
          <a:p>
            <a:pPr marL="457200" indent="-457200" algn="l">
              <a:buClr>
                <a:schemeClr val="bg1"/>
              </a:buClr>
              <a:buFont typeface="Arial" panose="020B0604020202020204" pitchFamily="34" charset="0"/>
              <a:buChar char="•"/>
            </a:pPr>
            <a:r>
              <a:rPr lang="en-US" dirty="0">
                <a:solidFill>
                  <a:schemeClr val="bg1"/>
                </a:solidFill>
              </a:rPr>
              <a:t>Two reporting tabs exist for aggregate count reporting.</a:t>
            </a:r>
          </a:p>
          <a:p>
            <a:pPr marL="857250" lvl="1" indent="-457200">
              <a:buFont typeface="Arial" panose="020B0604020202020204" pitchFamily="34" charset="0"/>
              <a:buChar char="•"/>
            </a:pPr>
            <a:r>
              <a:rPr lang="en-US" dirty="0">
                <a:solidFill>
                  <a:schemeClr val="bg1"/>
                </a:solidFill>
              </a:rPr>
              <a:t>Diagnostic (PCR) COVID-19 Aggregate Test Results – </a:t>
            </a:r>
            <a:r>
              <a:rPr lang="en-US" b="1" dirty="0">
                <a:solidFill>
                  <a:schemeClr val="bg1"/>
                </a:solidFill>
              </a:rPr>
              <a:t>Not performed at LTCFs</a:t>
            </a:r>
            <a:r>
              <a:rPr lang="en-US" dirty="0">
                <a:solidFill>
                  <a:schemeClr val="bg1"/>
                </a:solidFill>
              </a:rPr>
              <a:t>.</a:t>
            </a:r>
          </a:p>
          <a:p>
            <a:pPr marL="857250" lvl="1" indent="-457200">
              <a:buFont typeface="Arial" panose="020B0604020202020204" pitchFamily="34" charset="0"/>
              <a:buChar char="•"/>
            </a:pPr>
            <a:r>
              <a:rPr lang="en-US" b="1" dirty="0">
                <a:solidFill>
                  <a:schemeClr val="bg1"/>
                </a:solidFill>
              </a:rPr>
              <a:t>“Non-Diagnostic” (Antigen and Antibody) COVID-19 Aggregate Test Results.</a:t>
            </a:r>
          </a:p>
          <a:p>
            <a:pPr marL="857250" lvl="1" indent="-457200">
              <a:buFont typeface="Arial" panose="020B0604020202020204" pitchFamily="34" charset="0"/>
              <a:buChar char="•"/>
            </a:pPr>
            <a:r>
              <a:rPr lang="en-US" dirty="0">
                <a:solidFill>
                  <a:schemeClr val="bg1"/>
                </a:solidFill>
              </a:rPr>
              <a:t>BOTH tabs must be completed before submission is accepted.</a:t>
            </a:r>
          </a:p>
          <a:p>
            <a:pPr marL="457200" indent="-457200" algn="l">
              <a:buClr>
                <a:schemeClr val="bg1"/>
              </a:buClr>
              <a:buFont typeface="Arial" panose="020B0604020202020204" pitchFamily="34" charset="0"/>
              <a:buChar char="•"/>
            </a:pPr>
            <a:r>
              <a:rPr lang="en-US" dirty="0">
                <a:solidFill>
                  <a:schemeClr val="bg1"/>
                </a:solidFill>
              </a:rPr>
              <a:t>Pending Tests and Tests Not Performed only refer to specimens collected, not people yet to be swabbed.</a:t>
            </a:r>
          </a:p>
        </p:txBody>
      </p:sp>
      <p:sp>
        <p:nvSpPr>
          <p:cNvPr id="4" name="Slide Number Placeholder 3">
            <a:extLst>
              <a:ext uri="{FF2B5EF4-FFF2-40B4-BE49-F238E27FC236}">
                <a16:creationId xmlns:a16="http://schemas.microsoft.com/office/drawing/2014/main" id="{0C4D5B6A-B499-4D52-894B-0E221135FECF}"/>
              </a:ext>
            </a:extLst>
          </p:cNvPr>
          <p:cNvSpPr>
            <a:spLocks noGrp="1"/>
          </p:cNvSpPr>
          <p:nvPr>
            <p:ph type="sldNum" sz="quarter" idx="4294967295"/>
          </p:nvPr>
        </p:nvSpPr>
        <p:spPr/>
        <p:txBody>
          <a:bodyPr/>
          <a:lstStyle/>
          <a:p>
            <a:pPr algn="ctr"/>
            <a:endParaRPr lang="en-US" dirty="0">
              <a:solidFill>
                <a:schemeClr val="bg1"/>
              </a:solidFill>
            </a:endParaRPr>
          </a:p>
        </p:txBody>
      </p:sp>
      <p:sp>
        <p:nvSpPr>
          <p:cNvPr id="5" name="Rectangle 4">
            <a:extLst>
              <a:ext uri="{FF2B5EF4-FFF2-40B4-BE49-F238E27FC236}">
                <a16:creationId xmlns:a16="http://schemas.microsoft.com/office/drawing/2014/main" id="{B1A5BC0D-8085-4F26-9B40-0BF658735B48}"/>
              </a:ext>
            </a:extLst>
          </p:cNvPr>
          <p:cNvSpPr/>
          <p:nvPr/>
        </p:nvSpPr>
        <p:spPr>
          <a:xfrm>
            <a:off x="4291669" y="6161501"/>
            <a:ext cx="418704" cy="369332"/>
          </a:xfrm>
          <a:prstGeom prst="rect">
            <a:avLst/>
          </a:prstGeom>
        </p:spPr>
        <p:txBody>
          <a:bodyPr wrap="none">
            <a:spAutoFit/>
          </a:bodyPr>
          <a:lstStyle/>
          <a:p>
            <a:fld id="{0412C10C-C776-CC40-9BCA-402EBBDBDF38}" type="slidenum">
              <a:rPr lang="en-US">
                <a:solidFill>
                  <a:schemeClr val="bg1"/>
                </a:solidFill>
              </a:rPr>
              <a:pPr/>
              <a:t>10</a:t>
            </a:fld>
            <a:endParaRPr lang="en-US" dirty="0"/>
          </a:p>
        </p:txBody>
      </p:sp>
    </p:spTree>
    <p:extLst>
      <p:ext uri="{BB962C8B-B14F-4D97-AF65-F5344CB8AC3E}">
        <p14:creationId xmlns:p14="http://schemas.microsoft.com/office/powerpoint/2010/main" val="4093185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4462C-88F0-4263-B378-0C14A067D1E7}"/>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C397426A-C9C0-44EB-9587-9F5A7C07035E}"/>
              </a:ext>
            </a:extLst>
          </p:cNvPr>
          <p:cNvSpPr>
            <a:spLocks noGrp="1"/>
          </p:cNvSpPr>
          <p:nvPr>
            <p:ph idx="1"/>
          </p:nvPr>
        </p:nvSpPr>
        <p:spPr>
          <a:xfrm>
            <a:off x="402074" y="1582182"/>
            <a:ext cx="8284726" cy="3904218"/>
          </a:xfrm>
        </p:spPr>
        <p:txBody>
          <a:bodyPr>
            <a:normAutofit fontScale="85000" lnSpcReduction="10000"/>
          </a:bodyPr>
          <a:lstStyle/>
          <a:p>
            <a:pPr marL="457200" indent="-457200" algn="l">
              <a:buClr>
                <a:schemeClr val="bg1"/>
              </a:buClr>
              <a:buFont typeface="Arial"/>
              <a:buChar char="•"/>
            </a:pPr>
            <a:r>
              <a:rPr lang="en-US" dirty="0"/>
              <a:t>Review of HHS Guidance Released June 4, 2020 and CMS QSO Released Aug. 26, 2020.</a:t>
            </a:r>
          </a:p>
          <a:p>
            <a:pPr marL="457200" indent="-457200" algn="l">
              <a:buClr>
                <a:schemeClr val="bg1"/>
              </a:buClr>
              <a:buFont typeface="Arial"/>
              <a:buChar char="•"/>
            </a:pPr>
            <a:r>
              <a:rPr lang="en-US" dirty="0"/>
              <a:t>Review of Ohio Reporting Requirements for COVID-19.</a:t>
            </a:r>
          </a:p>
          <a:p>
            <a:pPr marL="457200" indent="-457200" algn="l">
              <a:buClr>
                <a:schemeClr val="bg1"/>
              </a:buClr>
              <a:buFont typeface="Arial"/>
              <a:buChar char="•"/>
            </a:pPr>
            <a:r>
              <a:rPr lang="en-US" dirty="0"/>
              <a:t>LTCF Aggregate Count Registration and Reporting Process.</a:t>
            </a:r>
          </a:p>
          <a:p>
            <a:pPr marL="457200" indent="-457200" algn="l">
              <a:buClr>
                <a:schemeClr val="bg1"/>
              </a:buClr>
              <a:buFont typeface="Arial"/>
              <a:buChar char="•"/>
            </a:pPr>
            <a:r>
              <a:rPr lang="en-US" dirty="0"/>
              <a:t>LTCF Case Reporting Process.</a:t>
            </a:r>
          </a:p>
          <a:p>
            <a:pPr marL="457200" indent="-457200" algn="l">
              <a:buClr>
                <a:schemeClr val="bg1"/>
              </a:buClr>
              <a:buFont typeface="Arial"/>
              <a:buChar char="•"/>
            </a:pPr>
            <a:r>
              <a:rPr lang="en-US" dirty="0"/>
              <a:t>Review of Electronic Laboratory Reporting (ELR) Submission Option and Process.</a:t>
            </a:r>
          </a:p>
          <a:p>
            <a:pPr marL="457200" indent="-457200" algn="l">
              <a:buClr>
                <a:schemeClr val="bg1"/>
              </a:buClr>
              <a:buFont typeface="Arial"/>
              <a:buChar char="•"/>
            </a:pPr>
            <a:r>
              <a:rPr lang="en-US" dirty="0"/>
              <a:t>Q&amp;A.</a:t>
            </a:r>
          </a:p>
        </p:txBody>
      </p:sp>
      <p:sp>
        <p:nvSpPr>
          <p:cNvPr id="4" name="Slide Number Placeholder 3">
            <a:extLst>
              <a:ext uri="{FF2B5EF4-FFF2-40B4-BE49-F238E27FC236}">
                <a16:creationId xmlns:a16="http://schemas.microsoft.com/office/drawing/2014/main" id="{8CE9823E-184A-442B-9A85-FB53F755EF99}"/>
              </a:ext>
            </a:extLst>
          </p:cNvPr>
          <p:cNvSpPr>
            <a:spLocks noGrp="1"/>
          </p:cNvSpPr>
          <p:nvPr>
            <p:ph type="sldNum" sz="quarter" idx="4294967295"/>
          </p:nvPr>
        </p:nvSpPr>
        <p:spPr>
          <a:xfrm>
            <a:off x="4038600" y="6248400"/>
            <a:ext cx="1066800" cy="365125"/>
          </a:xfrm>
          <a:prstGeom prst="rect">
            <a:avLst/>
          </a:prstGeom>
        </p:spPr>
        <p:txBody>
          <a:bodyPr/>
          <a:lstStyle/>
          <a:p>
            <a:pPr algn="ctr"/>
            <a:fld id="{0412C10C-C776-CC40-9BCA-402EBBDBDF38}" type="slidenum">
              <a:rPr lang="en-US" smtClean="0">
                <a:solidFill>
                  <a:schemeClr val="bg1"/>
                </a:solidFill>
              </a:rPr>
              <a:pPr algn="ctr"/>
              <a:t>11</a:t>
            </a:fld>
            <a:endParaRPr lang="en-US" dirty="0">
              <a:solidFill>
                <a:schemeClr val="bg1"/>
              </a:solidFill>
            </a:endParaRPr>
          </a:p>
        </p:txBody>
      </p:sp>
    </p:spTree>
    <p:extLst>
      <p:ext uri="{BB962C8B-B14F-4D97-AF65-F5344CB8AC3E}">
        <p14:creationId xmlns:p14="http://schemas.microsoft.com/office/powerpoint/2010/main" val="59325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3">
                                            <p:txEl>
                                              <p:pRg st="5" end="5"/>
                                            </p:txEl>
                                          </p:spTgt>
                                        </p:tgtEl>
                                      </p:cBhvr>
                                    </p:animEffect>
                                    <p:set>
                                      <p:cBhvr>
                                        <p:cTn id="7" dur="1" fill="hold">
                                          <p:stCondLst>
                                            <p:cond delay="499"/>
                                          </p:stCondLst>
                                        </p:cTn>
                                        <p:tgtEl>
                                          <p:spTgt spid="3">
                                            <p:txEl>
                                              <p:pRg st="5" end="5"/>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
                                            <p:txEl>
                                              <p:pRg st="4" end="4"/>
                                            </p:txEl>
                                          </p:spTgt>
                                        </p:tgtEl>
                                      </p:cBhvr>
                                    </p:animEffect>
                                    <p:set>
                                      <p:cBhvr>
                                        <p:cTn id="10" dur="1" fill="hold">
                                          <p:stCondLst>
                                            <p:cond delay="499"/>
                                          </p:stCondLst>
                                        </p:cTn>
                                        <p:tgtEl>
                                          <p:spTgt spid="3">
                                            <p:txEl>
                                              <p:pRg st="4" end="4"/>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
                                            <p:txEl>
                                              <p:pRg st="0" end="0"/>
                                            </p:txEl>
                                          </p:spTgt>
                                        </p:tgtEl>
                                      </p:cBhvr>
                                    </p:animEffect>
                                    <p:set>
                                      <p:cBhvr>
                                        <p:cTn id="13" dur="1" fill="hold">
                                          <p:stCondLst>
                                            <p:cond delay="499"/>
                                          </p:stCondLst>
                                        </p:cTn>
                                        <p:tgtEl>
                                          <p:spTgt spid="3">
                                            <p:txEl>
                                              <p:pRg st="0" end="0"/>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3">
                                            <p:txEl>
                                              <p:pRg st="2" end="2"/>
                                            </p:txEl>
                                          </p:spTgt>
                                        </p:tgtEl>
                                      </p:cBhvr>
                                    </p:animEffect>
                                    <p:set>
                                      <p:cBhvr>
                                        <p:cTn id="16" dur="1" fill="hold">
                                          <p:stCondLst>
                                            <p:cond delay="499"/>
                                          </p:stCondLst>
                                        </p:cTn>
                                        <p:tgtEl>
                                          <p:spTgt spid="3">
                                            <p:txEl>
                                              <p:pRg st="2" end="2"/>
                                            </p:txEl>
                                          </p:spTgt>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3">
                                            <p:txEl>
                                              <p:pRg st="1" end="1"/>
                                            </p:txEl>
                                          </p:spTgt>
                                        </p:tgtEl>
                                      </p:cBhvr>
                                    </p:animEffect>
                                    <p:set>
                                      <p:cBhvr>
                                        <p:cTn id="19"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BD2CC-0E81-4417-ACBC-5E8609B917FB}"/>
              </a:ext>
            </a:extLst>
          </p:cNvPr>
          <p:cNvSpPr>
            <a:spLocks noGrp="1"/>
          </p:cNvSpPr>
          <p:nvPr>
            <p:ph type="title"/>
          </p:nvPr>
        </p:nvSpPr>
        <p:spPr/>
        <p:txBody>
          <a:bodyPr/>
          <a:lstStyle/>
          <a:p>
            <a:r>
              <a:rPr lang="en-US" dirty="0"/>
              <a:t>LTCF Case Reporting Process</a:t>
            </a:r>
          </a:p>
        </p:txBody>
      </p:sp>
      <p:sp>
        <p:nvSpPr>
          <p:cNvPr id="3" name="Content Placeholder 2">
            <a:extLst>
              <a:ext uri="{FF2B5EF4-FFF2-40B4-BE49-F238E27FC236}">
                <a16:creationId xmlns:a16="http://schemas.microsoft.com/office/drawing/2014/main" id="{4E674BE3-6A23-482F-A15D-5DAF1632C4A9}"/>
              </a:ext>
            </a:extLst>
          </p:cNvPr>
          <p:cNvSpPr>
            <a:spLocks noGrp="1"/>
          </p:cNvSpPr>
          <p:nvPr>
            <p:ph idx="1"/>
          </p:nvPr>
        </p:nvSpPr>
        <p:spPr>
          <a:xfrm>
            <a:off x="402074" y="1878852"/>
            <a:ext cx="8137219" cy="3912348"/>
          </a:xfrm>
        </p:spPr>
        <p:txBody>
          <a:bodyPr/>
          <a:lstStyle/>
          <a:p>
            <a:pPr marL="457200" indent="-457200" algn="l">
              <a:buClr>
                <a:schemeClr val="bg1"/>
              </a:buClr>
              <a:buFont typeface="Arial" panose="020B0604020202020204" pitchFamily="34" charset="0"/>
              <a:buChar char="•"/>
            </a:pPr>
            <a:r>
              <a:rPr lang="en-US" dirty="0"/>
              <a:t>Negative COVID-19 test results must be reported at the case/line level per CMS QSO and HHS requirements.</a:t>
            </a:r>
          </a:p>
          <a:p>
            <a:pPr marL="857250" lvl="1" indent="-457200">
              <a:buFont typeface="Arial" panose="020B0604020202020204" pitchFamily="34" charset="0"/>
              <a:buChar char="•"/>
            </a:pPr>
            <a:r>
              <a:rPr lang="en-US" dirty="0"/>
              <a:t>ODH is not yet ready to accept negative test results at the case/line level as of Sept. 20, 2020.</a:t>
            </a:r>
          </a:p>
          <a:p>
            <a:pPr marL="857250" lvl="1" indent="-457200">
              <a:buFont typeface="Arial" panose="020B0604020202020204" pitchFamily="34" charset="0"/>
              <a:buChar char="•"/>
            </a:pPr>
            <a:r>
              <a:rPr lang="en-US" dirty="0"/>
              <a:t>ODH anticipates GO LIVE of new IT system by end of September 2020 to start accepting negative test results.</a:t>
            </a:r>
          </a:p>
        </p:txBody>
      </p:sp>
      <p:sp>
        <p:nvSpPr>
          <p:cNvPr id="4" name="Slide Number Placeholder 3">
            <a:extLst>
              <a:ext uri="{FF2B5EF4-FFF2-40B4-BE49-F238E27FC236}">
                <a16:creationId xmlns:a16="http://schemas.microsoft.com/office/drawing/2014/main" id="{555BD6BB-0332-41DA-9818-A986943C3228}"/>
              </a:ext>
            </a:extLst>
          </p:cNvPr>
          <p:cNvSpPr>
            <a:spLocks noGrp="1"/>
          </p:cNvSpPr>
          <p:nvPr>
            <p:ph type="sldNum" sz="quarter" idx="4294967295"/>
          </p:nvPr>
        </p:nvSpPr>
        <p:spPr/>
        <p:txBody>
          <a:bodyPr/>
          <a:lstStyle/>
          <a:p>
            <a:pPr algn="ctr"/>
            <a:endParaRPr lang="en-US" dirty="0">
              <a:solidFill>
                <a:schemeClr val="bg1"/>
              </a:solidFill>
            </a:endParaRPr>
          </a:p>
        </p:txBody>
      </p:sp>
      <p:sp>
        <p:nvSpPr>
          <p:cNvPr id="5" name="Rectangle 4">
            <a:extLst>
              <a:ext uri="{FF2B5EF4-FFF2-40B4-BE49-F238E27FC236}">
                <a16:creationId xmlns:a16="http://schemas.microsoft.com/office/drawing/2014/main" id="{D864B1B4-85B1-4E99-AD70-2273DA2BF085}"/>
              </a:ext>
            </a:extLst>
          </p:cNvPr>
          <p:cNvSpPr/>
          <p:nvPr/>
        </p:nvSpPr>
        <p:spPr>
          <a:xfrm>
            <a:off x="4362648" y="6248400"/>
            <a:ext cx="418704" cy="369332"/>
          </a:xfrm>
          <a:prstGeom prst="rect">
            <a:avLst/>
          </a:prstGeom>
        </p:spPr>
        <p:txBody>
          <a:bodyPr wrap="none">
            <a:spAutoFit/>
          </a:bodyPr>
          <a:lstStyle/>
          <a:p>
            <a:fld id="{0412C10C-C776-CC40-9BCA-402EBBDBDF38}" type="slidenum">
              <a:rPr lang="en-US">
                <a:solidFill>
                  <a:schemeClr val="bg1"/>
                </a:solidFill>
              </a:rPr>
              <a:pPr/>
              <a:t>12</a:t>
            </a:fld>
            <a:endParaRPr lang="en-US" dirty="0"/>
          </a:p>
        </p:txBody>
      </p:sp>
    </p:spTree>
    <p:extLst>
      <p:ext uri="{BB962C8B-B14F-4D97-AF65-F5344CB8AC3E}">
        <p14:creationId xmlns:p14="http://schemas.microsoft.com/office/powerpoint/2010/main" val="3003553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4462C-88F0-4263-B378-0C14A067D1E7}"/>
              </a:ext>
            </a:extLst>
          </p:cNvPr>
          <p:cNvSpPr>
            <a:spLocks noGrp="1"/>
          </p:cNvSpPr>
          <p:nvPr>
            <p:ph type="title"/>
          </p:nvPr>
        </p:nvSpPr>
        <p:spPr>
          <a:xfrm>
            <a:off x="402074" y="457200"/>
            <a:ext cx="8616598" cy="1066799"/>
          </a:xfrm>
        </p:spPr>
        <p:txBody>
          <a:bodyPr>
            <a:normAutofit/>
          </a:bodyPr>
          <a:lstStyle/>
          <a:p>
            <a:r>
              <a:rPr lang="en-US" dirty="0"/>
              <a:t>LTCF Case Reporting Process</a:t>
            </a:r>
          </a:p>
        </p:txBody>
      </p:sp>
      <p:sp>
        <p:nvSpPr>
          <p:cNvPr id="3" name="Content Placeholder 2">
            <a:extLst>
              <a:ext uri="{FF2B5EF4-FFF2-40B4-BE49-F238E27FC236}">
                <a16:creationId xmlns:a16="http://schemas.microsoft.com/office/drawing/2014/main" id="{C397426A-C9C0-44EB-9587-9F5A7C07035E}"/>
              </a:ext>
            </a:extLst>
          </p:cNvPr>
          <p:cNvSpPr>
            <a:spLocks noGrp="1"/>
          </p:cNvSpPr>
          <p:nvPr>
            <p:ph idx="1"/>
          </p:nvPr>
        </p:nvSpPr>
        <p:spPr>
          <a:xfrm>
            <a:off x="402074" y="1913439"/>
            <a:ext cx="8137219" cy="4056618"/>
          </a:xfrm>
        </p:spPr>
        <p:txBody>
          <a:bodyPr>
            <a:normAutofit lnSpcReduction="10000"/>
          </a:bodyPr>
          <a:lstStyle/>
          <a:p>
            <a:pPr marL="457200" indent="-457200" algn="l">
              <a:buClr>
                <a:schemeClr val="bg1"/>
              </a:buClr>
              <a:buFont typeface="Arial"/>
              <a:buChar char="•"/>
            </a:pPr>
            <a:r>
              <a:rPr lang="en-US" dirty="0"/>
              <a:t>LTCFs must report positive and inconclusive/indeterminate test results to the local health department.</a:t>
            </a:r>
          </a:p>
          <a:p>
            <a:pPr marL="857250" lvl="1" indent="-457200">
              <a:buFont typeface="Arial"/>
              <a:buChar char="•"/>
            </a:pPr>
            <a:r>
              <a:rPr lang="en-US" dirty="0"/>
              <a:t>Manual reporting option – Faxing results using the </a:t>
            </a:r>
            <a:r>
              <a:rPr lang="en-US" u="sng" dirty="0">
                <a:hlinkClick r:id="rId3"/>
              </a:rPr>
              <a:t>confidential case report form</a:t>
            </a:r>
            <a:r>
              <a:rPr lang="en-US" dirty="0"/>
              <a:t> or other similar report format.</a:t>
            </a:r>
          </a:p>
          <a:p>
            <a:pPr marL="857250" lvl="1" indent="-457200">
              <a:buFont typeface="Arial"/>
              <a:buChar char="•"/>
            </a:pPr>
            <a:r>
              <a:rPr lang="en-US" dirty="0"/>
              <a:t>Electronic submission reporting option – Electronic laboratory reporting (ELR) using a CSV-supported schema.</a:t>
            </a:r>
          </a:p>
        </p:txBody>
      </p:sp>
      <p:sp>
        <p:nvSpPr>
          <p:cNvPr id="4" name="Slide Number Placeholder 3">
            <a:extLst>
              <a:ext uri="{FF2B5EF4-FFF2-40B4-BE49-F238E27FC236}">
                <a16:creationId xmlns:a16="http://schemas.microsoft.com/office/drawing/2014/main" id="{8CE9823E-184A-442B-9A85-FB53F755EF99}"/>
              </a:ext>
            </a:extLst>
          </p:cNvPr>
          <p:cNvSpPr>
            <a:spLocks noGrp="1"/>
          </p:cNvSpPr>
          <p:nvPr>
            <p:ph type="sldNum" sz="quarter" idx="4294967295"/>
          </p:nvPr>
        </p:nvSpPr>
        <p:spPr>
          <a:xfrm>
            <a:off x="5486400" y="6324600"/>
            <a:ext cx="1066800" cy="365125"/>
          </a:xfrm>
          <a:prstGeom prst="rect">
            <a:avLst/>
          </a:prstGeom>
        </p:spPr>
        <p:txBody>
          <a:bodyPr/>
          <a:lstStyle/>
          <a:p>
            <a:pPr algn="ctr"/>
            <a:fld id="{0412C10C-C776-CC40-9BCA-402EBBDBDF38}" type="slidenum">
              <a:rPr lang="en-US" smtClean="0">
                <a:solidFill>
                  <a:schemeClr val="bg1"/>
                </a:solidFill>
              </a:rPr>
              <a:pPr algn="ctr"/>
              <a:t>13</a:t>
            </a:fld>
            <a:endParaRPr lang="en-US" dirty="0">
              <a:solidFill>
                <a:schemeClr val="bg1"/>
              </a:solidFill>
            </a:endParaRPr>
          </a:p>
        </p:txBody>
      </p:sp>
    </p:spTree>
    <p:extLst>
      <p:ext uri="{BB962C8B-B14F-4D97-AF65-F5344CB8AC3E}">
        <p14:creationId xmlns:p14="http://schemas.microsoft.com/office/powerpoint/2010/main" val="2324095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4462C-88F0-4263-B378-0C14A067D1E7}"/>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C397426A-C9C0-44EB-9587-9F5A7C07035E}"/>
              </a:ext>
            </a:extLst>
          </p:cNvPr>
          <p:cNvSpPr>
            <a:spLocks noGrp="1"/>
          </p:cNvSpPr>
          <p:nvPr>
            <p:ph idx="1"/>
          </p:nvPr>
        </p:nvSpPr>
        <p:spPr>
          <a:xfrm>
            <a:off x="402074" y="1582182"/>
            <a:ext cx="8284726" cy="3904218"/>
          </a:xfrm>
        </p:spPr>
        <p:txBody>
          <a:bodyPr>
            <a:normAutofit fontScale="85000" lnSpcReduction="10000"/>
          </a:bodyPr>
          <a:lstStyle/>
          <a:p>
            <a:pPr marL="457200" indent="-457200" algn="l">
              <a:buClr>
                <a:schemeClr val="bg1"/>
              </a:buClr>
              <a:buFont typeface="Arial"/>
              <a:buChar char="•"/>
            </a:pPr>
            <a:r>
              <a:rPr lang="en-US" dirty="0"/>
              <a:t>Review of HHS Guidance Released June 4, 2020 and CMS QSO Released Aug. 26, 2020.</a:t>
            </a:r>
          </a:p>
          <a:p>
            <a:pPr marL="457200" indent="-457200" algn="l">
              <a:buClr>
                <a:schemeClr val="bg1"/>
              </a:buClr>
              <a:buFont typeface="Arial"/>
              <a:buChar char="•"/>
            </a:pPr>
            <a:r>
              <a:rPr lang="en-US" dirty="0"/>
              <a:t>Review of Ohio Reporting Requirements for COVID-19.</a:t>
            </a:r>
          </a:p>
          <a:p>
            <a:pPr marL="457200" indent="-457200" algn="l">
              <a:buClr>
                <a:schemeClr val="bg1"/>
              </a:buClr>
              <a:buFont typeface="Arial"/>
              <a:buChar char="•"/>
            </a:pPr>
            <a:r>
              <a:rPr lang="en-US" dirty="0"/>
              <a:t>LTCF Aggregate Count Registration and Reporting Process.</a:t>
            </a:r>
          </a:p>
          <a:p>
            <a:pPr marL="457200" indent="-457200" algn="l">
              <a:buClr>
                <a:schemeClr val="bg1"/>
              </a:buClr>
              <a:buFont typeface="Arial"/>
              <a:buChar char="•"/>
            </a:pPr>
            <a:r>
              <a:rPr lang="en-US" dirty="0"/>
              <a:t>LTCF Case Reporting Process.</a:t>
            </a:r>
          </a:p>
          <a:p>
            <a:pPr marL="457200" indent="-457200" algn="l">
              <a:buClr>
                <a:schemeClr val="bg1"/>
              </a:buClr>
              <a:buFont typeface="Arial"/>
              <a:buChar char="•"/>
            </a:pPr>
            <a:r>
              <a:rPr lang="en-US" dirty="0"/>
              <a:t>Review of Electronic Laboratory Reporting (ELR) Submission Option and Process.</a:t>
            </a:r>
          </a:p>
          <a:p>
            <a:pPr marL="457200" indent="-457200" algn="l">
              <a:buClr>
                <a:schemeClr val="bg1"/>
              </a:buClr>
              <a:buFont typeface="Arial"/>
              <a:buChar char="•"/>
            </a:pPr>
            <a:r>
              <a:rPr lang="en-US" dirty="0"/>
              <a:t>Q&amp;A.</a:t>
            </a:r>
          </a:p>
        </p:txBody>
      </p:sp>
      <p:sp>
        <p:nvSpPr>
          <p:cNvPr id="4" name="Slide Number Placeholder 3">
            <a:extLst>
              <a:ext uri="{FF2B5EF4-FFF2-40B4-BE49-F238E27FC236}">
                <a16:creationId xmlns:a16="http://schemas.microsoft.com/office/drawing/2014/main" id="{8CE9823E-184A-442B-9A85-FB53F755EF99}"/>
              </a:ext>
            </a:extLst>
          </p:cNvPr>
          <p:cNvSpPr>
            <a:spLocks noGrp="1"/>
          </p:cNvSpPr>
          <p:nvPr>
            <p:ph type="sldNum" sz="quarter" idx="4294967295"/>
          </p:nvPr>
        </p:nvSpPr>
        <p:spPr>
          <a:xfrm>
            <a:off x="4038600" y="6324600"/>
            <a:ext cx="1066800" cy="365125"/>
          </a:xfrm>
          <a:prstGeom prst="rect">
            <a:avLst/>
          </a:prstGeom>
        </p:spPr>
        <p:txBody>
          <a:bodyPr/>
          <a:lstStyle/>
          <a:p>
            <a:pPr algn="ctr"/>
            <a:fld id="{0412C10C-C776-CC40-9BCA-402EBBDBDF38}" type="slidenum">
              <a:rPr lang="en-US" smtClean="0">
                <a:solidFill>
                  <a:schemeClr val="bg1"/>
                </a:solidFill>
              </a:rPr>
              <a:pPr algn="ctr"/>
              <a:t>14</a:t>
            </a:fld>
            <a:endParaRPr lang="en-US" dirty="0">
              <a:solidFill>
                <a:schemeClr val="bg1"/>
              </a:solidFill>
            </a:endParaRPr>
          </a:p>
        </p:txBody>
      </p:sp>
    </p:spTree>
    <p:extLst>
      <p:ext uri="{BB962C8B-B14F-4D97-AF65-F5344CB8AC3E}">
        <p14:creationId xmlns:p14="http://schemas.microsoft.com/office/powerpoint/2010/main" val="406799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3">
                                            <p:txEl>
                                              <p:pRg st="5" end="5"/>
                                            </p:txEl>
                                          </p:spTgt>
                                        </p:tgtEl>
                                      </p:cBhvr>
                                    </p:animEffect>
                                    <p:set>
                                      <p:cBhvr>
                                        <p:cTn id="7" dur="1" fill="hold">
                                          <p:stCondLst>
                                            <p:cond delay="499"/>
                                          </p:stCondLst>
                                        </p:cTn>
                                        <p:tgtEl>
                                          <p:spTgt spid="3">
                                            <p:txEl>
                                              <p:pRg st="5" end="5"/>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
                                            <p:txEl>
                                              <p:pRg st="0" end="0"/>
                                            </p:txEl>
                                          </p:spTgt>
                                        </p:tgtEl>
                                      </p:cBhvr>
                                    </p:animEffect>
                                    <p:set>
                                      <p:cBhvr>
                                        <p:cTn id="10" dur="1" fill="hold">
                                          <p:stCondLst>
                                            <p:cond delay="499"/>
                                          </p:stCondLst>
                                        </p:cTn>
                                        <p:tgtEl>
                                          <p:spTgt spid="3">
                                            <p:txEl>
                                              <p:pRg st="0" end="0"/>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
                                            <p:txEl>
                                              <p:pRg st="2" end="2"/>
                                            </p:txEl>
                                          </p:spTgt>
                                        </p:tgtEl>
                                      </p:cBhvr>
                                    </p:animEffect>
                                    <p:set>
                                      <p:cBhvr>
                                        <p:cTn id="13" dur="1" fill="hold">
                                          <p:stCondLst>
                                            <p:cond delay="499"/>
                                          </p:stCondLst>
                                        </p:cTn>
                                        <p:tgtEl>
                                          <p:spTgt spid="3">
                                            <p:txEl>
                                              <p:pRg st="2" end="2"/>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3">
                                            <p:txEl>
                                              <p:pRg st="1" end="1"/>
                                            </p:txEl>
                                          </p:spTgt>
                                        </p:tgtEl>
                                      </p:cBhvr>
                                    </p:animEffect>
                                    <p:set>
                                      <p:cBhvr>
                                        <p:cTn id="16" dur="1" fill="hold">
                                          <p:stCondLst>
                                            <p:cond delay="499"/>
                                          </p:stCondLst>
                                        </p:cTn>
                                        <p:tgtEl>
                                          <p:spTgt spid="3">
                                            <p:txEl>
                                              <p:pRg st="1" end="1"/>
                                            </p:txEl>
                                          </p:spTgt>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3">
                                            <p:txEl>
                                              <p:pRg st="3" end="3"/>
                                            </p:txEl>
                                          </p:spTgt>
                                        </p:tgtEl>
                                      </p:cBhvr>
                                    </p:animEffect>
                                    <p:set>
                                      <p:cBhvr>
                                        <p:cTn id="19"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4462C-88F0-4263-B378-0C14A067D1E7}"/>
              </a:ext>
            </a:extLst>
          </p:cNvPr>
          <p:cNvSpPr>
            <a:spLocks noGrp="1"/>
          </p:cNvSpPr>
          <p:nvPr>
            <p:ph type="title"/>
          </p:nvPr>
        </p:nvSpPr>
        <p:spPr>
          <a:xfrm>
            <a:off x="402074" y="696498"/>
            <a:ext cx="8616598" cy="1132302"/>
          </a:xfrm>
        </p:spPr>
        <p:txBody>
          <a:bodyPr>
            <a:normAutofit fontScale="90000"/>
          </a:bodyPr>
          <a:lstStyle/>
          <a:p>
            <a:r>
              <a:rPr lang="en-US" dirty="0"/>
              <a:t>Review of Electronic Laboratory Reporting (ELR) Submission Option and Process</a:t>
            </a:r>
          </a:p>
        </p:txBody>
      </p:sp>
      <p:sp>
        <p:nvSpPr>
          <p:cNvPr id="3" name="Content Placeholder 2">
            <a:extLst>
              <a:ext uri="{FF2B5EF4-FFF2-40B4-BE49-F238E27FC236}">
                <a16:creationId xmlns:a16="http://schemas.microsoft.com/office/drawing/2014/main" id="{C397426A-C9C0-44EB-9587-9F5A7C07035E}"/>
              </a:ext>
            </a:extLst>
          </p:cNvPr>
          <p:cNvSpPr>
            <a:spLocks noGrp="1"/>
          </p:cNvSpPr>
          <p:nvPr>
            <p:ph idx="1"/>
          </p:nvPr>
        </p:nvSpPr>
        <p:spPr>
          <a:xfrm>
            <a:off x="325958" y="2337655"/>
            <a:ext cx="8137219" cy="4132818"/>
          </a:xfrm>
        </p:spPr>
        <p:txBody>
          <a:bodyPr>
            <a:normAutofit/>
          </a:bodyPr>
          <a:lstStyle/>
          <a:p>
            <a:pPr marL="457200" indent="-457200" algn="l">
              <a:buClr>
                <a:schemeClr val="bg1"/>
              </a:buClr>
              <a:buFont typeface="Arial"/>
              <a:buChar char="•"/>
            </a:pPr>
            <a:r>
              <a:rPr lang="en-US" dirty="0"/>
              <a:t>ODH recommends LTCFs report COVID-19 test results using an electronic submission method directly to ODH.</a:t>
            </a:r>
          </a:p>
          <a:p>
            <a:pPr marL="457200" indent="-457200" algn="l">
              <a:buClr>
                <a:schemeClr val="bg1"/>
              </a:buClr>
              <a:buFont typeface="Arial"/>
              <a:buChar char="•"/>
            </a:pPr>
            <a:r>
              <a:rPr lang="en-US" dirty="0"/>
              <a:t>CSV – Comma separated values file schema format is available.</a:t>
            </a:r>
          </a:p>
          <a:p>
            <a:pPr marL="857250" lvl="1" indent="-457200">
              <a:buFont typeface="Arial"/>
              <a:buChar char="•"/>
            </a:pPr>
            <a:r>
              <a:rPr lang="en-US" dirty="0"/>
              <a:t>An </a:t>
            </a:r>
            <a:r>
              <a:rPr lang="en-US" b="1" dirty="0"/>
              <a:t>update</a:t>
            </a:r>
            <a:r>
              <a:rPr lang="en-US" dirty="0"/>
              <a:t> to the standard CSV format will be coming to address more HHS required data fields.</a:t>
            </a:r>
          </a:p>
        </p:txBody>
      </p:sp>
      <p:sp>
        <p:nvSpPr>
          <p:cNvPr id="4" name="Slide Number Placeholder 3">
            <a:extLst>
              <a:ext uri="{FF2B5EF4-FFF2-40B4-BE49-F238E27FC236}">
                <a16:creationId xmlns:a16="http://schemas.microsoft.com/office/drawing/2014/main" id="{8CE9823E-184A-442B-9A85-FB53F755EF99}"/>
              </a:ext>
            </a:extLst>
          </p:cNvPr>
          <p:cNvSpPr>
            <a:spLocks noGrp="1"/>
          </p:cNvSpPr>
          <p:nvPr>
            <p:ph type="sldNum" sz="quarter" idx="4294967295"/>
          </p:nvPr>
        </p:nvSpPr>
        <p:spPr>
          <a:xfrm>
            <a:off x="3962400" y="6324600"/>
            <a:ext cx="1066800" cy="365125"/>
          </a:xfrm>
          <a:prstGeom prst="rect">
            <a:avLst/>
          </a:prstGeom>
        </p:spPr>
        <p:txBody>
          <a:bodyPr/>
          <a:lstStyle/>
          <a:p>
            <a:pPr algn="ctr"/>
            <a:fld id="{0412C10C-C776-CC40-9BCA-402EBBDBDF38}" type="slidenum">
              <a:rPr lang="en-US" smtClean="0">
                <a:solidFill>
                  <a:schemeClr val="bg1"/>
                </a:solidFill>
              </a:rPr>
              <a:pPr algn="ctr"/>
              <a:t>15</a:t>
            </a:fld>
            <a:endParaRPr lang="en-US" dirty="0">
              <a:solidFill>
                <a:schemeClr val="bg1"/>
              </a:solidFill>
            </a:endParaRPr>
          </a:p>
        </p:txBody>
      </p:sp>
    </p:spTree>
    <p:extLst>
      <p:ext uri="{BB962C8B-B14F-4D97-AF65-F5344CB8AC3E}">
        <p14:creationId xmlns:p14="http://schemas.microsoft.com/office/powerpoint/2010/main" val="3859805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4462C-88F0-4263-B378-0C14A067D1E7}"/>
              </a:ext>
            </a:extLst>
          </p:cNvPr>
          <p:cNvSpPr>
            <a:spLocks noGrp="1"/>
          </p:cNvSpPr>
          <p:nvPr>
            <p:ph type="title"/>
          </p:nvPr>
        </p:nvSpPr>
        <p:spPr>
          <a:xfrm>
            <a:off x="402074" y="696498"/>
            <a:ext cx="8616598" cy="979901"/>
          </a:xfrm>
        </p:spPr>
        <p:txBody>
          <a:bodyPr>
            <a:normAutofit fontScale="90000"/>
          </a:bodyPr>
          <a:lstStyle/>
          <a:p>
            <a:r>
              <a:rPr lang="en-US" dirty="0"/>
              <a:t>Review of Electronic Laboratory Reporting (ELR) Submission Option and Process</a:t>
            </a:r>
          </a:p>
        </p:txBody>
      </p:sp>
      <p:sp>
        <p:nvSpPr>
          <p:cNvPr id="3" name="Content Placeholder 2">
            <a:extLst>
              <a:ext uri="{FF2B5EF4-FFF2-40B4-BE49-F238E27FC236}">
                <a16:creationId xmlns:a16="http://schemas.microsoft.com/office/drawing/2014/main" id="{C397426A-C9C0-44EB-9587-9F5A7C07035E}"/>
              </a:ext>
            </a:extLst>
          </p:cNvPr>
          <p:cNvSpPr>
            <a:spLocks noGrp="1"/>
          </p:cNvSpPr>
          <p:nvPr>
            <p:ph idx="1"/>
          </p:nvPr>
        </p:nvSpPr>
        <p:spPr>
          <a:xfrm>
            <a:off x="402074" y="2590800"/>
            <a:ext cx="8137219" cy="3733800"/>
          </a:xfrm>
        </p:spPr>
        <p:txBody>
          <a:bodyPr>
            <a:normAutofit fontScale="92500" lnSpcReduction="20000"/>
          </a:bodyPr>
          <a:lstStyle/>
          <a:p>
            <a:pPr marL="457200" indent="-457200" algn="l">
              <a:buClr>
                <a:schemeClr val="bg1"/>
              </a:buClr>
              <a:buFont typeface="Arial"/>
              <a:buChar char="•"/>
            </a:pPr>
            <a:r>
              <a:rPr lang="en-US" dirty="0"/>
              <a:t>Establish secure connection with ODH to submit COVID-19 testing results using secure file transfer protocol (SFTP).</a:t>
            </a:r>
          </a:p>
          <a:p>
            <a:pPr marL="457200" indent="-457200" algn="l">
              <a:buClr>
                <a:schemeClr val="bg1"/>
              </a:buClr>
              <a:buFont typeface="Arial"/>
              <a:buChar char="•"/>
            </a:pPr>
            <a:r>
              <a:rPr lang="en-US" dirty="0"/>
              <a:t>Begin setting up the CSV template for your LTCF to send a TEST file to ODH for review and approval. </a:t>
            </a:r>
          </a:p>
          <a:p>
            <a:pPr marL="457200" indent="-457200" algn="l">
              <a:buClr>
                <a:schemeClr val="bg1"/>
              </a:buClr>
              <a:buFont typeface="Arial"/>
              <a:buChar char="•"/>
            </a:pPr>
            <a:r>
              <a:rPr lang="en-US" dirty="0"/>
              <a:t>Participate in a brief acceptance testing period to validate the results prior to moving to PRODUCTION.</a:t>
            </a:r>
          </a:p>
        </p:txBody>
      </p:sp>
      <p:sp>
        <p:nvSpPr>
          <p:cNvPr id="4" name="Slide Number Placeholder 3">
            <a:extLst>
              <a:ext uri="{FF2B5EF4-FFF2-40B4-BE49-F238E27FC236}">
                <a16:creationId xmlns:a16="http://schemas.microsoft.com/office/drawing/2014/main" id="{8CE9823E-184A-442B-9A85-FB53F755EF99}"/>
              </a:ext>
            </a:extLst>
          </p:cNvPr>
          <p:cNvSpPr>
            <a:spLocks noGrp="1"/>
          </p:cNvSpPr>
          <p:nvPr>
            <p:ph type="sldNum" sz="quarter" idx="4294967295"/>
          </p:nvPr>
        </p:nvSpPr>
        <p:spPr>
          <a:xfrm>
            <a:off x="4114800" y="6400800"/>
            <a:ext cx="1066800" cy="365125"/>
          </a:xfrm>
          <a:prstGeom prst="rect">
            <a:avLst/>
          </a:prstGeom>
        </p:spPr>
        <p:txBody>
          <a:bodyPr/>
          <a:lstStyle/>
          <a:p>
            <a:pPr algn="ctr"/>
            <a:fld id="{0412C10C-C776-CC40-9BCA-402EBBDBDF38}" type="slidenum">
              <a:rPr lang="en-US" smtClean="0">
                <a:solidFill>
                  <a:schemeClr val="bg1"/>
                </a:solidFill>
              </a:rPr>
              <a:pPr algn="ctr"/>
              <a:t>16</a:t>
            </a:fld>
            <a:endParaRPr lang="en-US" dirty="0">
              <a:solidFill>
                <a:schemeClr val="bg1"/>
              </a:solidFill>
            </a:endParaRPr>
          </a:p>
        </p:txBody>
      </p:sp>
    </p:spTree>
    <p:extLst>
      <p:ext uri="{BB962C8B-B14F-4D97-AF65-F5344CB8AC3E}">
        <p14:creationId xmlns:p14="http://schemas.microsoft.com/office/powerpoint/2010/main" val="1142040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ADC30-FED1-4BB7-BE9A-D206AB832659}"/>
              </a:ext>
            </a:extLst>
          </p:cNvPr>
          <p:cNvSpPr>
            <a:spLocks noGrp="1"/>
          </p:cNvSpPr>
          <p:nvPr>
            <p:ph type="title"/>
          </p:nvPr>
        </p:nvSpPr>
        <p:spPr>
          <a:xfrm>
            <a:off x="402074" y="696498"/>
            <a:ext cx="8616598" cy="979901"/>
          </a:xfrm>
        </p:spPr>
        <p:txBody>
          <a:bodyPr>
            <a:normAutofit fontScale="90000"/>
          </a:bodyPr>
          <a:lstStyle/>
          <a:p>
            <a:r>
              <a:rPr lang="en-US" dirty="0"/>
              <a:t>Review of Electronic Laboratory Reporting (ELR) Submission Option and Process</a:t>
            </a:r>
          </a:p>
        </p:txBody>
      </p:sp>
      <p:sp>
        <p:nvSpPr>
          <p:cNvPr id="3" name="Content Placeholder 2">
            <a:extLst>
              <a:ext uri="{FF2B5EF4-FFF2-40B4-BE49-F238E27FC236}">
                <a16:creationId xmlns:a16="http://schemas.microsoft.com/office/drawing/2014/main" id="{9328C88C-852E-4B29-8D34-948A618E96D2}"/>
              </a:ext>
            </a:extLst>
          </p:cNvPr>
          <p:cNvSpPr>
            <a:spLocks noGrp="1"/>
          </p:cNvSpPr>
          <p:nvPr>
            <p:ph idx="1"/>
          </p:nvPr>
        </p:nvSpPr>
        <p:spPr>
          <a:xfrm>
            <a:off x="579590" y="2514600"/>
            <a:ext cx="8137219" cy="1321024"/>
          </a:xfrm>
        </p:spPr>
        <p:txBody>
          <a:bodyPr/>
          <a:lstStyle/>
          <a:p>
            <a:pPr marL="457200" indent="-457200" algn="l">
              <a:buClr>
                <a:schemeClr val="bg1"/>
              </a:buClr>
              <a:buFont typeface="Arial" panose="020B0604020202020204" pitchFamily="34" charset="0"/>
              <a:buChar char="•"/>
            </a:pPr>
            <a:r>
              <a:rPr lang="en-US" dirty="0"/>
              <a:t>LIVE demo of setting up a CSV file.</a:t>
            </a:r>
          </a:p>
        </p:txBody>
      </p:sp>
      <p:sp>
        <p:nvSpPr>
          <p:cNvPr id="4" name="Slide Number Placeholder 3">
            <a:extLst>
              <a:ext uri="{FF2B5EF4-FFF2-40B4-BE49-F238E27FC236}">
                <a16:creationId xmlns:a16="http://schemas.microsoft.com/office/drawing/2014/main" id="{2F0546A4-FBE7-438D-8542-9E76AD004206}"/>
              </a:ext>
            </a:extLst>
          </p:cNvPr>
          <p:cNvSpPr>
            <a:spLocks noGrp="1"/>
          </p:cNvSpPr>
          <p:nvPr>
            <p:ph type="sldNum" sz="quarter" idx="4294967295"/>
          </p:nvPr>
        </p:nvSpPr>
        <p:spPr/>
        <p:txBody>
          <a:bodyPr/>
          <a:lstStyle/>
          <a:p>
            <a:pPr algn="ctr"/>
            <a:endParaRPr lang="en-US" dirty="0">
              <a:solidFill>
                <a:schemeClr val="bg1"/>
              </a:solidFill>
            </a:endParaRPr>
          </a:p>
        </p:txBody>
      </p:sp>
      <p:sp>
        <p:nvSpPr>
          <p:cNvPr id="5" name="Rectangle 4">
            <a:extLst>
              <a:ext uri="{FF2B5EF4-FFF2-40B4-BE49-F238E27FC236}">
                <a16:creationId xmlns:a16="http://schemas.microsoft.com/office/drawing/2014/main" id="{F867E4E0-BA7D-4B14-B50E-A0BBFAA09AA4}"/>
              </a:ext>
            </a:extLst>
          </p:cNvPr>
          <p:cNvSpPr/>
          <p:nvPr/>
        </p:nvSpPr>
        <p:spPr>
          <a:xfrm>
            <a:off x="4203898" y="6238359"/>
            <a:ext cx="418704" cy="369332"/>
          </a:xfrm>
          <a:prstGeom prst="rect">
            <a:avLst/>
          </a:prstGeom>
        </p:spPr>
        <p:txBody>
          <a:bodyPr wrap="none">
            <a:spAutoFit/>
          </a:bodyPr>
          <a:lstStyle/>
          <a:p>
            <a:fld id="{0412C10C-C776-CC40-9BCA-402EBBDBDF38}" type="slidenum">
              <a:rPr lang="en-US">
                <a:solidFill>
                  <a:schemeClr val="bg1"/>
                </a:solidFill>
              </a:rPr>
              <a:pPr/>
              <a:t>17</a:t>
            </a:fld>
            <a:endParaRPr lang="en-US" dirty="0"/>
          </a:p>
        </p:txBody>
      </p:sp>
    </p:spTree>
    <p:extLst>
      <p:ext uri="{BB962C8B-B14F-4D97-AF65-F5344CB8AC3E}">
        <p14:creationId xmlns:p14="http://schemas.microsoft.com/office/powerpoint/2010/main" val="3429774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4462C-88F0-4263-B378-0C14A067D1E7}"/>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C397426A-C9C0-44EB-9587-9F5A7C07035E}"/>
              </a:ext>
            </a:extLst>
          </p:cNvPr>
          <p:cNvSpPr>
            <a:spLocks noGrp="1"/>
          </p:cNvSpPr>
          <p:nvPr>
            <p:ph idx="1"/>
          </p:nvPr>
        </p:nvSpPr>
        <p:spPr>
          <a:xfrm>
            <a:off x="402074" y="1582182"/>
            <a:ext cx="8284726" cy="3904218"/>
          </a:xfrm>
        </p:spPr>
        <p:txBody>
          <a:bodyPr>
            <a:normAutofit fontScale="85000" lnSpcReduction="10000"/>
          </a:bodyPr>
          <a:lstStyle/>
          <a:p>
            <a:pPr marL="457200" indent="-457200" algn="l">
              <a:buClr>
                <a:schemeClr val="bg1"/>
              </a:buClr>
              <a:buFont typeface="Arial"/>
              <a:buChar char="•"/>
            </a:pPr>
            <a:r>
              <a:rPr lang="en-US" dirty="0"/>
              <a:t>Review of HHS Guidance Released June 4, 2020 and CMS QSO Released Aug. 26, 2020.</a:t>
            </a:r>
          </a:p>
          <a:p>
            <a:pPr marL="457200" indent="-457200" algn="l">
              <a:buClr>
                <a:schemeClr val="bg1"/>
              </a:buClr>
              <a:buFont typeface="Arial"/>
              <a:buChar char="•"/>
            </a:pPr>
            <a:r>
              <a:rPr lang="en-US" dirty="0"/>
              <a:t>Review of Ohio Reporting Requirements for COVID-19.</a:t>
            </a:r>
          </a:p>
          <a:p>
            <a:pPr marL="457200" indent="-457200" algn="l">
              <a:buClr>
                <a:schemeClr val="bg1"/>
              </a:buClr>
              <a:buFont typeface="Arial"/>
              <a:buChar char="•"/>
            </a:pPr>
            <a:r>
              <a:rPr lang="en-US" dirty="0"/>
              <a:t>LTCF Aggregate Count Registration and Reporting Process.</a:t>
            </a:r>
          </a:p>
          <a:p>
            <a:pPr marL="457200" indent="-457200" algn="l">
              <a:buClr>
                <a:schemeClr val="bg1"/>
              </a:buClr>
              <a:buFont typeface="Arial"/>
              <a:buChar char="•"/>
            </a:pPr>
            <a:r>
              <a:rPr lang="en-US" dirty="0"/>
              <a:t>LTCF Case Reporting Process.</a:t>
            </a:r>
          </a:p>
          <a:p>
            <a:pPr marL="457200" indent="-457200" algn="l">
              <a:buClr>
                <a:schemeClr val="bg1"/>
              </a:buClr>
              <a:buFont typeface="Arial"/>
              <a:buChar char="•"/>
            </a:pPr>
            <a:r>
              <a:rPr lang="en-US" dirty="0"/>
              <a:t>Review of Electronic Laboratory Reporting (ELR) Submission Option and Process.</a:t>
            </a:r>
          </a:p>
          <a:p>
            <a:pPr marL="457200" indent="-457200" algn="l">
              <a:buClr>
                <a:schemeClr val="bg1"/>
              </a:buClr>
              <a:buFont typeface="Arial"/>
              <a:buChar char="•"/>
            </a:pPr>
            <a:r>
              <a:rPr lang="en-US" dirty="0"/>
              <a:t>Q&amp;A.</a:t>
            </a:r>
          </a:p>
        </p:txBody>
      </p:sp>
      <p:sp>
        <p:nvSpPr>
          <p:cNvPr id="4" name="Slide Number Placeholder 3">
            <a:extLst>
              <a:ext uri="{FF2B5EF4-FFF2-40B4-BE49-F238E27FC236}">
                <a16:creationId xmlns:a16="http://schemas.microsoft.com/office/drawing/2014/main" id="{8CE9823E-184A-442B-9A85-FB53F755EF99}"/>
              </a:ext>
            </a:extLst>
          </p:cNvPr>
          <p:cNvSpPr>
            <a:spLocks noGrp="1"/>
          </p:cNvSpPr>
          <p:nvPr>
            <p:ph type="sldNum" sz="quarter" idx="4294967295"/>
          </p:nvPr>
        </p:nvSpPr>
        <p:spPr>
          <a:xfrm>
            <a:off x="3810000" y="6324600"/>
            <a:ext cx="1066800" cy="365125"/>
          </a:xfrm>
          <a:prstGeom prst="rect">
            <a:avLst/>
          </a:prstGeom>
        </p:spPr>
        <p:txBody>
          <a:bodyPr/>
          <a:lstStyle/>
          <a:p>
            <a:pPr algn="ctr"/>
            <a:fld id="{0412C10C-C776-CC40-9BCA-402EBBDBDF38}" type="slidenum">
              <a:rPr lang="en-US" smtClean="0">
                <a:solidFill>
                  <a:schemeClr val="bg1"/>
                </a:solidFill>
              </a:rPr>
              <a:pPr algn="ctr"/>
              <a:t>18</a:t>
            </a:fld>
            <a:endParaRPr lang="en-US" dirty="0">
              <a:solidFill>
                <a:schemeClr val="bg1"/>
              </a:solidFill>
            </a:endParaRPr>
          </a:p>
        </p:txBody>
      </p:sp>
    </p:spTree>
    <p:extLst>
      <p:ext uri="{BB962C8B-B14F-4D97-AF65-F5344CB8AC3E}">
        <p14:creationId xmlns:p14="http://schemas.microsoft.com/office/powerpoint/2010/main" val="397163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
                                            <p:txEl>
                                              <p:pRg st="1" end="1"/>
                                            </p:txEl>
                                          </p:spTgt>
                                        </p:tgtEl>
                                      </p:cBhvr>
                                    </p:animEffect>
                                    <p:set>
                                      <p:cBhvr>
                                        <p:cTn id="10" dur="1" fill="hold">
                                          <p:stCondLst>
                                            <p:cond delay="499"/>
                                          </p:stCondLst>
                                        </p:cTn>
                                        <p:tgtEl>
                                          <p:spTgt spid="3">
                                            <p:txEl>
                                              <p:pRg st="1" end="1"/>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
                                            <p:txEl>
                                              <p:pRg st="2" end="2"/>
                                            </p:txEl>
                                          </p:spTgt>
                                        </p:tgtEl>
                                      </p:cBhvr>
                                    </p:animEffect>
                                    <p:set>
                                      <p:cBhvr>
                                        <p:cTn id="13" dur="1" fill="hold">
                                          <p:stCondLst>
                                            <p:cond delay="499"/>
                                          </p:stCondLst>
                                        </p:cTn>
                                        <p:tgtEl>
                                          <p:spTgt spid="3">
                                            <p:txEl>
                                              <p:pRg st="2" end="2"/>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3">
                                            <p:txEl>
                                              <p:pRg st="3" end="3"/>
                                            </p:txEl>
                                          </p:spTgt>
                                        </p:tgtEl>
                                      </p:cBhvr>
                                    </p:animEffect>
                                    <p:set>
                                      <p:cBhvr>
                                        <p:cTn id="16" dur="1" fill="hold">
                                          <p:stCondLst>
                                            <p:cond delay="499"/>
                                          </p:stCondLst>
                                        </p:cTn>
                                        <p:tgtEl>
                                          <p:spTgt spid="3">
                                            <p:txEl>
                                              <p:pRg st="3" end="3"/>
                                            </p:txEl>
                                          </p:spTgt>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3">
                                            <p:txEl>
                                              <p:pRg st="4" end="4"/>
                                            </p:txEl>
                                          </p:spTgt>
                                        </p:tgtEl>
                                      </p:cBhvr>
                                    </p:animEffect>
                                    <p:set>
                                      <p:cBhvr>
                                        <p:cTn id="19"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6BC37-7104-4431-8688-67ABD62C1499}"/>
              </a:ext>
            </a:extLst>
          </p:cNvPr>
          <p:cNvSpPr>
            <a:spLocks noGrp="1"/>
          </p:cNvSpPr>
          <p:nvPr>
            <p:ph type="title"/>
          </p:nvPr>
        </p:nvSpPr>
        <p:spPr>
          <a:xfrm>
            <a:off x="402074" y="908254"/>
            <a:ext cx="8616598" cy="626300"/>
          </a:xfrm>
        </p:spPr>
        <p:txBody>
          <a:bodyPr/>
          <a:lstStyle/>
          <a:p>
            <a:r>
              <a:rPr lang="en-US" dirty="0"/>
              <a:t>ELR Contacts</a:t>
            </a:r>
          </a:p>
        </p:txBody>
      </p:sp>
      <p:sp>
        <p:nvSpPr>
          <p:cNvPr id="5" name="Slide Number Placeholder 3">
            <a:extLst>
              <a:ext uri="{FF2B5EF4-FFF2-40B4-BE49-F238E27FC236}">
                <a16:creationId xmlns:a16="http://schemas.microsoft.com/office/drawing/2014/main" id="{CA4869F3-488F-44BB-A1FA-55ADD42D595D}"/>
              </a:ext>
            </a:extLst>
          </p:cNvPr>
          <p:cNvSpPr>
            <a:spLocks noGrp="1"/>
          </p:cNvSpPr>
          <p:nvPr>
            <p:ph type="sldNum" sz="quarter" idx="4294967295"/>
          </p:nvPr>
        </p:nvSpPr>
        <p:spPr>
          <a:xfrm>
            <a:off x="3962400" y="6324600"/>
            <a:ext cx="1066800" cy="365125"/>
          </a:xfrm>
          <a:prstGeom prst="rect">
            <a:avLst/>
          </a:prstGeom>
        </p:spPr>
        <p:txBody>
          <a:bodyPr/>
          <a:lstStyle/>
          <a:p>
            <a:pPr algn="ctr"/>
            <a:fld id="{0412C10C-C776-CC40-9BCA-402EBBDBDF38}" type="slidenum">
              <a:rPr lang="en-US" smtClean="0">
                <a:solidFill>
                  <a:schemeClr val="bg1"/>
                </a:solidFill>
              </a:rPr>
              <a:pPr algn="ctr"/>
              <a:t>19</a:t>
            </a:fld>
            <a:endParaRPr lang="en-US" dirty="0">
              <a:solidFill>
                <a:schemeClr val="bg1"/>
              </a:solidFill>
            </a:endParaRPr>
          </a:p>
        </p:txBody>
      </p:sp>
      <p:sp>
        <p:nvSpPr>
          <p:cNvPr id="4" name="Subtitle 2">
            <a:extLst>
              <a:ext uri="{FF2B5EF4-FFF2-40B4-BE49-F238E27FC236}">
                <a16:creationId xmlns:a16="http://schemas.microsoft.com/office/drawing/2014/main" id="{42882CC6-A5E0-4012-A807-7D55150334DE}"/>
              </a:ext>
            </a:extLst>
          </p:cNvPr>
          <p:cNvSpPr txBox="1">
            <a:spLocks/>
          </p:cNvSpPr>
          <p:nvPr/>
        </p:nvSpPr>
        <p:spPr bwMode="auto">
          <a:xfrm>
            <a:off x="1520900" y="1828800"/>
            <a:ext cx="6251499" cy="3657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20000"/>
          </a:bodyPr>
          <a:lstStyle>
            <a:lvl1pPr marL="342900" indent="-342900" algn="l" defTabSz="457200" rtl="0" eaLnBrk="0" fontAlgn="base" hangingPunct="0">
              <a:spcBef>
                <a:spcPct val="20000"/>
              </a:spcBef>
              <a:spcAft>
                <a:spcPct val="0"/>
              </a:spcAft>
              <a:buClr>
                <a:schemeClr val="tx2">
                  <a:lumMod val="60000"/>
                  <a:lumOff val="40000"/>
                </a:schemeClr>
              </a:buClr>
              <a:buFont typeface="Arial" charset="0"/>
              <a:defRPr sz="3200" kern="1200">
                <a:solidFill>
                  <a:srgbClr val="595959"/>
                </a:solidFill>
                <a:latin typeface="+mn-lt"/>
                <a:ea typeface="+mn-ea"/>
                <a:cs typeface="+mn-cs"/>
              </a:defRPr>
            </a:lvl1pPr>
            <a:lvl2pPr marL="742950" indent="-285750" algn="l" defTabSz="457200" rtl="0" eaLnBrk="0" fontAlgn="base" hangingPunct="0">
              <a:spcBef>
                <a:spcPct val="20000"/>
              </a:spcBef>
              <a:spcAft>
                <a:spcPct val="0"/>
              </a:spcAft>
              <a:buClr>
                <a:schemeClr val="tx2">
                  <a:lumMod val="60000"/>
                  <a:lumOff val="40000"/>
                </a:schemeClr>
              </a:buClr>
              <a:buFont typeface="Arial" charset="0"/>
              <a:buChar char="–"/>
              <a:defRPr sz="2800" kern="1200">
                <a:solidFill>
                  <a:srgbClr val="595959"/>
                </a:solidFill>
                <a:latin typeface="+mn-lt"/>
                <a:ea typeface="+mn-ea"/>
                <a:cs typeface="+mn-cs"/>
              </a:defRPr>
            </a:lvl2pPr>
            <a:lvl3pPr marL="1143000" indent="-228600" algn="l" defTabSz="457200" rtl="0" eaLnBrk="0" fontAlgn="base" hangingPunct="0">
              <a:spcBef>
                <a:spcPct val="20000"/>
              </a:spcBef>
              <a:spcAft>
                <a:spcPct val="0"/>
              </a:spcAft>
              <a:buClr>
                <a:schemeClr val="tx2">
                  <a:lumMod val="60000"/>
                  <a:lumOff val="40000"/>
                </a:schemeClr>
              </a:buClr>
              <a:buFont typeface="Arial" charset="0"/>
              <a:buChar char="•"/>
              <a:defRPr sz="2400" kern="1200">
                <a:solidFill>
                  <a:srgbClr val="595959"/>
                </a:solidFill>
                <a:latin typeface="+mn-lt"/>
                <a:ea typeface="+mn-ea"/>
                <a:cs typeface="+mn-cs"/>
              </a:defRPr>
            </a:lvl3pPr>
            <a:lvl4pPr marL="1600200" indent="-228600" algn="l" defTabSz="457200" rtl="0" eaLnBrk="0" fontAlgn="base" hangingPunct="0">
              <a:spcBef>
                <a:spcPct val="20000"/>
              </a:spcBef>
              <a:spcAft>
                <a:spcPct val="0"/>
              </a:spcAft>
              <a:buClr>
                <a:schemeClr val="tx2">
                  <a:lumMod val="60000"/>
                  <a:lumOff val="40000"/>
                </a:schemeClr>
              </a:buClr>
              <a:buFont typeface="Arial" charset="0"/>
              <a:buChar char="–"/>
              <a:defRPr sz="2000" kern="1200">
                <a:solidFill>
                  <a:srgbClr val="595959"/>
                </a:solidFill>
                <a:latin typeface="+mn-lt"/>
                <a:ea typeface="+mn-ea"/>
                <a:cs typeface="+mn-cs"/>
              </a:defRPr>
            </a:lvl4pPr>
            <a:lvl5pPr marL="2057400" indent="-228600" algn="l" defTabSz="457200" rtl="0" eaLnBrk="0" fontAlgn="base" hangingPunct="0">
              <a:spcBef>
                <a:spcPct val="20000"/>
              </a:spcBef>
              <a:spcAft>
                <a:spcPct val="0"/>
              </a:spcAft>
              <a:buClr>
                <a:schemeClr val="tx2">
                  <a:lumMod val="60000"/>
                  <a:lumOff val="40000"/>
                </a:schemeClr>
              </a:buClr>
              <a:buFont typeface="Arial" charset="0"/>
              <a:buChar char="»"/>
              <a:defRPr sz="2000" kern="1200">
                <a:solidFill>
                  <a:srgbClr val="5959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eaLnBrk="1" fontAlgn="auto" hangingPunct="1">
              <a:spcAft>
                <a:spcPts val="0"/>
              </a:spcAft>
              <a:buFont typeface="Arial"/>
              <a:buNone/>
              <a:defRPr/>
            </a:pPr>
            <a:r>
              <a:rPr lang="en-US" sz="2000" dirty="0">
                <a:solidFill>
                  <a:srgbClr val="FFFFFF"/>
                </a:solidFill>
              </a:rPr>
              <a:t>Bill Storm, ELR &amp; </a:t>
            </a:r>
            <a:r>
              <a:rPr lang="en-US" sz="2000" dirty="0" err="1">
                <a:solidFill>
                  <a:srgbClr val="FFFFFF"/>
                </a:solidFill>
              </a:rPr>
              <a:t>eCR</a:t>
            </a:r>
            <a:r>
              <a:rPr lang="en-US" sz="2000" dirty="0">
                <a:solidFill>
                  <a:srgbClr val="FFFFFF"/>
                </a:solidFill>
              </a:rPr>
              <a:t> coordinator</a:t>
            </a:r>
          </a:p>
          <a:p>
            <a:pPr eaLnBrk="1" fontAlgn="auto" hangingPunct="1">
              <a:spcAft>
                <a:spcPts val="0"/>
              </a:spcAft>
              <a:buFont typeface="Arial"/>
              <a:buNone/>
              <a:defRPr/>
            </a:pPr>
            <a:r>
              <a:rPr lang="en-US" sz="2000" dirty="0">
                <a:solidFill>
                  <a:srgbClr val="FFFFFF"/>
                </a:solidFill>
                <a:hlinkClick r:id="rId2"/>
              </a:rPr>
              <a:t>William.Storm@odh.ohio.gov</a:t>
            </a:r>
            <a:r>
              <a:rPr lang="en-US" sz="2000" dirty="0">
                <a:solidFill>
                  <a:srgbClr val="FFFFFF"/>
                </a:solidFill>
              </a:rPr>
              <a:t>, 614-728-3343</a:t>
            </a:r>
          </a:p>
          <a:p>
            <a:pPr eaLnBrk="1" fontAlgn="auto" hangingPunct="1">
              <a:spcAft>
                <a:spcPts val="0"/>
              </a:spcAft>
              <a:buFont typeface="Arial"/>
              <a:buNone/>
              <a:defRPr/>
            </a:pPr>
            <a:endParaRPr lang="en-US" sz="2000" dirty="0">
              <a:solidFill>
                <a:srgbClr val="FFFFFF"/>
              </a:solidFill>
            </a:endParaRPr>
          </a:p>
          <a:p>
            <a:pPr eaLnBrk="1" fontAlgn="auto" hangingPunct="1">
              <a:spcAft>
                <a:spcPts val="0"/>
              </a:spcAft>
              <a:buFont typeface="Arial"/>
              <a:buNone/>
              <a:defRPr/>
            </a:pPr>
            <a:r>
              <a:rPr lang="en-US" sz="2000" dirty="0">
                <a:solidFill>
                  <a:srgbClr val="FFFFFF"/>
                </a:solidFill>
              </a:rPr>
              <a:t>John Hubbard, ELR &amp; </a:t>
            </a:r>
            <a:r>
              <a:rPr lang="en-US" sz="2000" dirty="0" err="1">
                <a:solidFill>
                  <a:srgbClr val="FFFFFF"/>
                </a:solidFill>
              </a:rPr>
              <a:t>eCR</a:t>
            </a:r>
            <a:r>
              <a:rPr lang="en-US" sz="2000" dirty="0">
                <a:solidFill>
                  <a:srgbClr val="FFFFFF"/>
                </a:solidFill>
              </a:rPr>
              <a:t> informatician</a:t>
            </a:r>
          </a:p>
          <a:p>
            <a:pPr eaLnBrk="1" fontAlgn="auto" hangingPunct="1">
              <a:spcAft>
                <a:spcPts val="0"/>
              </a:spcAft>
              <a:buFont typeface="Arial"/>
              <a:buNone/>
              <a:defRPr/>
            </a:pPr>
            <a:r>
              <a:rPr lang="en-US" sz="2000" dirty="0">
                <a:solidFill>
                  <a:srgbClr val="FFFFFF"/>
                </a:solidFill>
                <a:hlinkClick r:id="rId3"/>
              </a:rPr>
              <a:t>Johnathan.Hubbard@odh.ohio.gov</a:t>
            </a:r>
            <a:r>
              <a:rPr lang="en-US" sz="2000" dirty="0">
                <a:solidFill>
                  <a:srgbClr val="FFFFFF"/>
                </a:solidFill>
              </a:rPr>
              <a:t>, 614-387-2612</a:t>
            </a:r>
          </a:p>
          <a:p>
            <a:pPr eaLnBrk="1" fontAlgn="auto" hangingPunct="1">
              <a:spcAft>
                <a:spcPts val="0"/>
              </a:spcAft>
              <a:buFont typeface="Arial"/>
              <a:buNone/>
              <a:defRPr/>
            </a:pPr>
            <a:endParaRPr lang="en-US" sz="2000" dirty="0">
              <a:solidFill>
                <a:srgbClr val="FFFFFF"/>
              </a:solidFill>
            </a:endParaRPr>
          </a:p>
          <a:p>
            <a:pPr eaLnBrk="1" fontAlgn="auto" hangingPunct="1">
              <a:spcAft>
                <a:spcPts val="0"/>
              </a:spcAft>
              <a:buFont typeface="Arial"/>
              <a:buNone/>
              <a:defRPr/>
            </a:pPr>
            <a:r>
              <a:rPr lang="en-US" sz="2000" dirty="0">
                <a:solidFill>
                  <a:srgbClr val="FFFFFF"/>
                </a:solidFill>
              </a:rPr>
              <a:t>David Crawford, ELR informatician for CSV reporting</a:t>
            </a:r>
          </a:p>
          <a:p>
            <a:pPr eaLnBrk="1" fontAlgn="auto" hangingPunct="1">
              <a:spcAft>
                <a:spcPts val="0"/>
              </a:spcAft>
              <a:buFont typeface="Arial"/>
              <a:buNone/>
              <a:defRPr/>
            </a:pPr>
            <a:r>
              <a:rPr lang="en-US" sz="2000" dirty="0">
                <a:solidFill>
                  <a:srgbClr val="FFFFFF"/>
                </a:solidFill>
                <a:hlinkClick r:id="rId4"/>
              </a:rPr>
              <a:t>David.Crawford@odh.ohio.gov</a:t>
            </a:r>
            <a:r>
              <a:rPr lang="en-US" sz="2000" dirty="0">
                <a:solidFill>
                  <a:srgbClr val="FFFFFF"/>
                </a:solidFill>
              </a:rPr>
              <a:t> </a:t>
            </a:r>
          </a:p>
          <a:p>
            <a:pPr eaLnBrk="1" fontAlgn="auto" hangingPunct="1">
              <a:spcAft>
                <a:spcPts val="0"/>
              </a:spcAft>
              <a:buFont typeface="Arial"/>
              <a:buNone/>
              <a:defRPr/>
            </a:pPr>
            <a:endParaRPr lang="en-US" sz="2000" dirty="0">
              <a:solidFill>
                <a:srgbClr val="FFFFFF"/>
              </a:solidFill>
            </a:endParaRPr>
          </a:p>
          <a:p>
            <a:pPr eaLnBrk="1" fontAlgn="auto" hangingPunct="1">
              <a:spcAft>
                <a:spcPts val="0"/>
              </a:spcAft>
              <a:buFont typeface="Arial"/>
              <a:buNone/>
              <a:defRPr/>
            </a:pPr>
            <a:r>
              <a:rPr lang="en-US" sz="2000" dirty="0">
                <a:solidFill>
                  <a:srgbClr val="FFFFFF"/>
                </a:solidFill>
              </a:rPr>
              <a:t>ELR general questions</a:t>
            </a:r>
          </a:p>
          <a:p>
            <a:pPr eaLnBrk="1" fontAlgn="auto" hangingPunct="1">
              <a:spcAft>
                <a:spcPts val="0"/>
              </a:spcAft>
              <a:buFont typeface="Arial"/>
              <a:buNone/>
              <a:defRPr/>
            </a:pPr>
            <a:r>
              <a:rPr lang="en-US" sz="2000" dirty="0">
                <a:solidFill>
                  <a:srgbClr val="FFFFFF"/>
                </a:solidFill>
              </a:rPr>
              <a:t>Email: </a:t>
            </a:r>
            <a:r>
              <a:rPr lang="en-US" sz="2000" dirty="0">
                <a:solidFill>
                  <a:srgbClr val="FFFFFF"/>
                </a:solidFill>
                <a:hlinkClick r:id="rId5"/>
              </a:rPr>
              <a:t>ELR@odh.ohio.gov</a:t>
            </a:r>
            <a:endParaRPr lang="en-US" sz="2000" dirty="0">
              <a:solidFill>
                <a:srgbClr val="FFFFFF"/>
              </a:solidFill>
            </a:endParaRPr>
          </a:p>
          <a:p>
            <a:pPr eaLnBrk="1" fontAlgn="auto" hangingPunct="1">
              <a:spcAft>
                <a:spcPts val="0"/>
              </a:spcAft>
              <a:buFont typeface="Arial"/>
              <a:buNone/>
              <a:defRPr/>
            </a:pPr>
            <a:endParaRPr lang="en-US" sz="2000" dirty="0">
              <a:solidFill>
                <a:srgbClr val="FFFFFF"/>
              </a:solidFill>
            </a:endParaRPr>
          </a:p>
          <a:p>
            <a:pPr eaLnBrk="1" fontAlgn="auto" hangingPunct="1">
              <a:spcAft>
                <a:spcPts val="0"/>
              </a:spcAft>
              <a:buFont typeface="Arial"/>
              <a:buNone/>
              <a:defRPr/>
            </a:pPr>
            <a:r>
              <a:rPr lang="en-US" sz="2000" dirty="0">
                <a:solidFill>
                  <a:srgbClr val="FFFFFF"/>
                </a:solidFill>
              </a:rPr>
              <a:t>Parallel testing fax: 614-564-2418</a:t>
            </a:r>
          </a:p>
        </p:txBody>
      </p:sp>
    </p:spTree>
    <p:extLst>
      <p:ext uri="{BB962C8B-B14F-4D97-AF65-F5344CB8AC3E}">
        <p14:creationId xmlns:p14="http://schemas.microsoft.com/office/powerpoint/2010/main" val="29577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4462C-88F0-4263-B378-0C14A067D1E7}"/>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C397426A-C9C0-44EB-9587-9F5A7C07035E}"/>
              </a:ext>
            </a:extLst>
          </p:cNvPr>
          <p:cNvSpPr>
            <a:spLocks noGrp="1"/>
          </p:cNvSpPr>
          <p:nvPr>
            <p:ph idx="1"/>
          </p:nvPr>
        </p:nvSpPr>
        <p:spPr>
          <a:xfrm>
            <a:off x="402074" y="1582182"/>
            <a:ext cx="8360926" cy="3904218"/>
          </a:xfrm>
        </p:spPr>
        <p:txBody>
          <a:bodyPr>
            <a:normAutofit fontScale="85000" lnSpcReduction="10000"/>
          </a:bodyPr>
          <a:lstStyle/>
          <a:p>
            <a:pPr marL="457200" indent="-457200" algn="l">
              <a:buClr>
                <a:schemeClr val="bg1"/>
              </a:buClr>
              <a:buFont typeface="Arial"/>
              <a:buChar char="•"/>
            </a:pPr>
            <a:r>
              <a:rPr lang="en-US" dirty="0"/>
              <a:t>Review of HHS Guidance Released June 4, 2020 and CMS QSO Released Aug. 26, 2020.</a:t>
            </a:r>
          </a:p>
          <a:p>
            <a:pPr marL="457200" indent="-457200" algn="l">
              <a:buClr>
                <a:schemeClr val="bg1"/>
              </a:buClr>
              <a:buFont typeface="Arial"/>
              <a:buChar char="•"/>
            </a:pPr>
            <a:r>
              <a:rPr lang="en-US" dirty="0"/>
              <a:t>Review of Ohio Reporting Requirements for COVID-19.  </a:t>
            </a:r>
          </a:p>
          <a:p>
            <a:pPr marL="457200" indent="-457200" algn="l">
              <a:buClr>
                <a:schemeClr val="bg1"/>
              </a:buClr>
              <a:buFont typeface="Arial"/>
              <a:buChar char="•"/>
            </a:pPr>
            <a:r>
              <a:rPr lang="en-US" dirty="0"/>
              <a:t>LTCF Aggregate Count Registration and Reporting Process.</a:t>
            </a:r>
          </a:p>
          <a:p>
            <a:pPr marL="457200" indent="-457200" algn="l">
              <a:buClr>
                <a:schemeClr val="bg1"/>
              </a:buClr>
              <a:buFont typeface="Arial"/>
              <a:buChar char="•"/>
            </a:pPr>
            <a:r>
              <a:rPr lang="en-US" dirty="0"/>
              <a:t>LTCF Case Reporting Process.</a:t>
            </a:r>
          </a:p>
          <a:p>
            <a:pPr marL="457200" indent="-457200" algn="l">
              <a:buClr>
                <a:schemeClr val="bg1"/>
              </a:buClr>
              <a:buFont typeface="Arial"/>
              <a:buChar char="•"/>
            </a:pPr>
            <a:r>
              <a:rPr lang="en-US" dirty="0"/>
              <a:t>Review of Electronic Laboratory Reporting (ELR) Submission Option and Process.</a:t>
            </a:r>
          </a:p>
          <a:p>
            <a:pPr marL="457200" indent="-457200" algn="l">
              <a:buClr>
                <a:schemeClr val="bg1"/>
              </a:buClr>
              <a:buFont typeface="Arial"/>
              <a:buChar char="•"/>
            </a:pPr>
            <a:r>
              <a:rPr lang="en-US" dirty="0"/>
              <a:t>Q&amp;A.</a:t>
            </a:r>
          </a:p>
        </p:txBody>
      </p:sp>
      <p:sp>
        <p:nvSpPr>
          <p:cNvPr id="4" name="Slide Number Placeholder 3">
            <a:extLst>
              <a:ext uri="{FF2B5EF4-FFF2-40B4-BE49-F238E27FC236}">
                <a16:creationId xmlns:a16="http://schemas.microsoft.com/office/drawing/2014/main" id="{8CE9823E-184A-442B-9A85-FB53F755EF99}"/>
              </a:ext>
            </a:extLst>
          </p:cNvPr>
          <p:cNvSpPr>
            <a:spLocks noGrp="1"/>
          </p:cNvSpPr>
          <p:nvPr>
            <p:ph type="sldNum" sz="quarter" idx="4294967295"/>
          </p:nvPr>
        </p:nvSpPr>
        <p:spPr>
          <a:xfrm>
            <a:off x="4343400" y="6324600"/>
            <a:ext cx="1066800" cy="365125"/>
          </a:xfrm>
          <a:prstGeom prst="rect">
            <a:avLst/>
          </a:prstGeom>
        </p:spPr>
        <p:txBody>
          <a:bodyPr/>
          <a:lstStyle/>
          <a:p>
            <a:pPr algn="ctr"/>
            <a:fld id="{0412C10C-C776-CC40-9BCA-402EBBDBDF38}" type="slidenum">
              <a:rPr lang="en-US" smtClean="0">
                <a:solidFill>
                  <a:schemeClr val="bg1"/>
                </a:solidFill>
              </a:rPr>
              <a:pPr algn="ctr"/>
              <a:t>2</a:t>
            </a:fld>
            <a:endParaRPr lang="en-US" dirty="0">
              <a:solidFill>
                <a:schemeClr val="bg1"/>
              </a:solidFill>
            </a:endParaRPr>
          </a:p>
        </p:txBody>
      </p:sp>
    </p:spTree>
    <p:extLst>
      <p:ext uri="{BB962C8B-B14F-4D97-AF65-F5344CB8AC3E}">
        <p14:creationId xmlns:p14="http://schemas.microsoft.com/office/powerpoint/2010/main" val="274043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xEl>
                                              <p:pRg st="1" end="1"/>
                                            </p:txEl>
                                          </p:spTgt>
                                        </p:tgtEl>
                                      </p:cBhvr>
                                    </p:animEffect>
                                    <p:set>
                                      <p:cBhvr>
                                        <p:cTn id="7" dur="1" fill="hold">
                                          <p:stCondLst>
                                            <p:cond delay="499"/>
                                          </p:stCondLst>
                                        </p:cTn>
                                        <p:tgtEl>
                                          <p:spTgt spid="3">
                                            <p:txEl>
                                              <p:pRg st="1" end="1"/>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
                                            <p:txEl>
                                              <p:pRg st="2" end="2"/>
                                            </p:txEl>
                                          </p:spTgt>
                                        </p:tgtEl>
                                      </p:cBhvr>
                                    </p:animEffect>
                                    <p:set>
                                      <p:cBhvr>
                                        <p:cTn id="10" dur="1" fill="hold">
                                          <p:stCondLst>
                                            <p:cond delay="499"/>
                                          </p:stCondLst>
                                        </p:cTn>
                                        <p:tgtEl>
                                          <p:spTgt spid="3">
                                            <p:txEl>
                                              <p:pRg st="2" end="2"/>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
                                            <p:txEl>
                                              <p:pRg st="3" end="3"/>
                                            </p:txEl>
                                          </p:spTgt>
                                        </p:tgtEl>
                                      </p:cBhvr>
                                    </p:animEffect>
                                    <p:set>
                                      <p:cBhvr>
                                        <p:cTn id="13" dur="1" fill="hold">
                                          <p:stCondLst>
                                            <p:cond delay="499"/>
                                          </p:stCondLst>
                                        </p:cTn>
                                        <p:tgtEl>
                                          <p:spTgt spid="3">
                                            <p:txEl>
                                              <p:pRg st="3" end="3"/>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3">
                                            <p:txEl>
                                              <p:pRg st="4" end="4"/>
                                            </p:txEl>
                                          </p:spTgt>
                                        </p:tgtEl>
                                      </p:cBhvr>
                                    </p:animEffect>
                                    <p:set>
                                      <p:cBhvr>
                                        <p:cTn id="16" dur="1" fill="hold">
                                          <p:stCondLst>
                                            <p:cond delay="499"/>
                                          </p:stCondLst>
                                        </p:cTn>
                                        <p:tgtEl>
                                          <p:spTgt spid="3">
                                            <p:txEl>
                                              <p:pRg st="4" end="4"/>
                                            </p:txEl>
                                          </p:spTgt>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3">
                                            <p:txEl>
                                              <p:pRg st="5" end="5"/>
                                            </p:txEl>
                                          </p:spTgt>
                                        </p:tgtEl>
                                      </p:cBhvr>
                                    </p:animEffect>
                                    <p:set>
                                      <p:cBhvr>
                                        <p:cTn id="19"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4462C-88F0-4263-B378-0C14A067D1E7}"/>
              </a:ext>
            </a:extLst>
          </p:cNvPr>
          <p:cNvSpPr>
            <a:spLocks noGrp="1"/>
          </p:cNvSpPr>
          <p:nvPr>
            <p:ph type="title"/>
          </p:nvPr>
        </p:nvSpPr>
        <p:spPr>
          <a:xfrm>
            <a:off x="304800" y="696498"/>
            <a:ext cx="8665726" cy="903702"/>
          </a:xfrm>
        </p:spPr>
        <p:txBody>
          <a:bodyPr/>
          <a:lstStyle/>
          <a:p>
            <a:r>
              <a:rPr lang="en-US" sz="3200" dirty="0"/>
              <a:t>Review of CMS QSO-20-37-CLIA, NH Released Aug. 26, 2020</a:t>
            </a:r>
          </a:p>
        </p:txBody>
      </p:sp>
      <p:sp>
        <p:nvSpPr>
          <p:cNvPr id="4" name="Slide Number Placeholder 3">
            <a:extLst>
              <a:ext uri="{FF2B5EF4-FFF2-40B4-BE49-F238E27FC236}">
                <a16:creationId xmlns:a16="http://schemas.microsoft.com/office/drawing/2014/main" id="{5601A794-5DE5-4E97-803A-F0DA64968177}"/>
              </a:ext>
            </a:extLst>
          </p:cNvPr>
          <p:cNvSpPr>
            <a:spLocks noGrp="1"/>
          </p:cNvSpPr>
          <p:nvPr>
            <p:ph type="sldNum" sz="quarter" idx="4294967295"/>
          </p:nvPr>
        </p:nvSpPr>
        <p:spPr>
          <a:xfrm>
            <a:off x="4191000" y="6324600"/>
            <a:ext cx="1066800" cy="365125"/>
          </a:xfrm>
          <a:prstGeom prst="rect">
            <a:avLst/>
          </a:prstGeom>
        </p:spPr>
        <p:txBody>
          <a:bodyPr/>
          <a:lstStyle/>
          <a:p>
            <a:pPr algn="ctr"/>
            <a:fld id="{0412C10C-C776-CC40-9BCA-402EBBDBDF38}" type="slidenum">
              <a:rPr lang="en-US" smtClean="0">
                <a:solidFill>
                  <a:schemeClr val="bg1"/>
                </a:solidFill>
              </a:rPr>
              <a:pPr algn="ctr"/>
              <a:t>3</a:t>
            </a:fld>
            <a:endParaRPr lang="en-US" dirty="0">
              <a:solidFill>
                <a:schemeClr val="bg1"/>
              </a:solidFill>
            </a:endParaRPr>
          </a:p>
        </p:txBody>
      </p:sp>
      <p:pic>
        <p:nvPicPr>
          <p:cNvPr id="3" name="Picture 2">
            <a:hlinkClick r:id="rId2"/>
            <a:extLst>
              <a:ext uri="{FF2B5EF4-FFF2-40B4-BE49-F238E27FC236}">
                <a16:creationId xmlns:a16="http://schemas.microsoft.com/office/drawing/2014/main" id="{638C6CA5-B4D7-420F-A68C-340F27779D7A}"/>
              </a:ext>
            </a:extLst>
          </p:cNvPr>
          <p:cNvPicPr>
            <a:picLocks noChangeAspect="1"/>
          </p:cNvPicPr>
          <p:nvPr/>
        </p:nvPicPr>
        <p:blipFill>
          <a:blip r:embed="rId3"/>
          <a:stretch>
            <a:fillRect/>
          </a:stretch>
        </p:blipFill>
        <p:spPr>
          <a:xfrm>
            <a:off x="1064670" y="1886982"/>
            <a:ext cx="7145986" cy="4437618"/>
          </a:xfrm>
          <a:prstGeom prst="rect">
            <a:avLst/>
          </a:prstGeom>
        </p:spPr>
      </p:pic>
    </p:spTree>
    <p:extLst>
      <p:ext uri="{BB962C8B-B14F-4D97-AF65-F5344CB8AC3E}">
        <p14:creationId xmlns:p14="http://schemas.microsoft.com/office/powerpoint/2010/main" val="3560359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4462C-88F0-4263-B378-0C14A067D1E7}"/>
              </a:ext>
            </a:extLst>
          </p:cNvPr>
          <p:cNvSpPr>
            <a:spLocks noGrp="1"/>
          </p:cNvSpPr>
          <p:nvPr>
            <p:ph type="title"/>
          </p:nvPr>
        </p:nvSpPr>
        <p:spPr>
          <a:xfrm>
            <a:off x="304800" y="696498"/>
            <a:ext cx="8665726" cy="903702"/>
          </a:xfrm>
        </p:spPr>
        <p:txBody>
          <a:bodyPr/>
          <a:lstStyle/>
          <a:p>
            <a:r>
              <a:rPr lang="en-US" sz="3200" dirty="0"/>
              <a:t>Review of HHS Guidance Released June 4, 2020</a:t>
            </a:r>
          </a:p>
        </p:txBody>
      </p:sp>
      <p:pic>
        <p:nvPicPr>
          <p:cNvPr id="5" name="Content Placeholder 4">
            <a:hlinkClick r:id="rId2"/>
            <a:extLst>
              <a:ext uri="{FF2B5EF4-FFF2-40B4-BE49-F238E27FC236}">
                <a16:creationId xmlns:a16="http://schemas.microsoft.com/office/drawing/2014/main" id="{B6AD5ABA-2421-48A8-B674-F883DEDA891D}"/>
              </a:ext>
            </a:extLst>
          </p:cNvPr>
          <p:cNvPicPr>
            <a:picLocks noGrp="1" noChangeAspect="1"/>
          </p:cNvPicPr>
          <p:nvPr>
            <p:ph idx="1"/>
          </p:nvPr>
        </p:nvPicPr>
        <p:blipFill rotWithShape="1">
          <a:blip r:embed="rId3"/>
          <a:srcRect l="-21182" t="-4531" r="-20567" b="-4337"/>
          <a:stretch/>
        </p:blipFill>
        <p:spPr>
          <a:xfrm>
            <a:off x="402073" y="1523999"/>
            <a:ext cx="8224651" cy="4946689"/>
          </a:xfrm>
          <a:prstGeom prst="rect">
            <a:avLst/>
          </a:prstGeom>
        </p:spPr>
      </p:pic>
      <p:sp>
        <p:nvSpPr>
          <p:cNvPr id="4" name="Slide Number Placeholder 3">
            <a:extLst>
              <a:ext uri="{FF2B5EF4-FFF2-40B4-BE49-F238E27FC236}">
                <a16:creationId xmlns:a16="http://schemas.microsoft.com/office/drawing/2014/main" id="{5601A794-5DE5-4E97-803A-F0DA64968177}"/>
              </a:ext>
            </a:extLst>
          </p:cNvPr>
          <p:cNvSpPr>
            <a:spLocks noGrp="1"/>
          </p:cNvSpPr>
          <p:nvPr>
            <p:ph type="sldNum" sz="quarter" idx="4294967295"/>
          </p:nvPr>
        </p:nvSpPr>
        <p:spPr>
          <a:xfrm>
            <a:off x="4191000" y="6324600"/>
            <a:ext cx="1066800" cy="365125"/>
          </a:xfrm>
          <a:prstGeom prst="rect">
            <a:avLst/>
          </a:prstGeom>
        </p:spPr>
        <p:txBody>
          <a:bodyPr/>
          <a:lstStyle/>
          <a:p>
            <a:pPr algn="ctr"/>
            <a:fld id="{0412C10C-C776-CC40-9BCA-402EBBDBDF38}" type="slidenum">
              <a:rPr lang="en-US" smtClean="0">
                <a:solidFill>
                  <a:schemeClr val="bg1"/>
                </a:solidFill>
              </a:rPr>
              <a:pPr algn="ctr"/>
              <a:t>4</a:t>
            </a:fld>
            <a:endParaRPr lang="en-US" dirty="0">
              <a:solidFill>
                <a:schemeClr val="bg1"/>
              </a:solidFill>
            </a:endParaRPr>
          </a:p>
        </p:txBody>
      </p:sp>
    </p:spTree>
    <p:extLst>
      <p:ext uri="{BB962C8B-B14F-4D97-AF65-F5344CB8AC3E}">
        <p14:creationId xmlns:p14="http://schemas.microsoft.com/office/powerpoint/2010/main" val="4128586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4462C-88F0-4263-B378-0C14A067D1E7}"/>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C397426A-C9C0-44EB-9587-9F5A7C07035E}"/>
              </a:ext>
            </a:extLst>
          </p:cNvPr>
          <p:cNvSpPr>
            <a:spLocks noGrp="1"/>
          </p:cNvSpPr>
          <p:nvPr>
            <p:ph idx="1"/>
          </p:nvPr>
        </p:nvSpPr>
        <p:spPr>
          <a:xfrm>
            <a:off x="402074" y="1582182"/>
            <a:ext cx="8284726" cy="3904218"/>
          </a:xfrm>
        </p:spPr>
        <p:txBody>
          <a:bodyPr>
            <a:normAutofit fontScale="85000" lnSpcReduction="10000"/>
          </a:bodyPr>
          <a:lstStyle/>
          <a:p>
            <a:pPr marL="457200" indent="-457200" algn="l">
              <a:buClr>
                <a:schemeClr val="bg1"/>
              </a:buClr>
              <a:buFont typeface="Arial"/>
              <a:buChar char="•"/>
            </a:pPr>
            <a:r>
              <a:rPr lang="en-US" dirty="0"/>
              <a:t>Review of HHS Guidance Released June 4, 2020 and CMS QSO Released Aug. 26, 2020.</a:t>
            </a:r>
          </a:p>
          <a:p>
            <a:pPr marL="457200" indent="-457200" algn="l">
              <a:buClr>
                <a:schemeClr val="bg1"/>
              </a:buClr>
              <a:buFont typeface="Arial"/>
              <a:buChar char="•"/>
            </a:pPr>
            <a:r>
              <a:rPr lang="en-US" dirty="0"/>
              <a:t>Review of Ohio Reporting Requirements for COVID-19.</a:t>
            </a:r>
          </a:p>
          <a:p>
            <a:pPr marL="457200" indent="-457200" algn="l">
              <a:buClr>
                <a:schemeClr val="bg1"/>
              </a:buClr>
              <a:buFont typeface="Arial"/>
              <a:buChar char="•"/>
            </a:pPr>
            <a:r>
              <a:rPr lang="en-US" dirty="0"/>
              <a:t>LTCF Aggregate Count Registration and Reporting Process.</a:t>
            </a:r>
          </a:p>
          <a:p>
            <a:pPr marL="457200" indent="-457200" algn="l">
              <a:buClr>
                <a:schemeClr val="bg1"/>
              </a:buClr>
              <a:buFont typeface="Arial"/>
              <a:buChar char="•"/>
            </a:pPr>
            <a:r>
              <a:rPr lang="en-US" dirty="0"/>
              <a:t>LTCF Case Reporting Process.</a:t>
            </a:r>
          </a:p>
          <a:p>
            <a:pPr marL="457200" indent="-457200" algn="l">
              <a:buClr>
                <a:schemeClr val="bg1"/>
              </a:buClr>
              <a:buFont typeface="Arial"/>
              <a:buChar char="•"/>
            </a:pPr>
            <a:r>
              <a:rPr lang="en-US" dirty="0"/>
              <a:t>Review of Electronic Laboratory Reporting (ELR) Submission Option and Process.</a:t>
            </a:r>
          </a:p>
          <a:p>
            <a:pPr marL="457200" indent="-457200" algn="l">
              <a:buClr>
                <a:schemeClr val="bg1"/>
              </a:buClr>
              <a:buFont typeface="Arial"/>
              <a:buChar char="•"/>
            </a:pPr>
            <a:r>
              <a:rPr lang="en-US" dirty="0"/>
              <a:t>Q&amp;A.  </a:t>
            </a:r>
          </a:p>
        </p:txBody>
      </p:sp>
      <p:sp>
        <p:nvSpPr>
          <p:cNvPr id="4" name="Slide Number Placeholder 3">
            <a:extLst>
              <a:ext uri="{FF2B5EF4-FFF2-40B4-BE49-F238E27FC236}">
                <a16:creationId xmlns:a16="http://schemas.microsoft.com/office/drawing/2014/main" id="{8CE9823E-184A-442B-9A85-FB53F755EF99}"/>
              </a:ext>
            </a:extLst>
          </p:cNvPr>
          <p:cNvSpPr>
            <a:spLocks noGrp="1"/>
          </p:cNvSpPr>
          <p:nvPr>
            <p:ph type="sldNum" sz="quarter" idx="4294967295"/>
          </p:nvPr>
        </p:nvSpPr>
        <p:spPr>
          <a:xfrm>
            <a:off x="4343400" y="6324600"/>
            <a:ext cx="1066800" cy="365125"/>
          </a:xfrm>
          <a:prstGeom prst="rect">
            <a:avLst/>
          </a:prstGeom>
        </p:spPr>
        <p:txBody>
          <a:bodyPr/>
          <a:lstStyle/>
          <a:p>
            <a:pPr algn="ctr"/>
            <a:fld id="{0412C10C-C776-CC40-9BCA-402EBBDBDF38}" type="slidenum">
              <a:rPr lang="en-US" smtClean="0">
                <a:solidFill>
                  <a:schemeClr val="bg1"/>
                </a:solidFill>
              </a:rPr>
              <a:pPr algn="ctr"/>
              <a:t>5</a:t>
            </a:fld>
            <a:endParaRPr lang="en-US" dirty="0">
              <a:solidFill>
                <a:schemeClr val="bg1"/>
              </a:solidFill>
            </a:endParaRPr>
          </a:p>
        </p:txBody>
      </p:sp>
    </p:spTree>
    <p:extLst>
      <p:ext uri="{BB962C8B-B14F-4D97-AF65-F5344CB8AC3E}">
        <p14:creationId xmlns:p14="http://schemas.microsoft.com/office/powerpoint/2010/main" val="1801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3">
                                            <p:txEl>
                                              <p:pRg st="5" end="5"/>
                                            </p:txEl>
                                          </p:spTgt>
                                        </p:tgtEl>
                                      </p:cBhvr>
                                    </p:animEffect>
                                    <p:set>
                                      <p:cBhvr>
                                        <p:cTn id="7" dur="1" fill="hold">
                                          <p:stCondLst>
                                            <p:cond delay="499"/>
                                          </p:stCondLst>
                                        </p:cTn>
                                        <p:tgtEl>
                                          <p:spTgt spid="3">
                                            <p:txEl>
                                              <p:pRg st="5" end="5"/>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
                                            <p:txEl>
                                              <p:pRg st="2" end="2"/>
                                            </p:txEl>
                                          </p:spTgt>
                                        </p:tgtEl>
                                      </p:cBhvr>
                                    </p:animEffect>
                                    <p:set>
                                      <p:cBhvr>
                                        <p:cTn id="10" dur="1" fill="hold">
                                          <p:stCondLst>
                                            <p:cond delay="499"/>
                                          </p:stCondLst>
                                        </p:cTn>
                                        <p:tgtEl>
                                          <p:spTgt spid="3">
                                            <p:txEl>
                                              <p:pRg st="2" end="2"/>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
                                            <p:txEl>
                                              <p:pRg st="3" end="3"/>
                                            </p:txEl>
                                          </p:spTgt>
                                        </p:tgtEl>
                                      </p:cBhvr>
                                    </p:animEffect>
                                    <p:set>
                                      <p:cBhvr>
                                        <p:cTn id="13" dur="1" fill="hold">
                                          <p:stCondLst>
                                            <p:cond delay="499"/>
                                          </p:stCondLst>
                                        </p:cTn>
                                        <p:tgtEl>
                                          <p:spTgt spid="3">
                                            <p:txEl>
                                              <p:pRg st="3" end="3"/>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3">
                                            <p:txEl>
                                              <p:pRg st="4" end="4"/>
                                            </p:txEl>
                                          </p:spTgt>
                                        </p:tgtEl>
                                      </p:cBhvr>
                                    </p:animEffect>
                                    <p:set>
                                      <p:cBhvr>
                                        <p:cTn id="16" dur="1" fill="hold">
                                          <p:stCondLst>
                                            <p:cond delay="499"/>
                                          </p:stCondLst>
                                        </p:cTn>
                                        <p:tgtEl>
                                          <p:spTgt spid="3">
                                            <p:txEl>
                                              <p:pRg st="4" end="4"/>
                                            </p:txEl>
                                          </p:spTgt>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3">
                                            <p:txEl>
                                              <p:pRg st="0" end="0"/>
                                            </p:txEl>
                                          </p:spTgt>
                                        </p:tgtEl>
                                      </p:cBhvr>
                                    </p:animEffect>
                                    <p:set>
                                      <p:cBhvr>
                                        <p:cTn id="19"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4462C-88F0-4263-B378-0C14A067D1E7}"/>
              </a:ext>
            </a:extLst>
          </p:cNvPr>
          <p:cNvSpPr>
            <a:spLocks noGrp="1"/>
          </p:cNvSpPr>
          <p:nvPr>
            <p:ph type="title"/>
          </p:nvPr>
        </p:nvSpPr>
        <p:spPr>
          <a:xfrm>
            <a:off x="201037" y="669100"/>
            <a:ext cx="8741926" cy="626300"/>
          </a:xfrm>
        </p:spPr>
        <p:txBody>
          <a:bodyPr>
            <a:normAutofit fontScale="90000"/>
          </a:bodyPr>
          <a:lstStyle/>
          <a:p>
            <a:r>
              <a:rPr lang="en-US" dirty="0"/>
              <a:t>Review of Ohio Reporting Requirements for COVID-19</a:t>
            </a:r>
          </a:p>
        </p:txBody>
      </p:sp>
      <p:sp>
        <p:nvSpPr>
          <p:cNvPr id="3" name="Content Placeholder 2">
            <a:extLst>
              <a:ext uri="{FF2B5EF4-FFF2-40B4-BE49-F238E27FC236}">
                <a16:creationId xmlns:a16="http://schemas.microsoft.com/office/drawing/2014/main" id="{C397426A-C9C0-44EB-9587-9F5A7C07035E}"/>
              </a:ext>
            </a:extLst>
          </p:cNvPr>
          <p:cNvSpPr>
            <a:spLocks noGrp="1"/>
          </p:cNvSpPr>
          <p:nvPr>
            <p:ph idx="1"/>
          </p:nvPr>
        </p:nvSpPr>
        <p:spPr>
          <a:xfrm>
            <a:off x="402074" y="1828800"/>
            <a:ext cx="8137219" cy="3904219"/>
          </a:xfrm>
        </p:spPr>
        <p:txBody>
          <a:bodyPr>
            <a:normAutofit/>
          </a:bodyPr>
          <a:lstStyle/>
          <a:p>
            <a:pPr marL="857250" lvl="1" indent="-457200">
              <a:buFont typeface="Arial"/>
              <a:buChar char="•"/>
            </a:pPr>
            <a:r>
              <a:rPr lang="en-US" dirty="0"/>
              <a:t>COVID-19 test results must be reported at both the case/line level AND the aggregate count level.</a:t>
            </a:r>
          </a:p>
          <a:p>
            <a:pPr marL="857250" lvl="1" indent="-457200">
              <a:buFont typeface="Arial"/>
              <a:buChar char="•"/>
            </a:pPr>
            <a:r>
              <a:rPr lang="en-US" dirty="0"/>
              <a:t>Line level results must be </a:t>
            </a:r>
            <a:r>
              <a:rPr lang="en-US" dirty="0">
                <a:hlinkClick r:id="rId3"/>
              </a:rPr>
              <a:t>reported</a:t>
            </a:r>
            <a:r>
              <a:rPr lang="en-US" dirty="0"/>
              <a:t> to the local health department (LHD) where the patient resides within 24 hours of case identification.</a:t>
            </a:r>
          </a:p>
          <a:p>
            <a:pPr marL="857250" lvl="1" indent="-457200">
              <a:buFont typeface="Arial"/>
              <a:buChar char="•"/>
            </a:pPr>
            <a:r>
              <a:rPr lang="en-US" dirty="0"/>
              <a:t>Aggregate counts must be </a:t>
            </a:r>
            <a:r>
              <a:rPr lang="en-US" dirty="0">
                <a:hlinkClick r:id="rId4"/>
              </a:rPr>
              <a:t>reported</a:t>
            </a:r>
            <a:r>
              <a:rPr lang="en-US" dirty="0"/>
              <a:t> daily by 11 a.m. ET for the previous day of testing.</a:t>
            </a:r>
          </a:p>
        </p:txBody>
      </p:sp>
      <p:sp>
        <p:nvSpPr>
          <p:cNvPr id="4" name="Slide Number Placeholder 3">
            <a:extLst>
              <a:ext uri="{FF2B5EF4-FFF2-40B4-BE49-F238E27FC236}">
                <a16:creationId xmlns:a16="http://schemas.microsoft.com/office/drawing/2014/main" id="{0E175DD0-810D-4080-841B-45DF1D5F8A7A}"/>
              </a:ext>
            </a:extLst>
          </p:cNvPr>
          <p:cNvSpPr>
            <a:spLocks noGrp="1"/>
          </p:cNvSpPr>
          <p:nvPr>
            <p:ph type="sldNum" sz="quarter" idx="4294967295"/>
          </p:nvPr>
        </p:nvSpPr>
        <p:spPr>
          <a:xfrm>
            <a:off x="4267200" y="6324600"/>
            <a:ext cx="1066800" cy="365125"/>
          </a:xfrm>
          <a:prstGeom prst="rect">
            <a:avLst/>
          </a:prstGeom>
        </p:spPr>
        <p:txBody>
          <a:bodyPr/>
          <a:lstStyle/>
          <a:p>
            <a:pPr algn="ctr"/>
            <a:fld id="{0412C10C-C776-CC40-9BCA-402EBBDBDF38}" type="slidenum">
              <a:rPr lang="en-US" smtClean="0">
                <a:solidFill>
                  <a:schemeClr val="bg1"/>
                </a:solidFill>
              </a:rPr>
              <a:pPr algn="ctr"/>
              <a:t>6</a:t>
            </a:fld>
            <a:endParaRPr lang="en-US" dirty="0">
              <a:solidFill>
                <a:schemeClr val="bg1"/>
              </a:solidFill>
            </a:endParaRPr>
          </a:p>
        </p:txBody>
      </p:sp>
    </p:spTree>
    <p:extLst>
      <p:ext uri="{BB962C8B-B14F-4D97-AF65-F5344CB8AC3E}">
        <p14:creationId xmlns:p14="http://schemas.microsoft.com/office/powerpoint/2010/main" val="3564442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4462C-88F0-4263-B378-0C14A067D1E7}"/>
              </a:ext>
            </a:extLst>
          </p:cNvPr>
          <p:cNvSpPr>
            <a:spLocks noGrp="1"/>
          </p:cNvSpPr>
          <p:nvPr>
            <p:ph type="title"/>
          </p:nvPr>
        </p:nvSpPr>
        <p:spPr>
          <a:xfrm>
            <a:off x="0" y="696499"/>
            <a:ext cx="9220200" cy="626300"/>
          </a:xfrm>
        </p:spPr>
        <p:txBody>
          <a:bodyPr/>
          <a:lstStyle/>
          <a:p>
            <a:r>
              <a:rPr lang="en-US" dirty="0"/>
              <a:t>Review of Ohio Reporting Requirements for COVID-19</a:t>
            </a:r>
          </a:p>
        </p:txBody>
      </p:sp>
      <p:sp>
        <p:nvSpPr>
          <p:cNvPr id="4" name="Slide Number Placeholder 3">
            <a:extLst>
              <a:ext uri="{FF2B5EF4-FFF2-40B4-BE49-F238E27FC236}">
                <a16:creationId xmlns:a16="http://schemas.microsoft.com/office/drawing/2014/main" id="{0E175DD0-810D-4080-841B-45DF1D5F8A7A}"/>
              </a:ext>
            </a:extLst>
          </p:cNvPr>
          <p:cNvSpPr>
            <a:spLocks noGrp="1"/>
          </p:cNvSpPr>
          <p:nvPr>
            <p:ph type="sldNum" sz="quarter" idx="4294967295"/>
          </p:nvPr>
        </p:nvSpPr>
        <p:spPr>
          <a:xfrm>
            <a:off x="4495800" y="6324600"/>
            <a:ext cx="1066800" cy="365125"/>
          </a:xfrm>
          <a:prstGeom prst="rect">
            <a:avLst/>
          </a:prstGeom>
        </p:spPr>
        <p:txBody>
          <a:bodyPr/>
          <a:lstStyle/>
          <a:p>
            <a:pPr algn="ctr"/>
            <a:fld id="{0412C10C-C776-CC40-9BCA-402EBBDBDF38}" type="slidenum">
              <a:rPr lang="en-US" smtClean="0">
                <a:solidFill>
                  <a:schemeClr val="bg1"/>
                </a:solidFill>
              </a:rPr>
              <a:pPr algn="ctr"/>
              <a:t>7</a:t>
            </a:fld>
            <a:endParaRPr lang="en-US" dirty="0">
              <a:solidFill>
                <a:schemeClr val="bg1"/>
              </a:solidFill>
            </a:endParaRPr>
          </a:p>
        </p:txBody>
      </p:sp>
      <p:graphicFrame>
        <p:nvGraphicFramePr>
          <p:cNvPr id="6" name="Object 5">
            <a:extLst>
              <a:ext uri="{FF2B5EF4-FFF2-40B4-BE49-F238E27FC236}">
                <a16:creationId xmlns:a16="http://schemas.microsoft.com/office/drawing/2014/main" id="{A1CFC1DE-CCC1-41A1-8740-C53F6DF20968}"/>
              </a:ext>
            </a:extLst>
          </p:cNvPr>
          <p:cNvGraphicFramePr>
            <a:graphicFrameLocks noChangeAspect="1"/>
          </p:cNvGraphicFramePr>
          <p:nvPr>
            <p:extLst>
              <p:ext uri="{D42A27DB-BD31-4B8C-83A1-F6EECF244321}">
                <p14:modId xmlns:p14="http://schemas.microsoft.com/office/powerpoint/2010/main" val="3826709932"/>
              </p:ext>
            </p:extLst>
          </p:nvPr>
        </p:nvGraphicFramePr>
        <p:xfrm>
          <a:off x="1555100" y="2773955"/>
          <a:ext cx="6033799" cy="1074738"/>
        </p:xfrm>
        <a:graphic>
          <a:graphicData uri="http://schemas.openxmlformats.org/presentationml/2006/ole">
            <mc:AlternateContent xmlns:mc="http://schemas.openxmlformats.org/markup-compatibility/2006">
              <mc:Choice xmlns:v="urn:schemas-microsoft-com:vml" Requires="v">
                <p:oleObj spid="_x0000_s1035" name="Packager Shell Object" showAsIcon="1" r:id="rId4" imgW="1755360" imgH="313200" progId="Package">
                  <p:embed/>
                </p:oleObj>
              </mc:Choice>
              <mc:Fallback>
                <p:oleObj name="Packager Shell Object" showAsIcon="1" r:id="rId4" imgW="1755360" imgH="313200" progId="Package">
                  <p:embed/>
                  <p:pic>
                    <p:nvPicPr>
                      <p:cNvPr id="0" name=""/>
                      <p:cNvPicPr/>
                      <p:nvPr/>
                    </p:nvPicPr>
                    <p:blipFill>
                      <a:blip r:embed="rId5"/>
                      <a:stretch>
                        <a:fillRect/>
                      </a:stretch>
                    </p:blipFill>
                    <p:spPr>
                      <a:xfrm>
                        <a:off x="1555100" y="2773955"/>
                        <a:ext cx="6033799" cy="1074738"/>
                      </a:xfrm>
                      <a:prstGeom prst="rect">
                        <a:avLst/>
                      </a:prstGeom>
                    </p:spPr>
                  </p:pic>
                </p:oleObj>
              </mc:Fallback>
            </mc:AlternateContent>
          </a:graphicData>
        </a:graphic>
      </p:graphicFrame>
    </p:spTree>
    <p:extLst>
      <p:ext uri="{BB962C8B-B14F-4D97-AF65-F5344CB8AC3E}">
        <p14:creationId xmlns:p14="http://schemas.microsoft.com/office/powerpoint/2010/main" val="1036621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4462C-88F0-4263-B378-0C14A067D1E7}"/>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C397426A-C9C0-44EB-9587-9F5A7C07035E}"/>
              </a:ext>
            </a:extLst>
          </p:cNvPr>
          <p:cNvSpPr>
            <a:spLocks noGrp="1"/>
          </p:cNvSpPr>
          <p:nvPr>
            <p:ph idx="1"/>
          </p:nvPr>
        </p:nvSpPr>
        <p:spPr>
          <a:xfrm>
            <a:off x="402074" y="1582182"/>
            <a:ext cx="8284726" cy="3904218"/>
          </a:xfrm>
        </p:spPr>
        <p:txBody>
          <a:bodyPr>
            <a:normAutofit fontScale="85000" lnSpcReduction="10000"/>
          </a:bodyPr>
          <a:lstStyle/>
          <a:p>
            <a:pPr marL="457200" indent="-457200" algn="l">
              <a:buClr>
                <a:schemeClr val="bg1"/>
              </a:buClr>
              <a:buFont typeface="Arial"/>
              <a:buChar char="•"/>
            </a:pPr>
            <a:r>
              <a:rPr lang="en-US" dirty="0"/>
              <a:t>Review of HHS Guidance Released June 4, 2020 and CMS QSO Released Aug. 26, 2020.</a:t>
            </a:r>
          </a:p>
          <a:p>
            <a:pPr marL="457200" indent="-457200" algn="l">
              <a:buClr>
                <a:schemeClr val="bg1"/>
              </a:buClr>
              <a:buFont typeface="Arial"/>
              <a:buChar char="•"/>
            </a:pPr>
            <a:r>
              <a:rPr lang="en-US" dirty="0"/>
              <a:t>Review of Ohio Reporting Requirements for COVID-19.</a:t>
            </a:r>
          </a:p>
          <a:p>
            <a:pPr marL="457200" indent="-457200" algn="l">
              <a:buClr>
                <a:schemeClr val="bg1"/>
              </a:buClr>
              <a:buFont typeface="Arial"/>
              <a:buChar char="•"/>
            </a:pPr>
            <a:r>
              <a:rPr lang="en-US" dirty="0"/>
              <a:t>LTCF Aggregate Count Registration and Reporting Process</a:t>
            </a:r>
            <a:r>
              <a:rPr lang="en-US" dirty="0">
                <a:solidFill>
                  <a:schemeClr val="bg1"/>
                </a:solidFill>
              </a:rPr>
              <a:t>.</a:t>
            </a:r>
          </a:p>
          <a:p>
            <a:pPr marL="457200" indent="-457200" algn="l">
              <a:buClr>
                <a:schemeClr val="bg1"/>
              </a:buClr>
              <a:buFont typeface="Arial"/>
              <a:buChar char="•"/>
            </a:pPr>
            <a:r>
              <a:rPr lang="en-US" dirty="0"/>
              <a:t>LTCF Case Reporting Process.</a:t>
            </a:r>
          </a:p>
          <a:p>
            <a:pPr marL="457200" indent="-457200" algn="l">
              <a:buClr>
                <a:schemeClr val="bg1"/>
              </a:buClr>
              <a:buFont typeface="Arial"/>
              <a:buChar char="•"/>
            </a:pPr>
            <a:r>
              <a:rPr lang="en-US" dirty="0"/>
              <a:t>Review of Electronic Laboratory Reporting (ELR) Submission Option and Process.</a:t>
            </a:r>
          </a:p>
          <a:p>
            <a:pPr marL="457200" indent="-457200" algn="l">
              <a:buClr>
                <a:schemeClr val="bg1"/>
              </a:buClr>
              <a:buFont typeface="Arial"/>
              <a:buChar char="•"/>
            </a:pPr>
            <a:r>
              <a:rPr lang="en-US" dirty="0"/>
              <a:t>Q&amp;A.</a:t>
            </a:r>
          </a:p>
        </p:txBody>
      </p:sp>
      <p:sp>
        <p:nvSpPr>
          <p:cNvPr id="4" name="Slide Number Placeholder 3">
            <a:extLst>
              <a:ext uri="{FF2B5EF4-FFF2-40B4-BE49-F238E27FC236}">
                <a16:creationId xmlns:a16="http://schemas.microsoft.com/office/drawing/2014/main" id="{8CE9823E-184A-442B-9A85-FB53F755EF99}"/>
              </a:ext>
            </a:extLst>
          </p:cNvPr>
          <p:cNvSpPr>
            <a:spLocks noGrp="1"/>
          </p:cNvSpPr>
          <p:nvPr>
            <p:ph type="sldNum" sz="quarter" idx="4294967295"/>
          </p:nvPr>
        </p:nvSpPr>
        <p:spPr>
          <a:xfrm>
            <a:off x="4267200" y="6324600"/>
            <a:ext cx="1066800" cy="365125"/>
          </a:xfrm>
          <a:prstGeom prst="rect">
            <a:avLst/>
          </a:prstGeom>
        </p:spPr>
        <p:txBody>
          <a:bodyPr/>
          <a:lstStyle/>
          <a:p>
            <a:pPr algn="ctr"/>
            <a:fld id="{0412C10C-C776-CC40-9BCA-402EBBDBDF38}" type="slidenum">
              <a:rPr lang="en-US" smtClean="0">
                <a:solidFill>
                  <a:schemeClr val="bg1"/>
                </a:solidFill>
              </a:rPr>
              <a:pPr algn="ctr"/>
              <a:t>8</a:t>
            </a:fld>
            <a:endParaRPr lang="en-US" dirty="0">
              <a:solidFill>
                <a:schemeClr val="bg1"/>
              </a:solidFill>
            </a:endParaRPr>
          </a:p>
        </p:txBody>
      </p:sp>
    </p:spTree>
    <p:extLst>
      <p:ext uri="{BB962C8B-B14F-4D97-AF65-F5344CB8AC3E}">
        <p14:creationId xmlns:p14="http://schemas.microsoft.com/office/powerpoint/2010/main" val="134311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3">
                                            <p:txEl>
                                              <p:pRg st="5" end="5"/>
                                            </p:txEl>
                                          </p:spTgt>
                                        </p:tgtEl>
                                      </p:cBhvr>
                                    </p:animEffect>
                                    <p:set>
                                      <p:cBhvr>
                                        <p:cTn id="7" dur="1" fill="hold">
                                          <p:stCondLst>
                                            <p:cond delay="499"/>
                                          </p:stCondLst>
                                        </p:cTn>
                                        <p:tgtEl>
                                          <p:spTgt spid="3">
                                            <p:txEl>
                                              <p:pRg st="5" end="5"/>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
                                            <p:txEl>
                                              <p:pRg st="3" end="3"/>
                                            </p:txEl>
                                          </p:spTgt>
                                        </p:tgtEl>
                                      </p:cBhvr>
                                    </p:animEffect>
                                    <p:set>
                                      <p:cBhvr>
                                        <p:cTn id="10" dur="1" fill="hold">
                                          <p:stCondLst>
                                            <p:cond delay="499"/>
                                          </p:stCondLst>
                                        </p:cTn>
                                        <p:tgtEl>
                                          <p:spTgt spid="3">
                                            <p:txEl>
                                              <p:pRg st="3" end="3"/>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
                                            <p:txEl>
                                              <p:pRg st="4" end="4"/>
                                            </p:txEl>
                                          </p:spTgt>
                                        </p:tgtEl>
                                      </p:cBhvr>
                                    </p:animEffect>
                                    <p:set>
                                      <p:cBhvr>
                                        <p:cTn id="13" dur="1" fill="hold">
                                          <p:stCondLst>
                                            <p:cond delay="499"/>
                                          </p:stCondLst>
                                        </p:cTn>
                                        <p:tgtEl>
                                          <p:spTgt spid="3">
                                            <p:txEl>
                                              <p:pRg st="4" end="4"/>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3">
                                            <p:txEl>
                                              <p:pRg st="0" end="0"/>
                                            </p:txEl>
                                          </p:spTgt>
                                        </p:tgtEl>
                                      </p:cBhvr>
                                    </p:animEffect>
                                    <p:set>
                                      <p:cBhvr>
                                        <p:cTn id="16" dur="1" fill="hold">
                                          <p:stCondLst>
                                            <p:cond delay="499"/>
                                          </p:stCondLst>
                                        </p:cTn>
                                        <p:tgtEl>
                                          <p:spTgt spid="3">
                                            <p:txEl>
                                              <p:pRg st="0" end="0"/>
                                            </p:txEl>
                                          </p:spTgt>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3">
                                            <p:txEl>
                                              <p:pRg st="1" end="1"/>
                                            </p:txEl>
                                          </p:spTgt>
                                        </p:tgtEl>
                                      </p:cBhvr>
                                    </p:animEffect>
                                    <p:set>
                                      <p:cBhvr>
                                        <p:cTn id="19"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4462C-88F0-4263-B378-0C14A067D1E7}"/>
              </a:ext>
            </a:extLst>
          </p:cNvPr>
          <p:cNvSpPr>
            <a:spLocks noGrp="1"/>
          </p:cNvSpPr>
          <p:nvPr>
            <p:ph type="title"/>
          </p:nvPr>
        </p:nvSpPr>
        <p:spPr/>
        <p:txBody>
          <a:bodyPr>
            <a:normAutofit fontScale="90000"/>
          </a:bodyPr>
          <a:lstStyle/>
          <a:p>
            <a:pPr>
              <a:buClr>
                <a:schemeClr val="bg1"/>
              </a:buClr>
            </a:pPr>
            <a:r>
              <a:rPr lang="en-US" dirty="0"/>
              <a:t>LTCF Aggregate Count Registration and Reporting Process</a:t>
            </a:r>
          </a:p>
        </p:txBody>
      </p:sp>
      <p:sp>
        <p:nvSpPr>
          <p:cNvPr id="3" name="Content Placeholder 2">
            <a:extLst>
              <a:ext uri="{FF2B5EF4-FFF2-40B4-BE49-F238E27FC236}">
                <a16:creationId xmlns:a16="http://schemas.microsoft.com/office/drawing/2014/main" id="{C397426A-C9C0-44EB-9587-9F5A7C07035E}"/>
              </a:ext>
            </a:extLst>
          </p:cNvPr>
          <p:cNvSpPr>
            <a:spLocks noGrp="1"/>
          </p:cNvSpPr>
          <p:nvPr>
            <p:ph idx="1"/>
          </p:nvPr>
        </p:nvSpPr>
        <p:spPr>
          <a:xfrm>
            <a:off x="402074" y="2422525"/>
            <a:ext cx="8137219" cy="3200400"/>
          </a:xfrm>
        </p:spPr>
        <p:txBody>
          <a:bodyPr>
            <a:normAutofit/>
          </a:bodyPr>
          <a:lstStyle/>
          <a:p>
            <a:pPr marL="457200" indent="-457200" algn="l">
              <a:buClr>
                <a:schemeClr val="bg1"/>
              </a:buClr>
              <a:buFont typeface="Arial"/>
              <a:buChar char="•"/>
            </a:pPr>
            <a:r>
              <a:rPr lang="en-US" dirty="0"/>
              <a:t>Register your LTCF </a:t>
            </a:r>
            <a:r>
              <a:rPr lang="en-US" dirty="0">
                <a:hlinkClick r:id="rId3"/>
              </a:rPr>
              <a:t>here</a:t>
            </a:r>
            <a:r>
              <a:rPr lang="en-US" dirty="0"/>
              <a:t>.</a:t>
            </a:r>
          </a:p>
          <a:p>
            <a:pPr marL="857250" lvl="1" indent="-457200">
              <a:buFont typeface="Arial"/>
              <a:buChar char="•"/>
            </a:pPr>
            <a:r>
              <a:rPr lang="en-US" dirty="0"/>
              <a:t>Registration will initiate engagement at ODH.</a:t>
            </a:r>
          </a:p>
          <a:p>
            <a:pPr marL="457200" indent="-457200" algn="l">
              <a:buClr>
                <a:schemeClr val="bg1"/>
              </a:buClr>
              <a:buFont typeface="Arial"/>
              <a:buChar char="•"/>
            </a:pPr>
            <a:r>
              <a:rPr lang="en-US" dirty="0"/>
              <a:t>Report your LTCF point-of-care (POC) antigen device COVID-19 testing results daily by 11 a.m. ET </a:t>
            </a:r>
            <a:r>
              <a:rPr lang="en-US" dirty="0">
                <a:hlinkClick r:id="rId4"/>
              </a:rPr>
              <a:t>here</a:t>
            </a:r>
            <a:r>
              <a:rPr lang="en-US" dirty="0"/>
              <a:t>.</a:t>
            </a:r>
          </a:p>
        </p:txBody>
      </p:sp>
      <p:sp>
        <p:nvSpPr>
          <p:cNvPr id="4" name="Slide Number Placeholder 3">
            <a:extLst>
              <a:ext uri="{FF2B5EF4-FFF2-40B4-BE49-F238E27FC236}">
                <a16:creationId xmlns:a16="http://schemas.microsoft.com/office/drawing/2014/main" id="{8CE9823E-184A-442B-9A85-FB53F755EF99}"/>
              </a:ext>
            </a:extLst>
          </p:cNvPr>
          <p:cNvSpPr>
            <a:spLocks noGrp="1"/>
          </p:cNvSpPr>
          <p:nvPr>
            <p:ph type="sldNum" sz="quarter" idx="4294967295"/>
          </p:nvPr>
        </p:nvSpPr>
        <p:spPr>
          <a:xfrm>
            <a:off x="4114800" y="6324600"/>
            <a:ext cx="1066800" cy="365125"/>
          </a:xfrm>
          <a:prstGeom prst="rect">
            <a:avLst/>
          </a:prstGeom>
        </p:spPr>
        <p:txBody>
          <a:bodyPr/>
          <a:lstStyle/>
          <a:p>
            <a:pPr algn="ctr"/>
            <a:fld id="{0412C10C-C776-CC40-9BCA-402EBBDBDF38}" type="slidenum">
              <a:rPr lang="en-US" smtClean="0">
                <a:solidFill>
                  <a:schemeClr val="bg1"/>
                </a:solidFill>
              </a:rPr>
              <a:pPr algn="ctr"/>
              <a:t>9</a:t>
            </a:fld>
            <a:endParaRPr lang="en-US" dirty="0">
              <a:solidFill>
                <a:schemeClr val="bg1"/>
              </a:solidFill>
            </a:endParaRPr>
          </a:p>
        </p:txBody>
      </p:sp>
    </p:spTree>
    <p:extLst>
      <p:ext uri="{BB962C8B-B14F-4D97-AF65-F5344CB8AC3E}">
        <p14:creationId xmlns:p14="http://schemas.microsoft.com/office/powerpoint/2010/main" val="2569089925"/>
      </p:ext>
    </p:extLst>
  </p:cSld>
  <p:clrMapOvr>
    <a:masterClrMapping/>
  </p:clrMapOvr>
</p:sld>
</file>

<file path=ppt/theme/theme1.xml><?xml version="1.0" encoding="utf-8"?>
<a:theme xmlns:a="http://schemas.openxmlformats.org/drawingml/2006/main" name="ODH PPT Template 2016">
  <a:themeElements>
    <a:clrScheme name="Custom 8">
      <a:dk1>
        <a:sysClr val="windowText" lastClr="000000"/>
      </a:dk1>
      <a:lt1>
        <a:sysClr val="window" lastClr="FFFFFF"/>
      </a:lt1>
      <a:dk2>
        <a:srgbClr val="3C1017"/>
      </a:dk2>
      <a:lt2>
        <a:srgbClr val="EEECE1"/>
      </a:lt2>
      <a:accent1>
        <a:srgbClr val="CD0920"/>
      </a:accent1>
      <a:accent2>
        <a:srgbClr val="C0504D"/>
      </a:accent2>
      <a:accent3>
        <a:srgbClr val="AB0E25"/>
      </a:accent3>
      <a:accent4>
        <a:srgbClr val="470F17"/>
      </a:accent4>
      <a:accent5>
        <a:srgbClr val="212424"/>
      </a:accent5>
      <a:accent6>
        <a:srgbClr val="141313"/>
      </a:accent6>
      <a:hlink>
        <a:srgbClr val="065081"/>
      </a:hlink>
      <a:folHlink>
        <a:srgbClr val="18007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7A7AD1EDA3DC743880FCEFEF3A5BDD7" ma:contentTypeVersion="7" ma:contentTypeDescription="Create a new document." ma:contentTypeScope="" ma:versionID="cf9c0477bc30c22cd372f25950195366">
  <xsd:schema xmlns:xsd="http://www.w3.org/2001/XMLSchema" xmlns:xs="http://www.w3.org/2001/XMLSchema" xmlns:p="http://schemas.microsoft.com/office/2006/metadata/properties" xmlns:ns3="bd6985b5-018e-4a73-96c9-4c85e77608cc" targetNamespace="http://schemas.microsoft.com/office/2006/metadata/properties" ma:root="true" ma:fieldsID="f12fc9a90caccf54eb64e309893af54e" ns3:_="">
    <xsd:import namespace="bd6985b5-018e-4a73-96c9-4c85e77608c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6985b5-018e-4a73-96c9-4c85e77608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32ABA1C-2940-42E1-B0D3-780670FAF49B}">
  <ds:schemaRefs>
    <ds:schemaRef ds:uri="http://schemas.microsoft.com/sharepoint/v3/contenttype/forms"/>
  </ds:schemaRefs>
</ds:datastoreItem>
</file>

<file path=customXml/itemProps2.xml><?xml version="1.0" encoding="utf-8"?>
<ds:datastoreItem xmlns:ds="http://schemas.openxmlformats.org/officeDocument/2006/customXml" ds:itemID="{CFC4106F-FD27-444B-A28C-8EED3AC0A3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6985b5-018e-4a73-96c9-4c85e77608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AB60BA3-2200-4015-8BAE-CB5B4C2A2C3C}">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bd6985b5-018e-4a73-96c9-4c85e77608c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20105</TotalTime>
  <Words>1266</Words>
  <Application>Microsoft Office PowerPoint</Application>
  <PresentationFormat>On-screen Show (4:3)</PresentationFormat>
  <Paragraphs>139</Paragraphs>
  <Slides>19</Slides>
  <Notes>8</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4" baseType="lpstr">
      <vt:lpstr>ＭＳ Ｐゴシック</vt:lpstr>
      <vt:lpstr>Arial</vt:lpstr>
      <vt:lpstr>Calibri</vt:lpstr>
      <vt:lpstr>ODH PPT Template 2016</vt:lpstr>
      <vt:lpstr>Packager Shell Object</vt:lpstr>
      <vt:lpstr>Discussion With ODH and Long-Term Care (LTC) Facilities on COVID-19 Reporting Requirements</vt:lpstr>
      <vt:lpstr>Agenda</vt:lpstr>
      <vt:lpstr>Review of CMS QSO-20-37-CLIA, NH Released Aug. 26, 2020</vt:lpstr>
      <vt:lpstr>Review of HHS Guidance Released June 4, 2020</vt:lpstr>
      <vt:lpstr>Agenda</vt:lpstr>
      <vt:lpstr>Review of Ohio Reporting Requirements for COVID-19</vt:lpstr>
      <vt:lpstr>Review of Ohio Reporting Requirements for COVID-19</vt:lpstr>
      <vt:lpstr>Agenda</vt:lpstr>
      <vt:lpstr>LTCF Aggregate Count Registration and Reporting Process</vt:lpstr>
      <vt:lpstr>LTCF Aggregate Count Registration and Reporting Process</vt:lpstr>
      <vt:lpstr>Agenda</vt:lpstr>
      <vt:lpstr>LTCF Case Reporting Process</vt:lpstr>
      <vt:lpstr>LTCF Case Reporting Process</vt:lpstr>
      <vt:lpstr>Agenda</vt:lpstr>
      <vt:lpstr>Review of Electronic Laboratory Reporting (ELR) Submission Option and Process</vt:lpstr>
      <vt:lpstr>Review of Electronic Laboratory Reporting (ELR) Submission Option and Process</vt:lpstr>
      <vt:lpstr>Review of Electronic Laboratory Reporting (ELR) Submission Option and Process</vt:lpstr>
      <vt:lpstr>Agenda</vt:lpstr>
      <vt:lpstr>ELR Contacts</vt:lpstr>
    </vt:vector>
  </TitlesOfParts>
  <Company>Ohio Department of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Ohio’s HIEs</dc:title>
  <dc:creator>OMISNST</dc:creator>
  <cp:lastModifiedBy>Corey Markham</cp:lastModifiedBy>
  <cp:revision>461</cp:revision>
  <cp:lastPrinted>2018-10-17T18:55:48Z</cp:lastPrinted>
  <dcterms:created xsi:type="dcterms:W3CDTF">2014-04-22T17:35:36Z</dcterms:created>
  <dcterms:modified xsi:type="dcterms:W3CDTF">2020-10-06T20:29:31Z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0x01010057A7AD1EDA3DC743880FCEFEF3A5BDD7</vt:lpwstr>
  </property>
</Properties>
</file>