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533"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A755F4D-08ED-48B8-BE27-A5E580F660FC}" type="datetimeFigureOut">
              <a:rPr lang="en-US" smtClean="0"/>
              <a:t>6/2/2022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24EF06-B8AD-4B2D-AB88-F3747358D6F2}" type="slidenum">
              <a:rPr lang="en-US" smtClean="0"/>
              <a:t>‹#›</a:t>
            </a:fld>
            <a:endParaRPr lang="en-US"/>
          </a:p>
        </p:txBody>
      </p:sp>
    </p:spTree>
    <p:extLst>
      <p:ext uri="{BB962C8B-B14F-4D97-AF65-F5344CB8AC3E}">
        <p14:creationId xmlns:p14="http://schemas.microsoft.com/office/powerpoint/2010/main" val="37270004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next workshop will go into more detail about tools for enforcement, but I’d like to highlight what is currently available through MTCP.  The Complaint line is key to hearing from the public about potential violations.  We will follow the same protocol we use with smoke-free workplace law violations and the recent vaping ban.  Complaints will be forwarded on to local boards of health for follow up, if you are unable to do the follow up or need further assistance with particular retailers, our DPH inspectors will assist.</a:t>
            </a:r>
          </a:p>
          <a:p>
            <a:endParaRPr lang="en-US" dirty="0"/>
          </a:p>
          <a:p>
            <a:r>
              <a:rPr lang="en-US" dirty="0"/>
              <a:t>Education is key to assuring compliance.  Tools such as signage for retailers can help </a:t>
            </a:r>
          </a:p>
          <a:p>
            <a:r>
              <a:rPr lang="en-US" dirty="0"/>
              <a:t>signage is available both on the mass.gov/</a:t>
            </a:r>
            <a:r>
              <a:rPr lang="en-US" dirty="0" err="1"/>
              <a:t>newtobaccolaw</a:t>
            </a:r>
            <a:r>
              <a:rPr lang="en-US" dirty="0"/>
              <a:t> website and at the mass clearinghouse.  </a:t>
            </a:r>
          </a:p>
          <a:p>
            <a:endParaRPr lang="en-US" dirty="0"/>
          </a:p>
          <a:p>
            <a:pPr defTabSz="924641">
              <a:defRPr/>
            </a:pPr>
            <a:r>
              <a:rPr lang="en-US" dirty="0"/>
              <a:t>The updated charts of what can be sold where and signage requirements will be available on the </a:t>
            </a:r>
            <a:r>
              <a:rPr lang="en-US" dirty="0" err="1"/>
              <a:t>newtobaccolaw</a:t>
            </a:r>
            <a:r>
              <a:rPr lang="en-US" dirty="0"/>
              <a:t> website keep it close – it will help!</a:t>
            </a:r>
          </a:p>
          <a:p>
            <a:r>
              <a:rPr lang="en-US" dirty="0"/>
              <a:t>Also available will be signage in other languages.  Very soon these signs will be available for download from the clearinghouse.</a:t>
            </a:r>
          </a:p>
          <a:p>
            <a:endParaRPr lang="en-US" dirty="0"/>
          </a:p>
          <a:p>
            <a:r>
              <a:rPr lang="en-US" dirty="0"/>
              <a:t>Finally, we have developed a retail inspection form to help you with your inspection of local retail establishments.  This is a paper form that helps you track the type of product for sale in each establishment, the presence of required signage, and other information to help you keep track of the retail environment in your city or town.   This is for your use, but is not required and you do not need to complete and submit to DPH</a:t>
            </a:r>
          </a:p>
        </p:txBody>
      </p:sp>
      <p:sp>
        <p:nvSpPr>
          <p:cNvPr id="4" name="Slide Number Placeholder 3"/>
          <p:cNvSpPr>
            <a:spLocks noGrp="1"/>
          </p:cNvSpPr>
          <p:nvPr>
            <p:ph type="sldNum" sz="quarter" idx="10"/>
          </p:nvPr>
        </p:nvSpPr>
        <p:spPr/>
        <p:txBody>
          <a:bodyPr/>
          <a:lstStyle/>
          <a:p>
            <a:fld id="{D34CBBDB-52D0-FE4C-8729-D7393D454E10}" type="slidenum">
              <a:rPr lang="en-US" smtClean="0"/>
              <a:t>1</a:t>
            </a:fld>
            <a:endParaRPr lang="en-US"/>
          </a:p>
        </p:txBody>
      </p:sp>
    </p:spTree>
    <p:extLst>
      <p:ext uri="{BB962C8B-B14F-4D97-AF65-F5344CB8AC3E}">
        <p14:creationId xmlns:p14="http://schemas.microsoft.com/office/powerpoint/2010/main" val="10014558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3BD365-EAD1-485E-8341-0021CDE782A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0E3B4F5-EB81-4B4F-AD35-C6F82D7ED0D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30A45D1-FE3F-4F5E-94E8-2B9B64301949}"/>
              </a:ext>
            </a:extLst>
          </p:cNvPr>
          <p:cNvSpPr>
            <a:spLocks noGrp="1"/>
          </p:cNvSpPr>
          <p:nvPr>
            <p:ph type="dt" sz="half" idx="10"/>
          </p:nvPr>
        </p:nvSpPr>
        <p:spPr/>
        <p:txBody>
          <a:bodyPr/>
          <a:lstStyle/>
          <a:p>
            <a:fld id="{3EF5069F-A3AA-43D9-A3B2-83854B71DCC1}" type="datetimeFigureOut">
              <a:rPr lang="en-US" smtClean="0"/>
              <a:t>6/2/2022</a:t>
            </a:fld>
            <a:endParaRPr lang="en-US"/>
          </a:p>
        </p:txBody>
      </p:sp>
      <p:sp>
        <p:nvSpPr>
          <p:cNvPr id="5" name="Footer Placeholder 4">
            <a:extLst>
              <a:ext uri="{FF2B5EF4-FFF2-40B4-BE49-F238E27FC236}">
                <a16:creationId xmlns:a16="http://schemas.microsoft.com/office/drawing/2014/main" id="{9AA6944C-FE57-4CB8-806D-188D0DE7098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AFA5D65-D5FB-48E5-A2E6-67A147234B2E}"/>
              </a:ext>
            </a:extLst>
          </p:cNvPr>
          <p:cNvSpPr>
            <a:spLocks noGrp="1"/>
          </p:cNvSpPr>
          <p:nvPr>
            <p:ph type="sldNum" sz="quarter" idx="12"/>
          </p:nvPr>
        </p:nvSpPr>
        <p:spPr/>
        <p:txBody>
          <a:bodyPr/>
          <a:lstStyle/>
          <a:p>
            <a:fld id="{C8974339-E78C-489E-88A8-D89CA2FD8CE7}" type="slidenum">
              <a:rPr lang="en-US" smtClean="0"/>
              <a:t>‹#›</a:t>
            </a:fld>
            <a:endParaRPr lang="en-US"/>
          </a:p>
        </p:txBody>
      </p:sp>
    </p:spTree>
    <p:extLst>
      <p:ext uri="{BB962C8B-B14F-4D97-AF65-F5344CB8AC3E}">
        <p14:creationId xmlns:p14="http://schemas.microsoft.com/office/powerpoint/2010/main" val="34697510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FC39BE-A7CE-4508-B073-22D67C0971F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67B713B-8EEA-4D88-8EDD-313D9AC0475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B8CBAAC-A831-4C81-B11E-ED150AAD27A9}"/>
              </a:ext>
            </a:extLst>
          </p:cNvPr>
          <p:cNvSpPr>
            <a:spLocks noGrp="1"/>
          </p:cNvSpPr>
          <p:nvPr>
            <p:ph type="dt" sz="half" idx="10"/>
          </p:nvPr>
        </p:nvSpPr>
        <p:spPr/>
        <p:txBody>
          <a:bodyPr/>
          <a:lstStyle/>
          <a:p>
            <a:fld id="{3EF5069F-A3AA-43D9-A3B2-83854B71DCC1}" type="datetimeFigureOut">
              <a:rPr lang="en-US" smtClean="0"/>
              <a:t>6/2/2022</a:t>
            </a:fld>
            <a:endParaRPr lang="en-US"/>
          </a:p>
        </p:txBody>
      </p:sp>
      <p:sp>
        <p:nvSpPr>
          <p:cNvPr id="5" name="Footer Placeholder 4">
            <a:extLst>
              <a:ext uri="{FF2B5EF4-FFF2-40B4-BE49-F238E27FC236}">
                <a16:creationId xmlns:a16="http://schemas.microsoft.com/office/drawing/2014/main" id="{12C8CF3F-CF30-4E98-92A1-76032233F43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60407CF-52A1-4EEC-BE9D-85ECE3219A8B}"/>
              </a:ext>
            </a:extLst>
          </p:cNvPr>
          <p:cNvSpPr>
            <a:spLocks noGrp="1"/>
          </p:cNvSpPr>
          <p:nvPr>
            <p:ph type="sldNum" sz="quarter" idx="12"/>
          </p:nvPr>
        </p:nvSpPr>
        <p:spPr/>
        <p:txBody>
          <a:bodyPr/>
          <a:lstStyle/>
          <a:p>
            <a:fld id="{C8974339-E78C-489E-88A8-D89CA2FD8CE7}" type="slidenum">
              <a:rPr lang="en-US" smtClean="0"/>
              <a:t>‹#›</a:t>
            </a:fld>
            <a:endParaRPr lang="en-US"/>
          </a:p>
        </p:txBody>
      </p:sp>
    </p:spTree>
    <p:extLst>
      <p:ext uri="{BB962C8B-B14F-4D97-AF65-F5344CB8AC3E}">
        <p14:creationId xmlns:p14="http://schemas.microsoft.com/office/powerpoint/2010/main" val="1951353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AC6FE16-4B24-4C4E-8CCB-64D82FBEFCE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30FC153-E4EE-44DA-8F08-5D6E5A1C952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9ECA5D2-8ECD-4A71-85FF-C19163F63016}"/>
              </a:ext>
            </a:extLst>
          </p:cNvPr>
          <p:cNvSpPr>
            <a:spLocks noGrp="1"/>
          </p:cNvSpPr>
          <p:nvPr>
            <p:ph type="dt" sz="half" idx="10"/>
          </p:nvPr>
        </p:nvSpPr>
        <p:spPr/>
        <p:txBody>
          <a:bodyPr/>
          <a:lstStyle/>
          <a:p>
            <a:fld id="{3EF5069F-A3AA-43D9-A3B2-83854B71DCC1}" type="datetimeFigureOut">
              <a:rPr lang="en-US" smtClean="0"/>
              <a:t>6/2/2022</a:t>
            </a:fld>
            <a:endParaRPr lang="en-US"/>
          </a:p>
        </p:txBody>
      </p:sp>
      <p:sp>
        <p:nvSpPr>
          <p:cNvPr id="5" name="Footer Placeholder 4">
            <a:extLst>
              <a:ext uri="{FF2B5EF4-FFF2-40B4-BE49-F238E27FC236}">
                <a16:creationId xmlns:a16="http://schemas.microsoft.com/office/drawing/2014/main" id="{54FE92B3-3C31-41A2-9379-DE9FFB91CAC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E3DF241-2BC5-4BE0-9970-5A0E83C40CEA}"/>
              </a:ext>
            </a:extLst>
          </p:cNvPr>
          <p:cNvSpPr>
            <a:spLocks noGrp="1"/>
          </p:cNvSpPr>
          <p:nvPr>
            <p:ph type="sldNum" sz="quarter" idx="12"/>
          </p:nvPr>
        </p:nvSpPr>
        <p:spPr/>
        <p:txBody>
          <a:bodyPr/>
          <a:lstStyle/>
          <a:p>
            <a:fld id="{C8974339-E78C-489E-88A8-D89CA2FD8CE7}" type="slidenum">
              <a:rPr lang="en-US" smtClean="0"/>
              <a:t>‹#›</a:t>
            </a:fld>
            <a:endParaRPr lang="en-US"/>
          </a:p>
        </p:txBody>
      </p:sp>
    </p:spTree>
    <p:extLst>
      <p:ext uri="{BB962C8B-B14F-4D97-AF65-F5344CB8AC3E}">
        <p14:creationId xmlns:p14="http://schemas.microsoft.com/office/powerpoint/2010/main" val="24747450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ontent Style A">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01E840A-BCBE-4B40-B158-B16879D32C9F}"/>
              </a:ext>
            </a:extLst>
          </p:cNvPr>
          <p:cNvSpPr/>
          <p:nvPr userDrawn="1"/>
        </p:nvSpPr>
        <p:spPr>
          <a:xfrm>
            <a:off x="0" y="5"/>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5BB607E6-0B1F-BB4A-9794-46A0CA431F4F}"/>
              </a:ext>
            </a:extLst>
          </p:cNvPr>
          <p:cNvSpPr/>
          <p:nvPr userDrawn="1"/>
        </p:nvSpPr>
        <p:spPr>
          <a:xfrm>
            <a:off x="0" y="6510528"/>
            <a:ext cx="12192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8756533" y="6492502"/>
            <a:ext cx="2736415"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11"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42" y="6510528"/>
            <a:ext cx="3816489"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endParaRPr lang="en-US" dirty="0">
              <a:solidFill>
                <a:srgbClr val="464646">
                  <a:lumMod val="40000"/>
                  <a:lumOff val="60000"/>
                </a:srgbClr>
              </a:solidFill>
            </a:endParaRPr>
          </a:p>
        </p:txBody>
      </p:sp>
    </p:spTree>
    <p:extLst>
      <p:ext uri="{BB962C8B-B14F-4D97-AF65-F5344CB8AC3E}">
        <p14:creationId xmlns:p14="http://schemas.microsoft.com/office/powerpoint/2010/main" val="4190476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C7A430-ACBB-4013-B20D-681F1B3550D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39F2667-B7D6-437E-AF2D-C7DD5838F32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14DD7BF-A29C-4F44-8A91-A2D04E538AE1}"/>
              </a:ext>
            </a:extLst>
          </p:cNvPr>
          <p:cNvSpPr>
            <a:spLocks noGrp="1"/>
          </p:cNvSpPr>
          <p:nvPr>
            <p:ph type="dt" sz="half" idx="10"/>
          </p:nvPr>
        </p:nvSpPr>
        <p:spPr/>
        <p:txBody>
          <a:bodyPr/>
          <a:lstStyle/>
          <a:p>
            <a:fld id="{3EF5069F-A3AA-43D9-A3B2-83854B71DCC1}" type="datetimeFigureOut">
              <a:rPr lang="en-US" smtClean="0"/>
              <a:t>6/2/2022</a:t>
            </a:fld>
            <a:endParaRPr lang="en-US"/>
          </a:p>
        </p:txBody>
      </p:sp>
      <p:sp>
        <p:nvSpPr>
          <p:cNvPr id="5" name="Footer Placeholder 4">
            <a:extLst>
              <a:ext uri="{FF2B5EF4-FFF2-40B4-BE49-F238E27FC236}">
                <a16:creationId xmlns:a16="http://schemas.microsoft.com/office/drawing/2014/main" id="{71C28371-868A-4FFF-A037-270160ED07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D042C11-9F08-4B61-B740-C66EA9940F8F}"/>
              </a:ext>
            </a:extLst>
          </p:cNvPr>
          <p:cNvSpPr>
            <a:spLocks noGrp="1"/>
          </p:cNvSpPr>
          <p:nvPr>
            <p:ph type="sldNum" sz="quarter" idx="12"/>
          </p:nvPr>
        </p:nvSpPr>
        <p:spPr/>
        <p:txBody>
          <a:bodyPr/>
          <a:lstStyle/>
          <a:p>
            <a:fld id="{C8974339-E78C-489E-88A8-D89CA2FD8CE7}" type="slidenum">
              <a:rPr lang="en-US" smtClean="0"/>
              <a:t>‹#›</a:t>
            </a:fld>
            <a:endParaRPr lang="en-US"/>
          </a:p>
        </p:txBody>
      </p:sp>
    </p:spTree>
    <p:extLst>
      <p:ext uri="{BB962C8B-B14F-4D97-AF65-F5344CB8AC3E}">
        <p14:creationId xmlns:p14="http://schemas.microsoft.com/office/powerpoint/2010/main" val="17644829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E5A80A-DB95-44F8-ACE8-D96796FF510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97C8F41-3A47-426F-9F77-6431975E6EF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374367E-3138-4A27-B36E-5F61AF8586DC}"/>
              </a:ext>
            </a:extLst>
          </p:cNvPr>
          <p:cNvSpPr>
            <a:spLocks noGrp="1"/>
          </p:cNvSpPr>
          <p:nvPr>
            <p:ph type="dt" sz="half" idx="10"/>
          </p:nvPr>
        </p:nvSpPr>
        <p:spPr/>
        <p:txBody>
          <a:bodyPr/>
          <a:lstStyle/>
          <a:p>
            <a:fld id="{3EF5069F-A3AA-43D9-A3B2-83854B71DCC1}" type="datetimeFigureOut">
              <a:rPr lang="en-US" smtClean="0"/>
              <a:t>6/2/2022</a:t>
            </a:fld>
            <a:endParaRPr lang="en-US"/>
          </a:p>
        </p:txBody>
      </p:sp>
      <p:sp>
        <p:nvSpPr>
          <p:cNvPr id="5" name="Footer Placeholder 4">
            <a:extLst>
              <a:ext uri="{FF2B5EF4-FFF2-40B4-BE49-F238E27FC236}">
                <a16:creationId xmlns:a16="http://schemas.microsoft.com/office/drawing/2014/main" id="{7561BE56-633D-4D22-8B21-E7AD85401A9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F04C73E-2383-4B72-A973-A094DF631112}"/>
              </a:ext>
            </a:extLst>
          </p:cNvPr>
          <p:cNvSpPr>
            <a:spLocks noGrp="1"/>
          </p:cNvSpPr>
          <p:nvPr>
            <p:ph type="sldNum" sz="quarter" idx="12"/>
          </p:nvPr>
        </p:nvSpPr>
        <p:spPr/>
        <p:txBody>
          <a:bodyPr/>
          <a:lstStyle/>
          <a:p>
            <a:fld id="{C8974339-E78C-489E-88A8-D89CA2FD8CE7}" type="slidenum">
              <a:rPr lang="en-US" smtClean="0"/>
              <a:t>‹#›</a:t>
            </a:fld>
            <a:endParaRPr lang="en-US"/>
          </a:p>
        </p:txBody>
      </p:sp>
    </p:spTree>
    <p:extLst>
      <p:ext uri="{BB962C8B-B14F-4D97-AF65-F5344CB8AC3E}">
        <p14:creationId xmlns:p14="http://schemas.microsoft.com/office/powerpoint/2010/main" val="12693706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083AAC-F8B2-4E9E-A82A-63BFCCE7B22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BF0EF00-F38F-4F43-8955-DD3607E17F4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ACD7386-F92B-471F-A8C5-C2933863B2D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C15C52B-C014-4744-B38B-92FF55FB37C7}"/>
              </a:ext>
            </a:extLst>
          </p:cNvPr>
          <p:cNvSpPr>
            <a:spLocks noGrp="1"/>
          </p:cNvSpPr>
          <p:nvPr>
            <p:ph type="dt" sz="half" idx="10"/>
          </p:nvPr>
        </p:nvSpPr>
        <p:spPr/>
        <p:txBody>
          <a:bodyPr/>
          <a:lstStyle/>
          <a:p>
            <a:fld id="{3EF5069F-A3AA-43D9-A3B2-83854B71DCC1}" type="datetimeFigureOut">
              <a:rPr lang="en-US" smtClean="0"/>
              <a:t>6/2/2022</a:t>
            </a:fld>
            <a:endParaRPr lang="en-US"/>
          </a:p>
        </p:txBody>
      </p:sp>
      <p:sp>
        <p:nvSpPr>
          <p:cNvPr id="6" name="Footer Placeholder 5">
            <a:extLst>
              <a:ext uri="{FF2B5EF4-FFF2-40B4-BE49-F238E27FC236}">
                <a16:creationId xmlns:a16="http://schemas.microsoft.com/office/drawing/2014/main" id="{C7312660-50AD-4353-812B-6E2901CF66C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37FDA3B-D724-4320-9E70-F448C1E9602A}"/>
              </a:ext>
            </a:extLst>
          </p:cNvPr>
          <p:cNvSpPr>
            <a:spLocks noGrp="1"/>
          </p:cNvSpPr>
          <p:nvPr>
            <p:ph type="sldNum" sz="quarter" idx="12"/>
          </p:nvPr>
        </p:nvSpPr>
        <p:spPr/>
        <p:txBody>
          <a:bodyPr/>
          <a:lstStyle/>
          <a:p>
            <a:fld id="{C8974339-E78C-489E-88A8-D89CA2FD8CE7}" type="slidenum">
              <a:rPr lang="en-US" smtClean="0"/>
              <a:t>‹#›</a:t>
            </a:fld>
            <a:endParaRPr lang="en-US"/>
          </a:p>
        </p:txBody>
      </p:sp>
    </p:spTree>
    <p:extLst>
      <p:ext uri="{BB962C8B-B14F-4D97-AF65-F5344CB8AC3E}">
        <p14:creationId xmlns:p14="http://schemas.microsoft.com/office/powerpoint/2010/main" val="19315140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00C914-B56B-4D32-A79A-0F85A0EFB74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B0A3D5D-7B79-447A-BEF5-B0E8C3EBD08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8FD8ACE-5101-40FE-87E5-7E16C001504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8C5F620-6D9A-405A-AF7E-6243DA1A46E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C4C168F-9AA1-4104-93AF-61ACCE33EB5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DEB6D9B-5640-44AD-9553-E64D6621BEAA}"/>
              </a:ext>
            </a:extLst>
          </p:cNvPr>
          <p:cNvSpPr>
            <a:spLocks noGrp="1"/>
          </p:cNvSpPr>
          <p:nvPr>
            <p:ph type="dt" sz="half" idx="10"/>
          </p:nvPr>
        </p:nvSpPr>
        <p:spPr/>
        <p:txBody>
          <a:bodyPr/>
          <a:lstStyle/>
          <a:p>
            <a:fld id="{3EF5069F-A3AA-43D9-A3B2-83854B71DCC1}" type="datetimeFigureOut">
              <a:rPr lang="en-US" smtClean="0"/>
              <a:t>6/2/2022</a:t>
            </a:fld>
            <a:endParaRPr lang="en-US"/>
          </a:p>
        </p:txBody>
      </p:sp>
      <p:sp>
        <p:nvSpPr>
          <p:cNvPr id="8" name="Footer Placeholder 7">
            <a:extLst>
              <a:ext uri="{FF2B5EF4-FFF2-40B4-BE49-F238E27FC236}">
                <a16:creationId xmlns:a16="http://schemas.microsoft.com/office/drawing/2014/main" id="{CC184318-E87F-4538-9FEA-8DA6425E6B1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51D8264-A096-4112-9550-7EF9A027C1A8}"/>
              </a:ext>
            </a:extLst>
          </p:cNvPr>
          <p:cNvSpPr>
            <a:spLocks noGrp="1"/>
          </p:cNvSpPr>
          <p:nvPr>
            <p:ph type="sldNum" sz="quarter" idx="12"/>
          </p:nvPr>
        </p:nvSpPr>
        <p:spPr/>
        <p:txBody>
          <a:bodyPr/>
          <a:lstStyle/>
          <a:p>
            <a:fld id="{C8974339-E78C-489E-88A8-D89CA2FD8CE7}" type="slidenum">
              <a:rPr lang="en-US" smtClean="0"/>
              <a:t>‹#›</a:t>
            </a:fld>
            <a:endParaRPr lang="en-US"/>
          </a:p>
        </p:txBody>
      </p:sp>
    </p:spTree>
    <p:extLst>
      <p:ext uri="{BB962C8B-B14F-4D97-AF65-F5344CB8AC3E}">
        <p14:creationId xmlns:p14="http://schemas.microsoft.com/office/powerpoint/2010/main" val="19613335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C80FF0-946A-4DAD-AB08-9E28027A946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ADB8401-B547-4B6D-94AB-21B5CD0F7F7A}"/>
              </a:ext>
            </a:extLst>
          </p:cNvPr>
          <p:cNvSpPr>
            <a:spLocks noGrp="1"/>
          </p:cNvSpPr>
          <p:nvPr>
            <p:ph type="dt" sz="half" idx="10"/>
          </p:nvPr>
        </p:nvSpPr>
        <p:spPr/>
        <p:txBody>
          <a:bodyPr/>
          <a:lstStyle/>
          <a:p>
            <a:fld id="{3EF5069F-A3AA-43D9-A3B2-83854B71DCC1}" type="datetimeFigureOut">
              <a:rPr lang="en-US" smtClean="0"/>
              <a:t>6/2/2022</a:t>
            </a:fld>
            <a:endParaRPr lang="en-US"/>
          </a:p>
        </p:txBody>
      </p:sp>
      <p:sp>
        <p:nvSpPr>
          <p:cNvPr id="4" name="Footer Placeholder 3">
            <a:extLst>
              <a:ext uri="{FF2B5EF4-FFF2-40B4-BE49-F238E27FC236}">
                <a16:creationId xmlns:a16="http://schemas.microsoft.com/office/drawing/2014/main" id="{A6E6B361-29D0-47DF-A7E4-751C4CD5CA6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DEC6355-6AA4-461B-BBB2-AE7C3353165E}"/>
              </a:ext>
            </a:extLst>
          </p:cNvPr>
          <p:cNvSpPr>
            <a:spLocks noGrp="1"/>
          </p:cNvSpPr>
          <p:nvPr>
            <p:ph type="sldNum" sz="quarter" idx="12"/>
          </p:nvPr>
        </p:nvSpPr>
        <p:spPr/>
        <p:txBody>
          <a:bodyPr/>
          <a:lstStyle/>
          <a:p>
            <a:fld id="{C8974339-E78C-489E-88A8-D89CA2FD8CE7}" type="slidenum">
              <a:rPr lang="en-US" smtClean="0"/>
              <a:t>‹#›</a:t>
            </a:fld>
            <a:endParaRPr lang="en-US"/>
          </a:p>
        </p:txBody>
      </p:sp>
    </p:spTree>
    <p:extLst>
      <p:ext uri="{BB962C8B-B14F-4D97-AF65-F5344CB8AC3E}">
        <p14:creationId xmlns:p14="http://schemas.microsoft.com/office/powerpoint/2010/main" val="25820284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60E6457-C5EA-4088-B3D0-743279BF3EB4}"/>
              </a:ext>
            </a:extLst>
          </p:cNvPr>
          <p:cNvSpPr>
            <a:spLocks noGrp="1"/>
          </p:cNvSpPr>
          <p:nvPr>
            <p:ph type="dt" sz="half" idx="10"/>
          </p:nvPr>
        </p:nvSpPr>
        <p:spPr/>
        <p:txBody>
          <a:bodyPr/>
          <a:lstStyle/>
          <a:p>
            <a:fld id="{3EF5069F-A3AA-43D9-A3B2-83854B71DCC1}" type="datetimeFigureOut">
              <a:rPr lang="en-US" smtClean="0"/>
              <a:t>6/2/2022</a:t>
            </a:fld>
            <a:endParaRPr lang="en-US"/>
          </a:p>
        </p:txBody>
      </p:sp>
      <p:sp>
        <p:nvSpPr>
          <p:cNvPr id="3" name="Footer Placeholder 2">
            <a:extLst>
              <a:ext uri="{FF2B5EF4-FFF2-40B4-BE49-F238E27FC236}">
                <a16:creationId xmlns:a16="http://schemas.microsoft.com/office/drawing/2014/main" id="{8A876797-5A4C-466C-B3D1-03DD1AD823D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8B7EC99-036A-4C26-A221-645093C1F0CA}"/>
              </a:ext>
            </a:extLst>
          </p:cNvPr>
          <p:cNvSpPr>
            <a:spLocks noGrp="1"/>
          </p:cNvSpPr>
          <p:nvPr>
            <p:ph type="sldNum" sz="quarter" idx="12"/>
          </p:nvPr>
        </p:nvSpPr>
        <p:spPr/>
        <p:txBody>
          <a:bodyPr/>
          <a:lstStyle/>
          <a:p>
            <a:fld id="{C8974339-E78C-489E-88A8-D89CA2FD8CE7}" type="slidenum">
              <a:rPr lang="en-US" smtClean="0"/>
              <a:t>‹#›</a:t>
            </a:fld>
            <a:endParaRPr lang="en-US"/>
          </a:p>
        </p:txBody>
      </p:sp>
    </p:spTree>
    <p:extLst>
      <p:ext uri="{BB962C8B-B14F-4D97-AF65-F5344CB8AC3E}">
        <p14:creationId xmlns:p14="http://schemas.microsoft.com/office/powerpoint/2010/main" val="8186043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9B7580-96C4-443F-AA48-1B0144A430E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51D0049-3805-400E-A2C3-719E8CDBBF1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A5E777F-C653-4B7B-B1D6-CAAC1F6E076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66175FB-867C-4F4B-A708-6696147BD55A}"/>
              </a:ext>
            </a:extLst>
          </p:cNvPr>
          <p:cNvSpPr>
            <a:spLocks noGrp="1"/>
          </p:cNvSpPr>
          <p:nvPr>
            <p:ph type="dt" sz="half" idx="10"/>
          </p:nvPr>
        </p:nvSpPr>
        <p:spPr/>
        <p:txBody>
          <a:bodyPr/>
          <a:lstStyle/>
          <a:p>
            <a:fld id="{3EF5069F-A3AA-43D9-A3B2-83854B71DCC1}" type="datetimeFigureOut">
              <a:rPr lang="en-US" smtClean="0"/>
              <a:t>6/2/2022</a:t>
            </a:fld>
            <a:endParaRPr lang="en-US"/>
          </a:p>
        </p:txBody>
      </p:sp>
      <p:sp>
        <p:nvSpPr>
          <p:cNvPr id="6" name="Footer Placeholder 5">
            <a:extLst>
              <a:ext uri="{FF2B5EF4-FFF2-40B4-BE49-F238E27FC236}">
                <a16:creationId xmlns:a16="http://schemas.microsoft.com/office/drawing/2014/main" id="{B4589E0A-89F3-4EFB-9524-D4C2C526444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0410881-E9F4-46D2-BB98-4F2166DE9402}"/>
              </a:ext>
            </a:extLst>
          </p:cNvPr>
          <p:cNvSpPr>
            <a:spLocks noGrp="1"/>
          </p:cNvSpPr>
          <p:nvPr>
            <p:ph type="sldNum" sz="quarter" idx="12"/>
          </p:nvPr>
        </p:nvSpPr>
        <p:spPr/>
        <p:txBody>
          <a:bodyPr/>
          <a:lstStyle/>
          <a:p>
            <a:fld id="{C8974339-E78C-489E-88A8-D89CA2FD8CE7}" type="slidenum">
              <a:rPr lang="en-US" smtClean="0"/>
              <a:t>‹#›</a:t>
            </a:fld>
            <a:endParaRPr lang="en-US"/>
          </a:p>
        </p:txBody>
      </p:sp>
    </p:spTree>
    <p:extLst>
      <p:ext uri="{BB962C8B-B14F-4D97-AF65-F5344CB8AC3E}">
        <p14:creationId xmlns:p14="http://schemas.microsoft.com/office/powerpoint/2010/main" val="34550987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3DD442-E908-4998-A7BC-E3641836CAE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E4A8D7D-E7B2-4D72-8BA4-7BB0F751A74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F8F1820-46B2-4912-92F2-B315D8567EC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2B9F5B5-7CB6-420A-88C7-EB5D04D31F1E}"/>
              </a:ext>
            </a:extLst>
          </p:cNvPr>
          <p:cNvSpPr>
            <a:spLocks noGrp="1"/>
          </p:cNvSpPr>
          <p:nvPr>
            <p:ph type="dt" sz="half" idx="10"/>
          </p:nvPr>
        </p:nvSpPr>
        <p:spPr/>
        <p:txBody>
          <a:bodyPr/>
          <a:lstStyle/>
          <a:p>
            <a:fld id="{3EF5069F-A3AA-43D9-A3B2-83854B71DCC1}" type="datetimeFigureOut">
              <a:rPr lang="en-US" smtClean="0"/>
              <a:t>6/2/2022</a:t>
            </a:fld>
            <a:endParaRPr lang="en-US"/>
          </a:p>
        </p:txBody>
      </p:sp>
      <p:sp>
        <p:nvSpPr>
          <p:cNvPr id="6" name="Footer Placeholder 5">
            <a:extLst>
              <a:ext uri="{FF2B5EF4-FFF2-40B4-BE49-F238E27FC236}">
                <a16:creationId xmlns:a16="http://schemas.microsoft.com/office/drawing/2014/main" id="{69DB7413-32F2-47B2-B632-CB420E28999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ADE846B-67AA-42D0-BF21-059E852D33A4}"/>
              </a:ext>
            </a:extLst>
          </p:cNvPr>
          <p:cNvSpPr>
            <a:spLocks noGrp="1"/>
          </p:cNvSpPr>
          <p:nvPr>
            <p:ph type="sldNum" sz="quarter" idx="12"/>
          </p:nvPr>
        </p:nvSpPr>
        <p:spPr/>
        <p:txBody>
          <a:bodyPr/>
          <a:lstStyle/>
          <a:p>
            <a:fld id="{C8974339-E78C-489E-88A8-D89CA2FD8CE7}" type="slidenum">
              <a:rPr lang="en-US" smtClean="0"/>
              <a:t>‹#›</a:t>
            </a:fld>
            <a:endParaRPr lang="en-US"/>
          </a:p>
        </p:txBody>
      </p:sp>
    </p:spTree>
    <p:extLst>
      <p:ext uri="{BB962C8B-B14F-4D97-AF65-F5344CB8AC3E}">
        <p14:creationId xmlns:p14="http://schemas.microsoft.com/office/powerpoint/2010/main" val="38905741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FD1F897-E4AC-4FED-AF2E-0F5AC3B74B4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C31ADAB-AC4F-46C0-9762-4525786A380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136BADC-4D9A-4D80-ADEE-117CC1CFBD3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F5069F-A3AA-43D9-A3B2-83854B71DCC1}" type="datetimeFigureOut">
              <a:rPr lang="en-US" smtClean="0"/>
              <a:t>6/2/2022</a:t>
            </a:fld>
            <a:endParaRPr lang="en-US"/>
          </a:p>
        </p:txBody>
      </p:sp>
      <p:sp>
        <p:nvSpPr>
          <p:cNvPr id="5" name="Footer Placeholder 4">
            <a:extLst>
              <a:ext uri="{FF2B5EF4-FFF2-40B4-BE49-F238E27FC236}">
                <a16:creationId xmlns:a16="http://schemas.microsoft.com/office/drawing/2014/main" id="{EE84E21C-27A9-4C48-9AFB-1944F7A01D1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1EEB83E-7B75-44CC-9BF3-1979B13DB31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974339-E78C-489E-88A8-D89CA2FD8CE7}" type="slidenum">
              <a:rPr lang="en-US" smtClean="0"/>
              <a:t>‹#›</a:t>
            </a:fld>
            <a:endParaRPr lang="en-US"/>
          </a:p>
        </p:txBody>
      </p:sp>
    </p:spTree>
    <p:extLst>
      <p:ext uri="{BB962C8B-B14F-4D97-AF65-F5344CB8AC3E}">
        <p14:creationId xmlns:p14="http://schemas.microsoft.com/office/powerpoint/2010/main" val="35770083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mass.gov/guides/2019-tobacco-control-law#-new-tobacco-control-law-" TargetMode="External"/><Relationship Id="rId2" Type="http://schemas.openxmlformats.org/officeDocument/2006/relationships/notesSlide" Target="../notesSlides/notesSlide1.xml"/><Relationship Id="rId1" Type="http://schemas.openxmlformats.org/officeDocument/2006/relationships/slideLayout" Target="../slideLayouts/slideLayout12.xml"/><Relationship Id="rId5" Type="http://schemas.openxmlformats.org/officeDocument/2006/relationships/hyperlink" Target="https://www.mass.gov/info-details/dor-illegal-tobacco-task-force#contact-" TargetMode="External"/><Relationship Id="rId4" Type="http://schemas.openxmlformats.org/officeDocument/2006/relationships/hyperlink" Target="http://www.mass.gov/maclearinghous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1</a:t>
            </a:fld>
            <a:endParaRPr lang="en-US" dirty="0">
              <a:solidFill>
                <a:srgbClr val="464646">
                  <a:lumMod val="40000"/>
                  <a:lumOff val="60000"/>
                </a:srgbClr>
              </a:solidFill>
            </a:endParaRPr>
          </a:p>
        </p:txBody>
      </p:sp>
      <p:sp>
        <p:nvSpPr>
          <p:cNvPr id="4" name="TextBox 3"/>
          <p:cNvSpPr txBox="1"/>
          <p:nvPr/>
        </p:nvSpPr>
        <p:spPr>
          <a:xfrm>
            <a:off x="310578" y="125730"/>
            <a:ext cx="9814162" cy="954107"/>
          </a:xfrm>
          <a:prstGeom prst="rect">
            <a:avLst/>
          </a:prstGeom>
          <a:noFill/>
        </p:spPr>
        <p:txBody>
          <a:bodyPr wrap="none" rtlCol="0">
            <a:spAutoFit/>
          </a:bodyPr>
          <a:lstStyle/>
          <a:p>
            <a:r>
              <a:rPr lang="en-US" sz="3800" dirty="0">
                <a:solidFill>
                  <a:schemeClr val="bg1"/>
                </a:solidFill>
                <a:latin typeface="Arial" panose="020B0604020202020204" pitchFamily="34" charset="0"/>
                <a:cs typeface="Arial" panose="020B0604020202020204" pitchFamily="34" charset="0"/>
              </a:rPr>
              <a:t>Tools for Tobacco Sales Law Implementation</a:t>
            </a:r>
          </a:p>
          <a:p>
            <a:endParaRPr lang="en-US" dirty="0"/>
          </a:p>
        </p:txBody>
      </p:sp>
      <p:sp>
        <p:nvSpPr>
          <p:cNvPr id="5" name="TextBox 4"/>
          <p:cNvSpPr txBox="1"/>
          <p:nvPr/>
        </p:nvSpPr>
        <p:spPr>
          <a:xfrm>
            <a:off x="811530" y="1200150"/>
            <a:ext cx="9635490" cy="6063198"/>
          </a:xfrm>
          <a:prstGeom prst="rect">
            <a:avLst/>
          </a:prstGeom>
          <a:noFill/>
        </p:spPr>
        <p:txBody>
          <a:bodyPr wrap="square" rtlCol="0">
            <a:spAutoFit/>
          </a:bodyPr>
          <a:lstStyle/>
          <a:p>
            <a:pPr marL="285750" indent="-285750">
              <a:buFont typeface="Arial" panose="020B0604020202020204" pitchFamily="34" charset="0"/>
              <a:buChar char="•"/>
            </a:pPr>
            <a:r>
              <a:rPr lang="en-US" sz="2800" dirty="0">
                <a:latin typeface="Arial" panose="020B0604020202020204" pitchFamily="34" charset="0"/>
                <a:cs typeface="Arial" panose="020B0604020202020204" pitchFamily="34" charset="0"/>
              </a:rPr>
              <a:t>MTCP Complaint Line  </a:t>
            </a:r>
            <a:r>
              <a:rPr lang="en-US" sz="3200" b="1" dirty="0">
                <a:latin typeface="Arial" panose="020B0604020202020204" pitchFamily="34" charset="0"/>
                <a:cs typeface="Arial" panose="020B0604020202020204" pitchFamily="34" charset="0"/>
              </a:rPr>
              <a:t>1-800-992-1895</a:t>
            </a:r>
          </a:p>
          <a:p>
            <a:endParaRPr lang="en-US" sz="16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2800" dirty="0">
                <a:hlinkClick r:id="rId3"/>
              </a:rPr>
              <a:t>2019 Tobacco Control Law | Mass.gov</a:t>
            </a:r>
            <a:endParaRPr lang="en-US" sz="2800" dirty="0">
              <a:latin typeface="Arial" panose="020B0604020202020204" pitchFamily="34" charset="0"/>
              <a:cs typeface="Arial" panose="020B0604020202020204" pitchFamily="34" charset="0"/>
            </a:endParaRPr>
          </a:p>
          <a:p>
            <a:pPr marL="742950" lvl="1" indent="-285750">
              <a:buFont typeface="Arial" panose="020B0604020202020204" pitchFamily="34" charset="0"/>
              <a:buChar char="•"/>
            </a:pPr>
            <a:r>
              <a:rPr lang="en-US" sz="2800" dirty="0">
                <a:latin typeface="Arial" panose="020B0604020202020204" pitchFamily="34" charset="0"/>
                <a:cs typeface="Arial" panose="020B0604020202020204" pitchFamily="34" charset="0"/>
              </a:rPr>
              <a:t>Retailer Guidance Letters</a:t>
            </a:r>
          </a:p>
          <a:p>
            <a:pPr marL="742950" lvl="1" indent="-285750">
              <a:buFont typeface="Arial" panose="020B0604020202020204" pitchFamily="34" charset="0"/>
              <a:buChar char="•"/>
            </a:pPr>
            <a:r>
              <a:rPr lang="en-US" sz="2800" dirty="0">
                <a:latin typeface="Arial" panose="020B0604020202020204" pitchFamily="34" charset="0"/>
                <a:cs typeface="Arial" panose="020B0604020202020204" pitchFamily="34" charset="0"/>
              </a:rPr>
              <a:t>Retailer and Signage Charts</a:t>
            </a:r>
          </a:p>
          <a:p>
            <a:pPr marL="742950" lvl="1" indent="-285750">
              <a:buFont typeface="Arial" panose="020B0604020202020204" pitchFamily="34" charset="0"/>
              <a:buChar char="•"/>
            </a:pPr>
            <a:r>
              <a:rPr lang="en-US" sz="2800" dirty="0">
                <a:latin typeface="Arial" panose="020B0604020202020204" pitchFamily="34" charset="0"/>
                <a:cs typeface="Arial" panose="020B0604020202020204" pitchFamily="34" charset="0"/>
              </a:rPr>
              <a:t>Retailer Inspection form</a:t>
            </a:r>
          </a:p>
          <a:p>
            <a:pPr marL="285750" indent="-285750">
              <a:buFont typeface="Arial" panose="020B0604020202020204" pitchFamily="34" charset="0"/>
              <a:buChar char="•"/>
            </a:pPr>
            <a:endParaRPr lang="en-US" sz="16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2800" dirty="0">
                <a:latin typeface="Arial" panose="020B0604020202020204" pitchFamily="34" charset="0"/>
                <a:cs typeface="Arial" panose="020B0604020202020204" pitchFamily="34" charset="0"/>
              </a:rPr>
              <a:t>Signage </a:t>
            </a:r>
          </a:p>
          <a:p>
            <a:pPr marL="742950" lvl="1" indent="-285750">
              <a:buFont typeface="Arial" panose="020B0604020202020204" pitchFamily="34" charset="0"/>
              <a:buChar char="•"/>
            </a:pPr>
            <a:r>
              <a:rPr lang="en-US" sz="2800" dirty="0">
                <a:hlinkClick r:id="rId4"/>
              </a:rPr>
              <a:t>www.mass.gov/maclearinghouse</a:t>
            </a:r>
            <a:r>
              <a:rPr lang="en-US" sz="2800" dirty="0"/>
              <a:t> - order free of charge</a:t>
            </a:r>
          </a:p>
          <a:p>
            <a:pPr marL="742950" lvl="1" indent="-285750">
              <a:buFont typeface="Arial" panose="020B0604020202020204" pitchFamily="34" charset="0"/>
              <a:buChar char="•"/>
            </a:pPr>
            <a:endParaRPr lang="en-US" sz="2800" dirty="0"/>
          </a:p>
          <a:p>
            <a:pPr marL="285750" indent="-285750">
              <a:buFont typeface="Arial" panose="020B0604020202020204" pitchFamily="34" charset="0"/>
              <a:buChar char="•"/>
            </a:pPr>
            <a:r>
              <a:rPr lang="en-US" sz="2800" dirty="0"/>
              <a:t>DOR Complaints</a:t>
            </a:r>
          </a:p>
          <a:p>
            <a:pPr marL="742950" lvl="1" indent="-285750">
              <a:buFont typeface="Arial" panose="020B0604020202020204" pitchFamily="34" charset="0"/>
              <a:buChar char="•"/>
            </a:pPr>
            <a:r>
              <a:rPr lang="en-US" sz="2800" dirty="0">
                <a:hlinkClick r:id="rId5"/>
              </a:rPr>
              <a:t>DOR Illegal Tobacco Task Force | Mass.gov</a:t>
            </a:r>
            <a:endParaRPr lang="en-US" sz="2800" dirty="0"/>
          </a:p>
          <a:p>
            <a:pPr lvl="1"/>
            <a:r>
              <a:rPr lang="en-US" sz="2800" dirty="0"/>
              <a:t> </a:t>
            </a:r>
          </a:p>
          <a:p>
            <a:pPr marL="285750" indent="-285750">
              <a:buFont typeface="Arial" panose="020B0604020202020204" pitchFamily="34" charset="0"/>
              <a:buChar char="•"/>
            </a:pPr>
            <a:endParaRPr lang="en-US" sz="1600" dirty="0">
              <a:latin typeface="Arial" panose="020B0604020202020204" pitchFamily="34" charset="0"/>
              <a:cs typeface="Arial" panose="020B0604020202020204" pitchFamily="34" charset="0"/>
            </a:endParaRPr>
          </a:p>
          <a:p>
            <a:endParaRPr lang="en-US"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247910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316</Words>
  <Application>Microsoft Office PowerPoint</Application>
  <PresentationFormat>Widescreen</PresentationFormat>
  <Paragraphs>25</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Henley, Patricia (DPH)</dc:creator>
  <cp:lastModifiedBy>Sarah</cp:lastModifiedBy>
  <cp:revision>1</cp:revision>
  <dcterms:created xsi:type="dcterms:W3CDTF">2022-05-30T16:14:57Z</dcterms:created>
  <dcterms:modified xsi:type="dcterms:W3CDTF">2022-06-02T20:17:09Z</dcterms:modified>
</cp:coreProperties>
</file>