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534" r:id="rId6"/>
    <p:sldId id="533" r:id="rId7"/>
    <p:sldId id="538" r:id="rId8"/>
    <p:sldId id="539" r:id="rId9"/>
    <p:sldId id="540" r:id="rId10"/>
    <p:sldId id="537" r:id="rId11"/>
    <p:sldId id="542" r:id="rId12"/>
    <p:sldId id="543" r:id="rId13"/>
    <p:sldId id="544" r:id="rId14"/>
    <p:sldId id="545" r:id="rId1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24A"/>
    <a:srgbClr val="3A4972"/>
    <a:srgbClr val="154871"/>
    <a:srgbClr val="4997D0"/>
    <a:srgbClr val="2F5575"/>
    <a:srgbClr val="BDC5DD"/>
    <a:srgbClr val="9BA3B7"/>
    <a:srgbClr val="E1E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7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DBCC8C-8D3B-4362-AF05-2E35B25882A7}" type="datetimeFigureOut">
              <a:rPr lang="en-US" altLang="en-US"/>
              <a:pPr>
                <a:defRPr/>
              </a:pPr>
              <a:t>6/21/2022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25C4DD-3CE9-4F5E-B719-E05B6C8FF1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0492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3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1369E4-640C-4666-B02B-288572E01C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7451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Cheryl to review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6E7A4-0568-4A58-B086-D07297A12F3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62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228600"/>
            <a:ext cx="9144000" cy="6629400"/>
          </a:xfrm>
          <a:prstGeom prst="rect">
            <a:avLst/>
          </a:prstGeom>
          <a:gradFill flip="none" rotWithShape="1">
            <a:gsLst>
              <a:gs pos="14000">
                <a:srgbClr val="4997D0"/>
              </a:gs>
              <a:gs pos="100000">
                <a:srgbClr val="4997D0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C5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1143000" y="6324600"/>
            <a:ext cx="8990013" cy="230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900" dirty="0">
                <a:ea typeface="+mn-ea"/>
              </a:rPr>
              <a:t> Massachusetts Department of Public Health | Tobacco Cessation and Prevention Program  </a:t>
            </a:r>
          </a:p>
        </p:txBody>
      </p:sp>
      <p:pic>
        <p:nvPicPr>
          <p:cNvPr id="6" name="Picture 9" descr="MSH_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3886200"/>
            <a:ext cx="28797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1295400" y="6221413"/>
            <a:ext cx="7543800" cy="26987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8534400" cy="1905000"/>
          </a:xfrm>
        </p:spPr>
        <p:txBody>
          <a:bodyPr/>
          <a:lstStyle>
            <a:lvl1pPr marL="0" indent="0" algn="l">
              <a:buFontTx/>
              <a:buNone/>
              <a:defRPr sz="3200" b="1">
                <a:solidFill>
                  <a:srgbClr val="15487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5638800"/>
            <a:ext cx="1028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7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228600"/>
            <a:ext cx="9144000" cy="6629400"/>
          </a:xfrm>
          <a:prstGeom prst="rect">
            <a:avLst/>
          </a:prstGeom>
          <a:gradFill flip="none" rotWithShape="1">
            <a:gsLst>
              <a:gs pos="14000">
                <a:srgbClr val="4997D0"/>
              </a:gs>
              <a:gs pos="100000">
                <a:srgbClr val="4997D0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C5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228600"/>
            <a:ext cx="9144000" cy="411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C5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6226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61481"/>
            <a:ext cx="7391400" cy="74930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5487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1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228600"/>
            <a:ext cx="9144000" cy="6629400"/>
          </a:xfrm>
          <a:prstGeom prst="rect">
            <a:avLst/>
          </a:prstGeom>
          <a:gradFill flip="none" rotWithShape="1">
            <a:gsLst>
              <a:gs pos="14000">
                <a:srgbClr val="4997D0"/>
              </a:gs>
              <a:gs pos="100000">
                <a:srgbClr val="4997D0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C5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228600"/>
            <a:ext cx="9144000" cy="4114800"/>
          </a:xfrm>
          <a:prstGeom prst="rect">
            <a:avLst/>
          </a:prstGeom>
          <a:solidFill>
            <a:srgbClr val="F3B2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97874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56098"/>
            <a:ext cx="7391400" cy="74930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5487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94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228600"/>
            <a:ext cx="9144000" cy="6629400"/>
          </a:xfrm>
          <a:prstGeom prst="rect">
            <a:avLst/>
          </a:prstGeom>
          <a:gradFill flip="none" rotWithShape="1">
            <a:gsLst>
              <a:gs pos="14000">
                <a:srgbClr val="4997D0"/>
              </a:gs>
              <a:gs pos="100000">
                <a:srgbClr val="4997D0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99C5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52400"/>
            <a:ext cx="9144000" cy="4191000"/>
          </a:xfrm>
          <a:prstGeom prst="rect">
            <a:avLst/>
          </a:prstGeom>
          <a:solidFill>
            <a:srgbClr val="1548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86226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43400"/>
            <a:ext cx="7391400" cy="74930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A497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27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100">
                <a:solidFill>
                  <a:srgbClr val="404040"/>
                </a:solidFill>
              </a:defRPr>
            </a:lvl2pPr>
            <a:lvl3pPr>
              <a:defRPr sz="18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100">
                <a:solidFill>
                  <a:srgbClr val="404040"/>
                </a:solidFill>
              </a:defRPr>
            </a:lvl2pPr>
            <a:lvl3pPr>
              <a:defRPr sz="18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8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3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42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1752600"/>
          </a:xfrm>
          <a:prstGeom prst="rect">
            <a:avLst/>
          </a:prstGeom>
          <a:gradFill rotWithShape="1">
            <a:gsLst>
              <a:gs pos="0">
                <a:srgbClr val="4997D0">
                  <a:alpha val="50000"/>
                </a:srgbClr>
              </a:gs>
              <a:gs pos="100000">
                <a:schemeClr val="bg1">
                  <a:alpha val="9998"/>
                </a:scheme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99C5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1548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accent4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3" r:id="rId2"/>
    <p:sldLayoutId id="2147484078" r:id="rId3"/>
    <p:sldLayoutId id="2147484079" r:id="rId4"/>
    <p:sldLayoutId id="2147484080" r:id="rId5"/>
    <p:sldLayoutId id="2147484074" r:id="rId6"/>
    <p:sldLayoutId id="2147484075" r:id="rId7"/>
    <p:sldLayoutId id="2147484076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3B24A"/>
          </a:solidFill>
          <a:latin typeface="+mn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3B24A"/>
          </a:solidFill>
          <a:latin typeface="Tahom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3B24A"/>
          </a:solidFill>
          <a:latin typeface="Tahom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3B24A"/>
          </a:solidFill>
          <a:latin typeface="Tahom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3B24A"/>
          </a:solidFill>
          <a:latin typeface="Tahoma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A497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A497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A497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A497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Times"/>
          <a:ea typeface="MS PGothic" pitchFamily="34" charset="-128"/>
          <a:cs typeface="Time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C98D1"/>
          </a:solidFill>
          <a:latin typeface="+mn-lt"/>
          <a:ea typeface="MS PGothic" pitchFamily="34" charset="-128"/>
          <a:cs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4C98D1"/>
          </a:solidFill>
          <a:latin typeface="+mn-lt"/>
          <a:ea typeface="MS PGothic" pitchFamily="34" charset="-128"/>
          <a:cs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4C98D1"/>
          </a:solidFill>
          <a:latin typeface="+mn-lt"/>
          <a:ea typeface="MS PGothic" pitchFamily="34" charset="-128"/>
          <a:cs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4C98D1"/>
          </a:solidFill>
          <a:latin typeface="+mn-lt"/>
          <a:ea typeface="MS PGothic" pitchFamily="34" charset="-128"/>
          <a:cs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A497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A497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A497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A49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barra@mahb.or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F706-C6CA-4193-A4E8-7A12B128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 Rulemaking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0D468-EEA3-475E-8AEB-CAC0DD1ED8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Submitting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2305779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Advocacy/Education v. Lobbying - Examples	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4864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Educate FDA about your experience enforcing different regulations in different municipalities.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Describe the higher concentration of flavored tobacco products in communities of color.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Explain strategies local health departments are using to reduce tobacco use.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Local regulatory work in MA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Cessation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Describe the advantages of enforcing uniform regulation now that MA has a statewide law.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Explain advantages of reducing availability of flavored products on youth use.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>
              <a:latin typeface="Times" pitchFamily="18" charset="0"/>
              <a:cs typeface="Times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Times" pitchFamily="18" charset="0"/>
              <a:cs typeface="Times" pitchFamily="18" charset="0"/>
            </a:endParaRPr>
          </a:p>
          <a:p>
            <a:pPr marL="914400" lvl="2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2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E63D-3F06-4ECE-AA89-B805087E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FDA’s Proposed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5416-1B7B-4B10-AE66-959C520B6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9725" marR="0" indent="-3397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 the sale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menthol cigarettes.  The sale of cigarettes with any other characterizing flavor, except tobacco, already is prohibited.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 the sale of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cigars with any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characterizing flavors other than tobacco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The proposed rule does not cover e-cigarettes/vape products, chew/dip tobacco, and dissolvable products are not covered by FDA’s proposed.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9725" marR="0" indent="-3397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https://www.fda.gov/media/158015/download?utm_medium=email&amp;utm_source=govdelivery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1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E63D-3F06-4ECE-AA89-B805087E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submit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5416-1B7B-4B10-AE66-959C520B6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Prepare your comments.</a:t>
            </a:r>
          </a:p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Go to “regulations.gov”.</a:t>
            </a:r>
          </a:p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Type “FDA-2021-N-1349-0001” for proposed ban on menthol cigarettes.  Type “FDA-2021-N-1309-0001” for proposed ban on menthol cigars. </a:t>
            </a:r>
          </a:p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Press “Comment” button.</a:t>
            </a:r>
          </a:p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Type in your information and upload your comments.</a:t>
            </a:r>
          </a:p>
          <a:p>
            <a:pPr marL="1254125" marR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Last day to comment is July 5, 2022.  </a:t>
            </a:r>
          </a:p>
          <a:p>
            <a:pPr marL="911225" marR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6" y="4191000"/>
            <a:ext cx="2805674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97" y="4191000"/>
            <a:ext cx="2698922" cy="20277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16" y="4191000"/>
            <a:ext cx="2625496" cy="195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9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68E5-7D96-4543-81E0-F6F7D285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correct form for comments?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7B03-F834-496F-B7A5-CDE2E43E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5064"/>
            <a:ext cx="3283740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410" y="1229157"/>
            <a:ext cx="2971800" cy="3354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851" y="3610354"/>
            <a:ext cx="2590800" cy="27871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859" y="1644681"/>
            <a:ext cx="3030563" cy="2522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72" y="3775581"/>
            <a:ext cx="2853103" cy="28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4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68E5-7D96-4543-81E0-F6F7D285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public comments.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7B03-F834-496F-B7A5-CDE2E43E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rgbClr val="034C7C"/>
              </a:solidFill>
              <a:latin typeface="Calibri" panose="020F0502020204030204" pitchFamily="34" charset="0"/>
              <a:ea typeface="Calibri" panose="020F0502020204030204" pitchFamily="34" charset="0"/>
              <a:cs typeface="Times"/>
            </a:endParaRPr>
          </a:p>
          <a:p>
            <a:pPr lvl="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FDA looks for logic, good science, and other evidence in the comments.. </a:t>
            </a:r>
          </a:p>
          <a:p>
            <a:pPr lvl="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Tell the FDA who you are because you are an expert. </a:t>
            </a:r>
          </a:p>
          <a:p>
            <a:pPr lvl="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When possible, support your comment with substantive data, facts, or expert opinions.  Provide personal experience, as may be appropriate. </a:t>
            </a:r>
          </a:p>
          <a:p>
            <a:pPr lvl="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There is no minimum or maximum length.</a:t>
            </a:r>
          </a:p>
          <a:p>
            <a:pPr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The comment process is not a vote – one well supported comment is better than a thousand form letters.</a:t>
            </a:r>
          </a:p>
          <a:p>
            <a:pPr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Check with other town or city officials about joining in on the comments.</a:t>
            </a:r>
          </a:p>
          <a:p>
            <a:pPr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rgbClr val="034C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"/>
              </a:rPr>
              <a:t>Your public comments will be publically available.  </a:t>
            </a:r>
          </a:p>
        </p:txBody>
      </p:sp>
    </p:spTree>
    <p:extLst>
      <p:ext uri="{BB962C8B-B14F-4D97-AF65-F5344CB8AC3E}">
        <p14:creationId xmlns:p14="http://schemas.microsoft.com/office/powerpoint/2010/main" val="37144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568E5-7D96-4543-81E0-F6F7D2859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 the FDA can learn from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7B03-F834-496F-B7A5-CDE2E43E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Racial equity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Concept flavors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Enforcement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Anti-preemption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Local and state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Timing and rollout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Healthcare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Border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Addiction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Industry tactics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Retailer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Anti-possession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Industry always says to wait for FDA to 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3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Advocacy/education </a:t>
            </a:r>
            <a:br>
              <a:rPr lang="en-US" dirty="0"/>
            </a:br>
            <a:r>
              <a:rPr lang="en-US" dirty="0"/>
              <a:t>vs. education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FBA3E-6087-4BED-A044-F62DAF0F83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Slides from Cheryl Sbarra, JD – </a:t>
            </a:r>
            <a:r>
              <a:rPr lang="en-US" dirty="0">
                <a:hlinkClick r:id="rId2"/>
              </a:rPr>
              <a:t>sbarra@mahb.org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4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Advocacy/Education vs. 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Advocacy/Education is at the core of public health.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Advocacy includes educating policymakers and the public about evidence-based policy.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itchFamily="34" charset="-128"/>
              </a:rPr>
              <a:t>Without advocacy we wouldn’t have laws prohibiting smoking; safe drinking water; nutrition labeling,  etc.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itchFamily="34" charset="-128"/>
              </a:rPr>
              <a:t>Definition of lobbying:  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Providing written or oral testimony for or against a </a:t>
            </a:r>
            <a:r>
              <a:rPr lang="en-US" b="1" dirty="0"/>
              <a:t>specific</a:t>
            </a:r>
            <a:r>
              <a:rPr lang="en-US" dirty="0"/>
              <a:t> bill or proposed </a:t>
            </a:r>
            <a:r>
              <a:rPr lang="en-US" b="1" dirty="0"/>
              <a:t>regulation.</a:t>
            </a:r>
            <a:endParaRPr lang="en-US" b="1" dirty="0">
              <a:ea typeface="MS PGothic" pitchFamily="34" charset="-128"/>
            </a:endParaRPr>
          </a:p>
          <a:p>
            <a:pPr lvl="2">
              <a:defRPr/>
            </a:pPr>
            <a:r>
              <a:rPr lang="en-US" b="1" dirty="0"/>
              <a:t>Proposed “rule/regulation”</a:t>
            </a:r>
          </a:p>
          <a:p>
            <a:pPr lvl="3">
              <a:defRPr/>
            </a:pPr>
            <a:r>
              <a:rPr lang="en-US" b="1" dirty="0">
                <a:ea typeface="MS PGothic" pitchFamily="34" charset="-128"/>
                <a:cs typeface="MS PGothic" pitchFamily="34" charset="-128"/>
              </a:rPr>
              <a:t>Prohibiting menthol in cigarettes and all flavors in cigars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itchFamily="34" charset="-128"/>
              </a:rPr>
              <a:t>Alternate definition of lobbying:  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itchFamily="34" charset="-128"/>
              </a:rPr>
              <a:t>Your civic duty</a:t>
            </a:r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But not while you are on the job pursuant to a state contract</a:t>
            </a:r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PGothic" pitchFamily="34" charset="-128"/>
              </a:rPr>
              <a:t>Are a state or federal employee</a:t>
            </a:r>
          </a:p>
          <a:p>
            <a:pPr marL="1257300" lvl="2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Work for a non-profit organization that “frowns upon it” as a policy</a:t>
            </a:r>
          </a:p>
          <a:p>
            <a:pPr marL="0" indent="0" eaLnBrk="1" hangingPunct="1">
              <a:defRPr/>
            </a:pPr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75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Advocacy/Education v. Lobbying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Cannot lobby while “on the job”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Lunch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Weekends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altLang="en-US" dirty="0">
              <a:latin typeface="Times" pitchFamily="18" charset="0"/>
              <a:cs typeface="Times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Cannot ask the FDA to pass the “rule” (regulation).</a:t>
            </a:r>
          </a:p>
          <a:p>
            <a:pPr lvl="1" eaLnBrk="1" hangingPunct="1"/>
            <a:r>
              <a:rPr lang="en-US" altLang="en-US" dirty="0"/>
              <a:t>Specific FDA regulation</a:t>
            </a:r>
          </a:p>
          <a:p>
            <a:pPr lvl="1" eaLnBrk="1" hangingPunct="1"/>
            <a:endParaRPr lang="en-US" altLang="en-US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" pitchFamily="18" charset="0"/>
                <a:cs typeface="Times" pitchFamily="18" charset="0"/>
              </a:rPr>
              <a:t>Cannot ask a legislator (federal or state) to support any bill or proposed regulation.</a:t>
            </a:r>
          </a:p>
          <a:p>
            <a:pPr lvl="1" eaLnBrk="1" hangingPunct="1"/>
            <a:r>
              <a:rPr lang="en-US" altLang="en-US" dirty="0"/>
              <a:t>Specific legislation</a:t>
            </a:r>
          </a:p>
        </p:txBody>
      </p:sp>
    </p:spTree>
    <p:extLst>
      <p:ext uri="{BB962C8B-B14F-4D97-AF65-F5344CB8AC3E}">
        <p14:creationId xmlns:p14="http://schemas.microsoft.com/office/powerpoint/2010/main" val="2270345387"/>
      </p:ext>
    </p:extLst>
  </p:cSld>
  <p:clrMapOvr>
    <a:masterClrMapping/>
  </p:clrMapOvr>
</p:sld>
</file>

<file path=ppt/theme/theme1.xml><?xml version="1.0" encoding="utf-8"?>
<a:theme xmlns:a="http://schemas.openxmlformats.org/drawingml/2006/main" name="MTCP_Template2016">
  <a:themeElements>
    <a:clrScheme name="make smoking history">
      <a:dk1>
        <a:srgbClr val="000000"/>
      </a:dk1>
      <a:lt1>
        <a:srgbClr val="FFFFFF"/>
      </a:lt1>
      <a:dk2>
        <a:srgbClr val="000000"/>
      </a:dk2>
      <a:lt2>
        <a:srgbClr val="E0EFF8"/>
      </a:lt2>
      <a:accent1>
        <a:srgbClr val="CCE3F3"/>
      </a:accent1>
      <a:accent2>
        <a:srgbClr val="034C7C"/>
      </a:accent2>
      <a:accent3>
        <a:srgbClr val="4C98D1"/>
      </a:accent3>
      <a:accent4>
        <a:srgbClr val="99C500"/>
      </a:accent4>
      <a:accent5>
        <a:srgbClr val="000000"/>
      </a:accent5>
      <a:accent6>
        <a:srgbClr val="2D2D8A"/>
      </a:accent6>
      <a:hlink>
        <a:srgbClr val="0000FF"/>
      </a:hlink>
      <a:folHlink>
        <a:srgbClr val="B300FF"/>
      </a:folHlink>
    </a:clrScheme>
    <a:fontScheme name="Default Design">
      <a:majorFont>
        <a:latin typeface="Book Antiqu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FE4D210DD694B9C3A8E6FFA1B65BB" ma:contentTypeVersion="0" ma:contentTypeDescription="Create a new document." ma:contentTypeScope="" ma:versionID="4d810e1dc58039d76f934909e38a9f9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4BFF24B-D697-4188-AF22-90C088BF2C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6C75EC-47FD-4245-8E8B-B125614BE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7B3DDAA-394D-406F-82CD-603160C3741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6B7E5140-3344-47AB-98BC-367500FF40F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MTCP_Template2016</Template>
  <TotalTime>473</TotalTime>
  <Words>596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Tahoma</vt:lpstr>
      <vt:lpstr>Times</vt:lpstr>
      <vt:lpstr>MTCP_Template2016</vt:lpstr>
      <vt:lpstr>FDA Rulemaking process</vt:lpstr>
      <vt:lpstr>FDA’s Proposed Rule</vt:lpstr>
      <vt:lpstr>How do I submit comments?</vt:lpstr>
      <vt:lpstr>Is there a correct form for comments?  </vt:lpstr>
      <vt:lpstr>Tips for public comments.  </vt:lpstr>
      <vt:lpstr>What the FDA can learn from us!</vt:lpstr>
      <vt:lpstr>Advocacy/education  vs. education</vt:lpstr>
      <vt:lpstr>Advocacy/Education vs. Lobbying</vt:lpstr>
      <vt:lpstr>Advocacy/Education v. Lobbying</vt:lpstr>
      <vt:lpstr>Advocacy/Education v. Lobbying - Examples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Palame</dc:creator>
  <cp:lastModifiedBy>Sarah</cp:lastModifiedBy>
  <cp:revision>79</cp:revision>
  <cp:lastPrinted>2016-02-04T16:02:46Z</cp:lastPrinted>
  <dcterms:created xsi:type="dcterms:W3CDTF">2016-05-11T20:24:21Z</dcterms:created>
  <dcterms:modified xsi:type="dcterms:W3CDTF">2022-06-21T18:39:19Z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Subject">
    <vt:lpwstr/>
  </property>
  <property fmtid="{D5CDD505-2E9C-101B-9397-08002B2CF9AE}" pid="4" name="Keywords">
    <vt:lpwstr/>
  </property>
  <property fmtid="{D5CDD505-2E9C-101B-9397-08002B2CF9AE}" pid="5" name="_Author">
    <vt:lpwstr>Nancy Lyons</vt:lpwstr>
  </property>
  <property fmtid="{D5CDD505-2E9C-101B-9397-08002B2CF9AE}" pid="6" name="_Category">
    <vt:lpwstr/>
  </property>
  <property fmtid="{D5CDD505-2E9C-101B-9397-08002B2CF9AE}" pid="7" name="Slides">
    <vt:lpwstr>36</vt:lpwstr>
  </property>
  <property fmtid="{D5CDD505-2E9C-101B-9397-08002B2CF9AE}" pid="8" name="Categories">
    <vt:lpwstr/>
  </property>
  <property fmtid="{D5CDD505-2E9C-101B-9397-08002B2CF9AE}" pid="9" name="Approval Level">
    <vt:lpwstr/>
  </property>
  <property fmtid="{D5CDD505-2E9C-101B-9397-08002B2CF9AE}" pid="10" name="_Comments">
    <vt:lpwstr/>
  </property>
  <property fmtid="{D5CDD505-2E9C-101B-9397-08002B2CF9AE}" pid="11" name="Assigned To">
    <vt:lpwstr/>
  </property>
</Properties>
</file>