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7" r:id="rId3"/>
    <p:sldId id="274" r:id="rId4"/>
    <p:sldId id="278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28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47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10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78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45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173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53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3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09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5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47F7A-6A17-49F3-8D7A-2FBFDA659A6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659939-FF3F-4F23-9F45-7F0EEECB714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05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.com/bring-on-the-end-of-tobacco-use-but-not-a-total-ban-tomorrow-8881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21953562@N07/12357014404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39160147@N03/14828724997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synaesthesiajp/3537829969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o_symbo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ommittee-room-meeting-capitol-1022791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83EB-2A08-01A3-C9BA-709988F07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Adult-only retail tobacco stores</a:t>
            </a:r>
            <a:br>
              <a:rPr lang="en-US" dirty="0"/>
            </a:br>
            <a:r>
              <a:rPr lang="en-US"/>
              <a:t>State law calls them </a:t>
            </a:r>
            <a:r>
              <a:rPr lang="en-US" i="1"/>
              <a:t>“retail tobacco stores”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39B54-0098-38EF-72F6-B148AC326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853753"/>
            <a:ext cx="6154831" cy="429078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800" dirty="0"/>
              <a:t>Primary purpose is to sell or offer for sale tobacco/vape products and/or paraphernalia.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No longer required to possess a food service permit if they sell only prepackaged, non-temperature-controlled food.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Twinkies and Coke.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Entry of persons under 21 is prohibited, at all times.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Employees must be 21 or older.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Signage must be posted.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Must not share space with another business.</a:t>
            </a:r>
          </a:p>
          <a:p>
            <a:pPr lvl="1">
              <a:lnSpc>
                <a:spcPct val="110000"/>
              </a:lnSpc>
            </a:pPr>
            <a:endParaRPr lang="en-US" sz="1400" dirty="0"/>
          </a:p>
          <a:p>
            <a:pPr lvl="1">
              <a:lnSpc>
                <a:spcPct val="110000"/>
              </a:lnSpc>
            </a:pPr>
            <a:endParaRPr lang="en-US" sz="1400" dirty="0"/>
          </a:p>
          <a:p>
            <a:pPr lvl="1">
              <a:lnSpc>
                <a:spcPct val="110000"/>
              </a:lnSpc>
            </a:pPr>
            <a:endParaRPr lang="en-US" sz="1400" dirty="0"/>
          </a:p>
        </p:txBody>
      </p:sp>
      <p:pic>
        <p:nvPicPr>
          <p:cNvPr id="5" name="Picture 4" descr="A picture containing text, outdoor, red&#10;&#10;Description automatically generated">
            <a:extLst>
              <a:ext uri="{FF2B5EF4-FFF2-40B4-BE49-F238E27FC236}">
                <a16:creationId xmlns:a16="http://schemas.microsoft.com/office/drawing/2014/main" id="{5E998248-62D7-F5BF-4D44-52877D21D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792785" y="2510232"/>
            <a:ext cx="3262069" cy="254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098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030FDC-8100-C7A9-0BBC-78B46525E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rgbClr val="FFFFFF"/>
                </a:solidFill>
              </a:rPr>
              <a:t>Inspector testimony </a:t>
            </a:r>
            <a:br>
              <a:rPr lang="en-US" sz="3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53172-5A51-AA02-F238-493E83C19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endParaRPr lang="en-US" dirty="0"/>
          </a:p>
          <a:p>
            <a:r>
              <a:rPr lang="en-US" dirty="0"/>
              <a:t>Actual testimony should include:</a:t>
            </a:r>
          </a:p>
          <a:p>
            <a:pPr lvl="1"/>
            <a:r>
              <a:rPr lang="en-US" dirty="0"/>
              <a:t>Time and date of compliance check;</a:t>
            </a:r>
          </a:p>
          <a:p>
            <a:pPr lvl="1"/>
            <a:r>
              <a:rPr lang="en-US" dirty="0"/>
              <a:t>Tobacco product purchased;</a:t>
            </a:r>
          </a:p>
          <a:p>
            <a:pPr lvl="1"/>
            <a:r>
              <a:rPr lang="en-US" dirty="0"/>
              <a:t>Procedure followed;</a:t>
            </a:r>
          </a:p>
          <a:p>
            <a:pPr lvl="1"/>
            <a:r>
              <a:rPr lang="en-US" dirty="0"/>
              <a:t>If a second or third offense, date of previous offense(s);</a:t>
            </a:r>
          </a:p>
          <a:p>
            <a:pPr lvl="1"/>
            <a:r>
              <a:rPr lang="en-US" dirty="0"/>
              <a:t>Fine issued and permit suspension length at issue;</a:t>
            </a:r>
          </a:p>
          <a:p>
            <a:pPr lvl="2"/>
            <a:r>
              <a:rPr lang="en-US" dirty="0"/>
              <a:t>Reiterate that these are mandated by state law.</a:t>
            </a:r>
          </a:p>
        </p:txBody>
      </p:sp>
    </p:spTree>
    <p:extLst>
      <p:ext uri="{BB962C8B-B14F-4D97-AF65-F5344CB8AC3E}">
        <p14:creationId xmlns:p14="http://schemas.microsoft.com/office/powerpoint/2010/main" val="2525697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62F3D9-98AC-D15F-F9C8-2BC39D665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Retailer’s testimony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23571-4464-A764-B633-67DFBD110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766916"/>
            <a:ext cx="6130003" cy="5722374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When inspector completes testimony, Chair should ask the retailer and retailer’s attorney to testify.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Chair should reiterate that the only question before the BOH is whether a sale (or another violation of state law) occurred.</a:t>
            </a:r>
          </a:p>
          <a:p>
            <a:pPr>
              <a:lnSpc>
                <a:spcPct val="110000"/>
              </a:lnSpc>
            </a:pPr>
            <a:r>
              <a:rPr lang="en-US" dirty="0"/>
              <a:t>No one should comment on the retailer’s testimony.</a:t>
            </a:r>
          </a:p>
          <a:p>
            <a:pPr>
              <a:lnSpc>
                <a:spcPct val="110000"/>
              </a:lnSpc>
            </a:pPr>
            <a:r>
              <a:rPr lang="en-US" dirty="0"/>
              <a:t>At the conclusion of retailer’s testimony, the Chair should ask if there is any other testimony.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If there have been any misstatements, the inspector should clarify the facts at this time.</a:t>
            </a:r>
          </a:p>
          <a:p>
            <a:pPr>
              <a:lnSpc>
                <a:spcPct val="110000"/>
              </a:lnSpc>
            </a:pPr>
            <a:r>
              <a:rPr lang="en-US" dirty="0"/>
              <a:t>Chair should ask for a Motion to Close the Hearing.</a:t>
            </a:r>
          </a:p>
        </p:txBody>
      </p:sp>
    </p:spTree>
    <p:extLst>
      <p:ext uri="{BB962C8B-B14F-4D97-AF65-F5344CB8AC3E}">
        <p14:creationId xmlns:p14="http://schemas.microsoft.com/office/powerpoint/2010/main" val="579852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492BA-2D83-18D3-B35E-2486264AA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 hearing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337FB-372D-9AB1-AB6E-46AAFD530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Board member makes Motion to Close the Hearing.</a:t>
            </a:r>
          </a:p>
          <a:p>
            <a:r>
              <a:rPr lang="en-US" dirty="0"/>
              <a:t>Member seconds Motion.</a:t>
            </a:r>
          </a:p>
          <a:p>
            <a:r>
              <a:rPr lang="en-US" dirty="0"/>
              <a:t>Members vote on Motion.</a:t>
            </a:r>
          </a:p>
          <a:p>
            <a:r>
              <a:rPr lang="en-US" dirty="0"/>
              <a:t>Board holds a discussion on the hearing.</a:t>
            </a:r>
          </a:p>
          <a:p>
            <a:pPr lvl="1"/>
            <a:r>
              <a:rPr lang="en-US" dirty="0"/>
              <a:t>No attendees can comment.</a:t>
            </a:r>
          </a:p>
          <a:p>
            <a:r>
              <a:rPr lang="en-US" dirty="0"/>
              <a:t>Board votes to either:</a:t>
            </a:r>
          </a:p>
          <a:p>
            <a:pPr lvl="1"/>
            <a:r>
              <a:rPr lang="en-US" dirty="0"/>
              <a:t>Affirm or dismiss the penalty</a:t>
            </a:r>
          </a:p>
          <a:p>
            <a:pPr lvl="1"/>
            <a:r>
              <a:rPr lang="en-US" dirty="0"/>
              <a:t>Take the matter under advisement for a vote at a subsequent meeting.</a:t>
            </a:r>
          </a:p>
        </p:txBody>
      </p:sp>
    </p:spTree>
    <p:extLst>
      <p:ext uri="{BB962C8B-B14F-4D97-AF65-F5344CB8AC3E}">
        <p14:creationId xmlns:p14="http://schemas.microsoft.com/office/powerpoint/2010/main" val="1306406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14B79-505F-2965-39F2-6C295AE94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 hearing process</a:t>
            </a:r>
            <a:br>
              <a:rPr lang="en-US" dirty="0"/>
            </a:br>
            <a:r>
              <a:rPr lang="en-US" sz="2400" dirty="0"/>
              <a:t>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5D6CB-B656-1607-D3E4-AF608EC18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affirmed, written notice of board’s decision and the penalties assessed must be sent to the retailer.</a:t>
            </a:r>
          </a:p>
          <a:p>
            <a:r>
              <a:rPr lang="en-US" dirty="0"/>
              <a:t>If taken under advisement, written notice of decision and penalties assessed must be sent to the retailer after vote is taken.</a:t>
            </a:r>
          </a:p>
          <a:p>
            <a:pPr lvl="1"/>
            <a:r>
              <a:rPr lang="en-US" dirty="0"/>
              <a:t>Vote needs to be at a future board meeting and is subject to the open meeting law.</a:t>
            </a:r>
          </a:p>
          <a:p>
            <a:pPr lvl="1"/>
            <a:r>
              <a:rPr lang="en-US" dirty="0"/>
              <a:t>If board requires additional information from the retailer before making its decision, board should set a deadline for receiving the information.</a:t>
            </a:r>
          </a:p>
          <a:p>
            <a:r>
              <a:rPr lang="en-US" dirty="0"/>
              <a:t>Chair opens next hearing.</a:t>
            </a:r>
          </a:p>
        </p:txBody>
      </p:sp>
    </p:spTree>
    <p:extLst>
      <p:ext uri="{BB962C8B-B14F-4D97-AF65-F5344CB8AC3E}">
        <p14:creationId xmlns:p14="http://schemas.microsoft.com/office/powerpoint/2010/main" val="3368848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B552AD-12EE-2E78-780F-3B811BB3E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algn="ctr"/>
            <a:r>
              <a:rPr lang="en-US" sz="2700" dirty="0">
                <a:solidFill>
                  <a:srgbClr val="FFFFFF"/>
                </a:solidFill>
              </a:rPr>
              <a:t>Enforcement strategies </a:t>
            </a:r>
            <a:r>
              <a:rPr lang="en-US" sz="2700" b="1" i="1" dirty="0">
                <a:solidFill>
                  <a:srgbClr val="FFFFFF"/>
                </a:solidFill>
              </a:rPr>
              <a:t>when retailer refuses to comply</a:t>
            </a:r>
            <a:br>
              <a:rPr lang="en-US" sz="2700" dirty="0">
                <a:solidFill>
                  <a:srgbClr val="FFFFFF"/>
                </a:solidFill>
              </a:rPr>
            </a:br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03AD8-7EF1-0068-C550-45512CDA8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Non-criminal disposition process cannot be used for state law penalties.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More than $300.</a:t>
            </a:r>
          </a:p>
          <a:p>
            <a:pPr>
              <a:lnSpc>
                <a:spcPct val="110000"/>
              </a:lnSpc>
            </a:pPr>
            <a:r>
              <a:rPr lang="en-US" dirty="0"/>
              <a:t>Administrative Order is issued.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Correction/Cease and Desist Order template is available.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Order usually states that retailer has 21 days to request a hearing before the board or pay the fine.</a:t>
            </a:r>
          </a:p>
          <a:p>
            <a:pPr>
              <a:lnSpc>
                <a:spcPct val="110000"/>
              </a:lnSpc>
            </a:pPr>
            <a:r>
              <a:rPr lang="en-US" dirty="0"/>
              <a:t>What happens if the retailer does not pay and does not request a hearing?</a:t>
            </a:r>
          </a:p>
          <a:p>
            <a:pPr>
              <a:lnSpc>
                <a:spcPct val="110000"/>
              </a:lnSpc>
            </a:pPr>
            <a:r>
              <a:rPr lang="en-US" dirty="0"/>
              <a:t>Use standard operating procedure for failure to pay fines.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Another letter sent to retailer.</a:t>
            </a:r>
          </a:p>
        </p:txBody>
      </p:sp>
    </p:spTree>
    <p:extLst>
      <p:ext uri="{BB962C8B-B14F-4D97-AF65-F5344CB8AC3E}">
        <p14:creationId xmlns:p14="http://schemas.microsoft.com/office/powerpoint/2010/main" val="3719796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DB278-E811-CFAD-B11D-F3D3E443B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Still refuses to pay/comply</a:t>
            </a:r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EBC293-7CE6-6114-8A68-C1C2194DE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219" y="1853754"/>
            <a:ext cx="7513162" cy="43113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Application for Criminal Complaint for failing to comply with an Administrative Order and failure to comply with state law.</a:t>
            </a:r>
          </a:p>
          <a:p>
            <a:pPr>
              <a:lnSpc>
                <a:spcPct val="110000"/>
              </a:lnSpc>
            </a:pPr>
            <a:r>
              <a:rPr lang="en-US" dirty="0"/>
              <a:t>Hearing will be scheduled by Clerk’s office.</a:t>
            </a:r>
          </a:p>
          <a:p>
            <a:pPr>
              <a:lnSpc>
                <a:spcPct val="110000"/>
              </a:lnSpc>
            </a:pPr>
            <a:r>
              <a:rPr lang="en-US" dirty="0"/>
              <a:t>Attend hearing and present testimony.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See previous slides on board of health hearings.</a:t>
            </a:r>
          </a:p>
          <a:p>
            <a:pPr>
              <a:lnSpc>
                <a:spcPct val="110000"/>
              </a:lnSpc>
            </a:pPr>
            <a:r>
              <a:rPr lang="en-US" dirty="0"/>
              <a:t>Clerk rules in favor of board of health and upholds fine.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Can clerk lower the fine?</a:t>
            </a:r>
          </a:p>
          <a:p>
            <a:pPr>
              <a:lnSpc>
                <a:spcPct val="110000"/>
              </a:lnSpc>
            </a:pPr>
            <a:r>
              <a:rPr lang="en-US" dirty="0"/>
              <a:t>If retailer still does not comply, Clerk will issue the Criminal Complaint and schedule an arraignment.</a:t>
            </a:r>
          </a:p>
          <a:p>
            <a:pPr>
              <a:lnSpc>
                <a:spcPct val="110000"/>
              </a:lnSpc>
            </a:pPr>
            <a:r>
              <a:rPr lang="en-US" dirty="0"/>
              <a:t>A pre-trial hearing will also be scheduled at arraignment.</a:t>
            </a:r>
          </a:p>
        </p:txBody>
      </p:sp>
      <p:pic>
        <p:nvPicPr>
          <p:cNvPr id="10" name="Picture 9" descr="A picture containing outdoor, building, sky, house&#10;&#10;Description automatically generated">
            <a:extLst>
              <a:ext uri="{FF2B5EF4-FFF2-40B4-BE49-F238E27FC236}">
                <a16:creationId xmlns:a16="http://schemas.microsoft.com/office/drawing/2014/main" id="{6AAFC68A-1BD6-EBDF-0C2E-0D6F3B43A0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1081" r="19904" b="3"/>
          <a:stretch/>
        </p:blipFill>
        <p:spPr>
          <a:xfrm>
            <a:off x="8122823" y="2177401"/>
            <a:ext cx="2762372" cy="312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839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09E0-693A-C5BD-DC42-465EF1561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AORTS </a:t>
            </a:r>
            <a:br>
              <a:rPr lang="en-US" dirty="0"/>
            </a:br>
            <a:r>
              <a:rPr lang="en-US" sz="2400" dirty="0"/>
              <a:t>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C6B2-CF8B-274A-8E54-CA3A91754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There should be a bright line between an AORTS and a convenience store.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Can only sell “incidental products.”</a:t>
            </a:r>
          </a:p>
          <a:p>
            <a:pPr>
              <a:lnSpc>
                <a:spcPct val="110000"/>
              </a:lnSpc>
            </a:pPr>
            <a:r>
              <a:rPr lang="en-US" dirty="0"/>
              <a:t>Must NOT possess an alcohol, restaurant or lottery license.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Not incidental.</a:t>
            </a:r>
          </a:p>
          <a:p>
            <a:pPr>
              <a:lnSpc>
                <a:spcPct val="110000"/>
              </a:lnSpc>
            </a:pPr>
            <a:r>
              <a:rPr lang="en-US" dirty="0"/>
              <a:t>Flavored products PROHIBITED.</a:t>
            </a:r>
            <a:r>
              <a:rPr lang="en-US" sz="1800" dirty="0"/>
              <a:t> </a:t>
            </a:r>
            <a:endParaRPr lang="en-US" dirty="0"/>
          </a:p>
          <a:p>
            <a:r>
              <a:rPr lang="en-US" dirty="0"/>
              <a:t>Can sell UNFLAVORED vape products with more than 35 mg/ml of nicotine.</a:t>
            </a:r>
          </a:p>
          <a:p>
            <a:pPr lvl="1"/>
            <a:r>
              <a:rPr lang="en-US" dirty="0"/>
              <a:t>ONLY BENEFIT OF BEING AN AORTS!</a:t>
            </a:r>
          </a:p>
        </p:txBody>
      </p:sp>
    </p:spTree>
    <p:extLst>
      <p:ext uri="{BB962C8B-B14F-4D97-AF65-F5344CB8AC3E}">
        <p14:creationId xmlns:p14="http://schemas.microsoft.com/office/powerpoint/2010/main" val="1305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C157-13B2-434D-4FDF-075C62105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500" dirty="0"/>
              <a:t>Store claiming to be 2 separate stores</a:t>
            </a:r>
            <a:br>
              <a:rPr lang="en-US" sz="2500" dirty="0"/>
            </a:br>
            <a:r>
              <a:rPr lang="en-US" sz="2500" i="1" dirty="0">
                <a:highlight>
                  <a:srgbClr val="FFFF00"/>
                </a:highlight>
              </a:rPr>
              <a:t>a convenience store and an adult-only retail tobacco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D8E27-0343-9A7D-15E0-0FED1C7CA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5935207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Factors to consider include, but are not limited to the following: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Separate business filings;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Separate tax filings;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Federal and state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Separate list of employees;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Separate DOR approval to collect sales tax;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No capacity for customers to access one store from another.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356639-FE10-A8AE-A1B1-A048ECC25A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9892" r="21899" b="1"/>
          <a:stretch/>
        </p:blipFill>
        <p:spPr>
          <a:xfrm>
            <a:off x="7554139" y="2174242"/>
            <a:ext cx="3336989" cy="312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08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D9BEE78-C8FC-BAEB-FC7B-83F6B75BE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en-US" dirty="0"/>
              <a:t>Smoking bars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D759E-064E-B63E-83B6-A5F367AB8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24" y="2015732"/>
            <a:ext cx="5731015" cy="34506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1800" dirty="0"/>
              <a:t>Must meet the definition of “smoking bar”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Percentage of sales from tobacco must be more than 50%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Boston – more than 60%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Must possess DOR Smoking Bar Permit.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And other state licenses and local tobacco sales permit.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No one under 21 may enter.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EXEMPT FROM FLAVORED TOBACCO/VAPE BAN AND LIMITS ON NICOTINE STRENGTH.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Approximately 24 Smoking Bars licensed in MA.</a:t>
            </a:r>
          </a:p>
        </p:txBody>
      </p:sp>
      <p:pic>
        <p:nvPicPr>
          <p:cNvPr id="8" name="Picture 7" descr="A knife on a table&#10;&#10;Description automatically generated with medium confidence">
            <a:extLst>
              <a:ext uri="{FF2B5EF4-FFF2-40B4-BE49-F238E27FC236}">
                <a16:creationId xmlns:a16="http://schemas.microsoft.com/office/drawing/2014/main" id="{6997DBA1-9FCB-F7EF-F629-BD2634395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032108" y="1416726"/>
            <a:ext cx="4960442" cy="329869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668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EF53-AA88-63B4-AFC5-B95A6D6DC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First sale to person under 21</a:t>
            </a:r>
            <a:br>
              <a:rPr lang="en-US" dirty="0"/>
            </a:br>
            <a:r>
              <a:rPr lang="en-US" dirty="0"/>
              <a:t>state law enforcement requirements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D8EB4-F0E7-E1C8-1B0F-545AC9C1F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015734"/>
            <a:ext cx="7664141" cy="403774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800" dirty="0"/>
              <a:t>105 CMR 665.000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105 CMR 665.010:  </a:t>
            </a:r>
            <a:r>
              <a:rPr lang="en-US" sz="1600" u="sng" dirty="0"/>
              <a:t>Sale of Tobacco Products and Electronic Nicotine Delivery Systems</a:t>
            </a:r>
          </a:p>
          <a:p>
            <a:pPr lvl="2">
              <a:lnSpc>
                <a:spcPct val="110000"/>
              </a:lnSpc>
            </a:pPr>
            <a:r>
              <a:rPr lang="en-US" sz="1400" dirty="0"/>
              <a:t>(A)  No person shall sell or provide a tobacco product to any individual younger than 21 years old, as verified by said person’s valid government-issued photographic identification.</a:t>
            </a:r>
          </a:p>
          <a:p>
            <a:pPr lvl="3">
              <a:lnSpc>
                <a:spcPct val="110000"/>
              </a:lnSpc>
            </a:pPr>
            <a:r>
              <a:rPr lang="en-US" dirty="0"/>
              <a:t>EVERYONE who purchases tobacco must present an ID at each sale.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Penalties: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$1000 for first offense.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Mandatory suspension for up to 30 days or longer if local regulation requires it.</a:t>
            </a:r>
          </a:p>
          <a:p>
            <a:pPr lvl="2">
              <a:lnSpc>
                <a:spcPct val="110000"/>
              </a:lnSpc>
            </a:pPr>
            <a:r>
              <a:rPr lang="en-US" sz="1400" dirty="0"/>
              <a:t>Best practice:  Request that BOH adopt a policy designating number of day for suspension.</a:t>
            </a:r>
          </a:p>
          <a:p>
            <a:pPr lvl="3">
              <a:lnSpc>
                <a:spcPct val="110000"/>
              </a:lnSpc>
            </a:pPr>
            <a:r>
              <a:rPr lang="en-US" dirty="0"/>
              <a:t>3 days?</a:t>
            </a:r>
          </a:p>
        </p:txBody>
      </p:sp>
      <p:pic>
        <p:nvPicPr>
          <p:cNvPr id="5" name="Picture 4" descr="A red circle with a black circle in the middle&#10;&#10;Description automatically generated with low confidence">
            <a:extLst>
              <a:ext uri="{FF2B5EF4-FFF2-40B4-BE49-F238E27FC236}">
                <a16:creationId xmlns:a16="http://schemas.microsoft.com/office/drawing/2014/main" id="{CCD3BDAA-3A8C-9994-E46A-346F607FB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814812" y="3213413"/>
            <a:ext cx="1851219" cy="193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56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3B9BD-3287-14F8-6B97-CE31FAFB7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Process when retailer requests a hearing before the board of health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B47BC-27DA-AA0E-D04B-CC0ABD3D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6003015" cy="3450613"/>
          </a:xfrm>
        </p:spPr>
        <p:txBody>
          <a:bodyPr>
            <a:normAutofit/>
          </a:bodyPr>
          <a:lstStyle/>
          <a:p>
            <a:r>
              <a:rPr lang="en-US" dirty="0"/>
              <a:t>Open meeting law applies.</a:t>
            </a:r>
          </a:p>
          <a:p>
            <a:r>
              <a:rPr lang="en-US" dirty="0"/>
              <a:t>Can occur at a regularly scheduled board of health meeting.</a:t>
            </a:r>
          </a:p>
          <a:p>
            <a:pPr lvl="1"/>
            <a:r>
              <a:rPr lang="en-US" dirty="0"/>
              <a:t>Must be on the posted agenda.</a:t>
            </a:r>
          </a:p>
          <a:p>
            <a:r>
              <a:rPr lang="en-US" dirty="0"/>
              <a:t>Can be scheduled for a meeting on another date and time.</a:t>
            </a:r>
          </a:p>
          <a:p>
            <a:pPr lvl="1"/>
            <a:r>
              <a:rPr lang="en-US" dirty="0"/>
              <a:t>Must be properly posted.</a:t>
            </a:r>
          </a:p>
          <a:p>
            <a:r>
              <a:rPr lang="en-US" dirty="0"/>
              <a:t>Can hold several hearings at the same meeting.</a:t>
            </a:r>
          </a:p>
        </p:txBody>
      </p:sp>
      <p:pic>
        <p:nvPicPr>
          <p:cNvPr id="8" name="Picture 7" descr="A room with a desk and chairs&#10;&#10;Description automatically generated with low confidence">
            <a:extLst>
              <a:ext uri="{FF2B5EF4-FFF2-40B4-BE49-F238E27FC236}">
                <a16:creationId xmlns:a16="http://schemas.microsoft.com/office/drawing/2014/main" id="{F3E5339F-5CB3-F5F1-3FBE-815F0C64A3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2365" r="18620" b="3"/>
          <a:stretch/>
        </p:blipFill>
        <p:spPr>
          <a:xfrm>
            <a:off x="8128756" y="2174242"/>
            <a:ext cx="2762372" cy="312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9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1B9C2-86D0-4601-BFDE-BB88408D6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Hearing process</a:t>
            </a:r>
            <a:br>
              <a:rPr lang="en-US" dirty="0"/>
            </a:br>
            <a:r>
              <a:rPr lang="en-US" sz="2000" dirty="0"/>
              <a:t>(Continued)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BEA67-35C7-969E-5B0B-7B138C071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98322"/>
            <a:ext cx="6130003" cy="6518787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800" dirty="0"/>
              <a:t>Chair calls the meeting to order, stating the time, date and name of meeting (Board of Health).  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Asks for roll call vote and opens the meeting.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Chair (or designee) asks for a Motion to Open the Hearing.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Motion made and seconded.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Members vote on Motion.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If there are multiple hearings, the Chair should explain that each establishment will have a separate hearing.</a:t>
            </a:r>
          </a:p>
          <a:p>
            <a:pPr lvl="3">
              <a:lnSpc>
                <a:spcPct val="110000"/>
              </a:lnSpc>
            </a:pPr>
            <a:r>
              <a:rPr lang="en-US" sz="1600" dirty="0"/>
              <a:t>Chair can set time limit for each hearing at the beginning of the hearing.</a:t>
            </a:r>
          </a:p>
          <a:p>
            <a:pPr lvl="3">
              <a:lnSpc>
                <a:spcPct val="110000"/>
              </a:lnSpc>
            </a:pPr>
            <a:r>
              <a:rPr lang="en-US" sz="1600" dirty="0"/>
              <a:t>Time should be the same for each establishment’s hearing.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Chair opens the hearing.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Do not open the hearing before the time designated on the posted agenda.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Chair introduces BOH members, health director/agent/inspector/tobacco control director to those in attendance.</a:t>
            </a:r>
          </a:p>
          <a:p>
            <a:pPr>
              <a:lnSpc>
                <a:spcPct val="110000"/>
              </a:lnSpc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38527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2EAA95-7763-77B2-3A38-3AA7B9993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Hearing Process</a:t>
            </a:r>
            <a:br>
              <a:rPr lang="en-US" dirty="0"/>
            </a:br>
            <a:r>
              <a:rPr lang="en-US" sz="2000" dirty="0"/>
              <a:t>(Continued)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CAAA7-C3C6-F636-0F24-1B86C8E4B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17987"/>
            <a:ext cx="6130003" cy="6636774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800" dirty="0"/>
              <a:t>Chair asks retailer to introduce themselves and, if relevant, their attorney.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Chair should ask all those who intend to testify at the hearing to stand up and swear that their testimony will be the truth.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Chair should state that the only question before the BOH is whether a sale took place to someone under the age of 21.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Or whether a flavor product was sold (or whether any other state violation took place).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Chair should state that if the violation occurred, the penalty is mandated by state law.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The BOH does not have the legal authority to lower state penalties.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Including the mandated suspension for a sale to someone under 21.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Chair turns hearing over to tobacco control inspector or health inspector.</a:t>
            </a:r>
          </a:p>
        </p:txBody>
      </p:sp>
    </p:spTree>
    <p:extLst>
      <p:ext uri="{BB962C8B-B14F-4D97-AF65-F5344CB8AC3E}">
        <p14:creationId xmlns:p14="http://schemas.microsoft.com/office/powerpoint/2010/main" val="2316654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9F24A-BAD1-1D47-B560-8EBD0854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Inspector testimony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34EED-318E-8428-5EC3-1D8C83C34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68826"/>
            <a:ext cx="6034827" cy="6789173"/>
          </a:xfrm>
        </p:spPr>
        <p:txBody>
          <a:bodyPr anchor="t"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Inspector should have the following information in the retailer’s file:</a:t>
            </a:r>
          </a:p>
          <a:p>
            <a:pPr lvl="1"/>
            <a:r>
              <a:rPr lang="en-US" sz="2000" dirty="0"/>
              <a:t>Copies of inspection report, if available;</a:t>
            </a:r>
          </a:p>
          <a:p>
            <a:pPr lvl="1"/>
            <a:r>
              <a:rPr lang="en-US" sz="2000" dirty="0"/>
              <a:t>Copies of Correction/Cease and Desist Order;</a:t>
            </a:r>
          </a:p>
          <a:p>
            <a:pPr lvl="1"/>
            <a:r>
              <a:rPr lang="en-US" sz="2000" dirty="0"/>
              <a:t>The tobacco product tagged and labelled;</a:t>
            </a:r>
          </a:p>
          <a:p>
            <a:pPr lvl="1"/>
            <a:r>
              <a:rPr lang="en-US" sz="2000" dirty="0"/>
              <a:t>Copies of any previous violations;</a:t>
            </a:r>
          </a:p>
          <a:p>
            <a:pPr lvl="1"/>
            <a:r>
              <a:rPr lang="en-US" sz="2000" dirty="0"/>
              <a:t>Any applicable POST information if the municipality uses POST;</a:t>
            </a:r>
          </a:p>
          <a:p>
            <a:pPr lvl="1"/>
            <a:r>
              <a:rPr lang="en-US" sz="2000" dirty="0"/>
              <a:t>Copies of 105 CMR 664.040 and .045;</a:t>
            </a:r>
          </a:p>
          <a:p>
            <a:r>
              <a:rPr lang="en-US" sz="2400" dirty="0"/>
              <a:t>Copies of all the above are for the establishment and the establishment’s attorney.</a:t>
            </a:r>
          </a:p>
        </p:txBody>
      </p:sp>
    </p:spTree>
    <p:extLst>
      <p:ext uri="{BB962C8B-B14F-4D97-AF65-F5344CB8AC3E}">
        <p14:creationId xmlns:p14="http://schemas.microsoft.com/office/powerpoint/2010/main" val="31149394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64</TotalTime>
  <Words>1313</Words>
  <Application>Microsoft Office PowerPoint</Application>
  <PresentationFormat>Widescreen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Gallery</vt:lpstr>
      <vt:lpstr>Adult-only retail tobacco stores State law calls them “retail tobacco stores”</vt:lpstr>
      <vt:lpstr>AORTS  (continued)</vt:lpstr>
      <vt:lpstr>Store claiming to be 2 separate stores a convenience store and an adult-only retail tobacco store</vt:lpstr>
      <vt:lpstr>Smoking bars</vt:lpstr>
      <vt:lpstr>First sale to person under 21 state law enforcement requirements</vt:lpstr>
      <vt:lpstr>Process when retailer requests a hearing before the board of health</vt:lpstr>
      <vt:lpstr>Hearing process (Continued) </vt:lpstr>
      <vt:lpstr>Hearing Process (Continued)</vt:lpstr>
      <vt:lpstr>Inspector testimony</vt:lpstr>
      <vt:lpstr>Inspector testimony  (continued)</vt:lpstr>
      <vt:lpstr>Retailer’s testimony</vt:lpstr>
      <vt:lpstr>Post hearing process</vt:lpstr>
      <vt:lpstr>Post hearing process (continued)</vt:lpstr>
      <vt:lpstr>Enforcement strategies when retailer refuses to comply </vt:lpstr>
      <vt:lpstr>Still refuses to pay/comply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sale to person under 21 state law enforcement requirements</dc:title>
  <dc:creator>Cheryl Sbarra</dc:creator>
  <cp:lastModifiedBy>Sarah</cp:lastModifiedBy>
  <cp:revision>3</cp:revision>
  <dcterms:created xsi:type="dcterms:W3CDTF">2022-05-09T16:03:49Z</dcterms:created>
  <dcterms:modified xsi:type="dcterms:W3CDTF">2022-06-21T18:49:01Z</dcterms:modified>
</cp:coreProperties>
</file>