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6.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72"/>
  </p:notesMasterIdLst>
  <p:handoutMasterIdLst>
    <p:handoutMasterId r:id="rId73"/>
  </p:handoutMasterIdLst>
  <p:sldIdLst>
    <p:sldId id="410" r:id="rId5"/>
    <p:sldId id="456" r:id="rId6"/>
    <p:sldId id="383" r:id="rId7"/>
    <p:sldId id="443" r:id="rId8"/>
    <p:sldId id="257" r:id="rId9"/>
    <p:sldId id="265" r:id="rId10"/>
    <p:sldId id="458" r:id="rId11"/>
    <p:sldId id="264" r:id="rId12"/>
    <p:sldId id="310" r:id="rId13"/>
    <p:sldId id="440" r:id="rId14"/>
    <p:sldId id="442" r:id="rId15"/>
    <p:sldId id="441" r:id="rId16"/>
    <p:sldId id="268" r:id="rId17"/>
    <p:sldId id="388" r:id="rId18"/>
    <p:sldId id="449" r:id="rId19"/>
    <p:sldId id="258" r:id="rId20"/>
    <p:sldId id="259" r:id="rId21"/>
    <p:sldId id="276" r:id="rId22"/>
    <p:sldId id="261" r:id="rId23"/>
    <p:sldId id="448" r:id="rId24"/>
    <p:sldId id="263" r:id="rId25"/>
    <p:sldId id="260" r:id="rId26"/>
    <p:sldId id="450" r:id="rId27"/>
    <p:sldId id="459" r:id="rId28"/>
    <p:sldId id="391" r:id="rId29"/>
    <p:sldId id="363" r:id="rId30"/>
    <p:sldId id="267" r:id="rId31"/>
    <p:sldId id="392" r:id="rId32"/>
    <p:sldId id="384" r:id="rId33"/>
    <p:sldId id="452" r:id="rId34"/>
    <p:sldId id="472" r:id="rId35"/>
    <p:sldId id="298" r:id="rId36"/>
    <p:sldId id="438" r:id="rId37"/>
    <p:sldId id="453" r:id="rId38"/>
    <p:sldId id="454" r:id="rId39"/>
    <p:sldId id="469" r:id="rId40"/>
    <p:sldId id="269" r:id="rId41"/>
    <p:sldId id="270" r:id="rId42"/>
    <p:sldId id="455" r:id="rId43"/>
    <p:sldId id="470" r:id="rId44"/>
    <p:sldId id="272" r:id="rId45"/>
    <p:sldId id="341" r:id="rId46"/>
    <p:sldId id="471" r:id="rId47"/>
    <p:sldId id="473" r:id="rId48"/>
    <p:sldId id="474" r:id="rId49"/>
    <p:sldId id="317" r:id="rId50"/>
    <p:sldId id="365" r:id="rId51"/>
    <p:sldId id="366" r:id="rId52"/>
    <p:sldId id="385" r:id="rId53"/>
    <p:sldId id="322" r:id="rId54"/>
    <p:sldId id="301" r:id="rId55"/>
    <p:sldId id="307" r:id="rId56"/>
    <p:sldId id="306" r:id="rId57"/>
    <p:sldId id="476" r:id="rId58"/>
    <p:sldId id="381" r:id="rId59"/>
    <p:sldId id="475" r:id="rId60"/>
    <p:sldId id="369" r:id="rId61"/>
    <p:sldId id="326" r:id="rId62"/>
    <p:sldId id="329" r:id="rId63"/>
    <p:sldId id="331" r:id="rId64"/>
    <p:sldId id="330" r:id="rId65"/>
    <p:sldId id="374" r:id="rId66"/>
    <p:sldId id="376" r:id="rId67"/>
    <p:sldId id="323" r:id="rId68"/>
    <p:sldId id="292" r:id="rId69"/>
    <p:sldId id="464" r:id="rId70"/>
    <p:sldId id="39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8" autoAdjust="0"/>
    <p:restoredTop sz="96327" autoAdjust="0"/>
  </p:normalViewPr>
  <p:slideViewPr>
    <p:cSldViewPr snapToGrid="0">
      <p:cViewPr varScale="1">
        <p:scale>
          <a:sx n="116" d="100"/>
          <a:sy n="116" d="100"/>
        </p:scale>
        <p:origin x="102" y="28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46" d="100"/>
        <a:sy n="46" d="100"/>
      </p:scale>
      <p:origin x="0" y="-2376"/>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a Woods" userId="54d350a0-e77e-40f4-a9e0-b1b320d5c47b" providerId="ADAL" clId="{CD94225C-1F09-4685-8ED6-59861397A2E7}"/>
    <pc:docChg chg="delSld">
      <pc:chgData name="Erika Woods" userId="54d350a0-e77e-40f4-a9e0-b1b320d5c47b" providerId="ADAL" clId="{CD94225C-1F09-4685-8ED6-59861397A2E7}" dt="2024-11-25T14:19:56.873" v="0" actId="47"/>
      <pc:docMkLst>
        <pc:docMk/>
      </pc:docMkLst>
      <pc:sldChg chg="del">
        <pc:chgData name="Erika Woods" userId="54d350a0-e77e-40f4-a9e0-b1b320d5c47b" providerId="ADAL" clId="{CD94225C-1F09-4685-8ED6-59861397A2E7}" dt="2024-11-25T14:19:56.873" v="0" actId="47"/>
        <pc:sldMkLst>
          <pc:docMk/>
          <pc:sldMk cId="1016909511" sldId="342"/>
        </pc:sldMkLst>
      </pc:sldChg>
      <pc:sldChg chg="del">
        <pc:chgData name="Erika Woods" userId="54d350a0-e77e-40f4-a9e0-b1b320d5c47b" providerId="ADAL" clId="{CD94225C-1F09-4685-8ED6-59861397A2E7}" dt="2024-11-25T14:19:56.873" v="0" actId="47"/>
        <pc:sldMkLst>
          <pc:docMk/>
          <pc:sldMk cId="2193081837" sldId="343"/>
        </pc:sldMkLst>
      </pc:sldChg>
      <pc:sldChg chg="del">
        <pc:chgData name="Erika Woods" userId="54d350a0-e77e-40f4-a9e0-b1b320d5c47b" providerId="ADAL" clId="{CD94225C-1F09-4685-8ED6-59861397A2E7}" dt="2024-11-25T14:19:56.873" v="0" actId="47"/>
        <pc:sldMkLst>
          <pc:docMk/>
          <pc:sldMk cId="715001279" sldId="359"/>
        </pc:sldMkLst>
      </pc:sldChg>
      <pc:sldChg chg="del">
        <pc:chgData name="Erika Woods" userId="54d350a0-e77e-40f4-a9e0-b1b320d5c47b" providerId="ADAL" clId="{CD94225C-1F09-4685-8ED6-59861397A2E7}" dt="2024-11-25T14:19:56.873" v="0" actId="47"/>
        <pc:sldMkLst>
          <pc:docMk/>
          <pc:sldMk cId="3679653468" sldId="360"/>
        </pc:sldMkLst>
      </pc:sldChg>
      <pc:sldChg chg="del">
        <pc:chgData name="Erika Woods" userId="54d350a0-e77e-40f4-a9e0-b1b320d5c47b" providerId="ADAL" clId="{CD94225C-1F09-4685-8ED6-59861397A2E7}" dt="2024-11-25T14:19:56.873" v="0" actId="47"/>
        <pc:sldMkLst>
          <pc:docMk/>
          <pc:sldMk cId="1612281294" sldId="362"/>
        </pc:sldMkLst>
      </pc:sldChg>
      <pc:sldChg chg="del">
        <pc:chgData name="Erika Woods" userId="54d350a0-e77e-40f4-a9e0-b1b320d5c47b" providerId="ADAL" clId="{CD94225C-1F09-4685-8ED6-59861397A2E7}" dt="2024-11-25T14:19:56.873" v="0" actId="47"/>
        <pc:sldMkLst>
          <pc:docMk/>
          <pc:sldMk cId="171379088" sldId="4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91856-CD17-42FF-BB58-159EA672BAD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5C0FB89-201B-4D89-A305-39D0DD354CC7}">
      <dgm:prSet/>
      <dgm:spPr/>
      <dgm:t>
        <a:bodyPr/>
        <a:lstStyle/>
        <a:p>
          <a:r>
            <a:rPr lang="en-US"/>
            <a:t>Health and safety of the individual</a:t>
          </a:r>
        </a:p>
      </dgm:t>
    </dgm:pt>
    <dgm:pt modelId="{0E7975E7-E01F-498A-81AC-8A145145FF66}" type="parTrans" cxnId="{11E480D8-725D-4457-B21F-16B0863DE31D}">
      <dgm:prSet/>
      <dgm:spPr/>
      <dgm:t>
        <a:bodyPr/>
        <a:lstStyle/>
        <a:p>
          <a:endParaRPr lang="en-US"/>
        </a:p>
      </dgm:t>
    </dgm:pt>
    <dgm:pt modelId="{1B5CC245-7354-47F5-8161-59FB5E1078B7}" type="sibTrans" cxnId="{11E480D8-725D-4457-B21F-16B0863DE31D}">
      <dgm:prSet/>
      <dgm:spPr/>
      <dgm:t>
        <a:bodyPr/>
        <a:lstStyle/>
        <a:p>
          <a:endParaRPr lang="en-US"/>
        </a:p>
      </dgm:t>
    </dgm:pt>
    <dgm:pt modelId="{FBD81AC4-CEDE-4D6E-BBF3-AD24BA485374}">
      <dgm:prSet/>
      <dgm:spPr/>
      <dgm:t>
        <a:bodyPr/>
        <a:lstStyle/>
        <a:p>
          <a:r>
            <a:rPr lang="en-US" dirty="0"/>
            <a:t>Trip/ fall hazards, Is MOBILITIY AN ISSUE?</a:t>
          </a:r>
        </a:p>
      </dgm:t>
    </dgm:pt>
    <dgm:pt modelId="{1C1FD3AD-2601-49FB-A2B5-BE067DDDE749}" type="parTrans" cxnId="{9CD482CF-3515-4912-B85B-8552B91496F1}">
      <dgm:prSet/>
      <dgm:spPr/>
      <dgm:t>
        <a:bodyPr/>
        <a:lstStyle/>
        <a:p>
          <a:endParaRPr lang="en-US"/>
        </a:p>
      </dgm:t>
    </dgm:pt>
    <dgm:pt modelId="{8CB25630-B71A-4DF5-B626-D5232CECC026}" type="sibTrans" cxnId="{9CD482CF-3515-4912-B85B-8552B91496F1}">
      <dgm:prSet/>
      <dgm:spPr/>
      <dgm:t>
        <a:bodyPr/>
        <a:lstStyle/>
        <a:p>
          <a:endParaRPr lang="en-US"/>
        </a:p>
      </dgm:t>
    </dgm:pt>
    <dgm:pt modelId="{63D0A638-851E-4908-9A43-4B129AD8A984}">
      <dgm:prSet/>
      <dgm:spPr/>
      <dgm:t>
        <a:bodyPr/>
        <a:lstStyle/>
        <a:p>
          <a:r>
            <a:rPr lang="en-US"/>
            <a:t>Fire, BLOCKED EGRESS, HIGH FUEL LOAD, COMBUSTIBLE ITEMS NEAR HEAT SOURCE, OVERLOADED EXTENSION CORDS</a:t>
          </a:r>
        </a:p>
      </dgm:t>
    </dgm:pt>
    <dgm:pt modelId="{875D0D1C-C565-4BEC-BC1C-F0DA0ED7C886}" type="parTrans" cxnId="{73089104-BF54-46F7-A6B5-47F976CDC87C}">
      <dgm:prSet/>
      <dgm:spPr/>
      <dgm:t>
        <a:bodyPr/>
        <a:lstStyle/>
        <a:p>
          <a:endParaRPr lang="en-US"/>
        </a:p>
      </dgm:t>
    </dgm:pt>
    <dgm:pt modelId="{08D0F289-DB75-4C3D-BF40-FBF78D68F105}" type="sibTrans" cxnId="{73089104-BF54-46F7-A6B5-47F976CDC87C}">
      <dgm:prSet/>
      <dgm:spPr/>
      <dgm:t>
        <a:bodyPr/>
        <a:lstStyle/>
        <a:p>
          <a:endParaRPr lang="en-US"/>
        </a:p>
      </dgm:t>
    </dgm:pt>
    <dgm:pt modelId="{08EA920E-FDEE-4915-A79E-D0D07F15A6A8}">
      <dgm:prSet/>
      <dgm:spPr/>
      <dgm:t>
        <a:bodyPr/>
        <a:lstStyle/>
        <a:p>
          <a:r>
            <a:rPr lang="en-US"/>
            <a:t>Access to basic living needs-bathing, food, heat</a:t>
          </a:r>
        </a:p>
      </dgm:t>
    </dgm:pt>
    <dgm:pt modelId="{AFC3D006-5753-4D1A-8231-A78779A5F986}" type="parTrans" cxnId="{7FEA9EF6-3C89-4943-A445-A02745158A44}">
      <dgm:prSet/>
      <dgm:spPr/>
      <dgm:t>
        <a:bodyPr/>
        <a:lstStyle/>
        <a:p>
          <a:endParaRPr lang="en-US"/>
        </a:p>
      </dgm:t>
    </dgm:pt>
    <dgm:pt modelId="{72D58C4B-545C-43EC-9FF8-2A421D9F1EB4}" type="sibTrans" cxnId="{7FEA9EF6-3C89-4943-A445-A02745158A44}">
      <dgm:prSet/>
      <dgm:spPr/>
      <dgm:t>
        <a:bodyPr/>
        <a:lstStyle/>
        <a:p>
          <a:endParaRPr lang="en-US"/>
        </a:p>
      </dgm:t>
    </dgm:pt>
    <dgm:pt modelId="{E297E5F5-0D6B-49F2-93C4-F9035D140842}">
      <dgm:prSet/>
      <dgm:spPr/>
      <dgm:t>
        <a:bodyPr/>
        <a:lstStyle/>
        <a:p>
          <a:r>
            <a:rPr lang="en-US"/>
            <a:t>Indoor air quality</a:t>
          </a:r>
        </a:p>
      </dgm:t>
    </dgm:pt>
    <dgm:pt modelId="{AFCB6F6B-2EC7-46EB-8997-A94CCEF5A4A9}" type="parTrans" cxnId="{1D1F5E56-9B9D-4DB0-8DA3-B4D9645509C6}">
      <dgm:prSet/>
      <dgm:spPr/>
      <dgm:t>
        <a:bodyPr/>
        <a:lstStyle/>
        <a:p>
          <a:endParaRPr lang="en-US"/>
        </a:p>
      </dgm:t>
    </dgm:pt>
    <dgm:pt modelId="{995628AB-D539-4FE5-9742-85BD9D49DE1E}" type="sibTrans" cxnId="{1D1F5E56-9B9D-4DB0-8DA3-B4D9645509C6}">
      <dgm:prSet/>
      <dgm:spPr/>
      <dgm:t>
        <a:bodyPr/>
        <a:lstStyle/>
        <a:p>
          <a:endParaRPr lang="en-US"/>
        </a:p>
      </dgm:t>
    </dgm:pt>
    <dgm:pt modelId="{2DD9AC06-3739-4A6F-BFF1-EE51CA5D17DB}">
      <dgm:prSet/>
      <dgm:spPr/>
      <dgm:t>
        <a:bodyPr/>
        <a:lstStyle/>
        <a:p>
          <a:r>
            <a:rPr lang="en-US"/>
            <a:t>Structural hazards</a:t>
          </a:r>
        </a:p>
      </dgm:t>
    </dgm:pt>
    <dgm:pt modelId="{870239F6-954D-41E7-A5B7-017B8E9A8E65}" type="parTrans" cxnId="{975BCE72-AD7B-4B1C-88A1-8F748F3E1ED6}">
      <dgm:prSet/>
      <dgm:spPr/>
      <dgm:t>
        <a:bodyPr/>
        <a:lstStyle/>
        <a:p>
          <a:endParaRPr lang="en-US"/>
        </a:p>
      </dgm:t>
    </dgm:pt>
    <dgm:pt modelId="{D7618B3B-B913-467F-83BD-6C5C2CAC3D0D}" type="sibTrans" cxnId="{975BCE72-AD7B-4B1C-88A1-8F748F3E1ED6}">
      <dgm:prSet/>
      <dgm:spPr/>
      <dgm:t>
        <a:bodyPr/>
        <a:lstStyle/>
        <a:p>
          <a:endParaRPr lang="en-US"/>
        </a:p>
      </dgm:t>
    </dgm:pt>
    <dgm:pt modelId="{C0129DF4-4088-48EB-A072-B52C6950F3F9}">
      <dgm:prSet/>
      <dgm:spPr/>
      <dgm:t>
        <a:bodyPr/>
        <a:lstStyle/>
        <a:p>
          <a:r>
            <a:rPr lang="en-US" dirty="0"/>
            <a:t>Pest infestation</a:t>
          </a:r>
        </a:p>
      </dgm:t>
    </dgm:pt>
    <dgm:pt modelId="{9D8A4D2A-682C-4335-8BEF-2EB51ADF0D11}" type="parTrans" cxnId="{B04E6541-5EDB-430A-8945-B427E5588BB6}">
      <dgm:prSet/>
      <dgm:spPr/>
      <dgm:t>
        <a:bodyPr/>
        <a:lstStyle/>
        <a:p>
          <a:endParaRPr lang="en-US"/>
        </a:p>
      </dgm:t>
    </dgm:pt>
    <dgm:pt modelId="{C143E6DF-3F57-48D7-B8F2-14C678D3FED6}" type="sibTrans" cxnId="{B04E6541-5EDB-430A-8945-B427E5588BB6}">
      <dgm:prSet/>
      <dgm:spPr/>
      <dgm:t>
        <a:bodyPr/>
        <a:lstStyle/>
        <a:p>
          <a:endParaRPr lang="en-US"/>
        </a:p>
      </dgm:t>
    </dgm:pt>
    <dgm:pt modelId="{63AAE765-4186-4A1F-892C-4078541F2E89}">
      <dgm:prSet/>
      <dgm:spPr/>
      <dgm:t>
        <a:bodyPr/>
        <a:lstStyle/>
        <a:p>
          <a:r>
            <a:rPr lang="en-US"/>
            <a:t>Health and safety of family members</a:t>
          </a:r>
        </a:p>
      </dgm:t>
    </dgm:pt>
    <dgm:pt modelId="{C60FC59F-35A5-4D19-B208-174FEDF3D9F5}" type="parTrans" cxnId="{604E8D8F-7C1D-4E02-A70B-7CD29FD9A0CD}">
      <dgm:prSet/>
      <dgm:spPr/>
      <dgm:t>
        <a:bodyPr/>
        <a:lstStyle/>
        <a:p>
          <a:endParaRPr lang="en-US"/>
        </a:p>
      </dgm:t>
    </dgm:pt>
    <dgm:pt modelId="{DC421AC9-D618-42C9-BE0A-AA2894907C18}" type="sibTrans" cxnId="{604E8D8F-7C1D-4E02-A70B-7CD29FD9A0CD}">
      <dgm:prSet/>
      <dgm:spPr/>
      <dgm:t>
        <a:bodyPr/>
        <a:lstStyle/>
        <a:p>
          <a:endParaRPr lang="en-US"/>
        </a:p>
      </dgm:t>
    </dgm:pt>
    <dgm:pt modelId="{77C91126-B3CD-49F4-BEAF-C90D29A1B280}">
      <dgm:prSet/>
      <dgm:spPr/>
      <dgm:t>
        <a:bodyPr/>
        <a:lstStyle/>
        <a:p>
          <a:r>
            <a:rPr lang="en-US"/>
            <a:t>Children/Elders/pets</a:t>
          </a:r>
        </a:p>
      </dgm:t>
    </dgm:pt>
    <dgm:pt modelId="{F7E6793F-1448-444A-8207-FB0D60388400}" type="parTrans" cxnId="{124F2ABA-10A6-4DD2-ABD5-73BBFD160EC2}">
      <dgm:prSet/>
      <dgm:spPr/>
      <dgm:t>
        <a:bodyPr/>
        <a:lstStyle/>
        <a:p>
          <a:endParaRPr lang="en-US"/>
        </a:p>
      </dgm:t>
    </dgm:pt>
    <dgm:pt modelId="{AA49FF14-9F33-43C9-AB6B-961BE7D53E39}" type="sibTrans" cxnId="{124F2ABA-10A6-4DD2-ABD5-73BBFD160EC2}">
      <dgm:prSet/>
      <dgm:spPr/>
      <dgm:t>
        <a:bodyPr/>
        <a:lstStyle/>
        <a:p>
          <a:endParaRPr lang="en-US"/>
        </a:p>
      </dgm:t>
    </dgm:pt>
    <dgm:pt modelId="{F690DF13-E9C9-4DAA-8FF7-278FA2AA2940}">
      <dgm:prSet/>
      <dgm:spPr/>
      <dgm:t>
        <a:bodyPr/>
        <a:lstStyle/>
        <a:p>
          <a:r>
            <a:rPr lang="en-US"/>
            <a:t>Public health</a:t>
          </a:r>
        </a:p>
      </dgm:t>
    </dgm:pt>
    <dgm:pt modelId="{4C94CAAC-0306-45B7-8ECD-189B8596705E}" type="parTrans" cxnId="{2F880616-2484-469E-9AD2-D94AA523E1F5}">
      <dgm:prSet/>
      <dgm:spPr/>
      <dgm:t>
        <a:bodyPr/>
        <a:lstStyle/>
        <a:p>
          <a:endParaRPr lang="en-US"/>
        </a:p>
      </dgm:t>
    </dgm:pt>
    <dgm:pt modelId="{4D34B888-DB98-4BFF-900F-F991A2E43968}" type="sibTrans" cxnId="{2F880616-2484-469E-9AD2-D94AA523E1F5}">
      <dgm:prSet/>
      <dgm:spPr/>
      <dgm:t>
        <a:bodyPr/>
        <a:lstStyle/>
        <a:p>
          <a:endParaRPr lang="en-US"/>
        </a:p>
      </dgm:t>
    </dgm:pt>
    <dgm:pt modelId="{2B855DA2-03A8-4A7F-BD24-1C1C6CBA3137}">
      <dgm:prSet/>
      <dgm:spPr/>
      <dgm:t>
        <a:bodyPr/>
        <a:lstStyle/>
        <a:p>
          <a:r>
            <a:rPr lang="en-US" dirty="0"/>
            <a:t>Disease</a:t>
          </a:r>
        </a:p>
      </dgm:t>
    </dgm:pt>
    <dgm:pt modelId="{7164FA4D-075B-474E-A1B9-7CEEBD5BAECF}" type="parTrans" cxnId="{A47857B5-9113-4061-9DBF-DAE88C684AE5}">
      <dgm:prSet/>
      <dgm:spPr/>
      <dgm:t>
        <a:bodyPr/>
        <a:lstStyle/>
        <a:p>
          <a:endParaRPr lang="en-US"/>
        </a:p>
      </dgm:t>
    </dgm:pt>
    <dgm:pt modelId="{65F4A11F-A7DC-4D49-9BA1-968E76330A00}" type="sibTrans" cxnId="{A47857B5-9113-4061-9DBF-DAE88C684AE5}">
      <dgm:prSet/>
      <dgm:spPr/>
      <dgm:t>
        <a:bodyPr/>
        <a:lstStyle/>
        <a:p>
          <a:endParaRPr lang="en-US"/>
        </a:p>
      </dgm:t>
    </dgm:pt>
    <dgm:pt modelId="{EF93B4AC-1904-42A2-AAE5-B65B4076E0F6}">
      <dgm:prSet/>
      <dgm:spPr/>
      <dgm:t>
        <a:bodyPr/>
        <a:lstStyle/>
        <a:p>
          <a:r>
            <a:rPr lang="en-US" dirty="0"/>
            <a:t>Pests</a:t>
          </a:r>
        </a:p>
      </dgm:t>
    </dgm:pt>
    <dgm:pt modelId="{0D36D8BD-9F24-4A30-8678-90E90577D536}" type="parTrans" cxnId="{DBDCDC6A-DCCF-42A3-BD03-04E06106AC9C}">
      <dgm:prSet/>
      <dgm:spPr/>
      <dgm:t>
        <a:bodyPr/>
        <a:lstStyle/>
        <a:p>
          <a:endParaRPr lang="en-US"/>
        </a:p>
      </dgm:t>
    </dgm:pt>
    <dgm:pt modelId="{82A28707-A820-4D54-B843-D62D2F5225EB}" type="sibTrans" cxnId="{DBDCDC6A-DCCF-42A3-BD03-04E06106AC9C}">
      <dgm:prSet/>
      <dgm:spPr/>
      <dgm:t>
        <a:bodyPr/>
        <a:lstStyle/>
        <a:p>
          <a:endParaRPr lang="en-US"/>
        </a:p>
      </dgm:t>
    </dgm:pt>
    <dgm:pt modelId="{CD3E75A7-BBD5-4367-BA25-309583A7B58C}">
      <dgm:prSet/>
      <dgm:spPr/>
      <dgm:t>
        <a:bodyPr/>
        <a:lstStyle/>
        <a:p>
          <a:r>
            <a:rPr lang="en-US" dirty="0"/>
            <a:t>Indoor air quality</a:t>
          </a:r>
        </a:p>
      </dgm:t>
    </dgm:pt>
    <dgm:pt modelId="{F45F53D3-6D3C-41CF-8FDA-BABD0891D17E}" type="parTrans" cxnId="{319078CB-3EB1-46F6-AB14-A3B250D8E522}">
      <dgm:prSet/>
      <dgm:spPr/>
      <dgm:t>
        <a:bodyPr/>
        <a:lstStyle/>
        <a:p>
          <a:endParaRPr lang="en-US"/>
        </a:p>
      </dgm:t>
    </dgm:pt>
    <dgm:pt modelId="{A6269680-B35D-4FD3-9103-DE9FF18F54C7}" type="sibTrans" cxnId="{319078CB-3EB1-46F6-AB14-A3B250D8E522}">
      <dgm:prSet/>
      <dgm:spPr/>
      <dgm:t>
        <a:bodyPr/>
        <a:lstStyle/>
        <a:p>
          <a:endParaRPr lang="en-US"/>
        </a:p>
      </dgm:t>
    </dgm:pt>
    <dgm:pt modelId="{F1A757F1-A2D4-4134-8FE4-DAAB2F990856}" type="pres">
      <dgm:prSet presAssocID="{29F91856-CD17-42FF-BB58-159EA672BADD}" presName="linear" presStyleCnt="0">
        <dgm:presLayoutVars>
          <dgm:dir/>
          <dgm:animLvl val="lvl"/>
          <dgm:resizeHandles val="exact"/>
        </dgm:presLayoutVars>
      </dgm:prSet>
      <dgm:spPr/>
    </dgm:pt>
    <dgm:pt modelId="{95101E6A-9029-4FC6-9CB4-770E03E59738}" type="pres">
      <dgm:prSet presAssocID="{25C0FB89-201B-4D89-A305-39D0DD354CC7}" presName="parentLin" presStyleCnt="0"/>
      <dgm:spPr/>
    </dgm:pt>
    <dgm:pt modelId="{A7CD7ABD-580A-4B8E-9357-CDAA869E1735}" type="pres">
      <dgm:prSet presAssocID="{25C0FB89-201B-4D89-A305-39D0DD354CC7}" presName="parentLeftMargin" presStyleLbl="node1" presStyleIdx="0" presStyleCnt="3"/>
      <dgm:spPr/>
    </dgm:pt>
    <dgm:pt modelId="{E79F3B76-64CF-4E19-A430-038EC4F28259}" type="pres">
      <dgm:prSet presAssocID="{25C0FB89-201B-4D89-A305-39D0DD354CC7}" presName="parentText" presStyleLbl="node1" presStyleIdx="0" presStyleCnt="3">
        <dgm:presLayoutVars>
          <dgm:chMax val="0"/>
          <dgm:bulletEnabled val="1"/>
        </dgm:presLayoutVars>
      </dgm:prSet>
      <dgm:spPr/>
    </dgm:pt>
    <dgm:pt modelId="{04236371-7EAB-426C-9EBC-9E9BF7ED586F}" type="pres">
      <dgm:prSet presAssocID="{25C0FB89-201B-4D89-A305-39D0DD354CC7}" presName="negativeSpace" presStyleCnt="0"/>
      <dgm:spPr/>
    </dgm:pt>
    <dgm:pt modelId="{B046874A-20C4-46E6-A914-9B26C1A3404F}" type="pres">
      <dgm:prSet presAssocID="{25C0FB89-201B-4D89-A305-39D0DD354CC7}" presName="childText" presStyleLbl="conFgAcc1" presStyleIdx="0" presStyleCnt="3" custLinFactNeighborY="-18208">
        <dgm:presLayoutVars>
          <dgm:bulletEnabled val="1"/>
        </dgm:presLayoutVars>
      </dgm:prSet>
      <dgm:spPr/>
    </dgm:pt>
    <dgm:pt modelId="{292521DB-3D43-4FAC-AE31-0539C0FCDD75}" type="pres">
      <dgm:prSet presAssocID="{1B5CC245-7354-47F5-8161-59FB5E1078B7}" presName="spaceBetweenRectangles" presStyleCnt="0"/>
      <dgm:spPr/>
    </dgm:pt>
    <dgm:pt modelId="{79FC40E2-DF9B-443F-926B-FD3E40774C11}" type="pres">
      <dgm:prSet presAssocID="{63AAE765-4186-4A1F-892C-4078541F2E89}" presName="parentLin" presStyleCnt="0"/>
      <dgm:spPr/>
    </dgm:pt>
    <dgm:pt modelId="{0E3C7CFE-2C0A-4AB9-A9ED-723455ED1284}" type="pres">
      <dgm:prSet presAssocID="{63AAE765-4186-4A1F-892C-4078541F2E89}" presName="parentLeftMargin" presStyleLbl="node1" presStyleIdx="0" presStyleCnt="3"/>
      <dgm:spPr/>
    </dgm:pt>
    <dgm:pt modelId="{A1D14C30-0BEB-46E0-9836-C7315CC2926F}" type="pres">
      <dgm:prSet presAssocID="{63AAE765-4186-4A1F-892C-4078541F2E89}" presName="parentText" presStyleLbl="node1" presStyleIdx="1" presStyleCnt="3">
        <dgm:presLayoutVars>
          <dgm:chMax val="0"/>
          <dgm:bulletEnabled val="1"/>
        </dgm:presLayoutVars>
      </dgm:prSet>
      <dgm:spPr/>
    </dgm:pt>
    <dgm:pt modelId="{2CF924A6-C398-4DE2-ADE8-0D95EF7AF6AF}" type="pres">
      <dgm:prSet presAssocID="{63AAE765-4186-4A1F-892C-4078541F2E89}" presName="negativeSpace" presStyleCnt="0"/>
      <dgm:spPr/>
    </dgm:pt>
    <dgm:pt modelId="{094F9708-2B44-43C7-B7F7-0F704A40EDCB}" type="pres">
      <dgm:prSet presAssocID="{63AAE765-4186-4A1F-892C-4078541F2E89}" presName="childText" presStyleLbl="conFgAcc1" presStyleIdx="1" presStyleCnt="3">
        <dgm:presLayoutVars>
          <dgm:bulletEnabled val="1"/>
        </dgm:presLayoutVars>
      </dgm:prSet>
      <dgm:spPr/>
    </dgm:pt>
    <dgm:pt modelId="{EFA0452D-6B5D-46A8-A257-098FF075D16B}" type="pres">
      <dgm:prSet presAssocID="{DC421AC9-D618-42C9-BE0A-AA2894907C18}" presName="spaceBetweenRectangles" presStyleCnt="0"/>
      <dgm:spPr/>
    </dgm:pt>
    <dgm:pt modelId="{4EC4AEE2-9560-470C-AE04-60C73C693444}" type="pres">
      <dgm:prSet presAssocID="{F690DF13-E9C9-4DAA-8FF7-278FA2AA2940}" presName="parentLin" presStyleCnt="0"/>
      <dgm:spPr/>
    </dgm:pt>
    <dgm:pt modelId="{9BAA68AF-C409-41F6-868E-376C5843611F}" type="pres">
      <dgm:prSet presAssocID="{F690DF13-E9C9-4DAA-8FF7-278FA2AA2940}" presName="parentLeftMargin" presStyleLbl="node1" presStyleIdx="1" presStyleCnt="3"/>
      <dgm:spPr/>
    </dgm:pt>
    <dgm:pt modelId="{1B119566-2CF6-4F37-940B-5C217E4ABA59}" type="pres">
      <dgm:prSet presAssocID="{F690DF13-E9C9-4DAA-8FF7-278FA2AA2940}" presName="parentText" presStyleLbl="node1" presStyleIdx="2" presStyleCnt="3">
        <dgm:presLayoutVars>
          <dgm:chMax val="0"/>
          <dgm:bulletEnabled val="1"/>
        </dgm:presLayoutVars>
      </dgm:prSet>
      <dgm:spPr/>
    </dgm:pt>
    <dgm:pt modelId="{E7F08923-F61D-4389-BBF9-9C6557E15D5D}" type="pres">
      <dgm:prSet presAssocID="{F690DF13-E9C9-4DAA-8FF7-278FA2AA2940}" presName="negativeSpace" presStyleCnt="0"/>
      <dgm:spPr/>
    </dgm:pt>
    <dgm:pt modelId="{FC9CE7B0-A621-403C-8EC7-5B724FBED14C}" type="pres">
      <dgm:prSet presAssocID="{F690DF13-E9C9-4DAA-8FF7-278FA2AA2940}" presName="childText" presStyleLbl="conFgAcc1" presStyleIdx="2" presStyleCnt="3">
        <dgm:presLayoutVars>
          <dgm:bulletEnabled val="1"/>
        </dgm:presLayoutVars>
      </dgm:prSet>
      <dgm:spPr/>
    </dgm:pt>
  </dgm:ptLst>
  <dgm:cxnLst>
    <dgm:cxn modelId="{73089104-BF54-46F7-A6B5-47F976CDC87C}" srcId="{25C0FB89-201B-4D89-A305-39D0DD354CC7}" destId="{63D0A638-851E-4908-9A43-4B129AD8A984}" srcOrd="1" destOrd="0" parTransId="{875D0D1C-C565-4BEC-BC1C-F0DA0ED7C886}" sibTransId="{08D0F289-DB75-4C3D-BF40-FBF78D68F105}"/>
    <dgm:cxn modelId="{2F880616-2484-469E-9AD2-D94AA523E1F5}" srcId="{29F91856-CD17-42FF-BB58-159EA672BADD}" destId="{F690DF13-E9C9-4DAA-8FF7-278FA2AA2940}" srcOrd="2" destOrd="0" parTransId="{4C94CAAC-0306-45B7-8ECD-189B8596705E}" sibTransId="{4D34B888-DB98-4BFF-900F-F991A2E43968}"/>
    <dgm:cxn modelId="{3ABD6721-C82E-4E63-BB2B-0EA70CC7D914}" type="presOf" srcId="{25C0FB89-201B-4D89-A305-39D0DD354CC7}" destId="{A7CD7ABD-580A-4B8E-9357-CDAA869E1735}" srcOrd="0" destOrd="0" presId="urn:microsoft.com/office/officeart/2005/8/layout/list1"/>
    <dgm:cxn modelId="{F69E4426-D9A3-49FD-89A5-4D521D440C95}" type="presOf" srcId="{2DD9AC06-3739-4A6F-BFF1-EE51CA5D17DB}" destId="{B046874A-20C4-46E6-A914-9B26C1A3404F}" srcOrd="0" destOrd="4" presId="urn:microsoft.com/office/officeart/2005/8/layout/list1"/>
    <dgm:cxn modelId="{AACB4D28-65B5-44C5-B3D3-F463B3540FD4}" type="presOf" srcId="{63AAE765-4186-4A1F-892C-4078541F2E89}" destId="{A1D14C30-0BEB-46E0-9836-C7315CC2926F}" srcOrd="1" destOrd="0" presId="urn:microsoft.com/office/officeart/2005/8/layout/list1"/>
    <dgm:cxn modelId="{DBF20E2A-A04A-4CA2-A925-853FE369AA3E}" type="presOf" srcId="{63D0A638-851E-4908-9A43-4B129AD8A984}" destId="{B046874A-20C4-46E6-A914-9B26C1A3404F}" srcOrd="0" destOrd="1" presId="urn:microsoft.com/office/officeart/2005/8/layout/list1"/>
    <dgm:cxn modelId="{A9A8C62B-B610-4DF3-BB62-276C8ED6E987}" type="presOf" srcId="{F690DF13-E9C9-4DAA-8FF7-278FA2AA2940}" destId="{1B119566-2CF6-4F37-940B-5C217E4ABA59}" srcOrd="1" destOrd="0" presId="urn:microsoft.com/office/officeart/2005/8/layout/list1"/>
    <dgm:cxn modelId="{6F221A33-5A99-4CCE-BC10-70111278A313}" type="presOf" srcId="{EF93B4AC-1904-42A2-AAE5-B65B4076E0F6}" destId="{FC9CE7B0-A621-403C-8EC7-5B724FBED14C}" srcOrd="0" destOrd="1" presId="urn:microsoft.com/office/officeart/2005/8/layout/list1"/>
    <dgm:cxn modelId="{4CFC2934-3EE2-4B59-90F6-C8F7342CDF70}" type="presOf" srcId="{29F91856-CD17-42FF-BB58-159EA672BADD}" destId="{F1A757F1-A2D4-4134-8FE4-DAAB2F990856}" srcOrd="0" destOrd="0" presId="urn:microsoft.com/office/officeart/2005/8/layout/list1"/>
    <dgm:cxn modelId="{FEE31740-5C02-460E-8292-C00D2CBA1946}" type="presOf" srcId="{CD3E75A7-BBD5-4367-BA25-309583A7B58C}" destId="{FC9CE7B0-A621-403C-8EC7-5B724FBED14C}" srcOrd="0" destOrd="2" presId="urn:microsoft.com/office/officeart/2005/8/layout/list1"/>
    <dgm:cxn modelId="{FC0EC55D-8C8C-47AE-AA46-972CD88DD1FB}" type="presOf" srcId="{63AAE765-4186-4A1F-892C-4078541F2E89}" destId="{0E3C7CFE-2C0A-4AB9-A9ED-723455ED1284}" srcOrd="0" destOrd="0" presId="urn:microsoft.com/office/officeart/2005/8/layout/list1"/>
    <dgm:cxn modelId="{B04E6541-5EDB-430A-8945-B427E5588BB6}" srcId="{25C0FB89-201B-4D89-A305-39D0DD354CC7}" destId="{C0129DF4-4088-48EB-A072-B52C6950F3F9}" srcOrd="5" destOrd="0" parTransId="{9D8A4D2A-682C-4335-8BEF-2EB51ADF0D11}" sibTransId="{C143E6DF-3F57-48D7-B8F2-14C678D3FED6}"/>
    <dgm:cxn modelId="{DBDCDC6A-DCCF-42A3-BD03-04E06106AC9C}" srcId="{F690DF13-E9C9-4DAA-8FF7-278FA2AA2940}" destId="{EF93B4AC-1904-42A2-AAE5-B65B4076E0F6}" srcOrd="1" destOrd="0" parTransId="{0D36D8BD-9F24-4A30-8678-90E90577D536}" sibTransId="{82A28707-A820-4D54-B843-D62D2F5225EB}"/>
    <dgm:cxn modelId="{B948F34F-54E0-4B0F-9ED5-440E2C3FCBD7}" type="presOf" srcId="{77C91126-B3CD-49F4-BEAF-C90D29A1B280}" destId="{094F9708-2B44-43C7-B7F7-0F704A40EDCB}" srcOrd="0" destOrd="0" presId="urn:microsoft.com/office/officeart/2005/8/layout/list1"/>
    <dgm:cxn modelId="{975BCE72-AD7B-4B1C-88A1-8F748F3E1ED6}" srcId="{25C0FB89-201B-4D89-A305-39D0DD354CC7}" destId="{2DD9AC06-3739-4A6F-BFF1-EE51CA5D17DB}" srcOrd="4" destOrd="0" parTransId="{870239F6-954D-41E7-A5B7-017B8E9A8E65}" sibTransId="{D7618B3B-B913-467F-83BD-6C5C2CAC3D0D}"/>
    <dgm:cxn modelId="{D52E2274-5BB6-4F85-92F6-EA527BCD7B7B}" type="presOf" srcId="{08EA920E-FDEE-4915-A79E-D0D07F15A6A8}" destId="{B046874A-20C4-46E6-A914-9B26C1A3404F}" srcOrd="0" destOrd="2" presId="urn:microsoft.com/office/officeart/2005/8/layout/list1"/>
    <dgm:cxn modelId="{1D1F5E56-9B9D-4DB0-8DA3-B4D9645509C6}" srcId="{25C0FB89-201B-4D89-A305-39D0DD354CC7}" destId="{E297E5F5-0D6B-49F2-93C4-F9035D140842}" srcOrd="3" destOrd="0" parTransId="{AFCB6F6B-2EC7-46EB-8997-A94CCEF5A4A9}" sibTransId="{995628AB-D539-4FE5-9742-85BD9D49DE1E}"/>
    <dgm:cxn modelId="{91FD5E7C-6576-4EC5-B911-FB3AE985D3CE}" type="presOf" srcId="{FBD81AC4-CEDE-4D6E-BBF3-AD24BA485374}" destId="{B046874A-20C4-46E6-A914-9B26C1A3404F}" srcOrd="0" destOrd="0" presId="urn:microsoft.com/office/officeart/2005/8/layout/list1"/>
    <dgm:cxn modelId="{604E8D8F-7C1D-4E02-A70B-7CD29FD9A0CD}" srcId="{29F91856-CD17-42FF-BB58-159EA672BADD}" destId="{63AAE765-4186-4A1F-892C-4078541F2E89}" srcOrd="1" destOrd="0" parTransId="{C60FC59F-35A5-4D19-B208-174FEDF3D9F5}" sibTransId="{DC421AC9-D618-42C9-BE0A-AA2894907C18}"/>
    <dgm:cxn modelId="{A47857B5-9113-4061-9DBF-DAE88C684AE5}" srcId="{F690DF13-E9C9-4DAA-8FF7-278FA2AA2940}" destId="{2B855DA2-03A8-4A7F-BD24-1C1C6CBA3137}" srcOrd="0" destOrd="0" parTransId="{7164FA4D-075B-474E-A1B9-7CEEBD5BAECF}" sibTransId="{65F4A11F-A7DC-4D49-9BA1-968E76330A00}"/>
    <dgm:cxn modelId="{D9BA7EB7-8DCB-4F61-935F-25E1A657D79F}" type="presOf" srcId="{F690DF13-E9C9-4DAA-8FF7-278FA2AA2940}" destId="{9BAA68AF-C409-41F6-868E-376C5843611F}" srcOrd="0" destOrd="0" presId="urn:microsoft.com/office/officeart/2005/8/layout/list1"/>
    <dgm:cxn modelId="{BD07B2B8-3DFF-4FBB-9038-7AAFA6247D3A}" type="presOf" srcId="{C0129DF4-4088-48EB-A072-B52C6950F3F9}" destId="{B046874A-20C4-46E6-A914-9B26C1A3404F}" srcOrd="0" destOrd="5" presId="urn:microsoft.com/office/officeart/2005/8/layout/list1"/>
    <dgm:cxn modelId="{124F2ABA-10A6-4DD2-ABD5-73BBFD160EC2}" srcId="{63AAE765-4186-4A1F-892C-4078541F2E89}" destId="{77C91126-B3CD-49F4-BEAF-C90D29A1B280}" srcOrd="0" destOrd="0" parTransId="{F7E6793F-1448-444A-8207-FB0D60388400}" sibTransId="{AA49FF14-9F33-43C9-AB6B-961BE7D53E39}"/>
    <dgm:cxn modelId="{319078CB-3EB1-46F6-AB14-A3B250D8E522}" srcId="{F690DF13-E9C9-4DAA-8FF7-278FA2AA2940}" destId="{CD3E75A7-BBD5-4367-BA25-309583A7B58C}" srcOrd="2" destOrd="0" parTransId="{F45F53D3-6D3C-41CF-8FDA-BABD0891D17E}" sibTransId="{A6269680-B35D-4FD3-9103-DE9FF18F54C7}"/>
    <dgm:cxn modelId="{9CD482CF-3515-4912-B85B-8552B91496F1}" srcId="{25C0FB89-201B-4D89-A305-39D0DD354CC7}" destId="{FBD81AC4-CEDE-4D6E-BBF3-AD24BA485374}" srcOrd="0" destOrd="0" parTransId="{1C1FD3AD-2601-49FB-A2B5-BE067DDDE749}" sibTransId="{8CB25630-B71A-4DF5-B626-D5232CECC026}"/>
    <dgm:cxn modelId="{BC6756D8-EA6A-4101-AAFB-0F41F927E8CB}" type="presOf" srcId="{E297E5F5-0D6B-49F2-93C4-F9035D140842}" destId="{B046874A-20C4-46E6-A914-9B26C1A3404F}" srcOrd="0" destOrd="3" presId="urn:microsoft.com/office/officeart/2005/8/layout/list1"/>
    <dgm:cxn modelId="{11E480D8-725D-4457-B21F-16B0863DE31D}" srcId="{29F91856-CD17-42FF-BB58-159EA672BADD}" destId="{25C0FB89-201B-4D89-A305-39D0DD354CC7}" srcOrd="0" destOrd="0" parTransId="{0E7975E7-E01F-498A-81AC-8A145145FF66}" sibTransId="{1B5CC245-7354-47F5-8161-59FB5E1078B7}"/>
    <dgm:cxn modelId="{72ED33DB-4C68-4929-8817-855E821935CC}" type="presOf" srcId="{25C0FB89-201B-4D89-A305-39D0DD354CC7}" destId="{E79F3B76-64CF-4E19-A430-038EC4F28259}" srcOrd="1" destOrd="0" presId="urn:microsoft.com/office/officeart/2005/8/layout/list1"/>
    <dgm:cxn modelId="{80526EE3-4962-4BAA-A6D7-5C6E50C934A9}" type="presOf" srcId="{2B855DA2-03A8-4A7F-BD24-1C1C6CBA3137}" destId="{FC9CE7B0-A621-403C-8EC7-5B724FBED14C}" srcOrd="0" destOrd="0" presId="urn:microsoft.com/office/officeart/2005/8/layout/list1"/>
    <dgm:cxn modelId="{7FEA9EF6-3C89-4943-A445-A02745158A44}" srcId="{25C0FB89-201B-4D89-A305-39D0DD354CC7}" destId="{08EA920E-FDEE-4915-A79E-D0D07F15A6A8}" srcOrd="2" destOrd="0" parTransId="{AFC3D006-5753-4D1A-8231-A78779A5F986}" sibTransId="{72D58C4B-545C-43EC-9FF8-2A421D9F1EB4}"/>
    <dgm:cxn modelId="{9853A5A4-A8BA-4FE0-A417-83B4AF36F031}" type="presParOf" srcId="{F1A757F1-A2D4-4134-8FE4-DAAB2F990856}" destId="{95101E6A-9029-4FC6-9CB4-770E03E59738}" srcOrd="0" destOrd="0" presId="urn:microsoft.com/office/officeart/2005/8/layout/list1"/>
    <dgm:cxn modelId="{ADCA304C-3CC5-4FD0-8063-590B56FA5412}" type="presParOf" srcId="{95101E6A-9029-4FC6-9CB4-770E03E59738}" destId="{A7CD7ABD-580A-4B8E-9357-CDAA869E1735}" srcOrd="0" destOrd="0" presId="urn:microsoft.com/office/officeart/2005/8/layout/list1"/>
    <dgm:cxn modelId="{3E9D0E10-DFF6-4425-91EC-67A8FACBFB46}" type="presParOf" srcId="{95101E6A-9029-4FC6-9CB4-770E03E59738}" destId="{E79F3B76-64CF-4E19-A430-038EC4F28259}" srcOrd="1" destOrd="0" presId="urn:microsoft.com/office/officeart/2005/8/layout/list1"/>
    <dgm:cxn modelId="{FA9B4945-284F-4495-9D7E-F72168118746}" type="presParOf" srcId="{F1A757F1-A2D4-4134-8FE4-DAAB2F990856}" destId="{04236371-7EAB-426C-9EBC-9E9BF7ED586F}" srcOrd="1" destOrd="0" presId="urn:microsoft.com/office/officeart/2005/8/layout/list1"/>
    <dgm:cxn modelId="{00C628ED-F0C0-40CC-B22F-2B5F031A463C}" type="presParOf" srcId="{F1A757F1-A2D4-4134-8FE4-DAAB2F990856}" destId="{B046874A-20C4-46E6-A914-9B26C1A3404F}" srcOrd="2" destOrd="0" presId="urn:microsoft.com/office/officeart/2005/8/layout/list1"/>
    <dgm:cxn modelId="{D5198C2A-F404-4C7C-91F6-8FF77F27A4AA}" type="presParOf" srcId="{F1A757F1-A2D4-4134-8FE4-DAAB2F990856}" destId="{292521DB-3D43-4FAC-AE31-0539C0FCDD75}" srcOrd="3" destOrd="0" presId="urn:microsoft.com/office/officeart/2005/8/layout/list1"/>
    <dgm:cxn modelId="{AB4390FB-B772-4CA4-8DEE-8289FBC61BCB}" type="presParOf" srcId="{F1A757F1-A2D4-4134-8FE4-DAAB2F990856}" destId="{79FC40E2-DF9B-443F-926B-FD3E40774C11}" srcOrd="4" destOrd="0" presId="urn:microsoft.com/office/officeart/2005/8/layout/list1"/>
    <dgm:cxn modelId="{521195CF-A583-483A-9B91-858A2740161C}" type="presParOf" srcId="{79FC40E2-DF9B-443F-926B-FD3E40774C11}" destId="{0E3C7CFE-2C0A-4AB9-A9ED-723455ED1284}" srcOrd="0" destOrd="0" presId="urn:microsoft.com/office/officeart/2005/8/layout/list1"/>
    <dgm:cxn modelId="{A6F7F4E9-E226-48DC-9CE5-38C7320C885D}" type="presParOf" srcId="{79FC40E2-DF9B-443F-926B-FD3E40774C11}" destId="{A1D14C30-0BEB-46E0-9836-C7315CC2926F}" srcOrd="1" destOrd="0" presId="urn:microsoft.com/office/officeart/2005/8/layout/list1"/>
    <dgm:cxn modelId="{EDE7BA0C-E75F-445D-A062-CFE0CDCA66C3}" type="presParOf" srcId="{F1A757F1-A2D4-4134-8FE4-DAAB2F990856}" destId="{2CF924A6-C398-4DE2-ADE8-0D95EF7AF6AF}" srcOrd="5" destOrd="0" presId="urn:microsoft.com/office/officeart/2005/8/layout/list1"/>
    <dgm:cxn modelId="{D55B3247-3D4F-4487-8110-68D0B5BF4E6D}" type="presParOf" srcId="{F1A757F1-A2D4-4134-8FE4-DAAB2F990856}" destId="{094F9708-2B44-43C7-B7F7-0F704A40EDCB}" srcOrd="6" destOrd="0" presId="urn:microsoft.com/office/officeart/2005/8/layout/list1"/>
    <dgm:cxn modelId="{DBEB7E25-D369-4683-A6EA-90628CDD9E96}" type="presParOf" srcId="{F1A757F1-A2D4-4134-8FE4-DAAB2F990856}" destId="{EFA0452D-6B5D-46A8-A257-098FF075D16B}" srcOrd="7" destOrd="0" presId="urn:microsoft.com/office/officeart/2005/8/layout/list1"/>
    <dgm:cxn modelId="{FC30A07B-9700-4820-9B29-ECDD91D0489D}" type="presParOf" srcId="{F1A757F1-A2D4-4134-8FE4-DAAB2F990856}" destId="{4EC4AEE2-9560-470C-AE04-60C73C693444}" srcOrd="8" destOrd="0" presId="urn:microsoft.com/office/officeart/2005/8/layout/list1"/>
    <dgm:cxn modelId="{3C4EAD36-B687-41FE-8599-258829019583}" type="presParOf" srcId="{4EC4AEE2-9560-470C-AE04-60C73C693444}" destId="{9BAA68AF-C409-41F6-868E-376C5843611F}" srcOrd="0" destOrd="0" presId="urn:microsoft.com/office/officeart/2005/8/layout/list1"/>
    <dgm:cxn modelId="{933DB1C4-AFF6-4971-B907-0F72A8F15911}" type="presParOf" srcId="{4EC4AEE2-9560-470C-AE04-60C73C693444}" destId="{1B119566-2CF6-4F37-940B-5C217E4ABA59}" srcOrd="1" destOrd="0" presId="urn:microsoft.com/office/officeart/2005/8/layout/list1"/>
    <dgm:cxn modelId="{63D22A80-2FA7-4328-8EBB-67C59987F186}" type="presParOf" srcId="{F1A757F1-A2D4-4134-8FE4-DAAB2F990856}" destId="{E7F08923-F61D-4389-BBF9-9C6557E15D5D}" srcOrd="9" destOrd="0" presId="urn:microsoft.com/office/officeart/2005/8/layout/list1"/>
    <dgm:cxn modelId="{6DE2E046-E6BC-4732-B7BC-9D9B2AB47910}" type="presParOf" srcId="{F1A757F1-A2D4-4134-8FE4-DAAB2F990856}" destId="{FC9CE7B0-A621-403C-8EC7-5B724FBED14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54CD11-5939-45E3-8DE5-515CACE1028E}"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BE2EDA30-B91F-4A88-A240-FBB6886ABF64}">
      <dgm:prSet/>
      <dgm:spPr/>
      <dgm:t>
        <a:bodyPr/>
        <a:lstStyle/>
        <a:p>
          <a:r>
            <a:rPr lang="en-US" dirty="0"/>
            <a:t>Benefits</a:t>
          </a:r>
        </a:p>
      </dgm:t>
    </dgm:pt>
    <dgm:pt modelId="{DB1D0EBB-34D6-4D98-8A9D-A1653E58CF04}" type="parTrans" cxnId="{F1141FC4-2FE7-4243-893F-39653CE5445C}">
      <dgm:prSet/>
      <dgm:spPr/>
      <dgm:t>
        <a:bodyPr/>
        <a:lstStyle/>
        <a:p>
          <a:endParaRPr lang="en-US"/>
        </a:p>
      </dgm:t>
    </dgm:pt>
    <dgm:pt modelId="{E931E53A-1D35-439B-9766-B9F8E0BB0D9E}" type="sibTrans" cxnId="{F1141FC4-2FE7-4243-893F-39653CE5445C}">
      <dgm:prSet/>
      <dgm:spPr/>
      <dgm:t>
        <a:bodyPr/>
        <a:lstStyle/>
        <a:p>
          <a:endParaRPr lang="en-US"/>
        </a:p>
      </dgm:t>
    </dgm:pt>
    <dgm:pt modelId="{03904423-94C3-4AC4-A21E-5BF98327BFC7}">
      <dgm:prSet/>
      <dgm:spPr/>
      <dgm:t>
        <a:bodyPr/>
        <a:lstStyle/>
        <a:p>
          <a:r>
            <a:rPr lang="en-US"/>
            <a:t>Coordinated care for person who hoards </a:t>
          </a:r>
        </a:p>
      </dgm:t>
    </dgm:pt>
    <dgm:pt modelId="{871F8D59-20D1-4D7A-B938-D2426975303B}" type="parTrans" cxnId="{51D15C66-F1CE-4574-918B-E628B12967D3}">
      <dgm:prSet/>
      <dgm:spPr/>
      <dgm:t>
        <a:bodyPr/>
        <a:lstStyle/>
        <a:p>
          <a:endParaRPr lang="en-US"/>
        </a:p>
      </dgm:t>
    </dgm:pt>
    <dgm:pt modelId="{3EE22726-2872-4DDF-A063-02F838A1946B}" type="sibTrans" cxnId="{51D15C66-F1CE-4574-918B-E628B12967D3}">
      <dgm:prSet/>
      <dgm:spPr/>
      <dgm:t>
        <a:bodyPr/>
        <a:lstStyle/>
        <a:p>
          <a:endParaRPr lang="en-US"/>
        </a:p>
      </dgm:t>
    </dgm:pt>
    <dgm:pt modelId="{BE0AE39C-904E-479A-A866-211734C9B75D}">
      <dgm:prSet/>
      <dgm:spPr/>
      <dgm:t>
        <a:bodyPr/>
        <a:lstStyle/>
        <a:p>
          <a:r>
            <a:rPr lang="en-US"/>
            <a:t>Sharing and maximizing resources </a:t>
          </a:r>
        </a:p>
      </dgm:t>
    </dgm:pt>
    <dgm:pt modelId="{95CC2F4A-DDF2-46F1-A6ED-2514365E9A2E}" type="parTrans" cxnId="{B42BAF7A-FD85-48D8-9F2F-E1E4506EBF0E}">
      <dgm:prSet/>
      <dgm:spPr/>
      <dgm:t>
        <a:bodyPr/>
        <a:lstStyle/>
        <a:p>
          <a:endParaRPr lang="en-US"/>
        </a:p>
      </dgm:t>
    </dgm:pt>
    <dgm:pt modelId="{8E21A348-B55F-471D-824A-A61520399A63}" type="sibTrans" cxnId="{B42BAF7A-FD85-48D8-9F2F-E1E4506EBF0E}">
      <dgm:prSet/>
      <dgm:spPr/>
      <dgm:t>
        <a:bodyPr/>
        <a:lstStyle/>
        <a:p>
          <a:endParaRPr lang="en-US"/>
        </a:p>
      </dgm:t>
    </dgm:pt>
    <dgm:pt modelId="{66505BB7-E45F-456E-9CF9-154D336B3652}">
      <dgm:prSet/>
      <dgm:spPr/>
      <dgm:t>
        <a:bodyPr/>
        <a:lstStyle/>
        <a:p>
          <a:r>
            <a:rPr lang="en-US"/>
            <a:t>Cost-effective </a:t>
          </a:r>
        </a:p>
      </dgm:t>
    </dgm:pt>
    <dgm:pt modelId="{D6544C73-FC32-4DB1-A660-17A108F33BA9}" type="parTrans" cxnId="{4734DC42-1592-41E2-BFE9-7F452016A10B}">
      <dgm:prSet/>
      <dgm:spPr/>
      <dgm:t>
        <a:bodyPr/>
        <a:lstStyle/>
        <a:p>
          <a:endParaRPr lang="en-US"/>
        </a:p>
      </dgm:t>
    </dgm:pt>
    <dgm:pt modelId="{20CBA914-3847-46D5-9E0E-810CDFED9ACE}" type="sibTrans" cxnId="{4734DC42-1592-41E2-BFE9-7F452016A10B}">
      <dgm:prSet/>
      <dgm:spPr/>
      <dgm:t>
        <a:bodyPr/>
        <a:lstStyle/>
        <a:p>
          <a:endParaRPr lang="en-US"/>
        </a:p>
      </dgm:t>
    </dgm:pt>
    <dgm:pt modelId="{6C646623-363D-4874-ABC5-52BB3679971B}">
      <dgm:prSet/>
      <dgm:spPr/>
      <dgm:t>
        <a:bodyPr/>
        <a:lstStyle/>
        <a:p>
          <a:r>
            <a:rPr lang="en-US"/>
            <a:t>Networking (across professional lines)  </a:t>
          </a:r>
        </a:p>
      </dgm:t>
    </dgm:pt>
    <dgm:pt modelId="{48FF2941-9E7B-4CE2-95C9-D32CB8303BA9}" type="parTrans" cxnId="{18E0919D-193F-4D69-87FA-D03206CE1B3D}">
      <dgm:prSet/>
      <dgm:spPr/>
      <dgm:t>
        <a:bodyPr/>
        <a:lstStyle/>
        <a:p>
          <a:endParaRPr lang="en-US"/>
        </a:p>
      </dgm:t>
    </dgm:pt>
    <dgm:pt modelId="{39D76AC5-BA40-4867-BBB9-D6C1C8BFD11C}" type="sibTrans" cxnId="{18E0919D-193F-4D69-87FA-D03206CE1B3D}">
      <dgm:prSet/>
      <dgm:spPr/>
      <dgm:t>
        <a:bodyPr/>
        <a:lstStyle/>
        <a:p>
          <a:endParaRPr lang="en-US"/>
        </a:p>
      </dgm:t>
    </dgm:pt>
    <dgm:pt modelId="{E4876451-5EA1-4348-AD29-FF0BE785821B}">
      <dgm:prSet/>
      <dgm:spPr/>
      <dgm:t>
        <a:bodyPr/>
        <a:lstStyle/>
        <a:p>
          <a:r>
            <a:rPr lang="en-US"/>
            <a:t>Common language, assessments</a:t>
          </a:r>
        </a:p>
      </dgm:t>
    </dgm:pt>
    <dgm:pt modelId="{710C50B6-04F7-47C6-8293-AEB47D3E2245}" type="parTrans" cxnId="{360EEF9B-8D96-4BBE-AFED-4978203AACE9}">
      <dgm:prSet/>
      <dgm:spPr/>
      <dgm:t>
        <a:bodyPr/>
        <a:lstStyle/>
        <a:p>
          <a:endParaRPr lang="en-US"/>
        </a:p>
      </dgm:t>
    </dgm:pt>
    <dgm:pt modelId="{8EF902D1-C75A-4CF9-BA35-74E9A8F9402B}" type="sibTrans" cxnId="{360EEF9B-8D96-4BBE-AFED-4978203AACE9}">
      <dgm:prSet/>
      <dgm:spPr/>
      <dgm:t>
        <a:bodyPr/>
        <a:lstStyle/>
        <a:p>
          <a:endParaRPr lang="en-US"/>
        </a:p>
      </dgm:t>
    </dgm:pt>
    <dgm:pt modelId="{64C80430-3719-4A7B-8BC1-D407FE3CA333}" type="pres">
      <dgm:prSet presAssocID="{8754CD11-5939-45E3-8DE5-515CACE1028E}" presName="Name0" presStyleCnt="0">
        <dgm:presLayoutVars>
          <dgm:chPref val="3"/>
          <dgm:dir/>
          <dgm:animLvl val="lvl"/>
          <dgm:resizeHandles/>
        </dgm:presLayoutVars>
      </dgm:prSet>
      <dgm:spPr/>
    </dgm:pt>
    <dgm:pt modelId="{392EDB97-9890-4C87-A434-76237BDB1CF6}" type="pres">
      <dgm:prSet presAssocID="{BE2EDA30-B91F-4A88-A240-FBB6886ABF64}" presName="horFlow" presStyleCnt="0"/>
      <dgm:spPr/>
    </dgm:pt>
    <dgm:pt modelId="{94573A29-A13F-4E36-8DB4-EBDCEB38D9B8}" type="pres">
      <dgm:prSet presAssocID="{BE2EDA30-B91F-4A88-A240-FBB6886ABF64}" presName="bigChev" presStyleLbl="node1" presStyleIdx="0" presStyleCnt="1"/>
      <dgm:spPr/>
    </dgm:pt>
    <dgm:pt modelId="{6261F3BA-4355-4AC7-88BA-703F5D1D5D7D}" type="pres">
      <dgm:prSet presAssocID="{871F8D59-20D1-4D7A-B938-D2426975303B}" presName="parTrans" presStyleCnt="0"/>
      <dgm:spPr/>
    </dgm:pt>
    <dgm:pt modelId="{E8EC062B-F1C0-4D42-89EC-E24A8D85D27D}" type="pres">
      <dgm:prSet presAssocID="{03904423-94C3-4AC4-A21E-5BF98327BFC7}" presName="node" presStyleLbl="alignAccFollowNode1" presStyleIdx="0" presStyleCnt="5">
        <dgm:presLayoutVars>
          <dgm:bulletEnabled val="1"/>
        </dgm:presLayoutVars>
      </dgm:prSet>
      <dgm:spPr/>
    </dgm:pt>
    <dgm:pt modelId="{83C8C65F-FB44-4329-87C4-5DB558077A52}" type="pres">
      <dgm:prSet presAssocID="{3EE22726-2872-4DDF-A063-02F838A1946B}" presName="sibTrans" presStyleCnt="0"/>
      <dgm:spPr/>
    </dgm:pt>
    <dgm:pt modelId="{F8A039E0-5F6C-4D67-B8C6-032D951948A8}" type="pres">
      <dgm:prSet presAssocID="{BE0AE39C-904E-479A-A866-211734C9B75D}" presName="node" presStyleLbl="alignAccFollowNode1" presStyleIdx="1" presStyleCnt="5">
        <dgm:presLayoutVars>
          <dgm:bulletEnabled val="1"/>
        </dgm:presLayoutVars>
      </dgm:prSet>
      <dgm:spPr/>
    </dgm:pt>
    <dgm:pt modelId="{1AD8A97B-2410-4D8E-A2B0-260E92BF749E}" type="pres">
      <dgm:prSet presAssocID="{8E21A348-B55F-471D-824A-A61520399A63}" presName="sibTrans" presStyleCnt="0"/>
      <dgm:spPr/>
    </dgm:pt>
    <dgm:pt modelId="{595F48D5-5882-4E80-8A78-BAC5648DF241}" type="pres">
      <dgm:prSet presAssocID="{66505BB7-E45F-456E-9CF9-154D336B3652}" presName="node" presStyleLbl="alignAccFollowNode1" presStyleIdx="2" presStyleCnt="5">
        <dgm:presLayoutVars>
          <dgm:bulletEnabled val="1"/>
        </dgm:presLayoutVars>
      </dgm:prSet>
      <dgm:spPr/>
    </dgm:pt>
    <dgm:pt modelId="{ADEF21AE-4E04-4EDB-A720-E6AB2C0D4993}" type="pres">
      <dgm:prSet presAssocID="{20CBA914-3847-46D5-9E0E-810CDFED9ACE}" presName="sibTrans" presStyleCnt="0"/>
      <dgm:spPr/>
    </dgm:pt>
    <dgm:pt modelId="{D6C9A505-1CC3-4227-97C8-BE1ADCF9BA17}" type="pres">
      <dgm:prSet presAssocID="{6C646623-363D-4874-ABC5-52BB3679971B}" presName="node" presStyleLbl="alignAccFollowNode1" presStyleIdx="3" presStyleCnt="5">
        <dgm:presLayoutVars>
          <dgm:bulletEnabled val="1"/>
        </dgm:presLayoutVars>
      </dgm:prSet>
      <dgm:spPr/>
    </dgm:pt>
    <dgm:pt modelId="{8D6DADDA-659C-46FC-9116-5726B208A986}" type="pres">
      <dgm:prSet presAssocID="{39D76AC5-BA40-4867-BBB9-D6C1C8BFD11C}" presName="sibTrans" presStyleCnt="0"/>
      <dgm:spPr/>
    </dgm:pt>
    <dgm:pt modelId="{B81DDA54-F29A-4CB0-B65F-440D3061140E}" type="pres">
      <dgm:prSet presAssocID="{E4876451-5EA1-4348-AD29-FF0BE785821B}" presName="node" presStyleLbl="alignAccFollowNode1" presStyleIdx="4" presStyleCnt="5">
        <dgm:presLayoutVars>
          <dgm:bulletEnabled val="1"/>
        </dgm:presLayoutVars>
      </dgm:prSet>
      <dgm:spPr/>
    </dgm:pt>
  </dgm:ptLst>
  <dgm:cxnLst>
    <dgm:cxn modelId="{0B006B0D-39EF-4D16-AC3F-BC2AF725CB47}" type="presOf" srcId="{66505BB7-E45F-456E-9CF9-154D336B3652}" destId="{595F48D5-5882-4E80-8A78-BAC5648DF241}" srcOrd="0" destOrd="0" presId="urn:microsoft.com/office/officeart/2005/8/layout/lProcess3"/>
    <dgm:cxn modelId="{3280AA14-D76D-4E98-ADA5-7FECFE55B7EE}" type="presOf" srcId="{BE2EDA30-B91F-4A88-A240-FBB6886ABF64}" destId="{94573A29-A13F-4E36-8DB4-EBDCEB38D9B8}" srcOrd="0" destOrd="0" presId="urn:microsoft.com/office/officeart/2005/8/layout/lProcess3"/>
    <dgm:cxn modelId="{F8C9161F-952B-417D-9A18-45E1E68B3B87}" type="presOf" srcId="{03904423-94C3-4AC4-A21E-5BF98327BFC7}" destId="{E8EC062B-F1C0-4D42-89EC-E24A8D85D27D}" srcOrd="0" destOrd="0" presId="urn:microsoft.com/office/officeart/2005/8/layout/lProcess3"/>
    <dgm:cxn modelId="{E3C2B961-AACB-41E4-B812-694C30875F88}" type="presOf" srcId="{8754CD11-5939-45E3-8DE5-515CACE1028E}" destId="{64C80430-3719-4A7B-8BC1-D407FE3CA333}" srcOrd="0" destOrd="0" presId="urn:microsoft.com/office/officeart/2005/8/layout/lProcess3"/>
    <dgm:cxn modelId="{4734DC42-1592-41E2-BFE9-7F452016A10B}" srcId="{BE2EDA30-B91F-4A88-A240-FBB6886ABF64}" destId="{66505BB7-E45F-456E-9CF9-154D336B3652}" srcOrd="2" destOrd="0" parTransId="{D6544C73-FC32-4DB1-A660-17A108F33BA9}" sibTransId="{20CBA914-3847-46D5-9E0E-810CDFED9ACE}"/>
    <dgm:cxn modelId="{51D15C66-F1CE-4574-918B-E628B12967D3}" srcId="{BE2EDA30-B91F-4A88-A240-FBB6886ABF64}" destId="{03904423-94C3-4AC4-A21E-5BF98327BFC7}" srcOrd="0" destOrd="0" parTransId="{871F8D59-20D1-4D7A-B938-D2426975303B}" sibTransId="{3EE22726-2872-4DDF-A063-02F838A1946B}"/>
    <dgm:cxn modelId="{B42BAF7A-FD85-48D8-9F2F-E1E4506EBF0E}" srcId="{BE2EDA30-B91F-4A88-A240-FBB6886ABF64}" destId="{BE0AE39C-904E-479A-A866-211734C9B75D}" srcOrd="1" destOrd="0" parTransId="{95CC2F4A-DDF2-46F1-A6ED-2514365E9A2E}" sibTransId="{8E21A348-B55F-471D-824A-A61520399A63}"/>
    <dgm:cxn modelId="{360EEF9B-8D96-4BBE-AFED-4978203AACE9}" srcId="{BE2EDA30-B91F-4A88-A240-FBB6886ABF64}" destId="{E4876451-5EA1-4348-AD29-FF0BE785821B}" srcOrd="4" destOrd="0" parTransId="{710C50B6-04F7-47C6-8293-AEB47D3E2245}" sibTransId="{8EF902D1-C75A-4CF9-BA35-74E9A8F9402B}"/>
    <dgm:cxn modelId="{18E0919D-193F-4D69-87FA-D03206CE1B3D}" srcId="{BE2EDA30-B91F-4A88-A240-FBB6886ABF64}" destId="{6C646623-363D-4874-ABC5-52BB3679971B}" srcOrd="3" destOrd="0" parTransId="{48FF2941-9E7B-4CE2-95C9-D32CB8303BA9}" sibTransId="{39D76AC5-BA40-4867-BBB9-D6C1C8BFD11C}"/>
    <dgm:cxn modelId="{F1141FC4-2FE7-4243-893F-39653CE5445C}" srcId="{8754CD11-5939-45E3-8DE5-515CACE1028E}" destId="{BE2EDA30-B91F-4A88-A240-FBB6886ABF64}" srcOrd="0" destOrd="0" parTransId="{DB1D0EBB-34D6-4D98-8A9D-A1653E58CF04}" sibTransId="{E931E53A-1D35-439B-9766-B9F8E0BB0D9E}"/>
    <dgm:cxn modelId="{7F900FD2-B1E0-4EDB-B989-4CAF063F9D42}" type="presOf" srcId="{BE0AE39C-904E-479A-A866-211734C9B75D}" destId="{F8A039E0-5F6C-4D67-B8C6-032D951948A8}" srcOrd="0" destOrd="0" presId="urn:microsoft.com/office/officeart/2005/8/layout/lProcess3"/>
    <dgm:cxn modelId="{7FC380D3-D2D9-4870-B9C5-8CA1F7EA834C}" type="presOf" srcId="{6C646623-363D-4874-ABC5-52BB3679971B}" destId="{D6C9A505-1CC3-4227-97C8-BE1ADCF9BA17}" srcOrd="0" destOrd="0" presId="urn:microsoft.com/office/officeart/2005/8/layout/lProcess3"/>
    <dgm:cxn modelId="{B9BD49DF-9E90-430E-BF63-B70D90E4AD07}" type="presOf" srcId="{E4876451-5EA1-4348-AD29-FF0BE785821B}" destId="{B81DDA54-F29A-4CB0-B65F-440D3061140E}" srcOrd="0" destOrd="0" presId="urn:microsoft.com/office/officeart/2005/8/layout/lProcess3"/>
    <dgm:cxn modelId="{D9356716-D5BB-4487-B878-E6BE80DF09FA}" type="presParOf" srcId="{64C80430-3719-4A7B-8BC1-D407FE3CA333}" destId="{392EDB97-9890-4C87-A434-76237BDB1CF6}" srcOrd="0" destOrd="0" presId="urn:microsoft.com/office/officeart/2005/8/layout/lProcess3"/>
    <dgm:cxn modelId="{4ED038F8-89FE-4964-8C7A-BA9686DC77D2}" type="presParOf" srcId="{392EDB97-9890-4C87-A434-76237BDB1CF6}" destId="{94573A29-A13F-4E36-8DB4-EBDCEB38D9B8}" srcOrd="0" destOrd="0" presId="urn:microsoft.com/office/officeart/2005/8/layout/lProcess3"/>
    <dgm:cxn modelId="{55E0C9B1-9732-4345-911C-079FCD5BAD42}" type="presParOf" srcId="{392EDB97-9890-4C87-A434-76237BDB1CF6}" destId="{6261F3BA-4355-4AC7-88BA-703F5D1D5D7D}" srcOrd="1" destOrd="0" presId="urn:microsoft.com/office/officeart/2005/8/layout/lProcess3"/>
    <dgm:cxn modelId="{6AAD89FA-F380-42DC-8F05-33ADA8E30F94}" type="presParOf" srcId="{392EDB97-9890-4C87-A434-76237BDB1CF6}" destId="{E8EC062B-F1C0-4D42-89EC-E24A8D85D27D}" srcOrd="2" destOrd="0" presId="urn:microsoft.com/office/officeart/2005/8/layout/lProcess3"/>
    <dgm:cxn modelId="{A269B5F9-5365-4D1B-A533-74B7D5E71CD0}" type="presParOf" srcId="{392EDB97-9890-4C87-A434-76237BDB1CF6}" destId="{83C8C65F-FB44-4329-87C4-5DB558077A52}" srcOrd="3" destOrd="0" presId="urn:microsoft.com/office/officeart/2005/8/layout/lProcess3"/>
    <dgm:cxn modelId="{0556E79E-A8B4-4DB7-B2C2-0F883DF68954}" type="presParOf" srcId="{392EDB97-9890-4C87-A434-76237BDB1CF6}" destId="{F8A039E0-5F6C-4D67-B8C6-032D951948A8}" srcOrd="4" destOrd="0" presId="urn:microsoft.com/office/officeart/2005/8/layout/lProcess3"/>
    <dgm:cxn modelId="{B18E9E86-6B6B-4FA7-94E7-9425ED11925C}" type="presParOf" srcId="{392EDB97-9890-4C87-A434-76237BDB1CF6}" destId="{1AD8A97B-2410-4D8E-A2B0-260E92BF749E}" srcOrd="5" destOrd="0" presId="urn:microsoft.com/office/officeart/2005/8/layout/lProcess3"/>
    <dgm:cxn modelId="{BD02D484-2757-4C7E-A902-9429A948E755}" type="presParOf" srcId="{392EDB97-9890-4C87-A434-76237BDB1CF6}" destId="{595F48D5-5882-4E80-8A78-BAC5648DF241}" srcOrd="6" destOrd="0" presId="urn:microsoft.com/office/officeart/2005/8/layout/lProcess3"/>
    <dgm:cxn modelId="{D03906E6-B524-469E-9D0D-CE96C92B53A3}" type="presParOf" srcId="{392EDB97-9890-4C87-A434-76237BDB1CF6}" destId="{ADEF21AE-4E04-4EDB-A720-E6AB2C0D4993}" srcOrd="7" destOrd="0" presId="urn:microsoft.com/office/officeart/2005/8/layout/lProcess3"/>
    <dgm:cxn modelId="{91D4D579-6BA6-4194-9FB0-B5B670491A0F}" type="presParOf" srcId="{392EDB97-9890-4C87-A434-76237BDB1CF6}" destId="{D6C9A505-1CC3-4227-97C8-BE1ADCF9BA17}" srcOrd="8" destOrd="0" presId="urn:microsoft.com/office/officeart/2005/8/layout/lProcess3"/>
    <dgm:cxn modelId="{67338EB3-D604-474C-AD61-4B49F04ECCA8}" type="presParOf" srcId="{392EDB97-9890-4C87-A434-76237BDB1CF6}" destId="{8D6DADDA-659C-46FC-9116-5726B208A986}" srcOrd="9" destOrd="0" presId="urn:microsoft.com/office/officeart/2005/8/layout/lProcess3"/>
    <dgm:cxn modelId="{EB682B0F-EA14-405E-AAA1-57CE8E1C51BA}" type="presParOf" srcId="{392EDB97-9890-4C87-A434-76237BDB1CF6}" destId="{B81DDA54-F29A-4CB0-B65F-440D3061140E}" srcOrd="1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3AC293-E3D7-4D6D-9971-326601E5F82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C07B2FE8-92BE-4CE4-AE95-A1650012FC44}">
      <dgm:prSet custT="1"/>
      <dgm:spPr/>
      <dgm:t>
        <a:bodyPr/>
        <a:lstStyle/>
        <a:p>
          <a:r>
            <a:rPr lang="en-US" sz="3200" dirty="0"/>
            <a:t>Model types</a:t>
          </a:r>
        </a:p>
      </dgm:t>
    </dgm:pt>
    <dgm:pt modelId="{B47FD1DC-CAEE-4D5B-8E12-6FC260DCA0EC}" type="parTrans" cxnId="{43D631A1-5907-40C9-888B-86DF0B2FB697}">
      <dgm:prSet/>
      <dgm:spPr/>
      <dgm:t>
        <a:bodyPr/>
        <a:lstStyle/>
        <a:p>
          <a:endParaRPr lang="en-US"/>
        </a:p>
      </dgm:t>
    </dgm:pt>
    <dgm:pt modelId="{4F0813D0-392F-4F07-B1CA-B57E828F4413}" type="sibTrans" cxnId="{43D631A1-5907-40C9-888B-86DF0B2FB697}">
      <dgm:prSet/>
      <dgm:spPr/>
      <dgm:t>
        <a:bodyPr/>
        <a:lstStyle/>
        <a:p>
          <a:endParaRPr lang="en-US"/>
        </a:p>
      </dgm:t>
    </dgm:pt>
    <dgm:pt modelId="{394C8797-AF43-4F0B-8589-FAADA071EB36}">
      <dgm:prSet/>
      <dgm:spPr/>
      <dgm:t>
        <a:bodyPr/>
        <a:lstStyle/>
        <a:p>
          <a:r>
            <a:rPr lang="en-US" dirty="0"/>
            <a:t>Resource Network</a:t>
          </a:r>
        </a:p>
      </dgm:t>
    </dgm:pt>
    <dgm:pt modelId="{75458A16-D0DF-43F7-9A3F-62597A5312EB}" type="parTrans" cxnId="{6F32CA05-68AA-4889-8540-4F55C5D9D8A8}">
      <dgm:prSet/>
      <dgm:spPr/>
      <dgm:t>
        <a:bodyPr/>
        <a:lstStyle/>
        <a:p>
          <a:endParaRPr lang="en-US"/>
        </a:p>
      </dgm:t>
    </dgm:pt>
    <dgm:pt modelId="{9A9A17B9-DF71-4508-BAC1-05FA73DC5F3A}" type="sibTrans" cxnId="{6F32CA05-68AA-4889-8540-4F55C5D9D8A8}">
      <dgm:prSet/>
      <dgm:spPr/>
      <dgm:t>
        <a:bodyPr/>
        <a:lstStyle/>
        <a:p>
          <a:endParaRPr lang="en-US"/>
        </a:p>
      </dgm:t>
    </dgm:pt>
    <dgm:pt modelId="{E5954EA1-CF4F-4ADE-B973-EB3ADBF130A0}">
      <dgm:prSet/>
      <dgm:spPr/>
      <dgm:t>
        <a:bodyPr/>
        <a:lstStyle/>
        <a:p>
          <a:r>
            <a:rPr lang="en-US"/>
            <a:t>Education</a:t>
          </a:r>
        </a:p>
      </dgm:t>
    </dgm:pt>
    <dgm:pt modelId="{CE720B87-5578-4A7C-9F96-EDD88EE34428}" type="parTrans" cxnId="{5FD2CCB5-3EC9-44C6-9B19-4047446397D9}">
      <dgm:prSet/>
      <dgm:spPr/>
      <dgm:t>
        <a:bodyPr/>
        <a:lstStyle/>
        <a:p>
          <a:endParaRPr lang="en-US"/>
        </a:p>
      </dgm:t>
    </dgm:pt>
    <dgm:pt modelId="{233A7AD2-FB7F-44FC-982F-5BF3AF8638C0}" type="sibTrans" cxnId="{5FD2CCB5-3EC9-44C6-9B19-4047446397D9}">
      <dgm:prSet/>
      <dgm:spPr/>
      <dgm:t>
        <a:bodyPr/>
        <a:lstStyle/>
        <a:p>
          <a:endParaRPr lang="en-US"/>
        </a:p>
      </dgm:t>
    </dgm:pt>
    <dgm:pt modelId="{159BD762-E4CF-4115-8AD9-708F676B186D}">
      <dgm:prSet/>
      <dgm:spPr/>
      <dgm:t>
        <a:bodyPr/>
        <a:lstStyle/>
        <a:p>
          <a:r>
            <a:rPr lang="en-US"/>
            <a:t>Case consultation</a:t>
          </a:r>
        </a:p>
      </dgm:t>
    </dgm:pt>
    <dgm:pt modelId="{B789F3EC-60A5-4A8A-9BFB-140BDB571711}" type="parTrans" cxnId="{F4C849F3-8385-410E-AF8E-089A0694841D}">
      <dgm:prSet/>
      <dgm:spPr/>
      <dgm:t>
        <a:bodyPr/>
        <a:lstStyle/>
        <a:p>
          <a:endParaRPr lang="en-US"/>
        </a:p>
      </dgm:t>
    </dgm:pt>
    <dgm:pt modelId="{B81ABBCB-2D66-4412-B1A9-CE27FB02A091}" type="sibTrans" cxnId="{F4C849F3-8385-410E-AF8E-089A0694841D}">
      <dgm:prSet/>
      <dgm:spPr/>
      <dgm:t>
        <a:bodyPr/>
        <a:lstStyle/>
        <a:p>
          <a:endParaRPr lang="en-US"/>
        </a:p>
      </dgm:t>
    </dgm:pt>
    <dgm:pt modelId="{8CD22975-7AAC-4337-BED4-D8CCDAF17653}">
      <dgm:prSet/>
      <dgm:spPr/>
      <dgm:t>
        <a:bodyPr/>
        <a:lstStyle/>
        <a:p>
          <a:r>
            <a:rPr lang="en-US" dirty="0"/>
            <a:t>Direct intervention</a:t>
          </a:r>
        </a:p>
      </dgm:t>
    </dgm:pt>
    <dgm:pt modelId="{D95D3EF2-F42C-4A30-8E08-4732EE9905B8}" type="parTrans" cxnId="{E956C081-21AC-4897-8503-E6091E2D16EC}">
      <dgm:prSet/>
      <dgm:spPr/>
      <dgm:t>
        <a:bodyPr/>
        <a:lstStyle/>
        <a:p>
          <a:endParaRPr lang="en-US"/>
        </a:p>
      </dgm:t>
    </dgm:pt>
    <dgm:pt modelId="{6BC082A9-2172-4E54-AF73-FA6044C75204}" type="sibTrans" cxnId="{E956C081-21AC-4897-8503-E6091E2D16EC}">
      <dgm:prSet/>
      <dgm:spPr/>
      <dgm:t>
        <a:bodyPr/>
        <a:lstStyle/>
        <a:p>
          <a:endParaRPr lang="en-US"/>
        </a:p>
      </dgm:t>
    </dgm:pt>
    <dgm:pt modelId="{E2C129A5-CF94-4ACC-BC6B-2EB6F8FAD48C}">
      <dgm:prSet/>
      <dgm:spPr/>
      <dgm:t>
        <a:bodyPr/>
        <a:lstStyle/>
        <a:p>
          <a:r>
            <a:rPr lang="en-US" dirty="0"/>
            <a:t>Intervention Teams</a:t>
          </a:r>
        </a:p>
      </dgm:t>
    </dgm:pt>
    <dgm:pt modelId="{FD32BB78-31BE-43AA-82FE-541AADE31DBF}" type="parTrans" cxnId="{ECEB8A07-33C3-4DA8-A899-74A6C2E7A30B}">
      <dgm:prSet/>
      <dgm:spPr/>
      <dgm:t>
        <a:bodyPr/>
        <a:lstStyle/>
        <a:p>
          <a:endParaRPr lang="en-US"/>
        </a:p>
      </dgm:t>
    </dgm:pt>
    <dgm:pt modelId="{112BD89F-2568-499A-8B0F-E66C44784C31}" type="sibTrans" cxnId="{ECEB8A07-33C3-4DA8-A899-74A6C2E7A30B}">
      <dgm:prSet/>
      <dgm:spPr/>
      <dgm:t>
        <a:bodyPr/>
        <a:lstStyle/>
        <a:p>
          <a:endParaRPr lang="en-US"/>
        </a:p>
      </dgm:t>
    </dgm:pt>
    <dgm:pt modelId="{C46784BF-1850-4022-B8A2-FDE03EAA57BF}">
      <dgm:prSet/>
      <dgm:spPr/>
      <dgm:t>
        <a:bodyPr/>
        <a:lstStyle/>
        <a:p>
          <a:r>
            <a:rPr lang="en-US"/>
            <a:t>Case management</a:t>
          </a:r>
          <a:endParaRPr lang="en-US" dirty="0"/>
        </a:p>
      </dgm:t>
    </dgm:pt>
    <dgm:pt modelId="{E4724881-63EE-4426-891C-C4A1F0B74DAA}" type="parTrans" cxnId="{7A4D5786-F3BA-4007-BB15-64F75C6C2C0A}">
      <dgm:prSet/>
      <dgm:spPr/>
      <dgm:t>
        <a:bodyPr/>
        <a:lstStyle/>
        <a:p>
          <a:endParaRPr lang="en-US"/>
        </a:p>
      </dgm:t>
    </dgm:pt>
    <dgm:pt modelId="{432A1BCB-98A5-4806-9DA4-6AB4A74EB4D3}" type="sibTrans" cxnId="{7A4D5786-F3BA-4007-BB15-64F75C6C2C0A}">
      <dgm:prSet/>
      <dgm:spPr/>
      <dgm:t>
        <a:bodyPr/>
        <a:lstStyle/>
        <a:p>
          <a:endParaRPr lang="en-US"/>
        </a:p>
      </dgm:t>
    </dgm:pt>
    <dgm:pt modelId="{56BB9899-3BA7-43EF-BCA7-9A2E4D627921}" type="pres">
      <dgm:prSet presAssocID="{713AC293-E3D7-4D6D-9971-326601E5F825}" presName="Name0" presStyleCnt="0">
        <dgm:presLayoutVars>
          <dgm:chPref val="3"/>
          <dgm:dir/>
          <dgm:animLvl val="lvl"/>
          <dgm:resizeHandles/>
        </dgm:presLayoutVars>
      </dgm:prSet>
      <dgm:spPr/>
    </dgm:pt>
    <dgm:pt modelId="{83C60FF8-1366-4AEA-8DE5-2C773F37A2EB}" type="pres">
      <dgm:prSet presAssocID="{C07B2FE8-92BE-4CE4-AE95-A1650012FC44}" presName="horFlow" presStyleCnt="0"/>
      <dgm:spPr/>
    </dgm:pt>
    <dgm:pt modelId="{A15196D5-BF38-4F27-ABBA-FC5FD8C01CCA}" type="pres">
      <dgm:prSet presAssocID="{C07B2FE8-92BE-4CE4-AE95-A1650012FC44}" presName="bigChev" presStyleLbl="node1" presStyleIdx="0" presStyleCnt="1"/>
      <dgm:spPr/>
    </dgm:pt>
    <dgm:pt modelId="{1A4E8493-FF60-450B-A2D9-4CDA63130E92}" type="pres">
      <dgm:prSet presAssocID="{FD32BB78-31BE-43AA-82FE-541AADE31DBF}" presName="parTrans" presStyleCnt="0"/>
      <dgm:spPr/>
    </dgm:pt>
    <dgm:pt modelId="{5012CE1F-5B53-43A7-AF99-5813A7AF2330}" type="pres">
      <dgm:prSet presAssocID="{E2C129A5-CF94-4ACC-BC6B-2EB6F8FAD48C}" presName="node" presStyleLbl="alignAccFollowNode1" presStyleIdx="0" presStyleCnt="3">
        <dgm:presLayoutVars>
          <dgm:bulletEnabled val="1"/>
        </dgm:presLayoutVars>
      </dgm:prSet>
      <dgm:spPr/>
    </dgm:pt>
    <dgm:pt modelId="{1057F2D6-82CF-4AA2-9E90-9B0B979C6275}" type="pres">
      <dgm:prSet presAssocID="{112BD89F-2568-499A-8B0F-E66C44784C31}" presName="sibTrans" presStyleCnt="0"/>
      <dgm:spPr/>
    </dgm:pt>
    <dgm:pt modelId="{22EE096D-84DC-4B19-8517-FEF7C712C6D4}" type="pres">
      <dgm:prSet presAssocID="{C46784BF-1850-4022-B8A2-FDE03EAA57BF}" presName="node" presStyleLbl="alignAccFollowNode1" presStyleIdx="1" presStyleCnt="3">
        <dgm:presLayoutVars>
          <dgm:bulletEnabled val="1"/>
        </dgm:presLayoutVars>
      </dgm:prSet>
      <dgm:spPr/>
    </dgm:pt>
    <dgm:pt modelId="{5B550479-2772-4927-817C-389E834A71D0}" type="pres">
      <dgm:prSet presAssocID="{432A1BCB-98A5-4806-9DA4-6AB4A74EB4D3}" presName="sibTrans" presStyleCnt="0"/>
      <dgm:spPr/>
    </dgm:pt>
    <dgm:pt modelId="{EEF6B873-B060-43AD-A57F-46364E5B36CB}" type="pres">
      <dgm:prSet presAssocID="{394C8797-AF43-4F0B-8589-FAADA071EB36}" presName="node" presStyleLbl="alignAccFollowNode1" presStyleIdx="2" presStyleCnt="3">
        <dgm:presLayoutVars>
          <dgm:bulletEnabled val="1"/>
        </dgm:presLayoutVars>
      </dgm:prSet>
      <dgm:spPr/>
    </dgm:pt>
  </dgm:ptLst>
  <dgm:cxnLst>
    <dgm:cxn modelId="{6F32CA05-68AA-4889-8540-4F55C5D9D8A8}" srcId="{C07B2FE8-92BE-4CE4-AE95-A1650012FC44}" destId="{394C8797-AF43-4F0B-8589-FAADA071EB36}" srcOrd="2" destOrd="0" parTransId="{75458A16-D0DF-43F7-9A3F-62597A5312EB}" sibTransId="{9A9A17B9-DF71-4508-BAC1-05FA73DC5F3A}"/>
    <dgm:cxn modelId="{ECEB8A07-33C3-4DA8-A899-74A6C2E7A30B}" srcId="{C07B2FE8-92BE-4CE4-AE95-A1650012FC44}" destId="{E2C129A5-CF94-4ACC-BC6B-2EB6F8FAD48C}" srcOrd="0" destOrd="0" parTransId="{FD32BB78-31BE-43AA-82FE-541AADE31DBF}" sibTransId="{112BD89F-2568-499A-8B0F-E66C44784C31}"/>
    <dgm:cxn modelId="{00BA8B11-EB25-48E5-B560-168691BFA21D}" type="presOf" srcId="{8CD22975-7AAC-4337-BED4-D8CCDAF17653}" destId="{EEF6B873-B060-43AD-A57F-46364E5B36CB}" srcOrd="0" destOrd="3" presId="urn:microsoft.com/office/officeart/2005/8/layout/lProcess3"/>
    <dgm:cxn modelId="{7E0FC626-3BDB-499B-8608-2190ADE65897}" type="presOf" srcId="{E2C129A5-CF94-4ACC-BC6B-2EB6F8FAD48C}" destId="{5012CE1F-5B53-43A7-AF99-5813A7AF2330}" srcOrd="0" destOrd="0" presId="urn:microsoft.com/office/officeart/2005/8/layout/lProcess3"/>
    <dgm:cxn modelId="{E956C081-21AC-4897-8503-E6091E2D16EC}" srcId="{394C8797-AF43-4F0B-8589-FAADA071EB36}" destId="{8CD22975-7AAC-4337-BED4-D8CCDAF17653}" srcOrd="2" destOrd="0" parTransId="{D95D3EF2-F42C-4A30-8E08-4732EE9905B8}" sibTransId="{6BC082A9-2172-4E54-AF73-FA6044C75204}"/>
    <dgm:cxn modelId="{7A4D5786-F3BA-4007-BB15-64F75C6C2C0A}" srcId="{C07B2FE8-92BE-4CE4-AE95-A1650012FC44}" destId="{C46784BF-1850-4022-B8A2-FDE03EAA57BF}" srcOrd="1" destOrd="0" parTransId="{E4724881-63EE-4426-891C-C4A1F0B74DAA}" sibTransId="{432A1BCB-98A5-4806-9DA4-6AB4A74EB4D3}"/>
    <dgm:cxn modelId="{BBA0369D-D158-4311-8539-D89188F8C10C}" type="presOf" srcId="{394C8797-AF43-4F0B-8589-FAADA071EB36}" destId="{EEF6B873-B060-43AD-A57F-46364E5B36CB}" srcOrd="0" destOrd="0" presId="urn:microsoft.com/office/officeart/2005/8/layout/lProcess3"/>
    <dgm:cxn modelId="{43D631A1-5907-40C9-888B-86DF0B2FB697}" srcId="{713AC293-E3D7-4D6D-9971-326601E5F825}" destId="{C07B2FE8-92BE-4CE4-AE95-A1650012FC44}" srcOrd="0" destOrd="0" parTransId="{B47FD1DC-CAEE-4D5B-8E12-6FC260DCA0EC}" sibTransId="{4F0813D0-392F-4F07-B1CA-B57E828F4413}"/>
    <dgm:cxn modelId="{5FD2CCB5-3EC9-44C6-9B19-4047446397D9}" srcId="{394C8797-AF43-4F0B-8589-FAADA071EB36}" destId="{E5954EA1-CF4F-4ADE-B973-EB3ADBF130A0}" srcOrd="0" destOrd="0" parTransId="{CE720B87-5578-4A7C-9F96-EDD88EE34428}" sibTransId="{233A7AD2-FB7F-44FC-982F-5BF3AF8638C0}"/>
    <dgm:cxn modelId="{3A1498BB-D51B-41F0-AE50-9F67C22700D9}" type="presOf" srcId="{C46784BF-1850-4022-B8A2-FDE03EAA57BF}" destId="{22EE096D-84DC-4B19-8517-FEF7C712C6D4}" srcOrd="0" destOrd="0" presId="urn:microsoft.com/office/officeart/2005/8/layout/lProcess3"/>
    <dgm:cxn modelId="{329F27C6-4F81-498B-B2E6-FDE6A4466891}" type="presOf" srcId="{E5954EA1-CF4F-4ADE-B973-EB3ADBF130A0}" destId="{EEF6B873-B060-43AD-A57F-46364E5B36CB}" srcOrd="0" destOrd="1" presId="urn:microsoft.com/office/officeart/2005/8/layout/lProcess3"/>
    <dgm:cxn modelId="{539ACBC7-4EB3-45D4-9F14-13B053A3CF9E}" type="presOf" srcId="{C07B2FE8-92BE-4CE4-AE95-A1650012FC44}" destId="{A15196D5-BF38-4F27-ABBA-FC5FD8C01CCA}" srcOrd="0" destOrd="0" presId="urn:microsoft.com/office/officeart/2005/8/layout/lProcess3"/>
    <dgm:cxn modelId="{16EF9DCF-B3CC-47AC-87BC-A599D2E0C0BC}" type="presOf" srcId="{159BD762-E4CF-4115-8AD9-708F676B186D}" destId="{EEF6B873-B060-43AD-A57F-46364E5B36CB}" srcOrd="0" destOrd="2" presId="urn:microsoft.com/office/officeart/2005/8/layout/lProcess3"/>
    <dgm:cxn modelId="{07D4ACEA-76CC-4D8D-8DEC-DC5A5B28B222}" type="presOf" srcId="{713AC293-E3D7-4D6D-9971-326601E5F825}" destId="{56BB9899-3BA7-43EF-BCA7-9A2E4D627921}" srcOrd="0" destOrd="0" presId="urn:microsoft.com/office/officeart/2005/8/layout/lProcess3"/>
    <dgm:cxn modelId="{F4C849F3-8385-410E-AF8E-089A0694841D}" srcId="{394C8797-AF43-4F0B-8589-FAADA071EB36}" destId="{159BD762-E4CF-4115-8AD9-708F676B186D}" srcOrd="1" destOrd="0" parTransId="{B789F3EC-60A5-4A8A-9BFB-140BDB571711}" sibTransId="{B81ABBCB-2D66-4412-B1A9-CE27FB02A091}"/>
    <dgm:cxn modelId="{8913778D-7C44-4EC2-8492-A9B143503317}" type="presParOf" srcId="{56BB9899-3BA7-43EF-BCA7-9A2E4D627921}" destId="{83C60FF8-1366-4AEA-8DE5-2C773F37A2EB}" srcOrd="0" destOrd="0" presId="urn:microsoft.com/office/officeart/2005/8/layout/lProcess3"/>
    <dgm:cxn modelId="{BDDF1274-B0B9-4010-90A2-081A55AA2612}" type="presParOf" srcId="{83C60FF8-1366-4AEA-8DE5-2C773F37A2EB}" destId="{A15196D5-BF38-4F27-ABBA-FC5FD8C01CCA}" srcOrd="0" destOrd="0" presId="urn:microsoft.com/office/officeart/2005/8/layout/lProcess3"/>
    <dgm:cxn modelId="{6540DB07-ED14-4EF7-8D1E-5945BC6A52D8}" type="presParOf" srcId="{83C60FF8-1366-4AEA-8DE5-2C773F37A2EB}" destId="{1A4E8493-FF60-450B-A2D9-4CDA63130E92}" srcOrd="1" destOrd="0" presId="urn:microsoft.com/office/officeart/2005/8/layout/lProcess3"/>
    <dgm:cxn modelId="{D5407BEA-5602-46EF-81C6-4F2C406D3E67}" type="presParOf" srcId="{83C60FF8-1366-4AEA-8DE5-2C773F37A2EB}" destId="{5012CE1F-5B53-43A7-AF99-5813A7AF2330}" srcOrd="2" destOrd="0" presId="urn:microsoft.com/office/officeart/2005/8/layout/lProcess3"/>
    <dgm:cxn modelId="{C8187291-A8AE-4B0F-9F7E-700D5C8D2D4B}" type="presParOf" srcId="{83C60FF8-1366-4AEA-8DE5-2C773F37A2EB}" destId="{1057F2D6-82CF-4AA2-9E90-9B0B979C6275}" srcOrd="3" destOrd="0" presId="urn:microsoft.com/office/officeart/2005/8/layout/lProcess3"/>
    <dgm:cxn modelId="{14EDC373-E1CC-4042-9BC9-4B08CBAEDF07}" type="presParOf" srcId="{83C60FF8-1366-4AEA-8DE5-2C773F37A2EB}" destId="{22EE096D-84DC-4B19-8517-FEF7C712C6D4}" srcOrd="4" destOrd="0" presId="urn:microsoft.com/office/officeart/2005/8/layout/lProcess3"/>
    <dgm:cxn modelId="{48C61CCE-45EC-46CA-BE46-E94C526F0600}" type="presParOf" srcId="{83C60FF8-1366-4AEA-8DE5-2C773F37A2EB}" destId="{5B550479-2772-4927-817C-389E834A71D0}" srcOrd="5" destOrd="0" presId="urn:microsoft.com/office/officeart/2005/8/layout/lProcess3"/>
    <dgm:cxn modelId="{6C49F275-C43A-4280-8A43-7002AFB7EA69}" type="presParOf" srcId="{83C60FF8-1366-4AEA-8DE5-2C773F37A2EB}" destId="{EEF6B873-B060-43AD-A57F-46364E5B36CB}" srcOrd="6"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4CDA4D-214E-4AF2-A8C9-05CA27459976}"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US"/>
        </a:p>
      </dgm:t>
    </dgm:pt>
    <dgm:pt modelId="{828EA60E-44D8-4EC3-A3B0-6B7ACB27D6A6}">
      <dgm:prSet phldrT="[Text]"/>
      <dgm:spPr/>
      <dgm:t>
        <a:bodyPr/>
        <a:lstStyle/>
        <a:p>
          <a:r>
            <a:rPr lang="en-US" dirty="0"/>
            <a:t>Health</a:t>
          </a:r>
        </a:p>
      </dgm:t>
    </dgm:pt>
    <dgm:pt modelId="{9A3C64BA-A973-48E3-AA13-E3AA95406EB1}" type="parTrans" cxnId="{9AD32748-7B54-46FA-962B-C47CD7EBD32D}">
      <dgm:prSet/>
      <dgm:spPr/>
      <dgm:t>
        <a:bodyPr/>
        <a:lstStyle/>
        <a:p>
          <a:endParaRPr lang="en-US"/>
        </a:p>
      </dgm:t>
    </dgm:pt>
    <dgm:pt modelId="{3BE25DE6-C0A3-4D21-9953-0B2EA4326A33}" type="sibTrans" cxnId="{9AD32748-7B54-46FA-962B-C47CD7EBD32D}">
      <dgm:prSet/>
      <dgm:spPr/>
      <dgm:t>
        <a:bodyPr/>
        <a:lstStyle/>
        <a:p>
          <a:endParaRPr lang="en-US"/>
        </a:p>
      </dgm:t>
    </dgm:pt>
    <dgm:pt modelId="{FAB3516C-7359-4E7A-BD42-2233828BF910}">
      <dgm:prSet phldrT="[Text]" custT="1"/>
      <dgm:spPr/>
      <dgm:t>
        <a:bodyPr/>
        <a:lstStyle/>
        <a:p>
          <a:r>
            <a:rPr lang="en-US" sz="1400" dirty="0"/>
            <a:t>PCP</a:t>
          </a:r>
        </a:p>
      </dgm:t>
    </dgm:pt>
    <dgm:pt modelId="{3167C4C8-6BDF-43D7-A785-2C57DBE400DB}" type="parTrans" cxnId="{E7472D9D-0DC9-4E65-8CF4-E40BD8A22C09}">
      <dgm:prSet/>
      <dgm:spPr/>
      <dgm:t>
        <a:bodyPr/>
        <a:lstStyle/>
        <a:p>
          <a:endParaRPr lang="en-US"/>
        </a:p>
      </dgm:t>
    </dgm:pt>
    <dgm:pt modelId="{68BDD2C4-94A4-45AB-A268-0DFA2271D54C}" type="sibTrans" cxnId="{E7472D9D-0DC9-4E65-8CF4-E40BD8A22C09}">
      <dgm:prSet/>
      <dgm:spPr/>
      <dgm:t>
        <a:bodyPr/>
        <a:lstStyle/>
        <a:p>
          <a:endParaRPr lang="en-US"/>
        </a:p>
      </dgm:t>
    </dgm:pt>
    <dgm:pt modelId="{98589F3A-AFDE-42C2-AB0E-6F89C266490F}">
      <dgm:prSet phldrT="[Text]"/>
      <dgm:spPr/>
      <dgm:t>
        <a:bodyPr/>
        <a:lstStyle/>
        <a:p>
          <a:r>
            <a:rPr lang="en-US" dirty="0"/>
            <a:t>Safety</a:t>
          </a:r>
        </a:p>
      </dgm:t>
    </dgm:pt>
    <dgm:pt modelId="{8AEE7F2A-E709-4FDD-B7C5-E19ED8588D3A}" type="parTrans" cxnId="{B79AFC35-62DB-4670-AC67-142E3A51A931}">
      <dgm:prSet/>
      <dgm:spPr/>
      <dgm:t>
        <a:bodyPr/>
        <a:lstStyle/>
        <a:p>
          <a:endParaRPr lang="en-US"/>
        </a:p>
      </dgm:t>
    </dgm:pt>
    <dgm:pt modelId="{63123AA1-64FB-46D9-AAAE-B51DA4197BF3}" type="sibTrans" cxnId="{B79AFC35-62DB-4670-AC67-142E3A51A931}">
      <dgm:prSet/>
      <dgm:spPr/>
      <dgm:t>
        <a:bodyPr/>
        <a:lstStyle/>
        <a:p>
          <a:endParaRPr lang="en-US"/>
        </a:p>
      </dgm:t>
    </dgm:pt>
    <dgm:pt modelId="{38134205-50FF-4332-8352-83A330498DB7}">
      <dgm:prSet phldrT="[Text]"/>
      <dgm:spPr/>
      <dgm:t>
        <a:bodyPr/>
        <a:lstStyle/>
        <a:p>
          <a:r>
            <a:rPr lang="en-US" dirty="0"/>
            <a:t>Building dept.</a:t>
          </a:r>
        </a:p>
      </dgm:t>
    </dgm:pt>
    <dgm:pt modelId="{F822EE8B-4E75-4DCF-B59B-B4271AE00AC9}" type="parTrans" cxnId="{9C246B48-44AA-45FF-B9DE-2435733E7A12}">
      <dgm:prSet/>
      <dgm:spPr/>
      <dgm:t>
        <a:bodyPr/>
        <a:lstStyle/>
        <a:p>
          <a:endParaRPr lang="en-US"/>
        </a:p>
      </dgm:t>
    </dgm:pt>
    <dgm:pt modelId="{F1019CA6-8309-49FA-BAF0-6A48C6870CB4}" type="sibTrans" cxnId="{9C246B48-44AA-45FF-B9DE-2435733E7A12}">
      <dgm:prSet/>
      <dgm:spPr/>
      <dgm:t>
        <a:bodyPr/>
        <a:lstStyle/>
        <a:p>
          <a:endParaRPr lang="en-US"/>
        </a:p>
      </dgm:t>
    </dgm:pt>
    <dgm:pt modelId="{AB8C12B9-7695-4A6A-BFAC-8899E108761A}">
      <dgm:prSet phldrT="[Text]"/>
      <dgm:spPr/>
      <dgm:t>
        <a:bodyPr/>
        <a:lstStyle/>
        <a:p>
          <a:r>
            <a:rPr lang="en-US" dirty="0"/>
            <a:t>Housing</a:t>
          </a:r>
        </a:p>
      </dgm:t>
    </dgm:pt>
    <dgm:pt modelId="{94047DF6-12A7-4D08-AE26-CCDFB0CC1945}" type="parTrans" cxnId="{82102552-CC5C-4D7E-A3E1-0F40E9034DD6}">
      <dgm:prSet/>
      <dgm:spPr/>
      <dgm:t>
        <a:bodyPr/>
        <a:lstStyle/>
        <a:p>
          <a:endParaRPr lang="en-US"/>
        </a:p>
      </dgm:t>
    </dgm:pt>
    <dgm:pt modelId="{87551676-0D97-4AF7-8654-59556354283F}" type="sibTrans" cxnId="{82102552-CC5C-4D7E-A3E1-0F40E9034DD6}">
      <dgm:prSet/>
      <dgm:spPr/>
      <dgm:t>
        <a:bodyPr/>
        <a:lstStyle/>
        <a:p>
          <a:endParaRPr lang="en-US"/>
        </a:p>
      </dgm:t>
    </dgm:pt>
    <dgm:pt modelId="{683FEA82-EEF3-450D-A47F-12A87522BC8D}">
      <dgm:prSet phldrT="[Text]"/>
      <dgm:spPr/>
      <dgm:t>
        <a:bodyPr/>
        <a:lstStyle/>
        <a:p>
          <a:r>
            <a:rPr lang="en-US" dirty="0"/>
            <a:t>Professional Organizers</a:t>
          </a:r>
        </a:p>
      </dgm:t>
    </dgm:pt>
    <dgm:pt modelId="{301C9916-3DF6-4C62-8B92-FF63796A8F8B}" type="parTrans" cxnId="{44497DF4-DE11-442D-B69A-21508BB19C80}">
      <dgm:prSet/>
      <dgm:spPr/>
      <dgm:t>
        <a:bodyPr/>
        <a:lstStyle/>
        <a:p>
          <a:endParaRPr lang="en-US"/>
        </a:p>
      </dgm:t>
    </dgm:pt>
    <dgm:pt modelId="{8152C5E1-5337-4417-8AB1-821FF2AF4F15}" type="sibTrans" cxnId="{44497DF4-DE11-442D-B69A-21508BB19C80}">
      <dgm:prSet/>
      <dgm:spPr/>
      <dgm:t>
        <a:bodyPr/>
        <a:lstStyle/>
        <a:p>
          <a:endParaRPr lang="en-US"/>
        </a:p>
      </dgm:t>
    </dgm:pt>
    <dgm:pt modelId="{7B0AA1C6-D565-4D82-A3CF-C64DC44163B4}">
      <dgm:prSet phldrT="[Text]"/>
      <dgm:spPr/>
      <dgm:t>
        <a:bodyPr/>
        <a:lstStyle/>
        <a:p>
          <a:r>
            <a:rPr lang="en-US" dirty="0"/>
            <a:t>Individual support</a:t>
          </a:r>
        </a:p>
      </dgm:t>
    </dgm:pt>
    <dgm:pt modelId="{7D66F6C5-E126-4A8D-B8CB-A496122155AD}" type="parTrans" cxnId="{754242B4-D757-4E53-93A3-F4392F2B3754}">
      <dgm:prSet/>
      <dgm:spPr/>
      <dgm:t>
        <a:bodyPr/>
        <a:lstStyle/>
        <a:p>
          <a:endParaRPr lang="en-US"/>
        </a:p>
      </dgm:t>
    </dgm:pt>
    <dgm:pt modelId="{FE806228-D499-4659-9786-F0DE09D27CD4}" type="sibTrans" cxnId="{754242B4-D757-4E53-93A3-F4392F2B3754}">
      <dgm:prSet/>
      <dgm:spPr/>
      <dgm:t>
        <a:bodyPr/>
        <a:lstStyle/>
        <a:p>
          <a:endParaRPr lang="en-US"/>
        </a:p>
      </dgm:t>
    </dgm:pt>
    <dgm:pt modelId="{7A4E6E42-006D-450B-864B-02C634A6B7B8}">
      <dgm:prSet phldrT="[Text]"/>
      <dgm:spPr/>
      <dgm:t>
        <a:bodyPr/>
        <a:lstStyle/>
        <a:p>
          <a:r>
            <a:rPr lang="en-US" dirty="0"/>
            <a:t>Family</a:t>
          </a:r>
        </a:p>
      </dgm:t>
    </dgm:pt>
    <dgm:pt modelId="{9D5D1259-29EF-48B2-A397-792E78F5CC9D}" type="parTrans" cxnId="{7FA19517-8E1B-4ECF-B421-0773C6B46B33}">
      <dgm:prSet/>
      <dgm:spPr/>
      <dgm:t>
        <a:bodyPr/>
        <a:lstStyle/>
        <a:p>
          <a:endParaRPr lang="en-US"/>
        </a:p>
      </dgm:t>
    </dgm:pt>
    <dgm:pt modelId="{218FB6CE-3520-4F46-8AE4-4332FEBFF246}" type="sibTrans" cxnId="{7FA19517-8E1B-4ECF-B421-0773C6B46B33}">
      <dgm:prSet/>
      <dgm:spPr/>
      <dgm:t>
        <a:bodyPr/>
        <a:lstStyle/>
        <a:p>
          <a:endParaRPr lang="en-US"/>
        </a:p>
      </dgm:t>
    </dgm:pt>
    <dgm:pt modelId="{49C9F695-6746-4279-9B62-6B03BB1219D7}">
      <dgm:prSet phldrT="[Text]"/>
      <dgm:spPr/>
      <dgm:t>
        <a:bodyPr/>
        <a:lstStyle/>
        <a:p>
          <a:r>
            <a:rPr lang="en-US" dirty="0"/>
            <a:t>Mental health</a:t>
          </a:r>
        </a:p>
      </dgm:t>
    </dgm:pt>
    <dgm:pt modelId="{A2E4E8F4-26F6-4B6A-8F35-BD773D459A23}" type="parTrans" cxnId="{7F1B32D2-DB82-47CA-8E52-9671D9244AFB}">
      <dgm:prSet/>
      <dgm:spPr/>
      <dgm:t>
        <a:bodyPr/>
        <a:lstStyle/>
        <a:p>
          <a:endParaRPr lang="en-US"/>
        </a:p>
      </dgm:t>
    </dgm:pt>
    <dgm:pt modelId="{0CEA62A1-8ED1-4113-B7B2-08DB0B4AFC52}" type="sibTrans" cxnId="{7F1B32D2-DB82-47CA-8E52-9671D9244AFB}">
      <dgm:prSet/>
      <dgm:spPr/>
      <dgm:t>
        <a:bodyPr/>
        <a:lstStyle/>
        <a:p>
          <a:endParaRPr lang="en-US"/>
        </a:p>
      </dgm:t>
    </dgm:pt>
    <dgm:pt modelId="{92483C54-DB84-4676-80E8-47BA628891CA}">
      <dgm:prSet phldrT="[Text]"/>
      <dgm:spPr/>
      <dgm:t>
        <a:bodyPr/>
        <a:lstStyle/>
        <a:p>
          <a:endParaRPr lang="en-US" dirty="0"/>
        </a:p>
      </dgm:t>
    </dgm:pt>
    <dgm:pt modelId="{564BFE89-203D-451D-BA71-4B107D17D765}" type="parTrans" cxnId="{61DEDCBB-021F-41AF-8436-41A6EEB426AE}">
      <dgm:prSet/>
      <dgm:spPr/>
      <dgm:t>
        <a:bodyPr/>
        <a:lstStyle/>
        <a:p>
          <a:endParaRPr lang="en-US"/>
        </a:p>
      </dgm:t>
    </dgm:pt>
    <dgm:pt modelId="{CD1418A2-F8AA-402C-8471-DBF5364B714F}" type="sibTrans" cxnId="{61DEDCBB-021F-41AF-8436-41A6EEB426AE}">
      <dgm:prSet/>
      <dgm:spPr/>
      <dgm:t>
        <a:bodyPr/>
        <a:lstStyle/>
        <a:p>
          <a:endParaRPr lang="en-US"/>
        </a:p>
      </dgm:t>
    </dgm:pt>
    <dgm:pt modelId="{36798A34-F07B-46AA-BA6B-7CEBDD6A4071}">
      <dgm:prSet phldrT="[Text]" custT="1"/>
      <dgm:spPr/>
      <dgm:t>
        <a:bodyPr/>
        <a:lstStyle/>
        <a:p>
          <a:r>
            <a:rPr lang="en-US" sz="1400" dirty="0"/>
            <a:t>EMS</a:t>
          </a:r>
        </a:p>
      </dgm:t>
    </dgm:pt>
    <dgm:pt modelId="{C49840BB-0088-4419-ADAD-0A0B70A2244A}" type="parTrans" cxnId="{847B6515-BE0D-4244-8D87-200B04D73F84}">
      <dgm:prSet/>
      <dgm:spPr/>
      <dgm:t>
        <a:bodyPr/>
        <a:lstStyle/>
        <a:p>
          <a:endParaRPr lang="en-US"/>
        </a:p>
      </dgm:t>
    </dgm:pt>
    <dgm:pt modelId="{DAF2CD25-AE22-4AA6-B550-9DF03DB15A34}" type="sibTrans" cxnId="{847B6515-BE0D-4244-8D87-200B04D73F84}">
      <dgm:prSet/>
      <dgm:spPr/>
      <dgm:t>
        <a:bodyPr/>
        <a:lstStyle/>
        <a:p>
          <a:endParaRPr lang="en-US"/>
        </a:p>
      </dgm:t>
    </dgm:pt>
    <dgm:pt modelId="{15B7ABA4-DDC2-4002-B044-5DE210E2EDCA}">
      <dgm:prSet phldrT="[Text]" custT="1"/>
      <dgm:spPr/>
      <dgm:t>
        <a:bodyPr/>
        <a:lstStyle/>
        <a:p>
          <a:r>
            <a:rPr lang="en-US" sz="1400" dirty="0"/>
            <a:t>Public health</a:t>
          </a:r>
        </a:p>
      </dgm:t>
    </dgm:pt>
    <dgm:pt modelId="{475669AE-ED4F-4FC9-9020-53E66C4E08E1}" type="parTrans" cxnId="{4C6C241D-91D4-45B0-9E94-1425BE2B50DC}">
      <dgm:prSet/>
      <dgm:spPr/>
      <dgm:t>
        <a:bodyPr/>
        <a:lstStyle/>
        <a:p>
          <a:endParaRPr lang="en-US"/>
        </a:p>
      </dgm:t>
    </dgm:pt>
    <dgm:pt modelId="{D75AF035-8645-4A9B-86E9-D9EEBC1047AE}" type="sibTrans" cxnId="{4C6C241D-91D4-45B0-9E94-1425BE2B50DC}">
      <dgm:prSet/>
      <dgm:spPr/>
      <dgm:t>
        <a:bodyPr/>
        <a:lstStyle/>
        <a:p>
          <a:endParaRPr lang="en-US"/>
        </a:p>
      </dgm:t>
    </dgm:pt>
    <dgm:pt modelId="{B52387A6-F423-44AB-A91A-2F210E2E0578}">
      <dgm:prSet phldrT="[Text]"/>
      <dgm:spPr/>
      <dgm:t>
        <a:bodyPr/>
        <a:lstStyle/>
        <a:p>
          <a:r>
            <a:rPr lang="en-US" dirty="0"/>
            <a:t>Management</a:t>
          </a:r>
        </a:p>
      </dgm:t>
    </dgm:pt>
    <dgm:pt modelId="{9564C2BF-B0EB-497F-B723-2196C1CD0960}" type="parTrans" cxnId="{5DDC7A23-2648-4F3B-8758-311880248E99}">
      <dgm:prSet/>
      <dgm:spPr/>
      <dgm:t>
        <a:bodyPr/>
        <a:lstStyle/>
        <a:p>
          <a:endParaRPr lang="en-US"/>
        </a:p>
      </dgm:t>
    </dgm:pt>
    <dgm:pt modelId="{82F942D1-0A1C-4E80-94B0-5CDC935124D2}" type="sibTrans" cxnId="{5DDC7A23-2648-4F3B-8758-311880248E99}">
      <dgm:prSet/>
      <dgm:spPr/>
      <dgm:t>
        <a:bodyPr/>
        <a:lstStyle/>
        <a:p>
          <a:endParaRPr lang="en-US"/>
        </a:p>
      </dgm:t>
    </dgm:pt>
    <dgm:pt modelId="{65AE220F-728F-4B14-A22A-FE45D628A39E}">
      <dgm:prSet phldrT="[Text]"/>
      <dgm:spPr/>
      <dgm:t>
        <a:bodyPr/>
        <a:lstStyle/>
        <a:p>
          <a:r>
            <a:rPr lang="en-US" dirty="0"/>
            <a:t>Reasonable accommodations</a:t>
          </a:r>
        </a:p>
      </dgm:t>
    </dgm:pt>
    <dgm:pt modelId="{683E9999-FDF1-4856-A06F-F3BC9D81C54E}" type="parTrans" cxnId="{281A8080-A214-4CC6-9FC9-BE4978FE7DC8}">
      <dgm:prSet/>
      <dgm:spPr/>
      <dgm:t>
        <a:bodyPr/>
        <a:lstStyle/>
        <a:p>
          <a:endParaRPr lang="en-US"/>
        </a:p>
      </dgm:t>
    </dgm:pt>
    <dgm:pt modelId="{75579733-A864-4C70-989E-45B4D323602B}" type="sibTrans" cxnId="{281A8080-A214-4CC6-9FC9-BE4978FE7DC8}">
      <dgm:prSet/>
      <dgm:spPr/>
      <dgm:t>
        <a:bodyPr/>
        <a:lstStyle/>
        <a:p>
          <a:endParaRPr lang="en-US"/>
        </a:p>
      </dgm:t>
    </dgm:pt>
    <dgm:pt modelId="{E6A945D1-7FCE-49B1-A8F5-CD18DA78B5D7}">
      <dgm:prSet phldrT="[Text]"/>
      <dgm:spPr/>
      <dgm:t>
        <a:bodyPr/>
        <a:lstStyle/>
        <a:p>
          <a:r>
            <a:rPr lang="en-US" dirty="0"/>
            <a:t>Police</a:t>
          </a:r>
        </a:p>
      </dgm:t>
    </dgm:pt>
    <dgm:pt modelId="{AA697513-9254-4373-99FC-D4A5F4E8C70A}" type="parTrans" cxnId="{FDA9240C-E8E1-4FD8-867E-F638DCC9D07D}">
      <dgm:prSet/>
      <dgm:spPr/>
      <dgm:t>
        <a:bodyPr/>
        <a:lstStyle/>
        <a:p>
          <a:endParaRPr lang="en-US"/>
        </a:p>
      </dgm:t>
    </dgm:pt>
    <dgm:pt modelId="{66179E39-F7F0-4657-B58D-22D4DCEAE1B8}" type="sibTrans" cxnId="{FDA9240C-E8E1-4FD8-867E-F638DCC9D07D}">
      <dgm:prSet/>
      <dgm:spPr/>
      <dgm:t>
        <a:bodyPr/>
        <a:lstStyle/>
        <a:p>
          <a:endParaRPr lang="en-US"/>
        </a:p>
      </dgm:t>
    </dgm:pt>
    <dgm:pt modelId="{1057F060-FC7C-4F4A-878F-F6D4C65B69CF}">
      <dgm:prSet phldrT="[Text]"/>
      <dgm:spPr/>
      <dgm:t>
        <a:bodyPr/>
        <a:lstStyle/>
        <a:p>
          <a:r>
            <a:rPr lang="en-US" dirty="0"/>
            <a:t>Fire</a:t>
          </a:r>
        </a:p>
      </dgm:t>
    </dgm:pt>
    <dgm:pt modelId="{2A2733CC-94E9-4A45-A740-F27E3BABF0B2}" type="parTrans" cxnId="{17FD66F5-6BFA-49A9-B0AF-DE0BEF2B2F07}">
      <dgm:prSet/>
      <dgm:spPr/>
      <dgm:t>
        <a:bodyPr/>
        <a:lstStyle/>
        <a:p>
          <a:endParaRPr lang="en-US"/>
        </a:p>
      </dgm:t>
    </dgm:pt>
    <dgm:pt modelId="{1E4867AE-77B9-4204-9D00-EF7342EC43CE}" type="sibTrans" cxnId="{17FD66F5-6BFA-49A9-B0AF-DE0BEF2B2F07}">
      <dgm:prSet/>
      <dgm:spPr/>
      <dgm:t>
        <a:bodyPr/>
        <a:lstStyle/>
        <a:p>
          <a:endParaRPr lang="en-US"/>
        </a:p>
      </dgm:t>
    </dgm:pt>
    <dgm:pt modelId="{A4A50988-6942-4B04-818B-02071BA446F2}">
      <dgm:prSet phldrT="[Text]" custT="1"/>
      <dgm:spPr/>
      <dgm:t>
        <a:bodyPr/>
        <a:lstStyle/>
        <a:p>
          <a:r>
            <a:rPr lang="en-US" sz="1400" dirty="0"/>
            <a:t>VNA</a:t>
          </a:r>
        </a:p>
      </dgm:t>
    </dgm:pt>
    <dgm:pt modelId="{DB203432-D337-4D0E-A19F-E338B8DA19E8}" type="parTrans" cxnId="{D0267D63-8C9F-4577-8203-446616A6EA28}">
      <dgm:prSet/>
      <dgm:spPr/>
      <dgm:t>
        <a:bodyPr/>
        <a:lstStyle/>
        <a:p>
          <a:endParaRPr lang="en-US"/>
        </a:p>
      </dgm:t>
    </dgm:pt>
    <dgm:pt modelId="{79D29E53-4CBC-4B56-BB17-F0F680DAEF2F}" type="sibTrans" cxnId="{D0267D63-8C9F-4577-8203-446616A6EA28}">
      <dgm:prSet/>
      <dgm:spPr/>
      <dgm:t>
        <a:bodyPr/>
        <a:lstStyle/>
        <a:p>
          <a:endParaRPr lang="en-US"/>
        </a:p>
      </dgm:t>
    </dgm:pt>
    <dgm:pt modelId="{962D96F2-E7B2-40C7-9742-1E9A752D9D9E}">
      <dgm:prSet phldrT="[Text]"/>
      <dgm:spPr/>
      <dgm:t>
        <a:bodyPr/>
        <a:lstStyle/>
        <a:p>
          <a:r>
            <a:rPr lang="en-US" dirty="0"/>
            <a:t>Substance use</a:t>
          </a:r>
        </a:p>
      </dgm:t>
    </dgm:pt>
    <dgm:pt modelId="{936D8715-0B5B-47B7-AD80-F876224D79ED}" type="parTrans" cxnId="{DF9A8070-72C5-420B-B082-EF75C06A1FFA}">
      <dgm:prSet/>
      <dgm:spPr/>
      <dgm:t>
        <a:bodyPr/>
        <a:lstStyle/>
        <a:p>
          <a:endParaRPr lang="en-US"/>
        </a:p>
      </dgm:t>
    </dgm:pt>
    <dgm:pt modelId="{B0A8D60C-7A00-4871-8481-AADF498C8328}" type="sibTrans" cxnId="{DF9A8070-72C5-420B-B082-EF75C06A1FFA}">
      <dgm:prSet/>
      <dgm:spPr/>
      <dgm:t>
        <a:bodyPr/>
        <a:lstStyle/>
        <a:p>
          <a:endParaRPr lang="en-US"/>
        </a:p>
      </dgm:t>
    </dgm:pt>
    <dgm:pt modelId="{DBFC1374-7969-4182-A93C-1E0892EDDD3A}">
      <dgm:prSet phldrT="[Text]"/>
      <dgm:spPr/>
      <dgm:t>
        <a:bodyPr/>
        <a:lstStyle/>
        <a:p>
          <a:r>
            <a:rPr lang="en-US" dirty="0"/>
            <a:t>Protective services</a:t>
          </a:r>
        </a:p>
      </dgm:t>
    </dgm:pt>
    <dgm:pt modelId="{C9356777-F400-43C8-8CD4-1ECF6114081A}" type="parTrans" cxnId="{D4C7DF80-5150-496E-9EEF-7B02AEA0E520}">
      <dgm:prSet/>
      <dgm:spPr/>
      <dgm:t>
        <a:bodyPr/>
        <a:lstStyle/>
        <a:p>
          <a:endParaRPr lang="en-US"/>
        </a:p>
      </dgm:t>
    </dgm:pt>
    <dgm:pt modelId="{576594C3-60A3-42C5-9B87-524C2FBD4D98}" type="sibTrans" cxnId="{D4C7DF80-5150-496E-9EEF-7B02AEA0E520}">
      <dgm:prSet/>
      <dgm:spPr/>
      <dgm:t>
        <a:bodyPr/>
        <a:lstStyle/>
        <a:p>
          <a:endParaRPr lang="en-US"/>
        </a:p>
      </dgm:t>
    </dgm:pt>
    <dgm:pt modelId="{584863FF-ECB7-45E7-8E0A-75381A566203}">
      <dgm:prSet phldrT="[Text]" custT="1"/>
      <dgm:spPr/>
      <dgm:t>
        <a:bodyPr/>
        <a:lstStyle/>
        <a:p>
          <a:r>
            <a:rPr lang="en-US" sz="1400" dirty="0"/>
            <a:t>Animal care</a:t>
          </a:r>
        </a:p>
      </dgm:t>
    </dgm:pt>
    <dgm:pt modelId="{C2626F21-8B69-4FD7-9EF6-B1BD7B24559B}" type="parTrans" cxnId="{0BB09EB7-8C6B-4B0A-AE22-E535EB61C05A}">
      <dgm:prSet/>
      <dgm:spPr/>
      <dgm:t>
        <a:bodyPr/>
        <a:lstStyle/>
        <a:p>
          <a:endParaRPr lang="en-US"/>
        </a:p>
      </dgm:t>
    </dgm:pt>
    <dgm:pt modelId="{3E71123D-45D7-4025-B4B2-EF842B88F5BC}" type="sibTrans" cxnId="{0BB09EB7-8C6B-4B0A-AE22-E535EB61C05A}">
      <dgm:prSet/>
      <dgm:spPr/>
      <dgm:t>
        <a:bodyPr/>
        <a:lstStyle/>
        <a:p>
          <a:endParaRPr lang="en-US"/>
        </a:p>
      </dgm:t>
    </dgm:pt>
    <dgm:pt modelId="{019EA635-0E1F-421D-86A5-D5F5E8B0D046}">
      <dgm:prSet phldrT="[Text]"/>
      <dgm:spPr/>
      <dgm:t>
        <a:bodyPr/>
        <a:lstStyle/>
        <a:p>
          <a:r>
            <a:rPr lang="en-US" dirty="0"/>
            <a:t>Pet care</a:t>
          </a:r>
        </a:p>
      </dgm:t>
    </dgm:pt>
    <dgm:pt modelId="{1346777B-67C6-41A7-B7F5-562F3D24CD4F}" type="parTrans" cxnId="{9DF3D3FF-1404-40CA-AD51-BEB474F56387}">
      <dgm:prSet/>
      <dgm:spPr/>
      <dgm:t>
        <a:bodyPr/>
        <a:lstStyle/>
        <a:p>
          <a:endParaRPr lang="en-US"/>
        </a:p>
      </dgm:t>
    </dgm:pt>
    <dgm:pt modelId="{8041A92E-7C6E-41C6-BF5D-683D20DF4DD8}" type="sibTrans" cxnId="{9DF3D3FF-1404-40CA-AD51-BEB474F56387}">
      <dgm:prSet/>
      <dgm:spPr/>
      <dgm:t>
        <a:bodyPr/>
        <a:lstStyle/>
        <a:p>
          <a:endParaRPr lang="en-US"/>
        </a:p>
      </dgm:t>
    </dgm:pt>
    <dgm:pt modelId="{90FA4BD4-8A18-4FCD-BE92-9F91DEC5FB38}">
      <dgm:prSet phldrT="[Text]" custT="1"/>
      <dgm:spPr/>
      <dgm:t>
        <a:bodyPr/>
        <a:lstStyle/>
        <a:p>
          <a:r>
            <a:rPr lang="en-US" sz="1400" dirty="0"/>
            <a:t>OT</a:t>
          </a:r>
        </a:p>
      </dgm:t>
    </dgm:pt>
    <dgm:pt modelId="{D46DC3A5-E525-4FEB-B940-5A45D44D5991}" type="parTrans" cxnId="{8B289059-48DA-420B-B7BF-7D132FCB0843}">
      <dgm:prSet/>
      <dgm:spPr/>
      <dgm:t>
        <a:bodyPr/>
        <a:lstStyle/>
        <a:p>
          <a:endParaRPr lang="en-US"/>
        </a:p>
      </dgm:t>
    </dgm:pt>
    <dgm:pt modelId="{5F539B4B-98AC-4036-9CBF-06E7D8BB2F5A}" type="sibTrans" cxnId="{8B289059-48DA-420B-B7BF-7D132FCB0843}">
      <dgm:prSet/>
      <dgm:spPr/>
      <dgm:t>
        <a:bodyPr/>
        <a:lstStyle/>
        <a:p>
          <a:endParaRPr lang="en-US"/>
        </a:p>
      </dgm:t>
    </dgm:pt>
    <dgm:pt modelId="{FCB3FEE4-FF34-4456-8C79-1488A157416F}">
      <dgm:prSet phldrT="[Text]"/>
      <dgm:spPr/>
      <dgm:t>
        <a:bodyPr/>
        <a:lstStyle/>
        <a:p>
          <a:r>
            <a:rPr lang="en-US" dirty="0"/>
            <a:t>Task Force</a:t>
          </a:r>
        </a:p>
      </dgm:t>
    </dgm:pt>
    <dgm:pt modelId="{0E1B82AD-9966-4B20-8833-778466C76AEC}" type="parTrans" cxnId="{090FD679-8B02-489A-932C-C161A454CBA5}">
      <dgm:prSet/>
      <dgm:spPr/>
      <dgm:t>
        <a:bodyPr/>
        <a:lstStyle/>
        <a:p>
          <a:endParaRPr lang="en-US"/>
        </a:p>
      </dgm:t>
    </dgm:pt>
    <dgm:pt modelId="{9630EF07-EAFD-4BDA-B6BB-ADDCB6DA7049}" type="sibTrans" cxnId="{090FD679-8B02-489A-932C-C161A454CBA5}">
      <dgm:prSet/>
      <dgm:spPr/>
      <dgm:t>
        <a:bodyPr/>
        <a:lstStyle/>
        <a:p>
          <a:endParaRPr lang="en-US"/>
        </a:p>
      </dgm:t>
    </dgm:pt>
    <dgm:pt modelId="{BA4CADD6-D5B7-47D8-AC81-BAA66AEDFB53}" type="pres">
      <dgm:prSet presAssocID="{FC4CDA4D-214E-4AF2-A8C9-05CA27459976}" presName="cycleMatrixDiagram" presStyleCnt="0">
        <dgm:presLayoutVars>
          <dgm:chMax val="1"/>
          <dgm:dir/>
          <dgm:animLvl val="lvl"/>
          <dgm:resizeHandles val="exact"/>
        </dgm:presLayoutVars>
      </dgm:prSet>
      <dgm:spPr/>
    </dgm:pt>
    <dgm:pt modelId="{26880AA8-9DB2-42C3-B3F6-DAC5945829E5}" type="pres">
      <dgm:prSet presAssocID="{FC4CDA4D-214E-4AF2-A8C9-05CA27459976}" presName="children" presStyleCnt="0"/>
      <dgm:spPr/>
    </dgm:pt>
    <dgm:pt modelId="{035AFDA7-8C27-4C42-9FD4-40A862608FD0}" type="pres">
      <dgm:prSet presAssocID="{FC4CDA4D-214E-4AF2-A8C9-05CA27459976}" presName="child1group" presStyleCnt="0"/>
      <dgm:spPr/>
    </dgm:pt>
    <dgm:pt modelId="{3E8092F4-FC5F-4C71-BA9D-2711DB4D3520}" type="pres">
      <dgm:prSet presAssocID="{FC4CDA4D-214E-4AF2-A8C9-05CA27459976}" presName="child1" presStyleLbl="bgAcc1" presStyleIdx="0" presStyleCnt="4"/>
      <dgm:spPr/>
    </dgm:pt>
    <dgm:pt modelId="{F6BDA014-006E-42E7-B7E1-BDBF87E5C9D7}" type="pres">
      <dgm:prSet presAssocID="{FC4CDA4D-214E-4AF2-A8C9-05CA27459976}" presName="child1Text" presStyleLbl="bgAcc1" presStyleIdx="0" presStyleCnt="4">
        <dgm:presLayoutVars>
          <dgm:bulletEnabled val="1"/>
        </dgm:presLayoutVars>
      </dgm:prSet>
      <dgm:spPr/>
    </dgm:pt>
    <dgm:pt modelId="{C7CEBB45-1577-4575-9454-0FC643FB1F19}" type="pres">
      <dgm:prSet presAssocID="{FC4CDA4D-214E-4AF2-A8C9-05CA27459976}" presName="child2group" presStyleCnt="0"/>
      <dgm:spPr/>
    </dgm:pt>
    <dgm:pt modelId="{97CFD069-9D26-45C2-AF3B-B171C544ADDC}" type="pres">
      <dgm:prSet presAssocID="{FC4CDA4D-214E-4AF2-A8C9-05CA27459976}" presName="child2" presStyleLbl="bgAcc1" presStyleIdx="1" presStyleCnt="4"/>
      <dgm:spPr/>
    </dgm:pt>
    <dgm:pt modelId="{3CD4666D-8AD5-4230-A927-48B56BA87A21}" type="pres">
      <dgm:prSet presAssocID="{FC4CDA4D-214E-4AF2-A8C9-05CA27459976}" presName="child2Text" presStyleLbl="bgAcc1" presStyleIdx="1" presStyleCnt="4">
        <dgm:presLayoutVars>
          <dgm:bulletEnabled val="1"/>
        </dgm:presLayoutVars>
      </dgm:prSet>
      <dgm:spPr/>
    </dgm:pt>
    <dgm:pt modelId="{242E9202-94C4-4A1A-A7EB-23217E111EE3}" type="pres">
      <dgm:prSet presAssocID="{FC4CDA4D-214E-4AF2-A8C9-05CA27459976}" presName="child3group" presStyleCnt="0"/>
      <dgm:spPr/>
    </dgm:pt>
    <dgm:pt modelId="{CD2ED905-B8E8-4E91-A5B5-960764F82A44}" type="pres">
      <dgm:prSet presAssocID="{FC4CDA4D-214E-4AF2-A8C9-05CA27459976}" presName="child3" presStyleLbl="bgAcc1" presStyleIdx="2" presStyleCnt="4"/>
      <dgm:spPr/>
    </dgm:pt>
    <dgm:pt modelId="{F6D04BE9-26E5-4D9D-8D12-96E0D270170D}" type="pres">
      <dgm:prSet presAssocID="{FC4CDA4D-214E-4AF2-A8C9-05CA27459976}" presName="child3Text" presStyleLbl="bgAcc1" presStyleIdx="2" presStyleCnt="4">
        <dgm:presLayoutVars>
          <dgm:bulletEnabled val="1"/>
        </dgm:presLayoutVars>
      </dgm:prSet>
      <dgm:spPr/>
    </dgm:pt>
    <dgm:pt modelId="{AFCA1232-EB7F-433D-A8AD-D4BF8679B368}" type="pres">
      <dgm:prSet presAssocID="{FC4CDA4D-214E-4AF2-A8C9-05CA27459976}" presName="child4group" presStyleCnt="0"/>
      <dgm:spPr/>
    </dgm:pt>
    <dgm:pt modelId="{81022B10-453E-4347-AC9F-8382A80530B6}" type="pres">
      <dgm:prSet presAssocID="{FC4CDA4D-214E-4AF2-A8C9-05CA27459976}" presName="child4" presStyleLbl="bgAcc1" presStyleIdx="3" presStyleCnt="4"/>
      <dgm:spPr/>
    </dgm:pt>
    <dgm:pt modelId="{F43ECB6F-34C4-456F-AEEF-D6D45F6933E9}" type="pres">
      <dgm:prSet presAssocID="{FC4CDA4D-214E-4AF2-A8C9-05CA27459976}" presName="child4Text" presStyleLbl="bgAcc1" presStyleIdx="3" presStyleCnt="4">
        <dgm:presLayoutVars>
          <dgm:bulletEnabled val="1"/>
        </dgm:presLayoutVars>
      </dgm:prSet>
      <dgm:spPr/>
    </dgm:pt>
    <dgm:pt modelId="{5C1644F2-C97D-49F0-A045-3A5CB0443400}" type="pres">
      <dgm:prSet presAssocID="{FC4CDA4D-214E-4AF2-A8C9-05CA27459976}" presName="childPlaceholder" presStyleCnt="0"/>
      <dgm:spPr/>
    </dgm:pt>
    <dgm:pt modelId="{4A5C2790-D065-4DED-B9AA-677372ECABA2}" type="pres">
      <dgm:prSet presAssocID="{FC4CDA4D-214E-4AF2-A8C9-05CA27459976}" presName="circle" presStyleCnt="0"/>
      <dgm:spPr/>
    </dgm:pt>
    <dgm:pt modelId="{D84972CF-6390-427A-A9BE-72C0DEDBDA3A}" type="pres">
      <dgm:prSet presAssocID="{FC4CDA4D-214E-4AF2-A8C9-05CA27459976}" presName="quadrant1" presStyleLbl="node1" presStyleIdx="0" presStyleCnt="4">
        <dgm:presLayoutVars>
          <dgm:chMax val="1"/>
          <dgm:bulletEnabled val="1"/>
        </dgm:presLayoutVars>
      </dgm:prSet>
      <dgm:spPr/>
    </dgm:pt>
    <dgm:pt modelId="{5D42FBBC-3D20-4172-BF3A-68A12B007D08}" type="pres">
      <dgm:prSet presAssocID="{FC4CDA4D-214E-4AF2-A8C9-05CA27459976}" presName="quadrant2" presStyleLbl="node1" presStyleIdx="1" presStyleCnt="4">
        <dgm:presLayoutVars>
          <dgm:chMax val="1"/>
          <dgm:bulletEnabled val="1"/>
        </dgm:presLayoutVars>
      </dgm:prSet>
      <dgm:spPr/>
    </dgm:pt>
    <dgm:pt modelId="{4AE24EC0-9AA2-4E66-A2C4-B35530371211}" type="pres">
      <dgm:prSet presAssocID="{FC4CDA4D-214E-4AF2-A8C9-05CA27459976}" presName="quadrant3" presStyleLbl="node1" presStyleIdx="2" presStyleCnt="4">
        <dgm:presLayoutVars>
          <dgm:chMax val="1"/>
          <dgm:bulletEnabled val="1"/>
        </dgm:presLayoutVars>
      </dgm:prSet>
      <dgm:spPr/>
    </dgm:pt>
    <dgm:pt modelId="{6D34BDD9-DB8B-4988-8F1A-38FC18C77C03}" type="pres">
      <dgm:prSet presAssocID="{FC4CDA4D-214E-4AF2-A8C9-05CA27459976}" presName="quadrant4" presStyleLbl="node1" presStyleIdx="3" presStyleCnt="4">
        <dgm:presLayoutVars>
          <dgm:chMax val="1"/>
          <dgm:bulletEnabled val="1"/>
        </dgm:presLayoutVars>
      </dgm:prSet>
      <dgm:spPr/>
    </dgm:pt>
    <dgm:pt modelId="{E93416DC-CAA8-4250-9EA2-C346F2828338}" type="pres">
      <dgm:prSet presAssocID="{FC4CDA4D-214E-4AF2-A8C9-05CA27459976}" presName="quadrantPlaceholder" presStyleCnt="0"/>
      <dgm:spPr/>
    </dgm:pt>
    <dgm:pt modelId="{07A934AE-07F4-403A-9B37-0AB49029F15E}" type="pres">
      <dgm:prSet presAssocID="{FC4CDA4D-214E-4AF2-A8C9-05CA27459976}" presName="center1" presStyleLbl="fgShp" presStyleIdx="0" presStyleCnt="2"/>
      <dgm:spPr/>
    </dgm:pt>
    <dgm:pt modelId="{2C0B4432-2D56-499E-9D0A-F4C8DA99A8AA}" type="pres">
      <dgm:prSet presAssocID="{FC4CDA4D-214E-4AF2-A8C9-05CA27459976}" presName="center2" presStyleLbl="fgShp" presStyleIdx="1" presStyleCnt="2"/>
      <dgm:spPr/>
    </dgm:pt>
  </dgm:ptLst>
  <dgm:cxnLst>
    <dgm:cxn modelId="{05B8AB06-92BC-4E51-8535-673C805D7270}" type="presOf" srcId="{FAB3516C-7359-4E7A-BD42-2233828BF910}" destId="{3E8092F4-FC5F-4C71-BA9D-2711DB4D3520}" srcOrd="0" destOrd="0" presId="urn:microsoft.com/office/officeart/2005/8/layout/cycle4"/>
    <dgm:cxn modelId="{18D43F08-CD79-49DE-A2C5-D22C9F897C91}" type="presOf" srcId="{65AE220F-728F-4B14-A22A-FE45D628A39E}" destId="{CD2ED905-B8E8-4E91-A5B5-960764F82A44}" srcOrd="0" destOrd="1" presId="urn:microsoft.com/office/officeart/2005/8/layout/cycle4"/>
    <dgm:cxn modelId="{98DA1609-E700-4DBF-9A83-DEDD06B84E95}" type="presOf" srcId="{15B7ABA4-DDC2-4002-B044-5DE210E2EDCA}" destId="{3E8092F4-FC5F-4C71-BA9D-2711DB4D3520}" srcOrd="0" destOrd="2" presId="urn:microsoft.com/office/officeart/2005/8/layout/cycle4"/>
    <dgm:cxn modelId="{A6CB9A0B-4745-4390-A3BD-05C15980BF52}" type="presOf" srcId="{AB8C12B9-7695-4A6A-BFAC-8899E108761A}" destId="{4AE24EC0-9AA2-4E66-A2C4-B35530371211}" srcOrd="0" destOrd="0" presId="urn:microsoft.com/office/officeart/2005/8/layout/cycle4"/>
    <dgm:cxn modelId="{FDA9240C-E8E1-4FD8-867E-F638DCC9D07D}" srcId="{98589F3A-AFDE-42C2-AB0E-6F89C266490F}" destId="{E6A945D1-7FCE-49B1-A8F5-CD18DA78B5D7}" srcOrd="1" destOrd="0" parTransId="{AA697513-9254-4373-99FC-D4A5F4E8C70A}" sibTransId="{66179E39-F7F0-4657-B58D-22D4DCEAE1B8}"/>
    <dgm:cxn modelId="{847B6515-BE0D-4244-8D87-200B04D73F84}" srcId="{828EA60E-44D8-4EC3-A3B0-6B7ACB27D6A6}" destId="{36798A34-F07B-46AA-BA6B-7CEBDD6A4071}" srcOrd="1" destOrd="0" parTransId="{C49840BB-0088-4419-ADAD-0A0B70A2244A}" sibTransId="{DAF2CD25-AE22-4AA6-B550-9DF03DB15A34}"/>
    <dgm:cxn modelId="{4EC11517-6581-45A3-9405-C7C3AC1B4D19}" type="presOf" srcId="{36798A34-F07B-46AA-BA6B-7CEBDD6A4071}" destId="{F6BDA014-006E-42E7-B7E1-BDBF87E5C9D7}" srcOrd="1" destOrd="1" presId="urn:microsoft.com/office/officeart/2005/8/layout/cycle4"/>
    <dgm:cxn modelId="{7FA19517-8E1B-4ECF-B421-0773C6B46B33}" srcId="{7B0AA1C6-D565-4D82-A3CF-C64DC44163B4}" destId="{7A4E6E42-006D-450B-864B-02C634A6B7B8}" srcOrd="0" destOrd="0" parTransId="{9D5D1259-29EF-48B2-A397-792E78F5CC9D}" sibTransId="{218FB6CE-3520-4F46-8AE4-4332FEBFF246}"/>
    <dgm:cxn modelId="{21028F1A-44D1-455D-8CB8-CEF450644C66}" type="presOf" srcId="{019EA635-0E1F-421D-86A5-D5F5E8B0D046}" destId="{F43ECB6F-34C4-456F-AEEF-D6D45F6933E9}" srcOrd="1" destOrd="3" presId="urn:microsoft.com/office/officeart/2005/8/layout/cycle4"/>
    <dgm:cxn modelId="{4C6C241D-91D4-45B0-9E94-1425BE2B50DC}" srcId="{828EA60E-44D8-4EC3-A3B0-6B7ACB27D6A6}" destId="{15B7ABA4-DDC2-4002-B044-5DE210E2EDCA}" srcOrd="2" destOrd="0" parTransId="{475669AE-ED4F-4FC9-9020-53E66C4E08E1}" sibTransId="{D75AF035-8645-4A9B-86E9-D9EEBC1047AE}"/>
    <dgm:cxn modelId="{45CDA21F-6DF6-4E10-B885-070788D5E723}" type="presOf" srcId="{90FA4BD4-8A18-4FCD-BE92-9F91DEC5FB38}" destId="{F6BDA014-006E-42E7-B7E1-BDBF87E5C9D7}" srcOrd="1" destOrd="5" presId="urn:microsoft.com/office/officeart/2005/8/layout/cycle4"/>
    <dgm:cxn modelId="{57223221-18DB-45C5-B08D-761E060828F8}" type="presOf" srcId="{A4A50988-6942-4B04-818B-02071BA446F2}" destId="{3E8092F4-FC5F-4C71-BA9D-2711DB4D3520}" srcOrd="0" destOrd="3" presId="urn:microsoft.com/office/officeart/2005/8/layout/cycle4"/>
    <dgm:cxn modelId="{5DDC7A23-2648-4F3B-8758-311880248E99}" srcId="{AB8C12B9-7695-4A6A-BFAC-8899E108761A}" destId="{B52387A6-F423-44AB-A91A-2F210E2E0578}" srcOrd="0" destOrd="0" parTransId="{9564C2BF-B0EB-497F-B723-2196C1CD0960}" sibTransId="{82F942D1-0A1C-4E80-94B0-5CDC935124D2}"/>
    <dgm:cxn modelId="{1DECB426-1DEC-480D-A23E-B5F6BC32E2F5}" type="presOf" srcId="{38134205-50FF-4332-8352-83A330498DB7}" destId="{97CFD069-9D26-45C2-AF3B-B171C544ADDC}" srcOrd="0" destOrd="0" presId="urn:microsoft.com/office/officeart/2005/8/layout/cycle4"/>
    <dgm:cxn modelId="{6668C230-43C3-4E5D-99B7-EF33B9A06152}" type="presOf" srcId="{90FA4BD4-8A18-4FCD-BE92-9F91DEC5FB38}" destId="{3E8092F4-FC5F-4C71-BA9D-2711DB4D3520}" srcOrd="0" destOrd="5" presId="urn:microsoft.com/office/officeart/2005/8/layout/cycle4"/>
    <dgm:cxn modelId="{B79AFC35-62DB-4670-AC67-142E3A51A931}" srcId="{FC4CDA4D-214E-4AF2-A8C9-05CA27459976}" destId="{98589F3A-AFDE-42C2-AB0E-6F89C266490F}" srcOrd="1" destOrd="0" parTransId="{8AEE7F2A-E709-4FDD-B7C5-E19ED8588D3A}" sibTransId="{63123AA1-64FB-46D9-AAAE-B51DA4197BF3}"/>
    <dgm:cxn modelId="{A64FC639-F1F1-4E45-9BF1-FAB34306B550}" type="presOf" srcId="{584863FF-ECB7-45E7-8E0A-75381A566203}" destId="{3E8092F4-FC5F-4C71-BA9D-2711DB4D3520}" srcOrd="0" destOrd="4" presId="urn:microsoft.com/office/officeart/2005/8/layout/cycle4"/>
    <dgm:cxn modelId="{F37FA63B-FAC4-4F03-A122-11109B098E14}" type="presOf" srcId="{49C9F695-6746-4279-9B62-6B03BB1219D7}" destId="{81022B10-453E-4347-AC9F-8382A80530B6}" srcOrd="0" destOrd="1" presId="urn:microsoft.com/office/officeart/2005/8/layout/cycle4"/>
    <dgm:cxn modelId="{98A11C3D-A919-4365-8FA5-AD8760599CBC}" type="presOf" srcId="{E6A945D1-7FCE-49B1-A8F5-CD18DA78B5D7}" destId="{97CFD069-9D26-45C2-AF3B-B171C544ADDC}" srcOrd="0" destOrd="1" presId="urn:microsoft.com/office/officeart/2005/8/layout/cycle4"/>
    <dgm:cxn modelId="{B3D3D03D-1AFE-4159-AFB7-8D1C766C68AB}" type="presOf" srcId="{15B7ABA4-DDC2-4002-B044-5DE210E2EDCA}" destId="{F6BDA014-006E-42E7-B7E1-BDBF87E5C9D7}" srcOrd="1" destOrd="2" presId="urn:microsoft.com/office/officeart/2005/8/layout/cycle4"/>
    <dgm:cxn modelId="{FFECFD3E-4E62-4BDD-B6D4-ADE5E5C902F6}" type="presOf" srcId="{92483C54-DB84-4676-80E8-47BA628891CA}" destId="{81022B10-453E-4347-AC9F-8382A80530B6}" srcOrd="0" destOrd="5" presId="urn:microsoft.com/office/officeart/2005/8/layout/cycle4"/>
    <dgm:cxn modelId="{78C2AB3F-28FE-455B-9264-91D59F51D611}" type="presOf" srcId="{683FEA82-EEF3-450D-A47F-12A87522BC8D}" destId="{CD2ED905-B8E8-4E91-A5B5-960764F82A44}" srcOrd="0" destOrd="2" presId="urn:microsoft.com/office/officeart/2005/8/layout/cycle4"/>
    <dgm:cxn modelId="{AD14655C-045B-479F-A8DC-E6AFD9ECE027}" type="presOf" srcId="{1057F060-FC7C-4F4A-878F-F6D4C65B69CF}" destId="{97CFD069-9D26-45C2-AF3B-B171C544ADDC}" srcOrd="0" destOrd="2" presId="urn:microsoft.com/office/officeart/2005/8/layout/cycle4"/>
    <dgm:cxn modelId="{7253C35D-EACB-4581-AAFE-A77E1ECECF29}" type="presOf" srcId="{38134205-50FF-4332-8352-83A330498DB7}" destId="{3CD4666D-8AD5-4230-A927-48B56BA87A21}" srcOrd="1" destOrd="0" presId="urn:microsoft.com/office/officeart/2005/8/layout/cycle4"/>
    <dgm:cxn modelId="{95055E43-A5E2-4BA7-91CA-D3C176E9A900}" type="presOf" srcId="{584863FF-ECB7-45E7-8E0A-75381A566203}" destId="{F6BDA014-006E-42E7-B7E1-BDBF87E5C9D7}" srcOrd="1" destOrd="4" presId="urn:microsoft.com/office/officeart/2005/8/layout/cycle4"/>
    <dgm:cxn modelId="{D0267D63-8C9F-4577-8203-446616A6EA28}" srcId="{828EA60E-44D8-4EC3-A3B0-6B7ACB27D6A6}" destId="{A4A50988-6942-4B04-818B-02071BA446F2}" srcOrd="3" destOrd="0" parTransId="{DB203432-D337-4D0E-A19F-E338B8DA19E8}" sibTransId="{79D29E53-4CBC-4B56-BB17-F0F680DAEF2F}"/>
    <dgm:cxn modelId="{9AD32748-7B54-46FA-962B-C47CD7EBD32D}" srcId="{FC4CDA4D-214E-4AF2-A8C9-05CA27459976}" destId="{828EA60E-44D8-4EC3-A3B0-6B7ACB27D6A6}" srcOrd="0" destOrd="0" parTransId="{9A3C64BA-A973-48E3-AA13-E3AA95406EB1}" sibTransId="{3BE25DE6-C0A3-4D21-9953-0B2EA4326A33}"/>
    <dgm:cxn modelId="{9C246B48-44AA-45FF-B9DE-2435733E7A12}" srcId="{98589F3A-AFDE-42C2-AB0E-6F89C266490F}" destId="{38134205-50FF-4332-8352-83A330498DB7}" srcOrd="0" destOrd="0" parTransId="{F822EE8B-4E75-4DCF-B59B-B4271AE00AC9}" sibTransId="{F1019CA6-8309-49FA-BAF0-6A48C6870CB4}"/>
    <dgm:cxn modelId="{DF9A8070-72C5-420B-B082-EF75C06A1FFA}" srcId="{7B0AA1C6-D565-4D82-A3CF-C64DC44163B4}" destId="{962D96F2-E7B2-40C7-9742-1E9A752D9D9E}" srcOrd="2" destOrd="0" parTransId="{936D8715-0B5B-47B7-AD80-F876224D79ED}" sibTransId="{B0A8D60C-7A00-4871-8481-AADF498C8328}"/>
    <dgm:cxn modelId="{82102552-CC5C-4D7E-A3E1-0F40E9034DD6}" srcId="{FC4CDA4D-214E-4AF2-A8C9-05CA27459976}" destId="{AB8C12B9-7695-4A6A-BFAC-8899E108761A}" srcOrd="2" destOrd="0" parTransId="{94047DF6-12A7-4D08-AE26-CCDFB0CC1945}" sibTransId="{87551676-0D97-4AF7-8654-59556354283F}"/>
    <dgm:cxn modelId="{56862E72-A87D-43E3-B231-106FD3163F69}" type="presOf" srcId="{E6A945D1-7FCE-49B1-A8F5-CD18DA78B5D7}" destId="{3CD4666D-8AD5-4230-A927-48B56BA87A21}" srcOrd="1" destOrd="1" presId="urn:microsoft.com/office/officeart/2005/8/layout/cycle4"/>
    <dgm:cxn modelId="{DCD9EB53-D506-4F03-9C97-D6DF522F00CF}" type="presOf" srcId="{962D96F2-E7B2-40C7-9742-1E9A752D9D9E}" destId="{F43ECB6F-34C4-456F-AEEF-D6D45F6933E9}" srcOrd="1" destOrd="2" presId="urn:microsoft.com/office/officeart/2005/8/layout/cycle4"/>
    <dgm:cxn modelId="{8B289059-48DA-420B-B7BF-7D132FCB0843}" srcId="{828EA60E-44D8-4EC3-A3B0-6B7ACB27D6A6}" destId="{90FA4BD4-8A18-4FCD-BE92-9F91DEC5FB38}" srcOrd="5" destOrd="0" parTransId="{D46DC3A5-E525-4FEB-B940-5A45D44D5991}" sibTransId="{5F539B4B-98AC-4036-9CBF-06E7D8BB2F5A}"/>
    <dgm:cxn modelId="{090FD679-8B02-489A-932C-C161A454CBA5}" srcId="{7B0AA1C6-D565-4D82-A3CF-C64DC44163B4}" destId="{FCB3FEE4-FF34-4456-8C79-1488A157416F}" srcOrd="4" destOrd="0" parTransId="{0E1B82AD-9966-4B20-8833-778466C76AEC}" sibTransId="{9630EF07-EAFD-4BDA-B6BB-ADDCB6DA7049}"/>
    <dgm:cxn modelId="{281A8080-A214-4CC6-9FC9-BE4978FE7DC8}" srcId="{AB8C12B9-7695-4A6A-BFAC-8899E108761A}" destId="{65AE220F-728F-4B14-A22A-FE45D628A39E}" srcOrd="1" destOrd="0" parTransId="{683E9999-FDF1-4856-A06F-F3BC9D81C54E}" sibTransId="{75579733-A864-4C70-989E-45B4D323602B}"/>
    <dgm:cxn modelId="{D4C7DF80-5150-496E-9EEF-7B02AEA0E520}" srcId="{98589F3A-AFDE-42C2-AB0E-6F89C266490F}" destId="{DBFC1374-7969-4182-A93C-1E0892EDDD3A}" srcOrd="3" destOrd="0" parTransId="{C9356777-F400-43C8-8CD4-1ECF6114081A}" sibTransId="{576594C3-60A3-42C5-9B87-524C2FBD4D98}"/>
    <dgm:cxn modelId="{BEC9D581-7064-40D2-A93D-F5818B8C0A80}" type="presOf" srcId="{49C9F695-6746-4279-9B62-6B03BB1219D7}" destId="{F43ECB6F-34C4-456F-AEEF-D6D45F6933E9}" srcOrd="1" destOrd="1" presId="urn:microsoft.com/office/officeart/2005/8/layout/cycle4"/>
    <dgm:cxn modelId="{A5314B82-476D-4492-99A6-29676841D6D5}" type="presOf" srcId="{962D96F2-E7B2-40C7-9742-1E9A752D9D9E}" destId="{81022B10-453E-4347-AC9F-8382A80530B6}" srcOrd="0" destOrd="2" presId="urn:microsoft.com/office/officeart/2005/8/layout/cycle4"/>
    <dgm:cxn modelId="{A7563683-0CA9-43B0-A56C-2F4FB1CC55D3}" type="presOf" srcId="{B52387A6-F423-44AB-A91A-2F210E2E0578}" destId="{CD2ED905-B8E8-4E91-A5B5-960764F82A44}" srcOrd="0" destOrd="0" presId="urn:microsoft.com/office/officeart/2005/8/layout/cycle4"/>
    <dgm:cxn modelId="{A20D8588-0052-4760-9DF5-B47AF8F2D9F6}" type="presOf" srcId="{FC4CDA4D-214E-4AF2-A8C9-05CA27459976}" destId="{BA4CADD6-D5B7-47D8-AC81-BAA66AEDFB53}" srcOrd="0" destOrd="0" presId="urn:microsoft.com/office/officeart/2005/8/layout/cycle4"/>
    <dgm:cxn modelId="{82A60F9B-AE85-4109-9D7B-353BA5BAAA59}" type="presOf" srcId="{019EA635-0E1F-421D-86A5-D5F5E8B0D046}" destId="{81022B10-453E-4347-AC9F-8382A80530B6}" srcOrd="0" destOrd="3" presId="urn:microsoft.com/office/officeart/2005/8/layout/cycle4"/>
    <dgm:cxn modelId="{E7472D9D-0DC9-4E65-8CF4-E40BD8A22C09}" srcId="{828EA60E-44D8-4EC3-A3B0-6B7ACB27D6A6}" destId="{FAB3516C-7359-4E7A-BD42-2233828BF910}" srcOrd="0" destOrd="0" parTransId="{3167C4C8-6BDF-43D7-A785-2C57DBE400DB}" sibTransId="{68BDD2C4-94A4-45AB-A268-0DFA2271D54C}"/>
    <dgm:cxn modelId="{7A2870A3-F6AE-4820-9135-552B6E72613D}" type="presOf" srcId="{7A4E6E42-006D-450B-864B-02C634A6B7B8}" destId="{81022B10-453E-4347-AC9F-8382A80530B6}" srcOrd="0" destOrd="0" presId="urn:microsoft.com/office/officeart/2005/8/layout/cycle4"/>
    <dgm:cxn modelId="{852C6EA8-3F19-44D3-840D-64010E3769BE}" type="presOf" srcId="{FCB3FEE4-FF34-4456-8C79-1488A157416F}" destId="{81022B10-453E-4347-AC9F-8382A80530B6}" srcOrd="0" destOrd="4" presId="urn:microsoft.com/office/officeart/2005/8/layout/cycle4"/>
    <dgm:cxn modelId="{8F9152A9-8187-47B3-BFED-4AB59EC39D3A}" type="presOf" srcId="{DBFC1374-7969-4182-A93C-1E0892EDDD3A}" destId="{97CFD069-9D26-45C2-AF3B-B171C544ADDC}" srcOrd="0" destOrd="3" presId="urn:microsoft.com/office/officeart/2005/8/layout/cycle4"/>
    <dgm:cxn modelId="{DA8471B2-0660-48AD-84A1-FAB8C0430D09}" type="presOf" srcId="{A4A50988-6942-4B04-818B-02071BA446F2}" destId="{F6BDA014-006E-42E7-B7E1-BDBF87E5C9D7}" srcOrd="1" destOrd="3" presId="urn:microsoft.com/office/officeart/2005/8/layout/cycle4"/>
    <dgm:cxn modelId="{754242B4-D757-4E53-93A3-F4392F2B3754}" srcId="{FC4CDA4D-214E-4AF2-A8C9-05CA27459976}" destId="{7B0AA1C6-D565-4D82-A3CF-C64DC44163B4}" srcOrd="3" destOrd="0" parTransId="{7D66F6C5-E126-4A8D-B8CB-A496122155AD}" sibTransId="{FE806228-D499-4659-9786-F0DE09D27CD4}"/>
    <dgm:cxn modelId="{0BB09EB7-8C6B-4B0A-AE22-E535EB61C05A}" srcId="{828EA60E-44D8-4EC3-A3B0-6B7ACB27D6A6}" destId="{584863FF-ECB7-45E7-8E0A-75381A566203}" srcOrd="4" destOrd="0" parTransId="{C2626F21-8B69-4FD7-9EF6-B1BD7B24559B}" sibTransId="{3E71123D-45D7-4025-B4B2-EF842B88F5BC}"/>
    <dgm:cxn modelId="{7A8F2FBA-8F0F-4BEE-9B69-51776646592D}" type="presOf" srcId="{7B0AA1C6-D565-4D82-A3CF-C64DC44163B4}" destId="{6D34BDD9-DB8B-4988-8F1A-38FC18C77C03}" srcOrd="0" destOrd="0" presId="urn:microsoft.com/office/officeart/2005/8/layout/cycle4"/>
    <dgm:cxn modelId="{61DEDCBB-021F-41AF-8436-41A6EEB426AE}" srcId="{7B0AA1C6-D565-4D82-A3CF-C64DC44163B4}" destId="{92483C54-DB84-4676-80E8-47BA628891CA}" srcOrd="5" destOrd="0" parTransId="{564BFE89-203D-451D-BA71-4B107D17D765}" sibTransId="{CD1418A2-F8AA-402C-8471-DBF5364B714F}"/>
    <dgm:cxn modelId="{D4F534C3-0EEE-473E-B4AD-EAE23BF69837}" type="presOf" srcId="{65AE220F-728F-4B14-A22A-FE45D628A39E}" destId="{F6D04BE9-26E5-4D9D-8D12-96E0D270170D}" srcOrd="1" destOrd="1" presId="urn:microsoft.com/office/officeart/2005/8/layout/cycle4"/>
    <dgm:cxn modelId="{CE2C4EC4-A5CF-4E87-B984-5FC44DE512F4}" type="presOf" srcId="{683FEA82-EEF3-450D-A47F-12A87522BC8D}" destId="{F6D04BE9-26E5-4D9D-8D12-96E0D270170D}" srcOrd="1" destOrd="2" presId="urn:microsoft.com/office/officeart/2005/8/layout/cycle4"/>
    <dgm:cxn modelId="{5F69F5C4-4539-4302-A408-1E6031F0E598}" type="presOf" srcId="{7A4E6E42-006D-450B-864B-02C634A6B7B8}" destId="{F43ECB6F-34C4-456F-AEEF-D6D45F6933E9}" srcOrd="1" destOrd="0" presId="urn:microsoft.com/office/officeart/2005/8/layout/cycle4"/>
    <dgm:cxn modelId="{EFCB00CA-A164-4AC6-85EE-0D584D44E598}" type="presOf" srcId="{92483C54-DB84-4676-80E8-47BA628891CA}" destId="{F43ECB6F-34C4-456F-AEEF-D6D45F6933E9}" srcOrd="1" destOrd="5" presId="urn:microsoft.com/office/officeart/2005/8/layout/cycle4"/>
    <dgm:cxn modelId="{7F1B32D2-DB82-47CA-8E52-9671D9244AFB}" srcId="{7B0AA1C6-D565-4D82-A3CF-C64DC44163B4}" destId="{49C9F695-6746-4279-9B62-6B03BB1219D7}" srcOrd="1" destOrd="0" parTransId="{A2E4E8F4-26F6-4B6A-8F35-BD773D459A23}" sibTransId="{0CEA62A1-8ED1-4113-B7B2-08DB0B4AFC52}"/>
    <dgm:cxn modelId="{C376E3D5-66B5-4892-B155-A85F0333BCFA}" type="presOf" srcId="{98589F3A-AFDE-42C2-AB0E-6F89C266490F}" destId="{5D42FBBC-3D20-4172-BF3A-68A12B007D08}" srcOrd="0" destOrd="0" presId="urn:microsoft.com/office/officeart/2005/8/layout/cycle4"/>
    <dgm:cxn modelId="{78BB80DC-C494-48B5-82B3-1AE716FF1EAF}" type="presOf" srcId="{DBFC1374-7969-4182-A93C-1E0892EDDD3A}" destId="{3CD4666D-8AD5-4230-A927-48B56BA87A21}" srcOrd="1" destOrd="3" presId="urn:microsoft.com/office/officeart/2005/8/layout/cycle4"/>
    <dgm:cxn modelId="{B92661E1-0E98-452F-BD51-1D62B99A9504}" type="presOf" srcId="{B52387A6-F423-44AB-A91A-2F210E2E0578}" destId="{F6D04BE9-26E5-4D9D-8D12-96E0D270170D}" srcOrd="1" destOrd="0" presId="urn:microsoft.com/office/officeart/2005/8/layout/cycle4"/>
    <dgm:cxn modelId="{30F1DAEC-40B1-4A5D-B6B3-27B7172557C0}" type="presOf" srcId="{FCB3FEE4-FF34-4456-8C79-1488A157416F}" destId="{F43ECB6F-34C4-456F-AEEF-D6D45F6933E9}" srcOrd="1" destOrd="4" presId="urn:microsoft.com/office/officeart/2005/8/layout/cycle4"/>
    <dgm:cxn modelId="{19633EEE-BD69-44C9-818B-F9D88E72F0B1}" type="presOf" srcId="{828EA60E-44D8-4EC3-A3B0-6B7ACB27D6A6}" destId="{D84972CF-6390-427A-A9BE-72C0DEDBDA3A}" srcOrd="0" destOrd="0" presId="urn:microsoft.com/office/officeart/2005/8/layout/cycle4"/>
    <dgm:cxn modelId="{A52065F3-7C9A-4813-BB5E-F0D0559B2493}" type="presOf" srcId="{FAB3516C-7359-4E7A-BD42-2233828BF910}" destId="{F6BDA014-006E-42E7-B7E1-BDBF87E5C9D7}" srcOrd="1" destOrd="0" presId="urn:microsoft.com/office/officeart/2005/8/layout/cycle4"/>
    <dgm:cxn modelId="{44497DF4-DE11-442D-B69A-21508BB19C80}" srcId="{AB8C12B9-7695-4A6A-BFAC-8899E108761A}" destId="{683FEA82-EEF3-450D-A47F-12A87522BC8D}" srcOrd="2" destOrd="0" parTransId="{301C9916-3DF6-4C62-8B92-FF63796A8F8B}" sibTransId="{8152C5E1-5337-4417-8AB1-821FF2AF4F15}"/>
    <dgm:cxn modelId="{17FD66F5-6BFA-49A9-B0AF-DE0BEF2B2F07}" srcId="{98589F3A-AFDE-42C2-AB0E-6F89C266490F}" destId="{1057F060-FC7C-4F4A-878F-F6D4C65B69CF}" srcOrd="2" destOrd="0" parTransId="{2A2733CC-94E9-4A45-A740-F27E3BABF0B2}" sibTransId="{1E4867AE-77B9-4204-9D00-EF7342EC43CE}"/>
    <dgm:cxn modelId="{E2D35FF8-177B-419D-99D9-FCBF6C9B3217}" type="presOf" srcId="{36798A34-F07B-46AA-BA6B-7CEBDD6A4071}" destId="{3E8092F4-FC5F-4C71-BA9D-2711DB4D3520}" srcOrd="0" destOrd="1" presId="urn:microsoft.com/office/officeart/2005/8/layout/cycle4"/>
    <dgm:cxn modelId="{8B057FF8-8AC9-42A7-ACE7-9D20EF6EB493}" type="presOf" srcId="{1057F060-FC7C-4F4A-878F-F6D4C65B69CF}" destId="{3CD4666D-8AD5-4230-A927-48B56BA87A21}" srcOrd="1" destOrd="2" presId="urn:microsoft.com/office/officeart/2005/8/layout/cycle4"/>
    <dgm:cxn modelId="{9DF3D3FF-1404-40CA-AD51-BEB474F56387}" srcId="{7B0AA1C6-D565-4D82-A3CF-C64DC44163B4}" destId="{019EA635-0E1F-421D-86A5-D5F5E8B0D046}" srcOrd="3" destOrd="0" parTransId="{1346777B-67C6-41A7-B7F5-562F3D24CD4F}" sibTransId="{8041A92E-7C6E-41C6-BF5D-683D20DF4DD8}"/>
    <dgm:cxn modelId="{05B0EE4A-D94F-47B2-BE8B-CFF154E9C6D6}" type="presParOf" srcId="{BA4CADD6-D5B7-47D8-AC81-BAA66AEDFB53}" destId="{26880AA8-9DB2-42C3-B3F6-DAC5945829E5}" srcOrd="0" destOrd="0" presId="urn:microsoft.com/office/officeart/2005/8/layout/cycle4"/>
    <dgm:cxn modelId="{360FA12C-B9B6-4D8A-9867-43808C57197F}" type="presParOf" srcId="{26880AA8-9DB2-42C3-B3F6-DAC5945829E5}" destId="{035AFDA7-8C27-4C42-9FD4-40A862608FD0}" srcOrd="0" destOrd="0" presId="urn:microsoft.com/office/officeart/2005/8/layout/cycle4"/>
    <dgm:cxn modelId="{6F9C9644-B9AE-4705-84CE-3CE066C84979}" type="presParOf" srcId="{035AFDA7-8C27-4C42-9FD4-40A862608FD0}" destId="{3E8092F4-FC5F-4C71-BA9D-2711DB4D3520}" srcOrd="0" destOrd="0" presId="urn:microsoft.com/office/officeart/2005/8/layout/cycle4"/>
    <dgm:cxn modelId="{F5557560-3D52-4D1F-8F2F-B65D6093B401}" type="presParOf" srcId="{035AFDA7-8C27-4C42-9FD4-40A862608FD0}" destId="{F6BDA014-006E-42E7-B7E1-BDBF87E5C9D7}" srcOrd="1" destOrd="0" presId="urn:microsoft.com/office/officeart/2005/8/layout/cycle4"/>
    <dgm:cxn modelId="{D84CCACD-5C31-4012-9790-2ECF0577D342}" type="presParOf" srcId="{26880AA8-9DB2-42C3-B3F6-DAC5945829E5}" destId="{C7CEBB45-1577-4575-9454-0FC643FB1F19}" srcOrd="1" destOrd="0" presId="urn:microsoft.com/office/officeart/2005/8/layout/cycle4"/>
    <dgm:cxn modelId="{098BAA22-937E-4832-B81C-D928D9E12C88}" type="presParOf" srcId="{C7CEBB45-1577-4575-9454-0FC643FB1F19}" destId="{97CFD069-9D26-45C2-AF3B-B171C544ADDC}" srcOrd="0" destOrd="0" presId="urn:microsoft.com/office/officeart/2005/8/layout/cycle4"/>
    <dgm:cxn modelId="{4A15ABBC-927A-4FBD-8228-B3FB7C578C3D}" type="presParOf" srcId="{C7CEBB45-1577-4575-9454-0FC643FB1F19}" destId="{3CD4666D-8AD5-4230-A927-48B56BA87A21}" srcOrd="1" destOrd="0" presId="urn:microsoft.com/office/officeart/2005/8/layout/cycle4"/>
    <dgm:cxn modelId="{E8183D69-43FE-4A0E-ABC3-770356F34EAD}" type="presParOf" srcId="{26880AA8-9DB2-42C3-B3F6-DAC5945829E5}" destId="{242E9202-94C4-4A1A-A7EB-23217E111EE3}" srcOrd="2" destOrd="0" presId="urn:microsoft.com/office/officeart/2005/8/layout/cycle4"/>
    <dgm:cxn modelId="{10F2843C-728B-48A6-9719-19E8E12872F6}" type="presParOf" srcId="{242E9202-94C4-4A1A-A7EB-23217E111EE3}" destId="{CD2ED905-B8E8-4E91-A5B5-960764F82A44}" srcOrd="0" destOrd="0" presId="urn:microsoft.com/office/officeart/2005/8/layout/cycle4"/>
    <dgm:cxn modelId="{86E42663-1DB3-4A04-83F7-C17F60EA805B}" type="presParOf" srcId="{242E9202-94C4-4A1A-A7EB-23217E111EE3}" destId="{F6D04BE9-26E5-4D9D-8D12-96E0D270170D}" srcOrd="1" destOrd="0" presId="urn:microsoft.com/office/officeart/2005/8/layout/cycle4"/>
    <dgm:cxn modelId="{C4AB15DF-A365-4EAC-A272-7CA9E3429F1F}" type="presParOf" srcId="{26880AA8-9DB2-42C3-B3F6-DAC5945829E5}" destId="{AFCA1232-EB7F-433D-A8AD-D4BF8679B368}" srcOrd="3" destOrd="0" presId="urn:microsoft.com/office/officeart/2005/8/layout/cycle4"/>
    <dgm:cxn modelId="{5CF46C99-2718-4E05-A717-30067F651028}" type="presParOf" srcId="{AFCA1232-EB7F-433D-A8AD-D4BF8679B368}" destId="{81022B10-453E-4347-AC9F-8382A80530B6}" srcOrd="0" destOrd="0" presId="urn:microsoft.com/office/officeart/2005/8/layout/cycle4"/>
    <dgm:cxn modelId="{57DE2C8D-D14A-4D20-9AD9-F22E6F171545}" type="presParOf" srcId="{AFCA1232-EB7F-433D-A8AD-D4BF8679B368}" destId="{F43ECB6F-34C4-456F-AEEF-D6D45F6933E9}" srcOrd="1" destOrd="0" presId="urn:microsoft.com/office/officeart/2005/8/layout/cycle4"/>
    <dgm:cxn modelId="{3F4F3899-39FF-4AD0-A1F4-73BA54CD7497}" type="presParOf" srcId="{26880AA8-9DB2-42C3-B3F6-DAC5945829E5}" destId="{5C1644F2-C97D-49F0-A045-3A5CB0443400}" srcOrd="4" destOrd="0" presId="urn:microsoft.com/office/officeart/2005/8/layout/cycle4"/>
    <dgm:cxn modelId="{25ECDFC5-EEC9-4A89-9832-AA3E5FE3FFC0}" type="presParOf" srcId="{BA4CADD6-D5B7-47D8-AC81-BAA66AEDFB53}" destId="{4A5C2790-D065-4DED-B9AA-677372ECABA2}" srcOrd="1" destOrd="0" presId="urn:microsoft.com/office/officeart/2005/8/layout/cycle4"/>
    <dgm:cxn modelId="{0B0274EA-EACF-42E7-960A-8D160684E6B1}" type="presParOf" srcId="{4A5C2790-D065-4DED-B9AA-677372ECABA2}" destId="{D84972CF-6390-427A-A9BE-72C0DEDBDA3A}" srcOrd="0" destOrd="0" presId="urn:microsoft.com/office/officeart/2005/8/layout/cycle4"/>
    <dgm:cxn modelId="{C4053347-C70B-4A75-9B24-7D506D7E99E0}" type="presParOf" srcId="{4A5C2790-D065-4DED-B9AA-677372ECABA2}" destId="{5D42FBBC-3D20-4172-BF3A-68A12B007D08}" srcOrd="1" destOrd="0" presId="urn:microsoft.com/office/officeart/2005/8/layout/cycle4"/>
    <dgm:cxn modelId="{6E774F7F-DF75-49D8-B465-41CB393C0ED4}" type="presParOf" srcId="{4A5C2790-D065-4DED-B9AA-677372ECABA2}" destId="{4AE24EC0-9AA2-4E66-A2C4-B35530371211}" srcOrd="2" destOrd="0" presId="urn:microsoft.com/office/officeart/2005/8/layout/cycle4"/>
    <dgm:cxn modelId="{8F42E07D-CFD1-433D-9FC5-580BDD8B419A}" type="presParOf" srcId="{4A5C2790-D065-4DED-B9AA-677372ECABA2}" destId="{6D34BDD9-DB8B-4988-8F1A-38FC18C77C03}" srcOrd="3" destOrd="0" presId="urn:microsoft.com/office/officeart/2005/8/layout/cycle4"/>
    <dgm:cxn modelId="{87945B20-D392-4AE5-A0EA-4D282884FA64}" type="presParOf" srcId="{4A5C2790-D065-4DED-B9AA-677372ECABA2}" destId="{E93416DC-CAA8-4250-9EA2-C346F2828338}" srcOrd="4" destOrd="0" presId="urn:microsoft.com/office/officeart/2005/8/layout/cycle4"/>
    <dgm:cxn modelId="{55C3E822-2358-4BEB-BD16-2C0A92498EF5}" type="presParOf" srcId="{BA4CADD6-D5B7-47D8-AC81-BAA66AEDFB53}" destId="{07A934AE-07F4-403A-9B37-0AB49029F15E}" srcOrd="2" destOrd="0" presId="urn:microsoft.com/office/officeart/2005/8/layout/cycle4"/>
    <dgm:cxn modelId="{61284BDD-E117-4C45-B645-599831406548}" type="presParOf" srcId="{BA4CADD6-D5B7-47D8-AC81-BAA66AEDFB53}" destId="{2C0B4432-2D56-499E-9D0A-F4C8DA99A8A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E6C154-CB3D-439E-9808-760193336775}"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9005F81D-9BED-4DCB-ABC7-014C496B601E}">
      <dgm:prSet phldrT="[Text]"/>
      <dgm:spPr/>
      <dgm:t>
        <a:bodyPr/>
        <a:lstStyle/>
        <a:p>
          <a:r>
            <a:rPr lang="en-US" dirty="0">
              <a:latin typeface="Arial" panose="020B0604020202020204" pitchFamily="34" charset="0"/>
              <a:cs typeface="Arial" panose="020B0604020202020204" pitchFamily="34" charset="0"/>
            </a:rPr>
            <a:t>IMMINENT RISK</a:t>
          </a:r>
        </a:p>
      </dgm:t>
    </dgm:pt>
    <dgm:pt modelId="{9BAB2040-A32B-48AC-9448-8D33F8DA6D2B}" type="parTrans" cxnId="{671A9FD5-A3B9-4D78-A7BB-22FE3EA211D9}">
      <dgm:prSet/>
      <dgm:spPr/>
      <dgm:t>
        <a:bodyPr/>
        <a:lstStyle/>
        <a:p>
          <a:endParaRPr lang="en-US"/>
        </a:p>
      </dgm:t>
    </dgm:pt>
    <dgm:pt modelId="{1452AA7E-12E1-4643-90EA-E26C17C18C02}" type="sibTrans" cxnId="{671A9FD5-A3B9-4D78-A7BB-22FE3EA211D9}">
      <dgm:prSet/>
      <dgm:spPr/>
      <dgm:t>
        <a:bodyPr/>
        <a:lstStyle/>
        <a:p>
          <a:endParaRPr lang="en-US"/>
        </a:p>
      </dgm:t>
    </dgm:pt>
    <dgm:pt modelId="{6396E905-AAAB-4713-8502-315474170340}">
      <dgm:prSet phldrT="[Text]" custT="1"/>
      <dgm:spPr/>
      <dgm:t>
        <a:bodyPr/>
        <a:lstStyle/>
        <a:p>
          <a:pPr>
            <a:buFontTx/>
            <a:buNone/>
          </a:pPr>
          <a:r>
            <a:rPr lang="en-US" sz="1600" b="0" dirty="0">
              <a:solidFill>
                <a:schemeClr val="tx1"/>
              </a:solidFill>
              <a:latin typeface="Arial" panose="020B0604020202020204" pitchFamily="34" charset="0"/>
              <a:cs typeface="Arial" panose="020B0604020202020204" pitchFamily="34" charset="0"/>
            </a:rPr>
            <a:t>•</a:t>
          </a:r>
          <a:r>
            <a:rPr lang="en-US" sz="1600" b="0" dirty="0">
              <a:solidFill>
                <a:schemeClr val="tx2">
                  <a:lumMod val="50000"/>
                </a:schemeClr>
              </a:solidFill>
              <a:latin typeface="Arial" panose="020B0604020202020204" pitchFamily="34" charset="0"/>
              <a:cs typeface="Arial" panose="020B0604020202020204" pitchFamily="34" charset="0"/>
            </a:rPr>
            <a:t>	Clear egress path 24”</a:t>
          </a:r>
        </a:p>
      </dgm:t>
    </dgm:pt>
    <dgm:pt modelId="{673EB4F6-7A9C-4D66-AC42-72361FD4F0FB}" type="parTrans" cxnId="{AFC8CA8D-E738-40F7-B222-6F9FB520F4AB}">
      <dgm:prSet/>
      <dgm:spPr/>
      <dgm:t>
        <a:bodyPr/>
        <a:lstStyle/>
        <a:p>
          <a:endParaRPr lang="en-US"/>
        </a:p>
      </dgm:t>
    </dgm:pt>
    <dgm:pt modelId="{B1A595AE-6363-4098-97D2-D3D6EBA6343D}" type="sibTrans" cxnId="{AFC8CA8D-E738-40F7-B222-6F9FB520F4AB}">
      <dgm:prSet/>
      <dgm:spPr/>
      <dgm:t>
        <a:bodyPr/>
        <a:lstStyle/>
        <a:p>
          <a:endParaRPr lang="en-US"/>
        </a:p>
      </dgm:t>
    </dgm:pt>
    <dgm:pt modelId="{9D817F43-B51A-44EA-B50B-382911C58F4C}">
      <dgm:prSet phldrT="[Text]"/>
      <dgm:spPr/>
      <dgm:t>
        <a:bodyPr/>
        <a:lstStyle/>
        <a:p>
          <a:r>
            <a:rPr lang="en-US" dirty="0">
              <a:latin typeface="Arial" panose="020B0604020202020204" pitchFamily="34" charset="0"/>
              <a:cs typeface="Arial" panose="020B0604020202020204" pitchFamily="34" charset="0"/>
            </a:rPr>
            <a:t>MUST BE CORRECTED TO PASS INSPECTION</a:t>
          </a:r>
        </a:p>
      </dgm:t>
    </dgm:pt>
    <dgm:pt modelId="{68B0EAA6-B3CE-436C-95B9-16DD39344EA7}" type="parTrans" cxnId="{8CCF4E19-DC80-483B-A112-BB4C6064F25C}">
      <dgm:prSet/>
      <dgm:spPr/>
      <dgm:t>
        <a:bodyPr/>
        <a:lstStyle/>
        <a:p>
          <a:endParaRPr lang="en-US"/>
        </a:p>
      </dgm:t>
    </dgm:pt>
    <dgm:pt modelId="{FCD176BA-898B-45AE-9D53-01A5EFE86248}" type="sibTrans" cxnId="{8CCF4E19-DC80-483B-A112-BB4C6064F25C}">
      <dgm:prSet/>
      <dgm:spPr/>
      <dgm:t>
        <a:bodyPr/>
        <a:lstStyle/>
        <a:p>
          <a:endParaRPr lang="en-US"/>
        </a:p>
      </dgm:t>
    </dgm:pt>
    <dgm:pt modelId="{8E68DDD5-D267-4420-B620-6B81842434A2}">
      <dgm:prSet phldrT="[Text]" custT="1"/>
      <dgm:spPr/>
      <dgm:t>
        <a:bodyPr/>
        <a:lstStyle/>
        <a:p>
          <a:pPr>
            <a:buFontTx/>
            <a:buNone/>
          </a:pPr>
          <a:r>
            <a:rPr lang="en-US" sz="1600" b="0" dirty="0">
              <a:solidFill>
                <a:schemeClr val="tx1"/>
              </a:solidFill>
              <a:latin typeface="Arial" panose="020B0604020202020204" pitchFamily="34" charset="0"/>
              <a:cs typeface="Arial" panose="020B0604020202020204" pitchFamily="34" charset="0"/>
            </a:rPr>
            <a:t>•</a:t>
          </a:r>
          <a:r>
            <a:rPr lang="en-US" sz="1600" b="0" dirty="0">
              <a:solidFill>
                <a:schemeClr val="tx2">
                  <a:lumMod val="50000"/>
                </a:schemeClr>
              </a:solidFill>
              <a:latin typeface="Arial" panose="020B0604020202020204" pitchFamily="34" charset="0"/>
              <a:cs typeface="Arial" panose="020B0604020202020204" pitchFamily="34" charset="0"/>
            </a:rPr>
            <a:t>	Reduce clutter by 25%</a:t>
          </a:r>
        </a:p>
      </dgm:t>
    </dgm:pt>
    <dgm:pt modelId="{0A492107-3DED-4DEF-BD5D-56D116130F02}" type="parTrans" cxnId="{BECD0BF1-58B7-4CA0-B9D0-2E49CAF1B2E6}">
      <dgm:prSet/>
      <dgm:spPr/>
      <dgm:t>
        <a:bodyPr/>
        <a:lstStyle/>
        <a:p>
          <a:endParaRPr lang="en-US"/>
        </a:p>
      </dgm:t>
    </dgm:pt>
    <dgm:pt modelId="{337989CF-AA38-46E0-9E6F-30CABAB93712}" type="sibTrans" cxnId="{BECD0BF1-58B7-4CA0-B9D0-2E49CAF1B2E6}">
      <dgm:prSet/>
      <dgm:spPr/>
      <dgm:t>
        <a:bodyPr/>
        <a:lstStyle/>
        <a:p>
          <a:endParaRPr lang="en-US"/>
        </a:p>
      </dgm:t>
    </dgm:pt>
    <dgm:pt modelId="{62C4FA9E-AE5B-47CC-B5A5-4CA8354E0914}">
      <dgm:prSet phldrT="[Text]"/>
      <dgm:spPr/>
      <dgm:t>
        <a:bodyPr/>
        <a:lstStyle/>
        <a:p>
          <a:r>
            <a:rPr lang="en-US" dirty="0">
              <a:latin typeface="Arial" panose="020B0604020202020204" pitchFamily="34" charset="0"/>
              <a:cs typeface="Arial" panose="020B0604020202020204" pitchFamily="34" charset="0"/>
            </a:rPr>
            <a:t>NOT REQUIRED BUT MAY IMPROVE QUALITY OF LIFE</a:t>
          </a:r>
        </a:p>
      </dgm:t>
    </dgm:pt>
    <dgm:pt modelId="{ACD5F95B-9999-46EF-8CAF-89B0DB1D0601}" type="parTrans" cxnId="{F97F5140-7F11-473A-9030-BA7EEB83C9EE}">
      <dgm:prSet/>
      <dgm:spPr/>
      <dgm:t>
        <a:bodyPr/>
        <a:lstStyle/>
        <a:p>
          <a:endParaRPr lang="en-US"/>
        </a:p>
      </dgm:t>
    </dgm:pt>
    <dgm:pt modelId="{92DA0FA5-0AE8-448A-A8F2-873CD252AAFB}" type="sibTrans" cxnId="{F97F5140-7F11-473A-9030-BA7EEB83C9EE}">
      <dgm:prSet/>
      <dgm:spPr/>
      <dgm:t>
        <a:bodyPr/>
        <a:lstStyle/>
        <a:p>
          <a:endParaRPr lang="en-US"/>
        </a:p>
      </dgm:t>
    </dgm:pt>
    <dgm:pt modelId="{4826B5B5-2C0E-4B93-8B11-6DBB293D3773}">
      <dgm:prSet phldrT="[Text]" custT="1"/>
      <dgm:spPr/>
      <dgm:t>
        <a:bodyPr/>
        <a:lstStyle/>
        <a:p>
          <a:pPr>
            <a:buFontTx/>
            <a:buNone/>
          </a:pPr>
          <a:r>
            <a:rPr lang="en-US" sz="1600" b="0" dirty="0">
              <a:solidFill>
                <a:schemeClr val="tx1"/>
              </a:solidFill>
              <a:latin typeface="Arial" panose="020B0604020202020204" pitchFamily="34" charset="0"/>
              <a:cs typeface="Arial" panose="020B0604020202020204" pitchFamily="34" charset="0"/>
            </a:rPr>
            <a:t>•</a:t>
          </a:r>
          <a:r>
            <a:rPr lang="en-US" sz="1600" b="0" dirty="0">
              <a:solidFill>
                <a:schemeClr val="tx2">
                  <a:lumMod val="50000"/>
                </a:schemeClr>
              </a:solidFill>
              <a:latin typeface="Arial" panose="020B0604020202020204" pitchFamily="34" charset="0"/>
              <a:cs typeface="Arial" panose="020B0604020202020204" pitchFamily="34" charset="0"/>
            </a:rPr>
            <a:t>	Clear bed for sleeping</a:t>
          </a:r>
        </a:p>
      </dgm:t>
    </dgm:pt>
    <dgm:pt modelId="{B8356D71-D84D-4A8E-99D1-2B0916FFBFA5}" type="parTrans" cxnId="{A44DA3D9-1F19-4EB2-9E60-CFB979FF32D5}">
      <dgm:prSet/>
      <dgm:spPr/>
      <dgm:t>
        <a:bodyPr/>
        <a:lstStyle/>
        <a:p>
          <a:endParaRPr lang="en-US"/>
        </a:p>
      </dgm:t>
    </dgm:pt>
    <dgm:pt modelId="{665A2736-AAC4-4F99-869C-60CC4F12F32C}" type="sibTrans" cxnId="{A44DA3D9-1F19-4EB2-9E60-CFB979FF32D5}">
      <dgm:prSet/>
      <dgm:spPr/>
      <dgm:t>
        <a:bodyPr/>
        <a:lstStyle/>
        <a:p>
          <a:endParaRPr lang="en-US"/>
        </a:p>
      </dgm:t>
    </dgm:pt>
    <dgm:pt modelId="{C49C5779-918B-46BD-932C-B21B3EC196C5}">
      <dgm:prSet phldrT="[Text]"/>
      <dgm:spPr/>
      <dgm:t>
        <a:bodyPr/>
        <a:lstStyle/>
        <a:p>
          <a:endParaRPr lang="en-US" sz="1100" dirty="0"/>
        </a:p>
      </dgm:t>
    </dgm:pt>
    <dgm:pt modelId="{2376610A-2B8E-4960-A1E7-0F8140FF210F}" type="parTrans" cxnId="{A096F720-E40D-4EF0-ABC0-2AA4BE08B625}">
      <dgm:prSet/>
      <dgm:spPr/>
      <dgm:t>
        <a:bodyPr/>
        <a:lstStyle/>
        <a:p>
          <a:endParaRPr lang="en-US"/>
        </a:p>
      </dgm:t>
    </dgm:pt>
    <dgm:pt modelId="{E3CF24F3-CAB0-427B-91F9-A43BB1C2D583}" type="sibTrans" cxnId="{A096F720-E40D-4EF0-ABC0-2AA4BE08B625}">
      <dgm:prSet/>
      <dgm:spPr/>
      <dgm:t>
        <a:bodyPr/>
        <a:lstStyle/>
        <a:p>
          <a:endParaRPr lang="en-US"/>
        </a:p>
      </dgm:t>
    </dgm:pt>
    <dgm:pt modelId="{F2627175-CD59-4271-ADAA-4B264480EA0E}">
      <dgm:prSet custT="1"/>
      <dgm:spPr/>
      <dgm:t>
        <a:bodyPr/>
        <a:lstStyle/>
        <a:p>
          <a:pPr>
            <a:buFontTx/>
            <a:buNone/>
          </a:pPr>
          <a:r>
            <a:rPr lang="en-US" sz="1600" b="0" dirty="0">
              <a:solidFill>
                <a:schemeClr val="tx2">
                  <a:lumMod val="50000"/>
                </a:schemeClr>
              </a:solidFill>
              <a:latin typeface="Arial" panose="020B0604020202020204" pitchFamily="34" charset="0"/>
              <a:cs typeface="Arial" panose="020B0604020202020204" pitchFamily="34" charset="0"/>
            </a:rPr>
            <a:t>•	Remove items from top of stove</a:t>
          </a:r>
        </a:p>
      </dgm:t>
    </dgm:pt>
    <dgm:pt modelId="{DBE1FDD8-3429-4367-86B4-F3A171959DD8}" type="parTrans" cxnId="{C34AB62F-31B7-46DE-8E6B-EF0DDBE15616}">
      <dgm:prSet/>
      <dgm:spPr/>
      <dgm:t>
        <a:bodyPr/>
        <a:lstStyle/>
        <a:p>
          <a:endParaRPr lang="en-US"/>
        </a:p>
      </dgm:t>
    </dgm:pt>
    <dgm:pt modelId="{9A3EFFA8-4646-4AB6-80D9-2185AB2C19D4}" type="sibTrans" cxnId="{C34AB62F-31B7-46DE-8E6B-EF0DDBE15616}">
      <dgm:prSet/>
      <dgm:spPr/>
      <dgm:t>
        <a:bodyPr/>
        <a:lstStyle/>
        <a:p>
          <a:endParaRPr lang="en-US"/>
        </a:p>
      </dgm:t>
    </dgm:pt>
    <dgm:pt modelId="{8EA2F6EF-A878-47A1-A2AD-6AD1551F479B}">
      <dgm:prSet custT="1"/>
      <dgm:spPr/>
      <dgm:t>
        <a:bodyPr/>
        <a:lstStyle/>
        <a:p>
          <a:pPr>
            <a:buFontTx/>
            <a:buNone/>
          </a:pPr>
          <a:r>
            <a:rPr lang="en-US" sz="1600" b="0" dirty="0">
              <a:solidFill>
                <a:schemeClr val="tx2">
                  <a:lumMod val="50000"/>
                </a:schemeClr>
              </a:solidFill>
              <a:latin typeface="Arial" panose="020B0604020202020204" pitchFamily="34" charset="0"/>
              <a:cs typeface="Arial" panose="020B0604020202020204" pitchFamily="34" charset="0"/>
            </a:rPr>
            <a:t>•	Remove items from near heating system</a:t>
          </a:r>
        </a:p>
      </dgm:t>
    </dgm:pt>
    <dgm:pt modelId="{653E5E38-817E-4E84-B493-EC809B37B007}" type="parTrans" cxnId="{12DEDC14-419D-4390-930B-B0870CAB3F1E}">
      <dgm:prSet/>
      <dgm:spPr/>
      <dgm:t>
        <a:bodyPr/>
        <a:lstStyle/>
        <a:p>
          <a:endParaRPr lang="en-US"/>
        </a:p>
      </dgm:t>
    </dgm:pt>
    <dgm:pt modelId="{A65FD011-52FE-438E-BC8D-221463C41102}" type="sibTrans" cxnId="{12DEDC14-419D-4390-930B-B0870CAB3F1E}">
      <dgm:prSet/>
      <dgm:spPr/>
      <dgm:t>
        <a:bodyPr/>
        <a:lstStyle/>
        <a:p>
          <a:endParaRPr lang="en-US"/>
        </a:p>
      </dgm:t>
    </dgm:pt>
    <dgm:pt modelId="{DEB93DB2-A012-46D9-8579-7E0525F335B9}">
      <dgm:prSet custT="1"/>
      <dgm:spPr/>
      <dgm:t>
        <a:bodyPr/>
        <a:lstStyle/>
        <a:p>
          <a:endParaRPr lang="en-US" sz="1600" b="0" dirty="0">
            <a:solidFill>
              <a:schemeClr val="tx2">
                <a:lumMod val="50000"/>
              </a:schemeClr>
            </a:solidFill>
            <a:latin typeface="Arial" panose="020B0604020202020204" pitchFamily="34" charset="0"/>
            <a:cs typeface="Arial" panose="020B0604020202020204" pitchFamily="34" charset="0"/>
          </a:endParaRPr>
        </a:p>
      </dgm:t>
    </dgm:pt>
    <dgm:pt modelId="{0BD76932-070E-4256-AFC0-6D5A0BED6ECA}" type="parTrans" cxnId="{570A6A44-AFA5-4AD1-AB5E-17BEEA9104FE}">
      <dgm:prSet/>
      <dgm:spPr/>
      <dgm:t>
        <a:bodyPr/>
        <a:lstStyle/>
        <a:p>
          <a:endParaRPr lang="en-US"/>
        </a:p>
      </dgm:t>
    </dgm:pt>
    <dgm:pt modelId="{BD9B28B4-A591-431D-8AC8-9729F82186B1}" type="sibTrans" cxnId="{570A6A44-AFA5-4AD1-AB5E-17BEEA9104FE}">
      <dgm:prSet/>
      <dgm:spPr/>
      <dgm:t>
        <a:bodyPr/>
        <a:lstStyle/>
        <a:p>
          <a:endParaRPr lang="en-US"/>
        </a:p>
      </dgm:t>
    </dgm:pt>
    <dgm:pt modelId="{01468621-431A-49B9-A4DD-6E1FC0236D32}">
      <dgm:prSet custT="1"/>
      <dgm:spPr/>
      <dgm:t>
        <a:bodyPr/>
        <a:lstStyle/>
        <a:p>
          <a:pPr>
            <a:buFontTx/>
            <a:buNone/>
          </a:pPr>
          <a:r>
            <a:rPr lang="en-US" sz="1600" b="0" dirty="0">
              <a:solidFill>
                <a:schemeClr val="tx2">
                  <a:lumMod val="50000"/>
                </a:schemeClr>
              </a:solidFill>
              <a:latin typeface="Arial" panose="020B0604020202020204" pitchFamily="34" charset="0"/>
              <a:cs typeface="Arial" panose="020B0604020202020204" pitchFamily="34" charset="0"/>
            </a:rPr>
            <a:t>•	Egress paths 36”</a:t>
          </a:r>
        </a:p>
      </dgm:t>
    </dgm:pt>
    <dgm:pt modelId="{30A7555D-257B-4ADC-B71E-AADD529769FB}" type="parTrans" cxnId="{DF64B630-95D0-4E7B-9DA3-E8E2918FC37D}">
      <dgm:prSet/>
      <dgm:spPr/>
      <dgm:t>
        <a:bodyPr/>
        <a:lstStyle/>
        <a:p>
          <a:endParaRPr lang="en-US"/>
        </a:p>
      </dgm:t>
    </dgm:pt>
    <dgm:pt modelId="{4107AC04-F0D6-4156-AD51-16C5A05018E6}" type="sibTrans" cxnId="{DF64B630-95D0-4E7B-9DA3-E8E2918FC37D}">
      <dgm:prSet/>
      <dgm:spPr/>
      <dgm:t>
        <a:bodyPr/>
        <a:lstStyle/>
        <a:p>
          <a:endParaRPr lang="en-US"/>
        </a:p>
      </dgm:t>
    </dgm:pt>
    <dgm:pt modelId="{185C3E70-779A-4180-BA03-41651104B068}">
      <dgm:prSet custT="1"/>
      <dgm:spPr/>
      <dgm:t>
        <a:bodyPr/>
        <a:lstStyle/>
        <a:p>
          <a:pPr>
            <a:buFontTx/>
            <a:buNone/>
          </a:pPr>
          <a:r>
            <a:rPr lang="en-US" sz="1600" b="0" dirty="0">
              <a:solidFill>
                <a:schemeClr val="tx2">
                  <a:lumMod val="50000"/>
                </a:schemeClr>
              </a:solidFill>
              <a:latin typeface="Arial" panose="020B0604020202020204" pitchFamily="34" charset="0"/>
              <a:cs typeface="Arial" panose="020B0604020202020204" pitchFamily="34" charset="0"/>
            </a:rPr>
            <a:t>•	Stacks no higher than 4’</a:t>
          </a:r>
        </a:p>
      </dgm:t>
    </dgm:pt>
    <dgm:pt modelId="{BC4B61FA-78F0-490E-AEEE-C635D14DBECF}" type="parTrans" cxnId="{01677326-4F91-4D93-9CE2-7C958C15C75E}">
      <dgm:prSet/>
      <dgm:spPr/>
      <dgm:t>
        <a:bodyPr/>
        <a:lstStyle/>
        <a:p>
          <a:endParaRPr lang="en-US"/>
        </a:p>
      </dgm:t>
    </dgm:pt>
    <dgm:pt modelId="{32EE9E14-A6ED-467E-BBD7-1C2855D0B35E}" type="sibTrans" cxnId="{01677326-4F91-4D93-9CE2-7C958C15C75E}">
      <dgm:prSet/>
      <dgm:spPr/>
      <dgm:t>
        <a:bodyPr/>
        <a:lstStyle/>
        <a:p>
          <a:endParaRPr lang="en-US"/>
        </a:p>
      </dgm:t>
    </dgm:pt>
    <dgm:pt modelId="{9F8AF2EC-F978-45B4-A173-7721680C8B83}">
      <dgm:prSet custT="1"/>
      <dgm:spPr/>
      <dgm:t>
        <a:bodyPr/>
        <a:lstStyle/>
        <a:p>
          <a:endParaRPr lang="en-US" sz="1600" b="0" dirty="0">
            <a:solidFill>
              <a:schemeClr val="tx1"/>
            </a:solidFill>
            <a:latin typeface="Arial" panose="020B0604020202020204" pitchFamily="34" charset="0"/>
            <a:cs typeface="Arial" panose="020B0604020202020204" pitchFamily="34" charset="0"/>
          </a:endParaRPr>
        </a:p>
      </dgm:t>
    </dgm:pt>
    <dgm:pt modelId="{935FFA0E-A2AE-4EE7-8EB6-10DEE842D486}" type="parTrans" cxnId="{3F5D500E-5136-47F5-B09C-868AAD075C42}">
      <dgm:prSet/>
      <dgm:spPr/>
      <dgm:t>
        <a:bodyPr/>
        <a:lstStyle/>
        <a:p>
          <a:endParaRPr lang="en-US"/>
        </a:p>
      </dgm:t>
    </dgm:pt>
    <dgm:pt modelId="{84DAD140-A560-4204-963A-9B32836BD9EE}" type="sibTrans" cxnId="{3F5D500E-5136-47F5-B09C-868AAD075C42}">
      <dgm:prSet/>
      <dgm:spPr/>
      <dgm:t>
        <a:bodyPr/>
        <a:lstStyle/>
        <a:p>
          <a:endParaRPr lang="en-US"/>
        </a:p>
      </dgm:t>
    </dgm:pt>
    <dgm:pt modelId="{0B3D4ECF-81A9-4F52-B5F6-30EB0C410769}">
      <dgm:prSet custT="1"/>
      <dgm:spPr/>
      <dgm:t>
        <a:bodyPr/>
        <a:lstStyle/>
        <a:p>
          <a:pPr>
            <a:buFontTx/>
            <a:buNone/>
          </a:pPr>
          <a:r>
            <a:rPr lang="en-US" sz="1600" b="0" dirty="0">
              <a:solidFill>
                <a:schemeClr val="tx2">
                  <a:lumMod val="50000"/>
                </a:schemeClr>
              </a:solidFill>
              <a:latin typeface="Arial" panose="020B0604020202020204" pitchFamily="34" charset="0"/>
              <a:cs typeface="Arial" panose="020B0604020202020204" pitchFamily="34" charset="0"/>
            </a:rPr>
            <a:t>•	Put sheets/ towels in linen closet</a:t>
          </a:r>
        </a:p>
      </dgm:t>
    </dgm:pt>
    <dgm:pt modelId="{D26BBC4D-B730-47C4-BC89-907AC092905E}" type="parTrans" cxnId="{39076DC4-A246-4D53-995B-2D715D6EDC2D}">
      <dgm:prSet/>
      <dgm:spPr/>
      <dgm:t>
        <a:bodyPr/>
        <a:lstStyle/>
        <a:p>
          <a:endParaRPr lang="en-US"/>
        </a:p>
      </dgm:t>
    </dgm:pt>
    <dgm:pt modelId="{8E18E774-4321-4C5D-B25F-3CDB5D7E23D7}" type="sibTrans" cxnId="{39076DC4-A246-4D53-995B-2D715D6EDC2D}">
      <dgm:prSet/>
      <dgm:spPr/>
      <dgm:t>
        <a:bodyPr/>
        <a:lstStyle/>
        <a:p>
          <a:endParaRPr lang="en-US"/>
        </a:p>
      </dgm:t>
    </dgm:pt>
    <dgm:pt modelId="{D3D3E26E-2D0B-49F8-841C-0E39E865D282}">
      <dgm:prSet custT="1"/>
      <dgm:spPr/>
      <dgm:t>
        <a:bodyPr/>
        <a:lstStyle/>
        <a:p>
          <a:endParaRPr lang="en-US" sz="1600" b="0" dirty="0">
            <a:solidFill>
              <a:schemeClr val="tx1"/>
            </a:solidFill>
            <a:latin typeface="Arial" panose="020B0604020202020204" pitchFamily="34" charset="0"/>
            <a:cs typeface="Arial" panose="020B0604020202020204" pitchFamily="34" charset="0"/>
          </a:endParaRPr>
        </a:p>
      </dgm:t>
    </dgm:pt>
    <dgm:pt modelId="{AE7696C7-0D6E-4143-A854-174B785B75E0}" type="parTrans" cxnId="{FAF3BB1F-F9EE-45D4-BFCC-DC9E9E63CB85}">
      <dgm:prSet/>
      <dgm:spPr/>
      <dgm:t>
        <a:bodyPr/>
        <a:lstStyle/>
        <a:p>
          <a:endParaRPr lang="en-US"/>
        </a:p>
      </dgm:t>
    </dgm:pt>
    <dgm:pt modelId="{B1C3012E-0C60-4B36-9717-60703D90F2E9}" type="sibTrans" cxnId="{FAF3BB1F-F9EE-45D4-BFCC-DC9E9E63CB85}">
      <dgm:prSet/>
      <dgm:spPr/>
      <dgm:t>
        <a:bodyPr/>
        <a:lstStyle/>
        <a:p>
          <a:endParaRPr lang="en-US"/>
        </a:p>
      </dgm:t>
    </dgm:pt>
    <dgm:pt modelId="{53FDE61F-7DC1-4374-A1FD-741D62F4E682}" type="pres">
      <dgm:prSet presAssocID="{35E6C154-CB3D-439E-9808-760193336775}" presName="rootnode" presStyleCnt="0">
        <dgm:presLayoutVars>
          <dgm:chMax/>
          <dgm:chPref/>
          <dgm:dir/>
          <dgm:animLvl val="lvl"/>
        </dgm:presLayoutVars>
      </dgm:prSet>
      <dgm:spPr/>
    </dgm:pt>
    <dgm:pt modelId="{E8E1124F-2CC0-49D9-824E-454FA263F899}" type="pres">
      <dgm:prSet presAssocID="{9005F81D-9BED-4DCB-ABC7-014C496B601E}" presName="composite" presStyleCnt="0"/>
      <dgm:spPr/>
    </dgm:pt>
    <dgm:pt modelId="{0DA7EF43-374B-4AE8-BAB3-03F2018199E9}" type="pres">
      <dgm:prSet presAssocID="{9005F81D-9BED-4DCB-ABC7-014C496B601E}" presName="bentUpArrow1" presStyleLbl="alignImgPlace1" presStyleIdx="0" presStyleCnt="2"/>
      <dgm:spPr/>
    </dgm:pt>
    <dgm:pt modelId="{2A1915DB-9C9F-43C5-A079-DC4AC2982EDC}" type="pres">
      <dgm:prSet presAssocID="{9005F81D-9BED-4DCB-ABC7-014C496B601E}" presName="ParentText" presStyleLbl="node1" presStyleIdx="0" presStyleCnt="3">
        <dgm:presLayoutVars>
          <dgm:chMax val="1"/>
          <dgm:chPref val="1"/>
          <dgm:bulletEnabled val="1"/>
        </dgm:presLayoutVars>
      </dgm:prSet>
      <dgm:spPr/>
    </dgm:pt>
    <dgm:pt modelId="{05C8DEDC-9418-4766-AA01-BCA3587B5B77}" type="pres">
      <dgm:prSet presAssocID="{9005F81D-9BED-4DCB-ABC7-014C496B601E}" presName="ChildText" presStyleLbl="revTx" presStyleIdx="0" presStyleCnt="3" custScaleX="339417" custLinFactX="27137" custLinFactNeighborX="100000" custLinFactNeighborY="-7062">
        <dgm:presLayoutVars>
          <dgm:chMax val="0"/>
          <dgm:chPref val="0"/>
          <dgm:bulletEnabled val="1"/>
        </dgm:presLayoutVars>
      </dgm:prSet>
      <dgm:spPr/>
    </dgm:pt>
    <dgm:pt modelId="{DD6B78B4-1543-4E1F-8BD6-6958A89112CB}" type="pres">
      <dgm:prSet presAssocID="{1452AA7E-12E1-4643-90EA-E26C17C18C02}" presName="sibTrans" presStyleCnt="0"/>
      <dgm:spPr/>
    </dgm:pt>
    <dgm:pt modelId="{B4DEA14C-D582-4723-B04E-6A0268C5C715}" type="pres">
      <dgm:prSet presAssocID="{9D817F43-B51A-44EA-B50B-382911C58F4C}" presName="composite" presStyleCnt="0"/>
      <dgm:spPr/>
    </dgm:pt>
    <dgm:pt modelId="{A89407CC-BAB1-4462-9012-7C164199F7B2}" type="pres">
      <dgm:prSet presAssocID="{9D817F43-B51A-44EA-B50B-382911C58F4C}" presName="bentUpArrow1" presStyleLbl="alignImgPlace1" presStyleIdx="1" presStyleCnt="2"/>
      <dgm:spPr/>
    </dgm:pt>
    <dgm:pt modelId="{C95E3977-8636-48DE-9460-C3503AB231F0}" type="pres">
      <dgm:prSet presAssocID="{9D817F43-B51A-44EA-B50B-382911C58F4C}" presName="ParentText" presStyleLbl="node1" presStyleIdx="1" presStyleCnt="3" custScaleY="123599" custLinFactNeighborX="-26740" custLinFactNeighborY="-11212">
        <dgm:presLayoutVars>
          <dgm:chMax val="1"/>
          <dgm:chPref val="1"/>
          <dgm:bulletEnabled val="1"/>
        </dgm:presLayoutVars>
      </dgm:prSet>
      <dgm:spPr/>
    </dgm:pt>
    <dgm:pt modelId="{92753D18-1A90-4FAF-8223-9182F459BA30}" type="pres">
      <dgm:prSet presAssocID="{9D817F43-B51A-44EA-B50B-382911C58F4C}" presName="ChildText" presStyleLbl="revTx" presStyleIdx="1" presStyleCnt="3" custScaleX="283825" custLinFactNeighborX="87694" custLinFactNeighborY="-13268">
        <dgm:presLayoutVars>
          <dgm:chMax val="0"/>
          <dgm:chPref val="0"/>
          <dgm:bulletEnabled val="1"/>
        </dgm:presLayoutVars>
      </dgm:prSet>
      <dgm:spPr/>
    </dgm:pt>
    <dgm:pt modelId="{BA2E25D8-0FDF-4FCC-90A4-5406CCD96A06}" type="pres">
      <dgm:prSet presAssocID="{FCD176BA-898B-45AE-9D53-01A5EFE86248}" presName="sibTrans" presStyleCnt="0"/>
      <dgm:spPr/>
    </dgm:pt>
    <dgm:pt modelId="{BAC3FC9B-D56F-4D1B-936C-27C510D08E3C}" type="pres">
      <dgm:prSet presAssocID="{62C4FA9E-AE5B-47CC-B5A5-4CA8354E0914}" presName="composite" presStyleCnt="0"/>
      <dgm:spPr/>
    </dgm:pt>
    <dgm:pt modelId="{FC9B0D15-8C36-4FD4-B900-5A5B80EAE934}" type="pres">
      <dgm:prSet presAssocID="{62C4FA9E-AE5B-47CC-B5A5-4CA8354E0914}" presName="ParentText" presStyleLbl="node1" presStyleIdx="2" presStyleCnt="3" custLinFactNeighborX="-36138" custLinFactNeighborY="17182">
        <dgm:presLayoutVars>
          <dgm:chMax val="1"/>
          <dgm:chPref val="1"/>
          <dgm:bulletEnabled val="1"/>
        </dgm:presLayoutVars>
      </dgm:prSet>
      <dgm:spPr/>
    </dgm:pt>
    <dgm:pt modelId="{BBB1ED1A-CCF5-4D87-84AC-4135F56729DD}" type="pres">
      <dgm:prSet presAssocID="{62C4FA9E-AE5B-47CC-B5A5-4CA8354E0914}" presName="FinalChildText" presStyleLbl="revTx" presStyleIdx="2" presStyleCnt="3" custScaleX="194297" custLinFactNeighborX="18504" custLinFactNeighborY="32104">
        <dgm:presLayoutVars>
          <dgm:chMax val="0"/>
          <dgm:chPref val="0"/>
          <dgm:bulletEnabled val="1"/>
        </dgm:presLayoutVars>
      </dgm:prSet>
      <dgm:spPr/>
    </dgm:pt>
  </dgm:ptLst>
  <dgm:cxnLst>
    <dgm:cxn modelId="{F9BF0F09-D93B-438D-BA13-51C15B173602}" type="presOf" srcId="{4826B5B5-2C0E-4B93-8B11-6DBB293D3773}" destId="{BBB1ED1A-CCF5-4D87-84AC-4135F56729DD}" srcOrd="0" destOrd="0" presId="urn:microsoft.com/office/officeart/2005/8/layout/StepDownProcess"/>
    <dgm:cxn modelId="{3F5D500E-5136-47F5-B09C-868AAD075C42}" srcId="{9D817F43-B51A-44EA-B50B-382911C58F4C}" destId="{9F8AF2EC-F978-45B4-A173-7721680C8B83}" srcOrd="3" destOrd="0" parTransId="{935FFA0E-A2AE-4EE7-8EB6-10DEE842D486}" sibTransId="{84DAD140-A560-4204-963A-9B32836BD9EE}"/>
    <dgm:cxn modelId="{B4EE6011-8351-47C4-8CAF-3CFFCC648847}" type="presOf" srcId="{DEB93DB2-A012-46D9-8579-7E0525F335B9}" destId="{05C8DEDC-9418-4766-AA01-BCA3587B5B77}" srcOrd="0" destOrd="3" presId="urn:microsoft.com/office/officeart/2005/8/layout/StepDownProcess"/>
    <dgm:cxn modelId="{12DEDC14-419D-4390-930B-B0870CAB3F1E}" srcId="{9005F81D-9BED-4DCB-ABC7-014C496B601E}" destId="{8EA2F6EF-A878-47A1-A2AD-6AD1551F479B}" srcOrd="2" destOrd="0" parTransId="{653E5E38-817E-4E84-B493-EC809B37B007}" sibTransId="{A65FD011-52FE-438E-BC8D-221463C41102}"/>
    <dgm:cxn modelId="{295B0C15-5E08-4307-8FC0-FDF66E3E147A}" type="presOf" srcId="{62C4FA9E-AE5B-47CC-B5A5-4CA8354E0914}" destId="{FC9B0D15-8C36-4FD4-B900-5A5B80EAE934}" srcOrd="0" destOrd="0" presId="urn:microsoft.com/office/officeart/2005/8/layout/StepDownProcess"/>
    <dgm:cxn modelId="{8CCF4E19-DC80-483B-A112-BB4C6064F25C}" srcId="{35E6C154-CB3D-439E-9808-760193336775}" destId="{9D817F43-B51A-44EA-B50B-382911C58F4C}" srcOrd="1" destOrd="0" parTransId="{68B0EAA6-B3CE-436C-95B9-16DD39344EA7}" sibTransId="{FCD176BA-898B-45AE-9D53-01A5EFE86248}"/>
    <dgm:cxn modelId="{5F03291F-0033-4D99-A0E3-9C0F96AC842B}" type="presOf" srcId="{8E68DDD5-D267-4420-B620-6B81842434A2}" destId="{92753D18-1A90-4FAF-8223-9182F459BA30}" srcOrd="0" destOrd="0" presId="urn:microsoft.com/office/officeart/2005/8/layout/StepDownProcess"/>
    <dgm:cxn modelId="{FAF3BB1F-F9EE-45D4-BFCC-DC9E9E63CB85}" srcId="{62C4FA9E-AE5B-47CC-B5A5-4CA8354E0914}" destId="{D3D3E26E-2D0B-49F8-841C-0E39E865D282}" srcOrd="2" destOrd="0" parTransId="{AE7696C7-0D6E-4143-A854-174B785B75E0}" sibTransId="{B1C3012E-0C60-4B36-9717-60703D90F2E9}"/>
    <dgm:cxn modelId="{A096F720-E40D-4EF0-ABC0-2AA4BE08B625}" srcId="{9005F81D-9BED-4DCB-ABC7-014C496B601E}" destId="{C49C5779-918B-46BD-932C-B21B3EC196C5}" srcOrd="4" destOrd="0" parTransId="{2376610A-2B8E-4960-A1E7-0F8140FF210F}" sibTransId="{E3CF24F3-CAB0-427B-91F9-A43BB1C2D583}"/>
    <dgm:cxn modelId="{01677326-4F91-4D93-9CE2-7C958C15C75E}" srcId="{9D817F43-B51A-44EA-B50B-382911C58F4C}" destId="{185C3E70-779A-4180-BA03-41651104B068}" srcOrd="2" destOrd="0" parTransId="{BC4B61FA-78F0-490E-AEEE-C635D14DBECF}" sibTransId="{32EE9E14-A6ED-467E-BBD7-1C2855D0B35E}"/>
    <dgm:cxn modelId="{C34AB62F-31B7-46DE-8E6B-EF0DDBE15616}" srcId="{9005F81D-9BED-4DCB-ABC7-014C496B601E}" destId="{F2627175-CD59-4271-ADAA-4B264480EA0E}" srcOrd="1" destOrd="0" parTransId="{DBE1FDD8-3429-4367-86B4-F3A171959DD8}" sibTransId="{9A3EFFA8-4646-4AB6-80D9-2185AB2C19D4}"/>
    <dgm:cxn modelId="{DF64B630-95D0-4E7B-9DA3-E8E2918FC37D}" srcId="{9D817F43-B51A-44EA-B50B-382911C58F4C}" destId="{01468621-431A-49B9-A4DD-6E1FC0236D32}" srcOrd="1" destOrd="0" parTransId="{30A7555D-257B-4ADC-B71E-AADD529769FB}" sibTransId="{4107AC04-F0D6-4156-AD51-16C5A05018E6}"/>
    <dgm:cxn modelId="{4AC7A538-96DF-4628-8D44-5BF3FBB62728}" type="presOf" srcId="{01468621-431A-49B9-A4DD-6E1FC0236D32}" destId="{92753D18-1A90-4FAF-8223-9182F459BA30}" srcOrd="0" destOrd="1" presId="urn:microsoft.com/office/officeart/2005/8/layout/StepDownProcess"/>
    <dgm:cxn modelId="{F97F5140-7F11-473A-9030-BA7EEB83C9EE}" srcId="{35E6C154-CB3D-439E-9808-760193336775}" destId="{62C4FA9E-AE5B-47CC-B5A5-4CA8354E0914}" srcOrd="2" destOrd="0" parTransId="{ACD5F95B-9999-46EF-8CAF-89B0DB1D0601}" sibTransId="{92DA0FA5-0AE8-448A-A8F2-873CD252AAFB}"/>
    <dgm:cxn modelId="{8362C641-49A8-4C5F-93D2-4EDE65DC2398}" type="presOf" srcId="{0B3D4ECF-81A9-4F52-B5F6-30EB0C410769}" destId="{BBB1ED1A-CCF5-4D87-84AC-4135F56729DD}" srcOrd="0" destOrd="1" presId="urn:microsoft.com/office/officeart/2005/8/layout/StepDownProcess"/>
    <dgm:cxn modelId="{570A6A44-AFA5-4AD1-AB5E-17BEEA9104FE}" srcId="{9005F81D-9BED-4DCB-ABC7-014C496B601E}" destId="{DEB93DB2-A012-46D9-8579-7E0525F335B9}" srcOrd="3" destOrd="0" parTransId="{0BD76932-070E-4256-AFC0-6D5A0BED6ECA}" sibTransId="{BD9B28B4-A591-431D-8AC8-9729F82186B1}"/>
    <dgm:cxn modelId="{FFA97147-9EE3-4242-AD21-5DE2EF01AFE6}" type="presOf" srcId="{9D817F43-B51A-44EA-B50B-382911C58F4C}" destId="{C95E3977-8636-48DE-9460-C3503AB231F0}" srcOrd="0" destOrd="0" presId="urn:microsoft.com/office/officeart/2005/8/layout/StepDownProcess"/>
    <dgm:cxn modelId="{AFC8CA8D-E738-40F7-B222-6F9FB520F4AB}" srcId="{9005F81D-9BED-4DCB-ABC7-014C496B601E}" destId="{6396E905-AAAB-4713-8502-315474170340}" srcOrd="0" destOrd="0" parTransId="{673EB4F6-7A9C-4D66-AC42-72361FD4F0FB}" sibTransId="{B1A595AE-6363-4098-97D2-D3D6EBA6343D}"/>
    <dgm:cxn modelId="{62A9F796-4788-4E6E-9B3D-4D05538AE86B}" type="presOf" srcId="{185C3E70-779A-4180-BA03-41651104B068}" destId="{92753D18-1A90-4FAF-8223-9182F459BA30}" srcOrd="0" destOrd="2" presId="urn:microsoft.com/office/officeart/2005/8/layout/StepDownProcess"/>
    <dgm:cxn modelId="{4E585A98-1AFF-4F4D-896A-96DB89CDA223}" type="presOf" srcId="{C49C5779-918B-46BD-932C-B21B3EC196C5}" destId="{05C8DEDC-9418-4766-AA01-BCA3587B5B77}" srcOrd="0" destOrd="4" presId="urn:microsoft.com/office/officeart/2005/8/layout/StepDownProcess"/>
    <dgm:cxn modelId="{A86404C4-F768-4E8D-A227-984E76C26DCE}" type="presOf" srcId="{9F8AF2EC-F978-45B4-A173-7721680C8B83}" destId="{92753D18-1A90-4FAF-8223-9182F459BA30}" srcOrd="0" destOrd="3" presId="urn:microsoft.com/office/officeart/2005/8/layout/StepDownProcess"/>
    <dgm:cxn modelId="{39076DC4-A246-4D53-995B-2D715D6EDC2D}" srcId="{62C4FA9E-AE5B-47CC-B5A5-4CA8354E0914}" destId="{0B3D4ECF-81A9-4F52-B5F6-30EB0C410769}" srcOrd="1" destOrd="0" parTransId="{D26BBC4D-B730-47C4-BC89-907AC092905E}" sibTransId="{8E18E774-4321-4C5D-B25F-3CDB5D7E23D7}"/>
    <dgm:cxn modelId="{76D070D0-2A94-4118-BE19-53FC88ECB69C}" type="presOf" srcId="{9005F81D-9BED-4DCB-ABC7-014C496B601E}" destId="{2A1915DB-9C9F-43C5-A079-DC4AC2982EDC}" srcOrd="0" destOrd="0" presId="urn:microsoft.com/office/officeart/2005/8/layout/StepDownProcess"/>
    <dgm:cxn modelId="{671A9FD5-A3B9-4D78-A7BB-22FE3EA211D9}" srcId="{35E6C154-CB3D-439E-9808-760193336775}" destId="{9005F81D-9BED-4DCB-ABC7-014C496B601E}" srcOrd="0" destOrd="0" parTransId="{9BAB2040-A32B-48AC-9448-8D33F8DA6D2B}" sibTransId="{1452AA7E-12E1-4643-90EA-E26C17C18C02}"/>
    <dgm:cxn modelId="{DCB0E9D6-C89C-48FC-AEAB-DF91C54E51A7}" type="presOf" srcId="{6396E905-AAAB-4713-8502-315474170340}" destId="{05C8DEDC-9418-4766-AA01-BCA3587B5B77}" srcOrd="0" destOrd="0" presId="urn:microsoft.com/office/officeart/2005/8/layout/StepDownProcess"/>
    <dgm:cxn modelId="{D0FD82D8-1212-422D-863C-89CA8377B2E0}" type="presOf" srcId="{35E6C154-CB3D-439E-9808-760193336775}" destId="{53FDE61F-7DC1-4374-A1FD-741D62F4E682}" srcOrd="0" destOrd="0" presId="urn:microsoft.com/office/officeart/2005/8/layout/StepDownProcess"/>
    <dgm:cxn modelId="{A44DA3D9-1F19-4EB2-9E60-CFB979FF32D5}" srcId="{62C4FA9E-AE5B-47CC-B5A5-4CA8354E0914}" destId="{4826B5B5-2C0E-4B93-8B11-6DBB293D3773}" srcOrd="0" destOrd="0" parTransId="{B8356D71-D84D-4A8E-99D1-2B0916FFBFA5}" sibTransId="{665A2736-AAC4-4F99-869C-60CC4F12F32C}"/>
    <dgm:cxn modelId="{D1F3AAE8-D5E4-45B0-BBC1-B2556C1F53FA}" type="presOf" srcId="{F2627175-CD59-4271-ADAA-4B264480EA0E}" destId="{05C8DEDC-9418-4766-AA01-BCA3587B5B77}" srcOrd="0" destOrd="1" presId="urn:microsoft.com/office/officeart/2005/8/layout/StepDownProcess"/>
    <dgm:cxn modelId="{F2CF00EE-13DA-463A-B6E6-E7A6EE7FD16F}" type="presOf" srcId="{8EA2F6EF-A878-47A1-A2AD-6AD1551F479B}" destId="{05C8DEDC-9418-4766-AA01-BCA3587B5B77}" srcOrd="0" destOrd="2" presId="urn:microsoft.com/office/officeart/2005/8/layout/StepDownProcess"/>
    <dgm:cxn modelId="{BECD0BF1-58B7-4CA0-B9D0-2E49CAF1B2E6}" srcId="{9D817F43-B51A-44EA-B50B-382911C58F4C}" destId="{8E68DDD5-D267-4420-B620-6B81842434A2}" srcOrd="0" destOrd="0" parTransId="{0A492107-3DED-4DEF-BD5D-56D116130F02}" sibTransId="{337989CF-AA38-46E0-9E6F-30CABAB93712}"/>
    <dgm:cxn modelId="{9A440AF3-A17A-410E-86E7-9BC0E12FB8A6}" type="presOf" srcId="{D3D3E26E-2D0B-49F8-841C-0E39E865D282}" destId="{BBB1ED1A-CCF5-4D87-84AC-4135F56729DD}" srcOrd="0" destOrd="2" presId="urn:microsoft.com/office/officeart/2005/8/layout/StepDownProcess"/>
    <dgm:cxn modelId="{964E0ED3-CD74-4E49-9D3A-4FF252113064}" type="presParOf" srcId="{53FDE61F-7DC1-4374-A1FD-741D62F4E682}" destId="{E8E1124F-2CC0-49D9-824E-454FA263F899}" srcOrd="0" destOrd="0" presId="urn:microsoft.com/office/officeart/2005/8/layout/StepDownProcess"/>
    <dgm:cxn modelId="{209BEC06-9B97-468F-A697-08495AB2552D}" type="presParOf" srcId="{E8E1124F-2CC0-49D9-824E-454FA263F899}" destId="{0DA7EF43-374B-4AE8-BAB3-03F2018199E9}" srcOrd="0" destOrd="0" presId="urn:microsoft.com/office/officeart/2005/8/layout/StepDownProcess"/>
    <dgm:cxn modelId="{E976CA69-545E-41FD-8B6D-46182A55F2BF}" type="presParOf" srcId="{E8E1124F-2CC0-49D9-824E-454FA263F899}" destId="{2A1915DB-9C9F-43C5-A079-DC4AC2982EDC}" srcOrd="1" destOrd="0" presId="urn:microsoft.com/office/officeart/2005/8/layout/StepDownProcess"/>
    <dgm:cxn modelId="{5A73DD3D-88D7-488D-AA5C-29D397F1FC09}" type="presParOf" srcId="{E8E1124F-2CC0-49D9-824E-454FA263F899}" destId="{05C8DEDC-9418-4766-AA01-BCA3587B5B77}" srcOrd="2" destOrd="0" presId="urn:microsoft.com/office/officeart/2005/8/layout/StepDownProcess"/>
    <dgm:cxn modelId="{723BDFF5-529D-47B7-A2BA-2BD1EE790FE7}" type="presParOf" srcId="{53FDE61F-7DC1-4374-A1FD-741D62F4E682}" destId="{DD6B78B4-1543-4E1F-8BD6-6958A89112CB}" srcOrd="1" destOrd="0" presId="urn:microsoft.com/office/officeart/2005/8/layout/StepDownProcess"/>
    <dgm:cxn modelId="{E6531834-EA07-4156-825F-B70361D5E1E1}" type="presParOf" srcId="{53FDE61F-7DC1-4374-A1FD-741D62F4E682}" destId="{B4DEA14C-D582-4723-B04E-6A0268C5C715}" srcOrd="2" destOrd="0" presId="urn:microsoft.com/office/officeart/2005/8/layout/StepDownProcess"/>
    <dgm:cxn modelId="{BA183A21-C61E-4DAC-B50F-0222A1FF90BC}" type="presParOf" srcId="{B4DEA14C-D582-4723-B04E-6A0268C5C715}" destId="{A89407CC-BAB1-4462-9012-7C164199F7B2}" srcOrd="0" destOrd="0" presId="urn:microsoft.com/office/officeart/2005/8/layout/StepDownProcess"/>
    <dgm:cxn modelId="{1FFE9414-30A1-411E-B27E-0AADA9864056}" type="presParOf" srcId="{B4DEA14C-D582-4723-B04E-6A0268C5C715}" destId="{C95E3977-8636-48DE-9460-C3503AB231F0}" srcOrd="1" destOrd="0" presId="urn:microsoft.com/office/officeart/2005/8/layout/StepDownProcess"/>
    <dgm:cxn modelId="{3AB01114-5191-48A7-85E8-D1B290EC99FC}" type="presParOf" srcId="{B4DEA14C-D582-4723-B04E-6A0268C5C715}" destId="{92753D18-1A90-4FAF-8223-9182F459BA30}" srcOrd="2" destOrd="0" presId="urn:microsoft.com/office/officeart/2005/8/layout/StepDownProcess"/>
    <dgm:cxn modelId="{872DF457-4993-4650-AE6E-C07E6A4205F6}" type="presParOf" srcId="{53FDE61F-7DC1-4374-A1FD-741D62F4E682}" destId="{BA2E25D8-0FDF-4FCC-90A4-5406CCD96A06}" srcOrd="3" destOrd="0" presId="urn:microsoft.com/office/officeart/2005/8/layout/StepDownProcess"/>
    <dgm:cxn modelId="{F417A796-4D01-4FD4-9F8C-59CF1D9AF638}" type="presParOf" srcId="{53FDE61F-7DC1-4374-A1FD-741D62F4E682}" destId="{BAC3FC9B-D56F-4D1B-936C-27C510D08E3C}" srcOrd="4" destOrd="0" presId="urn:microsoft.com/office/officeart/2005/8/layout/StepDownProcess"/>
    <dgm:cxn modelId="{1131803F-E195-4554-BD00-5D7D6616322B}" type="presParOf" srcId="{BAC3FC9B-D56F-4D1B-936C-27C510D08E3C}" destId="{FC9B0D15-8C36-4FD4-B900-5A5B80EAE934}" srcOrd="0" destOrd="0" presId="urn:microsoft.com/office/officeart/2005/8/layout/StepDownProcess"/>
    <dgm:cxn modelId="{310BDEAC-5FF8-465C-9D7C-094528CAA020}" type="presParOf" srcId="{BAC3FC9B-D56F-4D1B-936C-27C510D08E3C}" destId="{BBB1ED1A-CCF5-4D87-84AC-4135F56729DD}"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6874A-20C4-46E6-A914-9B26C1A3404F}">
      <dsp:nvSpPr>
        <dsp:cNvPr id="0" name=""/>
        <dsp:cNvSpPr/>
      </dsp:nvSpPr>
      <dsp:spPr>
        <a:xfrm>
          <a:off x="0" y="311495"/>
          <a:ext cx="10504421" cy="22491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5260" tIns="354076" rIns="81526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Trip/ fall hazards, Is MOBILITIY AN ISSUE?</a:t>
          </a:r>
        </a:p>
        <a:p>
          <a:pPr marL="171450" lvl="1" indent="-171450" algn="l" defTabSz="755650">
            <a:lnSpc>
              <a:spcPct val="90000"/>
            </a:lnSpc>
            <a:spcBef>
              <a:spcPct val="0"/>
            </a:spcBef>
            <a:spcAft>
              <a:spcPct val="15000"/>
            </a:spcAft>
            <a:buChar char="•"/>
          </a:pPr>
          <a:r>
            <a:rPr lang="en-US" sz="1700" kern="1200"/>
            <a:t>Fire, BLOCKED EGRESS, HIGH FUEL LOAD, COMBUSTIBLE ITEMS NEAR HEAT SOURCE, OVERLOADED EXTENSION CORDS</a:t>
          </a:r>
        </a:p>
        <a:p>
          <a:pPr marL="171450" lvl="1" indent="-171450" algn="l" defTabSz="755650">
            <a:lnSpc>
              <a:spcPct val="90000"/>
            </a:lnSpc>
            <a:spcBef>
              <a:spcPct val="0"/>
            </a:spcBef>
            <a:spcAft>
              <a:spcPct val="15000"/>
            </a:spcAft>
            <a:buChar char="•"/>
          </a:pPr>
          <a:r>
            <a:rPr lang="en-US" sz="1700" kern="1200"/>
            <a:t>Access to basic living needs-bathing, food, heat</a:t>
          </a:r>
        </a:p>
        <a:p>
          <a:pPr marL="171450" lvl="1" indent="-171450" algn="l" defTabSz="755650">
            <a:lnSpc>
              <a:spcPct val="90000"/>
            </a:lnSpc>
            <a:spcBef>
              <a:spcPct val="0"/>
            </a:spcBef>
            <a:spcAft>
              <a:spcPct val="15000"/>
            </a:spcAft>
            <a:buChar char="•"/>
          </a:pPr>
          <a:r>
            <a:rPr lang="en-US" sz="1700" kern="1200"/>
            <a:t>Indoor air quality</a:t>
          </a:r>
        </a:p>
        <a:p>
          <a:pPr marL="171450" lvl="1" indent="-171450" algn="l" defTabSz="755650">
            <a:lnSpc>
              <a:spcPct val="90000"/>
            </a:lnSpc>
            <a:spcBef>
              <a:spcPct val="0"/>
            </a:spcBef>
            <a:spcAft>
              <a:spcPct val="15000"/>
            </a:spcAft>
            <a:buChar char="•"/>
          </a:pPr>
          <a:r>
            <a:rPr lang="en-US" sz="1700" kern="1200"/>
            <a:t>Structural hazards</a:t>
          </a:r>
        </a:p>
        <a:p>
          <a:pPr marL="171450" lvl="1" indent="-171450" algn="l" defTabSz="755650">
            <a:lnSpc>
              <a:spcPct val="90000"/>
            </a:lnSpc>
            <a:spcBef>
              <a:spcPct val="0"/>
            </a:spcBef>
            <a:spcAft>
              <a:spcPct val="15000"/>
            </a:spcAft>
            <a:buChar char="•"/>
          </a:pPr>
          <a:r>
            <a:rPr lang="en-US" sz="1700" kern="1200" dirty="0"/>
            <a:t>Pest infestation</a:t>
          </a:r>
        </a:p>
      </dsp:txBody>
      <dsp:txXfrm>
        <a:off x="0" y="311495"/>
        <a:ext cx="10504421" cy="2249100"/>
      </dsp:txXfrm>
    </dsp:sp>
    <dsp:sp modelId="{E79F3B76-64CF-4E19-A430-038EC4F28259}">
      <dsp:nvSpPr>
        <dsp:cNvPr id="0" name=""/>
        <dsp:cNvSpPr/>
      </dsp:nvSpPr>
      <dsp:spPr>
        <a:xfrm>
          <a:off x="525221" y="77290"/>
          <a:ext cx="735309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9" tIns="0" rIns="277929" bIns="0" numCol="1" spcCol="1270" anchor="ctr" anchorCtr="0">
          <a:noAutofit/>
        </a:bodyPr>
        <a:lstStyle/>
        <a:p>
          <a:pPr marL="0" lvl="0" indent="0" algn="l" defTabSz="755650">
            <a:lnSpc>
              <a:spcPct val="90000"/>
            </a:lnSpc>
            <a:spcBef>
              <a:spcPct val="0"/>
            </a:spcBef>
            <a:spcAft>
              <a:spcPct val="35000"/>
            </a:spcAft>
            <a:buNone/>
          </a:pPr>
          <a:r>
            <a:rPr lang="en-US" sz="1700" kern="1200"/>
            <a:t>Health and safety of the individual</a:t>
          </a:r>
        </a:p>
      </dsp:txBody>
      <dsp:txXfrm>
        <a:off x="549719" y="101788"/>
        <a:ext cx="7304099" cy="452844"/>
      </dsp:txXfrm>
    </dsp:sp>
    <dsp:sp modelId="{094F9708-2B44-43C7-B7F7-0F704A40EDCB}">
      <dsp:nvSpPr>
        <dsp:cNvPr id="0" name=""/>
        <dsp:cNvSpPr/>
      </dsp:nvSpPr>
      <dsp:spPr>
        <a:xfrm>
          <a:off x="0" y="2920030"/>
          <a:ext cx="10504421" cy="6961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5260" tIns="354076" rIns="81526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Children/Elders/pets</a:t>
          </a:r>
        </a:p>
      </dsp:txBody>
      <dsp:txXfrm>
        <a:off x="0" y="2920030"/>
        <a:ext cx="10504421" cy="696150"/>
      </dsp:txXfrm>
    </dsp:sp>
    <dsp:sp modelId="{A1D14C30-0BEB-46E0-9836-C7315CC2926F}">
      <dsp:nvSpPr>
        <dsp:cNvPr id="0" name=""/>
        <dsp:cNvSpPr/>
      </dsp:nvSpPr>
      <dsp:spPr>
        <a:xfrm>
          <a:off x="525221" y="2669110"/>
          <a:ext cx="735309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9" tIns="0" rIns="277929" bIns="0" numCol="1" spcCol="1270" anchor="ctr" anchorCtr="0">
          <a:noAutofit/>
        </a:bodyPr>
        <a:lstStyle/>
        <a:p>
          <a:pPr marL="0" lvl="0" indent="0" algn="l" defTabSz="755650">
            <a:lnSpc>
              <a:spcPct val="90000"/>
            </a:lnSpc>
            <a:spcBef>
              <a:spcPct val="0"/>
            </a:spcBef>
            <a:spcAft>
              <a:spcPct val="35000"/>
            </a:spcAft>
            <a:buNone/>
          </a:pPr>
          <a:r>
            <a:rPr lang="en-US" sz="1700" kern="1200"/>
            <a:t>Health and safety of family members</a:t>
          </a:r>
        </a:p>
      </dsp:txBody>
      <dsp:txXfrm>
        <a:off x="549719" y="2693608"/>
        <a:ext cx="7304099" cy="452844"/>
      </dsp:txXfrm>
    </dsp:sp>
    <dsp:sp modelId="{FC9CE7B0-A621-403C-8EC7-5B724FBED14C}">
      <dsp:nvSpPr>
        <dsp:cNvPr id="0" name=""/>
        <dsp:cNvSpPr/>
      </dsp:nvSpPr>
      <dsp:spPr>
        <a:xfrm>
          <a:off x="0" y="3958900"/>
          <a:ext cx="10504421" cy="12316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5260" tIns="354076" rIns="81526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Disease</a:t>
          </a:r>
        </a:p>
        <a:p>
          <a:pPr marL="171450" lvl="1" indent="-171450" algn="l" defTabSz="755650">
            <a:lnSpc>
              <a:spcPct val="90000"/>
            </a:lnSpc>
            <a:spcBef>
              <a:spcPct val="0"/>
            </a:spcBef>
            <a:spcAft>
              <a:spcPct val="15000"/>
            </a:spcAft>
            <a:buChar char="•"/>
          </a:pPr>
          <a:r>
            <a:rPr lang="en-US" sz="1700" kern="1200" dirty="0"/>
            <a:t>Pests</a:t>
          </a:r>
        </a:p>
        <a:p>
          <a:pPr marL="171450" lvl="1" indent="-171450" algn="l" defTabSz="755650">
            <a:lnSpc>
              <a:spcPct val="90000"/>
            </a:lnSpc>
            <a:spcBef>
              <a:spcPct val="0"/>
            </a:spcBef>
            <a:spcAft>
              <a:spcPct val="15000"/>
            </a:spcAft>
            <a:buChar char="•"/>
          </a:pPr>
          <a:r>
            <a:rPr lang="en-US" sz="1700" kern="1200" dirty="0"/>
            <a:t>Indoor air quality</a:t>
          </a:r>
        </a:p>
      </dsp:txBody>
      <dsp:txXfrm>
        <a:off x="0" y="3958900"/>
        <a:ext cx="10504421" cy="1231650"/>
      </dsp:txXfrm>
    </dsp:sp>
    <dsp:sp modelId="{1B119566-2CF6-4F37-940B-5C217E4ABA59}">
      <dsp:nvSpPr>
        <dsp:cNvPr id="0" name=""/>
        <dsp:cNvSpPr/>
      </dsp:nvSpPr>
      <dsp:spPr>
        <a:xfrm>
          <a:off x="525221" y="3707980"/>
          <a:ext cx="735309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9" tIns="0" rIns="277929" bIns="0" numCol="1" spcCol="1270" anchor="ctr" anchorCtr="0">
          <a:noAutofit/>
        </a:bodyPr>
        <a:lstStyle/>
        <a:p>
          <a:pPr marL="0" lvl="0" indent="0" algn="l" defTabSz="755650">
            <a:lnSpc>
              <a:spcPct val="90000"/>
            </a:lnSpc>
            <a:spcBef>
              <a:spcPct val="0"/>
            </a:spcBef>
            <a:spcAft>
              <a:spcPct val="35000"/>
            </a:spcAft>
            <a:buNone/>
          </a:pPr>
          <a:r>
            <a:rPr lang="en-US" sz="1700" kern="1200"/>
            <a:t>Public health</a:t>
          </a:r>
        </a:p>
      </dsp:txBody>
      <dsp:txXfrm>
        <a:off x="549719" y="3732478"/>
        <a:ext cx="7304099"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73A29-A13F-4E36-8DB4-EBDCEB38D9B8}">
      <dsp:nvSpPr>
        <dsp:cNvPr id="0" name=""/>
        <dsp:cNvSpPr/>
      </dsp:nvSpPr>
      <dsp:spPr>
        <a:xfrm>
          <a:off x="1225" y="1006517"/>
          <a:ext cx="2516986" cy="100679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Benefits</a:t>
          </a:r>
        </a:p>
      </dsp:txBody>
      <dsp:txXfrm>
        <a:off x="504622" y="1006517"/>
        <a:ext cx="1510192" cy="1006794"/>
      </dsp:txXfrm>
    </dsp:sp>
    <dsp:sp modelId="{E8EC062B-F1C0-4D42-89EC-E24A8D85D27D}">
      <dsp:nvSpPr>
        <dsp:cNvPr id="0" name=""/>
        <dsp:cNvSpPr/>
      </dsp:nvSpPr>
      <dsp:spPr>
        <a:xfrm>
          <a:off x="2191003" y="1092094"/>
          <a:ext cx="2089099" cy="83563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Coordinated care for person who hoards </a:t>
          </a:r>
        </a:p>
      </dsp:txBody>
      <dsp:txXfrm>
        <a:off x="2608823" y="1092094"/>
        <a:ext cx="1253460" cy="835639"/>
      </dsp:txXfrm>
    </dsp:sp>
    <dsp:sp modelId="{F8A039E0-5F6C-4D67-B8C6-032D951948A8}">
      <dsp:nvSpPr>
        <dsp:cNvPr id="0" name=""/>
        <dsp:cNvSpPr/>
      </dsp:nvSpPr>
      <dsp:spPr>
        <a:xfrm>
          <a:off x="3987629" y="1092094"/>
          <a:ext cx="2089099" cy="83563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Sharing and maximizing resources </a:t>
          </a:r>
        </a:p>
      </dsp:txBody>
      <dsp:txXfrm>
        <a:off x="4405449" y="1092094"/>
        <a:ext cx="1253460" cy="835639"/>
      </dsp:txXfrm>
    </dsp:sp>
    <dsp:sp modelId="{595F48D5-5882-4E80-8A78-BAC5648DF241}">
      <dsp:nvSpPr>
        <dsp:cNvPr id="0" name=""/>
        <dsp:cNvSpPr/>
      </dsp:nvSpPr>
      <dsp:spPr>
        <a:xfrm>
          <a:off x="5784254" y="1092094"/>
          <a:ext cx="2089099" cy="83563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Cost-effective </a:t>
          </a:r>
        </a:p>
      </dsp:txBody>
      <dsp:txXfrm>
        <a:off x="6202074" y="1092094"/>
        <a:ext cx="1253460" cy="835639"/>
      </dsp:txXfrm>
    </dsp:sp>
    <dsp:sp modelId="{D6C9A505-1CC3-4227-97C8-BE1ADCF9BA17}">
      <dsp:nvSpPr>
        <dsp:cNvPr id="0" name=""/>
        <dsp:cNvSpPr/>
      </dsp:nvSpPr>
      <dsp:spPr>
        <a:xfrm>
          <a:off x="7580879" y="1092094"/>
          <a:ext cx="2089099" cy="83563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Networking (across professional lines)  </a:t>
          </a:r>
        </a:p>
      </dsp:txBody>
      <dsp:txXfrm>
        <a:off x="7998699" y="1092094"/>
        <a:ext cx="1253460" cy="835639"/>
      </dsp:txXfrm>
    </dsp:sp>
    <dsp:sp modelId="{B81DDA54-F29A-4CB0-B65F-440D3061140E}">
      <dsp:nvSpPr>
        <dsp:cNvPr id="0" name=""/>
        <dsp:cNvSpPr/>
      </dsp:nvSpPr>
      <dsp:spPr>
        <a:xfrm>
          <a:off x="9377504" y="1092094"/>
          <a:ext cx="2089099" cy="83563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Common language, assessments</a:t>
          </a:r>
        </a:p>
      </dsp:txBody>
      <dsp:txXfrm>
        <a:off x="9795324" y="1092094"/>
        <a:ext cx="1253460" cy="835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196D5-BF38-4F27-ABBA-FC5FD8C01CCA}">
      <dsp:nvSpPr>
        <dsp:cNvPr id="0" name=""/>
        <dsp:cNvSpPr/>
      </dsp:nvSpPr>
      <dsp:spPr>
        <a:xfrm>
          <a:off x="6431" y="994940"/>
          <a:ext cx="3299433" cy="13197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Model types</a:t>
          </a:r>
        </a:p>
      </dsp:txBody>
      <dsp:txXfrm>
        <a:off x="666318" y="994940"/>
        <a:ext cx="1979660" cy="1319773"/>
      </dsp:txXfrm>
    </dsp:sp>
    <dsp:sp modelId="{5012CE1F-5B53-43A7-AF99-5813A7AF2330}">
      <dsp:nvSpPr>
        <dsp:cNvPr id="0" name=""/>
        <dsp:cNvSpPr/>
      </dsp:nvSpPr>
      <dsp:spPr>
        <a:xfrm>
          <a:off x="2876938" y="1107120"/>
          <a:ext cx="2738530" cy="109541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Intervention Teams</a:t>
          </a:r>
        </a:p>
      </dsp:txBody>
      <dsp:txXfrm>
        <a:off x="3424644" y="1107120"/>
        <a:ext cx="1643118" cy="1095412"/>
      </dsp:txXfrm>
    </dsp:sp>
    <dsp:sp modelId="{22EE096D-84DC-4B19-8517-FEF7C712C6D4}">
      <dsp:nvSpPr>
        <dsp:cNvPr id="0" name=""/>
        <dsp:cNvSpPr/>
      </dsp:nvSpPr>
      <dsp:spPr>
        <a:xfrm>
          <a:off x="5232074" y="1107120"/>
          <a:ext cx="2738530" cy="109541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Case management</a:t>
          </a:r>
          <a:endParaRPr lang="en-US" sz="1600" kern="1200" dirty="0"/>
        </a:p>
      </dsp:txBody>
      <dsp:txXfrm>
        <a:off x="5779780" y="1107120"/>
        <a:ext cx="1643118" cy="1095412"/>
      </dsp:txXfrm>
    </dsp:sp>
    <dsp:sp modelId="{EEF6B873-B060-43AD-A57F-46364E5B36CB}">
      <dsp:nvSpPr>
        <dsp:cNvPr id="0" name=""/>
        <dsp:cNvSpPr/>
      </dsp:nvSpPr>
      <dsp:spPr>
        <a:xfrm>
          <a:off x="7587210" y="1107120"/>
          <a:ext cx="2738530" cy="109541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t" anchorCtr="0">
          <a:noAutofit/>
        </a:bodyPr>
        <a:lstStyle/>
        <a:p>
          <a:pPr marL="0" lvl="0" indent="0" algn="l" defTabSz="711200">
            <a:lnSpc>
              <a:spcPct val="90000"/>
            </a:lnSpc>
            <a:spcBef>
              <a:spcPct val="0"/>
            </a:spcBef>
            <a:spcAft>
              <a:spcPct val="35000"/>
            </a:spcAft>
            <a:buNone/>
          </a:pPr>
          <a:r>
            <a:rPr lang="en-US" sz="1600" kern="1200" dirty="0"/>
            <a:t>Resource Network</a:t>
          </a:r>
        </a:p>
        <a:p>
          <a:pPr marL="114300" lvl="1" indent="-114300" algn="l" defTabSz="533400">
            <a:lnSpc>
              <a:spcPct val="90000"/>
            </a:lnSpc>
            <a:spcBef>
              <a:spcPct val="0"/>
            </a:spcBef>
            <a:spcAft>
              <a:spcPct val="15000"/>
            </a:spcAft>
            <a:buChar char="•"/>
          </a:pPr>
          <a:r>
            <a:rPr lang="en-US" sz="1200" kern="1200"/>
            <a:t>Education</a:t>
          </a:r>
        </a:p>
        <a:p>
          <a:pPr marL="114300" lvl="1" indent="-114300" algn="l" defTabSz="533400">
            <a:lnSpc>
              <a:spcPct val="90000"/>
            </a:lnSpc>
            <a:spcBef>
              <a:spcPct val="0"/>
            </a:spcBef>
            <a:spcAft>
              <a:spcPct val="15000"/>
            </a:spcAft>
            <a:buChar char="•"/>
          </a:pPr>
          <a:r>
            <a:rPr lang="en-US" sz="1200" kern="1200"/>
            <a:t>Case consultation</a:t>
          </a:r>
        </a:p>
        <a:p>
          <a:pPr marL="114300" lvl="1" indent="-114300" algn="l" defTabSz="533400">
            <a:lnSpc>
              <a:spcPct val="90000"/>
            </a:lnSpc>
            <a:spcBef>
              <a:spcPct val="0"/>
            </a:spcBef>
            <a:spcAft>
              <a:spcPct val="15000"/>
            </a:spcAft>
            <a:buChar char="•"/>
          </a:pPr>
          <a:r>
            <a:rPr lang="en-US" sz="1200" kern="1200" dirty="0"/>
            <a:t>Direct intervention</a:t>
          </a:r>
        </a:p>
      </dsp:txBody>
      <dsp:txXfrm>
        <a:off x="8134916" y="1107120"/>
        <a:ext cx="1643118" cy="1095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ED905-B8E8-4E91-A5B5-960764F82A44}">
      <dsp:nvSpPr>
        <dsp:cNvPr id="0" name=""/>
        <dsp:cNvSpPr/>
      </dsp:nvSpPr>
      <dsp:spPr>
        <a:xfrm>
          <a:off x="4909312"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Management</a:t>
          </a:r>
        </a:p>
        <a:p>
          <a:pPr marL="114300" lvl="1" indent="-114300" algn="l" defTabSz="533400">
            <a:lnSpc>
              <a:spcPct val="90000"/>
            </a:lnSpc>
            <a:spcBef>
              <a:spcPct val="0"/>
            </a:spcBef>
            <a:spcAft>
              <a:spcPct val="15000"/>
            </a:spcAft>
            <a:buChar char="•"/>
          </a:pPr>
          <a:r>
            <a:rPr lang="en-US" sz="1200" kern="1200" dirty="0"/>
            <a:t>Reasonable accommodations</a:t>
          </a:r>
        </a:p>
        <a:p>
          <a:pPr marL="114300" lvl="1" indent="-114300" algn="l" defTabSz="533400">
            <a:lnSpc>
              <a:spcPct val="90000"/>
            </a:lnSpc>
            <a:spcBef>
              <a:spcPct val="0"/>
            </a:spcBef>
            <a:spcAft>
              <a:spcPct val="15000"/>
            </a:spcAft>
            <a:buChar char="•"/>
          </a:pPr>
          <a:r>
            <a:rPr lang="en-US" sz="1200" kern="1200" dirty="0"/>
            <a:t>Professional Organizers</a:t>
          </a:r>
        </a:p>
      </dsp:txBody>
      <dsp:txXfrm>
        <a:off x="5750448" y="4156276"/>
        <a:ext cx="1797595" cy="1224300"/>
      </dsp:txXfrm>
    </dsp:sp>
    <dsp:sp modelId="{81022B10-453E-4347-AC9F-8382A80530B6}">
      <dsp:nvSpPr>
        <dsp:cNvPr id="0" name=""/>
        <dsp:cNvSpPr/>
      </dsp:nvSpPr>
      <dsp:spPr>
        <a:xfrm>
          <a:off x="541866"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Family</a:t>
          </a:r>
        </a:p>
        <a:p>
          <a:pPr marL="114300" lvl="1" indent="-114300" algn="l" defTabSz="533400">
            <a:lnSpc>
              <a:spcPct val="90000"/>
            </a:lnSpc>
            <a:spcBef>
              <a:spcPct val="0"/>
            </a:spcBef>
            <a:spcAft>
              <a:spcPct val="15000"/>
            </a:spcAft>
            <a:buChar char="•"/>
          </a:pPr>
          <a:r>
            <a:rPr lang="en-US" sz="1200" kern="1200" dirty="0"/>
            <a:t>Mental health</a:t>
          </a:r>
        </a:p>
        <a:p>
          <a:pPr marL="114300" lvl="1" indent="-114300" algn="l" defTabSz="533400">
            <a:lnSpc>
              <a:spcPct val="90000"/>
            </a:lnSpc>
            <a:spcBef>
              <a:spcPct val="0"/>
            </a:spcBef>
            <a:spcAft>
              <a:spcPct val="15000"/>
            </a:spcAft>
            <a:buChar char="•"/>
          </a:pPr>
          <a:r>
            <a:rPr lang="en-US" sz="1200" kern="1200" dirty="0"/>
            <a:t>Substance use</a:t>
          </a:r>
        </a:p>
        <a:p>
          <a:pPr marL="114300" lvl="1" indent="-114300" algn="l" defTabSz="533400">
            <a:lnSpc>
              <a:spcPct val="90000"/>
            </a:lnSpc>
            <a:spcBef>
              <a:spcPct val="0"/>
            </a:spcBef>
            <a:spcAft>
              <a:spcPct val="15000"/>
            </a:spcAft>
            <a:buChar char="•"/>
          </a:pPr>
          <a:r>
            <a:rPr lang="en-US" sz="1200" kern="1200" dirty="0"/>
            <a:t>Pet care</a:t>
          </a:r>
        </a:p>
        <a:p>
          <a:pPr marL="114300" lvl="1" indent="-114300" algn="l" defTabSz="533400">
            <a:lnSpc>
              <a:spcPct val="90000"/>
            </a:lnSpc>
            <a:spcBef>
              <a:spcPct val="0"/>
            </a:spcBef>
            <a:spcAft>
              <a:spcPct val="15000"/>
            </a:spcAft>
            <a:buChar char="•"/>
          </a:pPr>
          <a:r>
            <a:rPr lang="en-US" sz="1200" kern="1200" dirty="0"/>
            <a:t>Task Force</a:t>
          </a:r>
        </a:p>
        <a:p>
          <a:pPr marL="114300" lvl="1" indent="-114300" algn="l" defTabSz="533400">
            <a:lnSpc>
              <a:spcPct val="90000"/>
            </a:lnSpc>
            <a:spcBef>
              <a:spcPct val="0"/>
            </a:spcBef>
            <a:spcAft>
              <a:spcPct val="15000"/>
            </a:spcAft>
            <a:buChar char="•"/>
          </a:pPr>
          <a:endParaRPr lang="en-US" sz="1200" kern="1200" dirty="0"/>
        </a:p>
      </dsp:txBody>
      <dsp:txXfrm>
        <a:off x="579956" y="4156276"/>
        <a:ext cx="1797595" cy="1224300"/>
      </dsp:txXfrm>
    </dsp:sp>
    <dsp:sp modelId="{97CFD069-9D26-45C2-AF3B-B171C544ADDC}">
      <dsp:nvSpPr>
        <dsp:cNvPr id="0" name=""/>
        <dsp:cNvSpPr/>
      </dsp:nvSpPr>
      <dsp:spPr>
        <a:xfrm>
          <a:off x="4909312"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Building dept.</a:t>
          </a:r>
        </a:p>
        <a:p>
          <a:pPr marL="114300" lvl="1" indent="-114300" algn="l" defTabSz="533400">
            <a:lnSpc>
              <a:spcPct val="90000"/>
            </a:lnSpc>
            <a:spcBef>
              <a:spcPct val="0"/>
            </a:spcBef>
            <a:spcAft>
              <a:spcPct val="15000"/>
            </a:spcAft>
            <a:buChar char="•"/>
          </a:pPr>
          <a:r>
            <a:rPr lang="en-US" sz="1200" kern="1200" dirty="0"/>
            <a:t>Police</a:t>
          </a:r>
        </a:p>
        <a:p>
          <a:pPr marL="114300" lvl="1" indent="-114300" algn="l" defTabSz="533400">
            <a:lnSpc>
              <a:spcPct val="90000"/>
            </a:lnSpc>
            <a:spcBef>
              <a:spcPct val="0"/>
            </a:spcBef>
            <a:spcAft>
              <a:spcPct val="15000"/>
            </a:spcAft>
            <a:buChar char="•"/>
          </a:pPr>
          <a:r>
            <a:rPr lang="en-US" sz="1200" kern="1200" dirty="0"/>
            <a:t>Fire</a:t>
          </a:r>
        </a:p>
        <a:p>
          <a:pPr marL="114300" lvl="1" indent="-114300" algn="l" defTabSz="533400">
            <a:lnSpc>
              <a:spcPct val="90000"/>
            </a:lnSpc>
            <a:spcBef>
              <a:spcPct val="0"/>
            </a:spcBef>
            <a:spcAft>
              <a:spcPct val="15000"/>
            </a:spcAft>
            <a:buChar char="•"/>
          </a:pPr>
          <a:r>
            <a:rPr lang="en-US" sz="1200" kern="1200" dirty="0"/>
            <a:t>Protective services</a:t>
          </a:r>
        </a:p>
      </dsp:txBody>
      <dsp:txXfrm>
        <a:off x="5750448" y="38090"/>
        <a:ext cx="1797595" cy="1224300"/>
      </dsp:txXfrm>
    </dsp:sp>
    <dsp:sp modelId="{3E8092F4-FC5F-4C71-BA9D-2711DB4D3520}">
      <dsp:nvSpPr>
        <dsp:cNvPr id="0" name=""/>
        <dsp:cNvSpPr/>
      </dsp:nvSpPr>
      <dsp:spPr>
        <a:xfrm>
          <a:off x="541866"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PCP</a:t>
          </a:r>
        </a:p>
        <a:p>
          <a:pPr marL="114300" lvl="1" indent="-114300" algn="l" defTabSz="622300">
            <a:lnSpc>
              <a:spcPct val="90000"/>
            </a:lnSpc>
            <a:spcBef>
              <a:spcPct val="0"/>
            </a:spcBef>
            <a:spcAft>
              <a:spcPct val="15000"/>
            </a:spcAft>
            <a:buChar char="•"/>
          </a:pPr>
          <a:r>
            <a:rPr lang="en-US" sz="1400" kern="1200" dirty="0"/>
            <a:t>EMS</a:t>
          </a:r>
        </a:p>
        <a:p>
          <a:pPr marL="114300" lvl="1" indent="-114300" algn="l" defTabSz="622300">
            <a:lnSpc>
              <a:spcPct val="90000"/>
            </a:lnSpc>
            <a:spcBef>
              <a:spcPct val="0"/>
            </a:spcBef>
            <a:spcAft>
              <a:spcPct val="15000"/>
            </a:spcAft>
            <a:buChar char="•"/>
          </a:pPr>
          <a:r>
            <a:rPr lang="en-US" sz="1400" kern="1200" dirty="0"/>
            <a:t>Public health</a:t>
          </a:r>
        </a:p>
        <a:p>
          <a:pPr marL="114300" lvl="1" indent="-114300" algn="l" defTabSz="622300">
            <a:lnSpc>
              <a:spcPct val="90000"/>
            </a:lnSpc>
            <a:spcBef>
              <a:spcPct val="0"/>
            </a:spcBef>
            <a:spcAft>
              <a:spcPct val="15000"/>
            </a:spcAft>
            <a:buChar char="•"/>
          </a:pPr>
          <a:r>
            <a:rPr lang="en-US" sz="1400" kern="1200" dirty="0"/>
            <a:t>VNA</a:t>
          </a:r>
        </a:p>
        <a:p>
          <a:pPr marL="114300" lvl="1" indent="-114300" algn="l" defTabSz="622300">
            <a:lnSpc>
              <a:spcPct val="90000"/>
            </a:lnSpc>
            <a:spcBef>
              <a:spcPct val="0"/>
            </a:spcBef>
            <a:spcAft>
              <a:spcPct val="15000"/>
            </a:spcAft>
            <a:buChar char="•"/>
          </a:pPr>
          <a:r>
            <a:rPr lang="en-US" sz="1400" kern="1200" dirty="0"/>
            <a:t>Animal care</a:t>
          </a:r>
        </a:p>
        <a:p>
          <a:pPr marL="114300" lvl="1" indent="-114300" algn="l" defTabSz="622300">
            <a:lnSpc>
              <a:spcPct val="90000"/>
            </a:lnSpc>
            <a:spcBef>
              <a:spcPct val="0"/>
            </a:spcBef>
            <a:spcAft>
              <a:spcPct val="15000"/>
            </a:spcAft>
            <a:buChar char="•"/>
          </a:pPr>
          <a:r>
            <a:rPr lang="en-US" sz="1400" kern="1200" dirty="0"/>
            <a:t>OT</a:t>
          </a:r>
        </a:p>
      </dsp:txBody>
      <dsp:txXfrm>
        <a:off x="579956" y="38090"/>
        <a:ext cx="1797595" cy="1224300"/>
      </dsp:txXfrm>
    </dsp:sp>
    <dsp:sp modelId="{D84972CF-6390-427A-A9BE-72C0DEDBDA3A}">
      <dsp:nvSpPr>
        <dsp:cNvPr id="0" name=""/>
        <dsp:cNvSpPr/>
      </dsp:nvSpPr>
      <dsp:spPr>
        <a:xfrm>
          <a:off x="1663530" y="308864"/>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Health</a:t>
          </a:r>
        </a:p>
      </dsp:txBody>
      <dsp:txXfrm>
        <a:off x="2350740" y="996074"/>
        <a:ext cx="1659072" cy="1659072"/>
      </dsp:txXfrm>
    </dsp:sp>
    <dsp:sp modelId="{5D42FBBC-3D20-4172-BF3A-68A12B007D08}">
      <dsp:nvSpPr>
        <dsp:cNvPr id="0" name=""/>
        <dsp:cNvSpPr/>
      </dsp:nvSpPr>
      <dsp:spPr>
        <a:xfrm rot="5400000">
          <a:off x="4118186" y="308864"/>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Safety</a:t>
          </a:r>
        </a:p>
      </dsp:txBody>
      <dsp:txXfrm rot="-5400000">
        <a:off x="4118186" y="996074"/>
        <a:ext cx="1659072" cy="1659072"/>
      </dsp:txXfrm>
    </dsp:sp>
    <dsp:sp modelId="{4AE24EC0-9AA2-4E66-A2C4-B35530371211}">
      <dsp:nvSpPr>
        <dsp:cNvPr id="0" name=""/>
        <dsp:cNvSpPr/>
      </dsp:nvSpPr>
      <dsp:spPr>
        <a:xfrm rot="10800000">
          <a:off x="4118186" y="2763520"/>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Housing</a:t>
          </a:r>
        </a:p>
      </dsp:txBody>
      <dsp:txXfrm rot="10800000">
        <a:off x="4118186" y="2763520"/>
        <a:ext cx="1659072" cy="1659072"/>
      </dsp:txXfrm>
    </dsp:sp>
    <dsp:sp modelId="{6D34BDD9-DB8B-4988-8F1A-38FC18C77C03}">
      <dsp:nvSpPr>
        <dsp:cNvPr id="0" name=""/>
        <dsp:cNvSpPr/>
      </dsp:nvSpPr>
      <dsp:spPr>
        <a:xfrm rot="16200000">
          <a:off x="1663530" y="2763520"/>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Individual support</a:t>
          </a:r>
        </a:p>
      </dsp:txBody>
      <dsp:txXfrm rot="5400000">
        <a:off x="2350740" y="2763520"/>
        <a:ext cx="1659072" cy="1659072"/>
      </dsp:txXfrm>
    </dsp:sp>
    <dsp:sp modelId="{07A934AE-07F4-403A-9B37-0AB49029F15E}">
      <dsp:nvSpPr>
        <dsp:cNvPr id="0" name=""/>
        <dsp:cNvSpPr/>
      </dsp:nvSpPr>
      <dsp:spPr>
        <a:xfrm>
          <a:off x="3658954" y="2221653"/>
          <a:ext cx="810090" cy="70442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0B4432-2D56-499E-9D0A-F4C8DA99A8AA}">
      <dsp:nvSpPr>
        <dsp:cNvPr id="0" name=""/>
        <dsp:cNvSpPr/>
      </dsp:nvSpPr>
      <dsp:spPr>
        <a:xfrm rot="10800000">
          <a:off x="3658954" y="2492586"/>
          <a:ext cx="810090" cy="70442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7EF43-374B-4AE8-BAB3-03F2018199E9}">
      <dsp:nvSpPr>
        <dsp:cNvPr id="0" name=""/>
        <dsp:cNvSpPr/>
      </dsp:nvSpPr>
      <dsp:spPr>
        <a:xfrm rot="5400000">
          <a:off x="285471" y="1435996"/>
          <a:ext cx="1059944" cy="120670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915DB-9C9F-43C5-A079-DC4AC2982EDC}">
      <dsp:nvSpPr>
        <dsp:cNvPr id="0" name=""/>
        <dsp:cNvSpPr/>
      </dsp:nvSpPr>
      <dsp:spPr>
        <a:xfrm>
          <a:off x="4650" y="261025"/>
          <a:ext cx="1784323" cy="124896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IMMINENT RISK</a:t>
          </a:r>
        </a:p>
      </dsp:txBody>
      <dsp:txXfrm>
        <a:off x="65631" y="322006"/>
        <a:ext cx="1662361" cy="1127006"/>
      </dsp:txXfrm>
    </dsp:sp>
    <dsp:sp modelId="{05C8DEDC-9418-4766-AA01-BCA3587B5B77}">
      <dsp:nvSpPr>
        <dsp:cNvPr id="0" name=""/>
        <dsp:cNvSpPr/>
      </dsp:nvSpPr>
      <dsp:spPr>
        <a:xfrm>
          <a:off x="1885377" y="308854"/>
          <a:ext cx="4404773" cy="1009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FontTx/>
            <a:buNone/>
          </a:pPr>
          <a:r>
            <a:rPr lang="en-US" sz="1600" b="0" kern="1200" dirty="0">
              <a:solidFill>
                <a:schemeClr val="tx1"/>
              </a:solidFill>
              <a:latin typeface="Arial" panose="020B0604020202020204" pitchFamily="34" charset="0"/>
              <a:cs typeface="Arial" panose="020B0604020202020204" pitchFamily="34" charset="0"/>
            </a:rPr>
            <a:t>•</a:t>
          </a:r>
          <a:r>
            <a:rPr lang="en-US" sz="1600" b="0" kern="1200" dirty="0">
              <a:solidFill>
                <a:schemeClr val="tx2">
                  <a:lumMod val="50000"/>
                </a:schemeClr>
              </a:solidFill>
              <a:latin typeface="Arial" panose="020B0604020202020204" pitchFamily="34" charset="0"/>
              <a:cs typeface="Arial" panose="020B0604020202020204" pitchFamily="34" charset="0"/>
            </a:rPr>
            <a:t>	Clear egress path 24”</a:t>
          </a:r>
        </a:p>
        <a:p>
          <a:pPr marL="171450" lvl="1" indent="-171450" algn="l" defTabSz="711200">
            <a:lnSpc>
              <a:spcPct val="90000"/>
            </a:lnSpc>
            <a:spcBef>
              <a:spcPct val="0"/>
            </a:spcBef>
            <a:spcAft>
              <a:spcPct val="15000"/>
            </a:spcAft>
            <a:buFontTx/>
            <a:buNone/>
          </a:pPr>
          <a:r>
            <a:rPr lang="en-US" sz="1600" b="0" kern="1200" dirty="0">
              <a:solidFill>
                <a:schemeClr val="tx2">
                  <a:lumMod val="50000"/>
                </a:schemeClr>
              </a:solidFill>
              <a:latin typeface="Arial" panose="020B0604020202020204" pitchFamily="34" charset="0"/>
              <a:cs typeface="Arial" panose="020B0604020202020204" pitchFamily="34" charset="0"/>
            </a:rPr>
            <a:t>•	Remove items from top of stove</a:t>
          </a:r>
        </a:p>
        <a:p>
          <a:pPr marL="171450" lvl="1" indent="-171450" algn="l" defTabSz="711200">
            <a:lnSpc>
              <a:spcPct val="90000"/>
            </a:lnSpc>
            <a:spcBef>
              <a:spcPct val="0"/>
            </a:spcBef>
            <a:spcAft>
              <a:spcPct val="15000"/>
            </a:spcAft>
            <a:buFontTx/>
            <a:buNone/>
          </a:pPr>
          <a:r>
            <a:rPr lang="en-US" sz="1600" b="0" kern="1200" dirty="0">
              <a:solidFill>
                <a:schemeClr val="tx2">
                  <a:lumMod val="50000"/>
                </a:schemeClr>
              </a:solidFill>
              <a:latin typeface="Arial" panose="020B0604020202020204" pitchFamily="34" charset="0"/>
              <a:cs typeface="Arial" panose="020B0604020202020204" pitchFamily="34" charset="0"/>
            </a:rPr>
            <a:t>•	Remove items from near heating system</a:t>
          </a:r>
        </a:p>
        <a:p>
          <a:pPr marL="171450" lvl="1" indent="-171450" algn="l" defTabSz="711200">
            <a:lnSpc>
              <a:spcPct val="90000"/>
            </a:lnSpc>
            <a:spcBef>
              <a:spcPct val="0"/>
            </a:spcBef>
            <a:spcAft>
              <a:spcPct val="15000"/>
            </a:spcAft>
            <a:buChar char="•"/>
          </a:pPr>
          <a:endParaRPr lang="en-US" sz="1600" b="0" kern="1200" dirty="0">
            <a:solidFill>
              <a:schemeClr val="tx2">
                <a:lumMod val="50000"/>
              </a:schemeClr>
            </a:solidFill>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endParaRPr lang="en-US" sz="1100" kern="1200" dirty="0"/>
        </a:p>
      </dsp:txBody>
      <dsp:txXfrm>
        <a:off x="1885377" y="308854"/>
        <a:ext cx="4404773" cy="1009471"/>
      </dsp:txXfrm>
    </dsp:sp>
    <dsp:sp modelId="{A89407CC-BAB1-4462-9012-7C164199F7B2}">
      <dsp:nvSpPr>
        <dsp:cNvPr id="0" name=""/>
        <dsp:cNvSpPr/>
      </dsp:nvSpPr>
      <dsp:spPr>
        <a:xfrm rot="5400000">
          <a:off x="2510551" y="2986372"/>
          <a:ext cx="1059944" cy="120670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5E3977-8636-48DE-9460-C3503AB231F0}">
      <dsp:nvSpPr>
        <dsp:cNvPr id="0" name=""/>
        <dsp:cNvSpPr/>
      </dsp:nvSpPr>
      <dsp:spPr>
        <a:xfrm>
          <a:off x="1752602" y="1523995"/>
          <a:ext cx="1784323" cy="1543712"/>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MUST BE CORRECTED TO PASS INSPECTION</a:t>
          </a:r>
        </a:p>
      </dsp:txBody>
      <dsp:txXfrm>
        <a:off x="1827973" y="1599366"/>
        <a:ext cx="1633581" cy="1392970"/>
      </dsp:txXfrm>
    </dsp:sp>
    <dsp:sp modelId="{92753D18-1A90-4FAF-8223-9182F459BA30}">
      <dsp:nvSpPr>
        <dsp:cNvPr id="0" name=""/>
        <dsp:cNvSpPr/>
      </dsp:nvSpPr>
      <dsp:spPr>
        <a:xfrm>
          <a:off x="3959308" y="1796582"/>
          <a:ext cx="3683329" cy="1009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FontTx/>
            <a:buNone/>
          </a:pPr>
          <a:r>
            <a:rPr lang="en-US" sz="1600" b="0" kern="1200" dirty="0">
              <a:solidFill>
                <a:schemeClr val="tx1"/>
              </a:solidFill>
              <a:latin typeface="Arial" panose="020B0604020202020204" pitchFamily="34" charset="0"/>
              <a:cs typeface="Arial" panose="020B0604020202020204" pitchFamily="34" charset="0"/>
            </a:rPr>
            <a:t>•</a:t>
          </a:r>
          <a:r>
            <a:rPr lang="en-US" sz="1600" b="0" kern="1200" dirty="0">
              <a:solidFill>
                <a:schemeClr val="tx2">
                  <a:lumMod val="50000"/>
                </a:schemeClr>
              </a:solidFill>
              <a:latin typeface="Arial" panose="020B0604020202020204" pitchFamily="34" charset="0"/>
              <a:cs typeface="Arial" panose="020B0604020202020204" pitchFamily="34" charset="0"/>
            </a:rPr>
            <a:t>	Reduce clutter by 25%</a:t>
          </a:r>
        </a:p>
        <a:p>
          <a:pPr marL="171450" lvl="1" indent="-171450" algn="l" defTabSz="711200">
            <a:lnSpc>
              <a:spcPct val="90000"/>
            </a:lnSpc>
            <a:spcBef>
              <a:spcPct val="0"/>
            </a:spcBef>
            <a:spcAft>
              <a:spcPct val="15000"/>
            </a:spcAft>
            <a:buFontTx/>
            <a:buNone/>
          </a:pPr>
          <a:r>
            <a:rPr lang="en-US" sz="1600" b="0" kern="1200" dirty="0">
              <a:solidFill>
                <a:schemeClr val="tx2">
                  <a:lumMod val="50000"/>
                </a:schemeClr>
              </a:solidFill>
              <a:latin typeface="Arial" panose="020B0604020202020204" pitchFamily="34" charset="0"/>
              <a:cs typeface="Arial" panose="020B0604020202020204" pitchFamily="34" charset="0"/>
            </a:rPr>
            <a:t>•	Egress paths 36”</a:t>
          </a:r>
        </a:p>
        <a:p>
          <a:pPr marL="171450" lvl="1" indent="-171450" algn="l" defTabSz="711200">
            <a:lnSpc>
              <a:spcPct val="90000"/>
            </a:lnSpc>
            <a:spcBef>
              <a:spcPct val="0"/>
            </a:spcBef>
            <a:spcAft>
              <a:spcPct val="15000"/>
            </a:spcAft>
            <a:buFontTx/>
            <a:buNone/>
          </a:pPr>
          <a:r>
            <a:rPr lang="en-US" sz="1600" b="0" kern="1200" dirty="0">
              <a:solidFill>
                <a:schemeClr val="tx2">
                  <a:lumMod val="50000"/>
                </a:schemeClr>
              </a:solidFill>
              <a:latin typeface="Arial" panose="020B0604020202020204" pitchFamily="34" charset="0"/>
              <a:cs typeface="Arial" panose="020B0604020202020204" pitchFamily="34" charset="0"/>
            </a:rPr>
            <a:t>•	Stacks no higher than 4’</a:t>
          </a:r>
        </a:p>
        <a:p>
          <a:pPr marL="171450" lvl="1" indent="-171450" algn="l" defTabSz="711200">
            <a:lnSpc>
              <a:spcPct val="90000"/>
            </a:lnSpc>
            <a:spcBef>
              <a:spcPct val="0"/>
            </a:spcBef>
            <a:spcAft>
              <a:spcPct val="15000"/>
            </a:spcAft>
            <a:buChar char="•"/>
          </a:pPr>
          <a:endParaRPr lang="en-US" sz="1600" b="0" kern="1200" dirty="0">
            <a:solidFill>
              <a:schemeClr val="tx1"/>
            </a:solidFill>
            <a:latin typeface="Arial" panose="020B0604020202020204" pitchFamily="34" charset="0"/>
            <a:cs typeface="Arial" panose="020B0604020202020204" pitchFamily="34" charset="0"/>
          </a:endParaRPr>
        </a:p>
      </dsp:txBody>
      <dsp:txXfrm>
        <a:off x="3959308" y="1796582"/>
        <a:ext cx="3683329" cy="1009471"/>
      </dsp:txXfrm>
    </dsp:sp>
    <dsp:sp modelId="{FC9B0D15-8C36-4FD4-B900-5A5B80EAE934}">
      <dsp:nvSpPr>
        <dsp:cNvPr id="0" name=""/>
        <dsp:cNvSpPr/>
      </dsp:nvSpPr>
      <dsp:spPr>
        <a:xfrm>
          <a:off x="3809992" y="3429003"/>
          <a:ext cx="1784323" cy="124896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NOT REQUIRED BUT MAY IMPROVE QUALITY OF LIFE</a:t>
          </a:r>
        </a:p>
      </dsp:txBody>
      <dsp:txXfrm>
        <a:off x="3870973" y="3489984"/>
        <a:ext cx="1662361" cy="1127006"/>
      </dsp:txXfrm>
    </dsp:sp>
    <dsp:sp modelId="{BBB1ED1A-CCF5-4D87-84AC-4135F56729DD}">
      <dsp:nvSpPr>
        <dsp:cNvPr id="0" name=""/>
        <dsp:cNvSpPr/>
      </dsp:nvSpPr>
      <dsp:spPr>
        <a:xfrm>
          <a:off x="5631916" y="3657603"/>
          <a:ext cx="2521483" cy="1009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FontTx/>
            <a:buNone/>
          </a:pPr>
          <a:r>
            <a:rPr lang="en-US" sz="1600" b="0" kern="1200" dirty="0">
              <a:solidFill>
                <a:schemeClr val="tx1"/>
              </a:solidFill>
              <a:latin typeface="Arial" panose="020B0604020202020204" pitchFamily="34" charset="0"/>
              <a:cs typeface="Arial" panose="020B0604020202020204" pitchFamily="34" charset="0"/>
            </a:rPr>
            <a:t>•</a:t>
          </a:r>
          <a:r>
            <a:rPr lang="en-US" sz="1600" b="0" kern="1200" dirty="0">
              <a:solidFill>
                <a:schemeClr val="tx2">
                  <a:lumMod val="50000"/>
                </a:schemeClr>
              </a:solidFill>
              <a:latin typeface="Arial" panose="020B0604020202020204" pitchFamily="34" charset="0"/>
              <a:cs typeface="Arial" panose="020B0604020202020204" pitchFamily="34" charset="0"/>
            </a:rPr>
            <a:t>	Clear bed for sleeping</a:t>
          </a:r>
        </a:p>
        <a:p>
          <a:pPr marL="171450" lvl="1" indent="-171450" algn="l" defTabSz="711200">
            <a:lnSpc>
              <a:spcPct val="90000"/>
            </a:lnSpc>
            <a:spcBef>
              <a:spcPct val="0"/>
            </a:spcBef>
            <a:spcAft>
              <a:spcPct val="15000"/>
            </a:spcAft>
            <a:buFontTx/>
            <a:buNone/>
          </a:pPr>
          <a:r>
            <a:rPr lang="en-US" sz="1600" b="0" kern="1200" dirty="0">
              <a:solidFill>
                <a:schemeClr val="tx2">
                  <a:lumMod val="50000"/>
                </a:schemeClr>
              </a:solidFill>
              <a:latin typeface="Arial" panose="020B0604020202020204" pitchFamily="34" charset="0"/>
              <a:cs typeface="Arial" panose="020B0604020202020204" pitchFamily="34" charset="0"/>
            </a:rPr>
            <a:t>•	Put sheets/ towels in linen closet</a:t>
          </a:r>
        </a:p>
        <a:p>
          <a:pPr marL="171450" lvl="1" indent="-171450" algn="l" defTabSz="711200">
            <a:lnSpc>
              <a:spcPct val="90000"/>
            </a:lnSpc>
            <a:spcBef>
              <a:spcPct val="0"/>
            </a:spcBef>
            <a:spcAft>
              <a:spcPct val="15000"/>
            </a:spcAft>
            <a:buChar char="•"/>
          </a:pPr>
          <a:endParaRPr lang="en-US" sz="1600" b="0" kern="1200" dirty="0">
            <a:solidFill>
              <a:schemeClr val="tx1"/>
            </a:solidFill>
            <a:latin typeface="Arial" panose="020B0604020202020204" pitchFamily="34" charset="0"/>
            <a:cs typeface="Arial" panose="020B0604020202020204" pitchFamily="34" charset="0"/>
          </a:endParaRPr>
        </a:p>
      </dsp:txBody>
      <dsp:txXfrm>
        <a:off x="5631916" y="3657603"/>
        <a:ext cx="2521483" cy="10094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11/25/2024</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2:59:35.113"/>
    </inkml:context>
    <inkml:brush xml:id="br0">
      <inkml:brushProperty name="width" value="0.035" units="cm"/>
      <inkml:brushProperty name="height" value="0.035" units="cm"/>
    </inkml:brush>
  </inkml:definitions>
  <inkml:trace contextRef="#ctx0" brushRef="#br0">1 4 11519 0 0,'0'-4'1576'0'0,"3"4"-1576"0"0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2:59:35.858"/>
    </inkml:context>
    <inkml:brush xml:id="br0">
      <inkml:brushProperty name="width" value="0.035" units="cm"/>
      <inkml:brushProperty name="height" value="0.035" units="cm"/>
    </inkml:brush>
  </inkml:definitions>
  <inkml:trace contextRef="#ctx0" brushRef="#br0">21 24 6911 0 0,'-7'-10'608'0'0,"4"3"-480"0"0,-1 4-128 0 0,1 0 1352 0 0,0 3-1664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3:28:39.655"/>
    </inkml:context>
    <inkml:brush xml:id="br0">
      <inkml:brushProperty name="width" value="0.035" units="cm"/>
      <inkml:brushProperty name="height" value="0.035" units="cm"/>
    </inkml:brush>
  </inkml:definitions>
  <inkml:trace contextRef="#ctx0" brushRef="#br0">21 27 12895 0 0,'-10'0'1355'0'0,"9"0"-1243"0"0,-5 0 673 0 0,2-2-1827 0 0,21-22-8816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11/25/2024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584" lvl="1" indent="-17143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13</a:t>
            </a:fld>
            <a:endParaRPr lang="en-US"/>
          </a:p>
        </p:txBody>
      </p:sp>
    </p:spTree>
    <p:extLst>
      <p:ext uri="{BB962C8B-B14F-4D97-AF65-F5344CB8AC3E}">
        <p14:creationId xmlns:p14="http://schemas.microsoft.com/office/powerpoint/2010/main" val="1350308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Violates housing health and safety standards including those for animals</a:t>
            </a:r>
          </a:p>
          <a:p>
            <a:endParaRPr lang="en-US"/>
          </a:p>
        </p:txBody>
      </p:sp>
      <p:sp>
        <p:nvSpPr>
          <p:cNvPr id="4" name="Slide Number Placeholder 3"/>
          <p:cNvSpPr>
            <a:spLocks noGrp="1"/>
          </p:cNvSpPr>
          <p:nvPr>
            <p:ph type="sldNum" sz="quarter" idx="10"/>
          </p:nvPr>
        </p:nvSpPr>
        <p:spPr/>
        <p:txBody>
          <a:bodyPr/>
          <a:lstStyle/>
          <a:p>
            <a:fld id="{7AC9AC83-FE3F-4BF5-B13B-136F3154D86E}" type="slidenum">
              <a:rPr lang="en-US" smtClean="0"/>
              <a:t>18</a:t>
            </a:fld>
            <a:endParaRPr lang="en-US"/>
          </a:p>
        </p:txBody>
      </p:sp>
    </p:spTree>
    <p:extLst>
      <p:ext uri="{BB962C8B-B14F-4D97-AF65-F5344CB8AC3E}">
        <p14:creationId xmlns:p14="http://schemas.microsoft.com/office/powerpoint/2010/main" val="2442295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comparison, HD affects almost 2x as many people as Alzheimer’s</a:t>
            </a:r>
          </a:p>
          <a:p>
            <a:r>
              <a:rPr lang="en-US" dirty="0"/>
              <a:t>Study in 2010 showed only 2 in 18 individuals sought help for HD even though they had sought help in the past for other mental illness</a:t>
            </a:r>
          </a:p>
          <a:p>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26</a:t>
            </a:fld>
            <a:endParaRPr lang="en-US"/>
          </a:p>
        </p:txBody>
      </p:sp>
    </p:spTree>
    <p:extLst>
      <p:ext uri="{BB962C8B-B14F-4D97-AF65-F5344CB8AC3E}">
        <p14:creationId xmlns:p14="http://schemas.microsoft.com/office/powerpoint/2010/main" val="3286104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E7CFFD-F77E-4A97-816B-64EDA19072D3}" type="slidenum">
              <a:rPr lang="en-US" smtClean="0"/>
              <a:t>27</a:t>
            </a:fld>
            <a:endParaRPr lang="en-US"/>
          </a:p>
        </p:txBody>
      </p:sp>
    </p:spTree>
    <p:extLst>
      <p:ext uri="{BB962C8B-B14F-4D97-AF65-F5344CB8AC3E}">
        <p14:creationId xmlns:p14="http://schemas.microsoft.com/office/powerpoint/2010/main" val="3855051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r>
              <a:rPr lang="en-US" dirty="0"/>
              <a:t>Example</a:t>
            </a:r>
            <a:r>
              <a:rPr lang="en-US" baseline="0" dirty="0"/>
              <a:t> of someone touching your possessions. </a:t>
            </a:r>
          </a:p>
          <a:p>
            <a:pPr defTabSz="914305">
              <a:defRPr/>
            </a:pPr>
            <a:endParaRPr lang="en-US" baseline="0" dirty="0"/>
          </a:p>
          <a:p>
            <a:pPr defTabSz="914305">
              <a:defRPr/>
            </a:pPr>
            <a:r>
              <a:rPr lang="en-US" baseline="0" dirty="0"/>
              <a:t>Refer to items as they do- treasures, collection, </a:t>
            </a:r>
          </a:p>
          <a:p>
            <a:pPr defTabSz="914305">
              <a:defRPr/>
            </a:pPr>
            <a:endParaRPr lang="en-US" baseline="0" dirty="0"/>
          </a:p>
          <a:p>
            <a:pPr defTabSz="914305">
              <a:defRPr/>
            </a:pPr>
            <a:r>
              <a:rPr lang="en-US" baseline="0" dirty="0"/>
              <a:t>Don’t get picky about how neat a place is-Story of too many pillows on a bed after getting a unit cleaned and organized</a:t>
            </a:r>
            <a:endParaRPr lang="en-US" dirty="0"/>
          </a:p>
          <a:p>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32</a:t>
            </a:fld>
            <a:endParaRPr lang="en-US"/>
          </a:p>
        </p:txBody>
      </p:sp>
    </p:spTree>
    <p:extLst>
      <p:ext uri="{BB962C8B-B14F-4D97-AF65-F5344CB8AC3E}">
        <p14:creationId xmlns:p14="http://schemas.microsoft.com/office/powerpoint/2010/main" val="2343403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r>
              <a:rPr lang="en-US" dirty="0"/>
              <a:t>Example</a:t>
            </a:r>
            <a:r>
              <a:rPr lang="en-US" baseline="0" dirty="0"/>
              <a:t> of someone touching your possessions. </a:t>
            </a:r>
          </a:p>
          <a:p>
            <a:pPr defTabSz="914305">
              <a:defRPr/>
            </a:pPr>
            <a:endParaRPr lang="en-US" baseline="0" dirty="0"/>
          </a:p>
          <a:p>
            <a:pPr defTabSz="914305">
              <a:defRPr/>
            </a:pPr>
            <a:r>
              <a:rPr lang="en-US" baseline="0" dirty="0"/>
              <a:t>Refer to items as they do- treasures, collection, </a:t>
            </a:r>
          </a:p>
          <a:p>
            <a:pPr defTabSz="914305">
              <a:defRPr/>
            </a:pPr>
            <a:endParaRPr lang="en-US" baseline="0" dirty="0"/>
          </a:p>
          <a:p>
            <a:pPr defTabSz="914305">
              <a:defRPr/>
            </a:pPr>
            <a:r>
              <a:rPr lang="en-US" baseline="0" dirty="0"/>
              <a:t>Don’t get picky about how neat a place is-Story of too many pillows on a bed after getting a unit cleaned and organized</a:t>
            </a:r>
            <a:endParaRPr lang="en-US" dirty="0"/>
          </a:p>
          <a:p>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33</a:t>
            </a:fld>
            <a:endParaRPr lang="en-US"/>
          </a:p>
        </p:txBody>
      </p:sp>
    </p:spTree>
    <p:extLst>
      <p:ext uri="{BB962C8B-B14F-4D97-AF65-F5344CB8AC3E}">
        <p14:creationId xmlns:p14="http://schemas.microsoft.com/office/powerpoint/2010/main" val="4267073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78177-19BC-4453-886B-BACC08E827BE}" type="slidenum">
              <a:rPr lang="en-US" smtClean="0"/>
              <a:t>36</a:t>
            </a:fld>
            <a:endParaRPr lang="en-US"/>
          </a:p>
        </p:txBody>
      </p:sp>
    </p:spTree>
    <p:extLst>
      <p:ext uri="{BB962C8B-B14F-4D97-AF65-F5344CB8AC3E}">
        <p14:creationId xmlns:p14="http://schemas.microsoft.com/office/powerpoint/2010/main" val="207116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communities have gotten creative</a:t>
            </a:r>
            <a:r>
              <a:rPr lang="en-US" baseline="0" dirty="0"/>
              <a:t> with the concern of access. Teams at the door-</a:t>
            </a:r>
          </a:p>
          <a:p>
            <a:pPr marL="171450" indent="-171450">
              <a:buFont typeface="Arial" panose="020B0604020202020204" pitchFamily="34" charset="0"/>
              <a:buChar char="•"/>
            </a:pPr>
            <a:r>
              <a:rPr lang="en-US" baseline="0" dirty="0"/>
              <a:t>Some local regulations may allow for entry</a:t>
            </a:r>
          </a:p>
          <a:p>
            <a:pPr marL="171450" indent="-171450">
              <a:buFont typeface="Arial" panose="020B0604020202020204" pitchFamily="34" charset="0"/>
              <a:buChar char="•"/>
            </a:pPr>
            <a:r>
              <a:rPr lang="en-US" baseline="0" dirty="0"/>
              <a:t>Have individual looking for housing that has been evicted and is in the system- she is still ordering from QVC &amp; HSN and having delivered to nursing home and her former home</a:t>
            </a:r>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F1978177-19BC-4453-886B-BACC08E827BE}" type="slidenum">
              <a:rPr lang="en-US" smtClean="0"/>
              <a:t>40</a:t>
            </a:fld>
            <a:endParaRPr lang="en-US"/>
          </a:p>
        </p:txBody>
      </p:sp>
    </p:spTree>
    <p:extLst>
      <p:ext uri="{BB962C8B-B14F-4D97-AF65-F5344CB8AC3E}">
        <p14:creationId xmlns:p14="http://schemas.microsoft.com/office/powerpoint/2010/main" val="3286679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42</a:t>
            </a:fld>
            <a:endParaRPr lang="en-US"/>
          </a:p>
        </p:txBody>
      </p:sp>
    </p:spTree>
    <p:extLst>
      <p:ext uri="{BB962C8B-B14F-4D97-AF65-F5344CB8AC3E}">
        <p14:creationId xmlns:p14="http://schemas.microsoft.com/office/powerpoint/2010/main" val="298758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to call,</a:t>
            </a:r>
            <a:r>
              <a:rPr lang="en-US" baseline="0" dirty="0"/>
              <a:t> when, what information will they need</a:t>
            </a:r>
          </a:p>
          <a:p>
            <a:r>
              <a:rPr lang="en-US" baseline="0" dirty="0"/>
              <a:t>May have to find a way to work within HIPAA</a:t>
            </a:r>
          </a:p>
          <a:p>
            <a:r>
              <a:rPr lang="en-US" baseline="0" dirty="0"/>
              <a:t>Learn who to talk to and how to communicate-</a:t>
            </a:r>
          </a:p>
          <a:p>
            <a:endParaRPr lang="en-US" dirty="0"/>
          </a:p>
        </p:txBody>
      </p:sp>
      <p:sp>
        <p:nvSpPr>
          <p:cNvPr id="4" name="Slide Number Placeholder 3"/>
          <p:cNvSpPr>
            <a:spLocks noGrp="1"/>
          </p:cNvSpPr>
          <p:nvPr>
            <p:ph type="sldNum" sz="quarter" idx="10"/>
          </p:nvPr>
        </p:nvSpPr>
        <p:spPr/>
        <p:txBody>
          <a:bodyPr/>
          <a:lstStyle/>
          <a:p>
            <a:fld id="{F1978177-19BC-4453-886B-BACC08E827BE}" type="slidenum">
              <a:rPr lang="en-US" smtClean="0"/>
              <a:t>43</a:t>
            </a:fld>
            <a:endParaRPr lang="en-US"/>
          </a:p>
        </p:txBody>
      </p:sp>
    </p:spTree>
    <p:extLst>
      <p:ext uri="{BB962C8B-B14F-4D97-AF65-F5344CB8AC3E}">
        <p14:creationId xmlns:p14="http://schemas.microsoft.com/office/powerpoint/2010/main" val="2258340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Tools help us to assess the severity and to help us communicate between individuals involved in a case</a:t>
            </a:r>
          </a:p>
          <a:p>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46</a:t>
            </a:fld>
            <a:endParaRPr lang="en-US"/>
          </a:p>
        </p:txBody>
      </p:sp>
    </p:spTree>
    <p:extLst>
      <p:ext uri="{BB962C8B-B14F-4D97-AF65-F5344CB8AC3E}">
        <p14:creationId xmlns:p14="http://schemas.microsoft.com/office/powerpoint/2010/main" val="1242374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E7CFFD-F77E-4A97-816B-64EDA19072D3}" type="slidenum">
              <a:rPr lang="en-US" smtClean="0"/>
              <a:t>48</a:t>
            </a:fld>
            <a:endParaRPr lang="en-US"/>
          </a:p>
        </p:txBody>
      </p:sp>
    </p:spTree>
    <p:extLst>
      <p:ext uri="{BB962C8B-B14F-4D97-AF65-F5344CB8AC3E}">
        <p14:creationId xmlns:p14="http://schemas.microsoft.com/office/powerpoint/2010/main" val="3316492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49</a:t>
            </a:fld>
            <a:endParaRPr lang="en-US"/>
          </a:p>
        </p:txBody>
      </p:sp>
    </p:spTree>
    <p:extLst>
      <p:ext uri="{BB962C8B-B14F-4D97-AF65-F5344CB8AC3E}">
        <p14:creationId xmlns:p14="http://schemas.microsoft.com/office/powerpoint/2010/main" val="2006441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a diagnosis (along with other factors) hoarding considered if CIR of 4 or above</a:t>
            </a:r>
          </a:p>
        </p:txBody>
      </p:sp>
      <p:sp>
        <p:nvSpPr>
          <p:cNvPr id="4" name="Slide Number Placeholder 3"/>
          <p:cNvSpPr>
            <a:spLocks noGrp="1"/>
          </p:cNvSpPr>
          <p:nvPr>
            <p:ph type="sldNum" sz="quarter" idx="10"/>
          </p:nvPr>
        </p:nvSpPr>
        <p:spPr/>
        <p:txBody>
          <a:bodyPr/>
          <a:lstStyle/>
          <a:p>
            <a:fld id="{85E7CFFD-F77E-4A97-816B-64EDA19072D3}" type="slidenum">
              <a:rPr lang="en-US" smtClean="0"/>
              <a:t>50</a:t>
            </a:fld>
            <a:endParaRPr lang="en-US"/>
          </a:p>
        </p:txBody>
      </p:sp>
    </p:spTree>
    <p:extLst>
      <p:ext uri="{BB962C8B-B14F-4D97-AF65-F5344CB8AC3E}">
        <p14:creationId xmlns:p14="http://schemas.microsoft.com/office/powerpoint/2010/main" val="3133893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CIR to assess areas and track progress. Set reasonable timeframes and stick to them.</a:t>
            </a:r>
          </a:p>
        </p:txBody>
      </p:sp>
      <p:sp>
        <p:nvSpPr>
          <p:cNvPr id="4" name="Slide Number Placeholder 3"/>
          <p:cNvSpPr>
            <a:spLocks noGrp="1"/>
          </p:cNvSpPr>
          <p:nvPr>
            <p:ph type="sldNum" sz="quarter" idx="10"/>
          </p:nvPr>
        </p:nvSpPr>
        <p:spPr/>
        <p:txBody>
          <a:bodyPr/>
          <a:lstStyle/>
          <a:p>
            <a:fld id="{85E7CFFD-F77E-4A97-816B-64EDA19072D3}" type="slidenum">
              <a:rPr lang="en-US" smtClean="0"/>
              <a:t>57</a:t>
            </a:fld>
            <a:endParaRPr lang="en-US"/>
          </a:p>
        </p:txBody>
      </p:sp>
    </p:spTree>
    <p:extLst>
      <p:ext uri="{BB962C8B-B14F-4D97-AF65-F5344CB8AC3E}">
        <p14:creationId xmlns:p14="http://schemas.microsoft.com/office/powerpoint/2010/main" val="1418622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58</a:t>
            </a:fld>
            <a:endParaRPr lang="en-US"/>
          </a:p>
        </p:txBody>
      </p:sp>
    </p:spTree>
    <p:extLst>
      <p:ext uri="{BB962C8B-B14F-4D97-AF65-F5344CB8AC3E}">
        <p14:creationId xmlns:p14="http://schemas.microsoft.com/office/powerpoint/2010/main" val="2791257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Insight vs Motivation </a:t>
            </a:r>
          </a:p>
          <a:p>
            <a:endParaRPr lang="en-US" baseline="0" dirty="0"/>
          </a:p>
          <a:p>
            <a:r>
              <a:rPr lang="en-US" baseline="0" dirty="0"/>
              <a:t>Clean-outs-</a:t>
            </a:r>
            <a:r>
              <a:rPr lang="en-US" b="1" i="1" u="sng" baseline="0" dirty="0"/>
              <a:t>My Mother’s Garden</a:t>
            </a:r>
            <a:endParaRPr lang="en-US" b="1" i="1" u="sng" dirty="0"/>
          </a:p>
        </p:txBody>
      </p:sp>
      <p:sp>
        <p:nvSpPr>
          <p:cNvPr id="4" name="Slide Number Placeholder 3"/>
          <p:cNvSpPr>
            <a:spLocks noGrp="1"/>
          </p:cNvSpPr>
          <p:nvPr>
            <p:ph type="sldNum" sz="quarter" idx="10"/>
          </p:nvPr>
        </p:nvSpPr>
        <p:spPr/>
        <p:txBody>
          <a:bodyPr/>
          <a:lstStyle/>
          <a:p>
            <a:fld id="{85E7CFFD-F77E-4A97-816B-64EDA19072D3}" type="slidenum">
              <a:rPr lang="en-US" smtClean="0"/>
              <a:t>64</a:t>
            </a:fld>
            <a:endParaRPr lang="en-US"/>
          </a:p>
        </p:txBody>
      </p:sp>
    </p:spTree>
    <p:extLst>
      <p:ext uri="{BB962C8B-B14F-4D97-AF65-F5344CB8AC3E}">
        <p14:creationId xmlns:p14="http://schemas.microsoft.com/office/powerpoint/2010/main" val="85980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have stuff!! It becomes an issue when we can’t use our homes/ room/</a:t>
            </a:r>
            <a:r>
              <a:rPr lang="en-US" baseline="0" dirty="0"/>
              <a:t> facilities for the use intended</a:t>
            </a:r>
          </a:p>
          <a:p>
            <a:endParaRPr lang="en-US" baseline="0" dirty="0"/>
          </a:p>
          <a:p>
            <a:r>
              <a:rPr lang="en-US" baseline="0" dirty="0"/>
              <a:t>DSM- designation as a mental illness makes it tough because of HIPPA </a:t>
            </a:r>
            <a:r>
              <a:rPr lang="en-US" baseline="0" dirty="0" err="1"/>
              <a:t>regs</a:t>
            </a:r>
            <a:r>
              <a:rPr lang="en-US" baseline="0" dirty="0"/>
              <a:t>.- We need to look into details of how we are affected-if at all</a:t>
            </a:r>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5</a:t>
            </a:fld>
            <a:endParaRPr lang="en-US"/>
          </a:p>
        </p:txBody>
      </p:sp>
    </p:spTree>
    <p:extLst>
      <p:ext uri="{BB962C8B-B14F-4D97-AF65-F5344CB8AC3E}">
        <p14:creationId xmlns:p14="http://schemas.microsoft.com/office/powerpoint/2010/main" val="2987150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confused with individual who recently downsized </a:t>
            </a:r>
          </a:p>
          <a:p>
            <a:endParaRPr lang="en-US" dirty="0"/>
          </a:p>
          <a:p>
            <a:pPr defTabSz="914305">
              <a:defRPr/>
            </a:pPr>
            <a:r>
              <a:rPr lang="en-US" dirty="0"/>
              <a:t>Unable to organize and make decisions to properly care</a:t>
            </a:r>
          </a:p>
          <a:p>
            <a:endParaRPr lang="en-US" dirty="0"/>
          </a:p>
        </p:txBody>
      </p:sp>
      <p:sp>
        <p:nvSpPr>
          <p:cNvPr id="4" name="Slide Number Placeholder 3"/>
          <p:cNvSpPr>
            <a:spLocks noGrp="1"/>
          </p:cNvSpPr>
          <p:nvPr>
            <p:ph type="sldNum" sz="quarter" idx="10"/>
          </p:nvPr>
        </p:nvSpPr>
        <p:spPr/>
        <p:txBody>
          <a:bodyPr/>
          <a:lstStyle/>
          <a:p>
            <a:fld id="{85E7CFFD-F77E-4A97-816B-64EDA19072D3}" type="slidenum">
              <a:rPr lang="en-US" smtClean="0"/>
              <a:t>6</a:t>
            </a:fld>
            <a:endParaRPr lang="en-US"/>
          </a:p>
        </p:txBody>
      </p:sp>
    </p:spTree>
    <p:extLst>
      <p:ext uri="{BB962C8B-B14F-4D97-AF65-F5344CB8AC3E}">
        <p14:creationId xmlns:p14="http://schemas.microsoft.com/office/powerpoint/2010/main" val="149433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CCHTF deals only with squalor associated with hoarding</a:t>
            </a:r>
          </a:p>
          <a:p>
            <a:r>
              <a:rPr lang="en-US"/>
              <a:t>Concerns for health and safety are increased with squalor</a:t>
            </a:r>
          </a:p>
          <a:p>
            <a:endParaRPr lang="en-US"/>
          </a:p>
          <a:p>
            <a:r>
              <a:rPr lang="en-US"/>
              <a:t>Severe neglect – bring on themselves usually results in physical collapse or mental breakdown</a:t>
            </a:r>
          </a:p>
          <a:p>
            <a:r>
              <a:rPr lang="en-US"/>
              <a:t>Most who suffer do not get identified until they face this stage of collapse, due to predilection to refuse help from others</a:t>
            </a:r>
          </a:p>
        </p:txBody>
      </p:sp>
      <p:sp>
        <p:nvSpPr>
          <p:cNvPr id="4" name="Slide Number Placeholder 3"/>
          <p:cNvSpPr>
            <a:spLocks noGrp="1"/>
          </p:cNvSpPr>
          <p:nvPr>
            <p:ph type="sldNum" sz="quarter" idx="10"/>
          </p:nvPr>
        </p:nvSpPr>
        <p:spPr/>
        <p:txBody>
          <a:bodyPr/>
          <a:lstStyle/>
          <a:p>
            <a:fld id="{7AC9AC83-FE3F-4BF5-B13B-136F3154D86E}" type="slidenum">
              <a:rPr lang="en-US" smtClean="0"/>
              <a:t>8</a:t>
            </a:fld>
            <a:endParaRPr lang="en-US"/>
          </a:p>
        </p:txBody>
      </p:sp>
    </p:spTree>
    <p:extLst>
      <p:ext uri="{BB962C8B-B14F-4D97-AF65-F5344CB8AC3E}">
        <p14:creationId xmlns:p14="http://schemas.microsoft.com/office/powerpoint/2010/main" val="24680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E7CFFD-F77E-4A97-816B-64EDA19072D3}" type="slidenum">
              <a:rPr lang="en-US" smtClean="0"/>
              <a:t>9</a:t>
            </a:fld>
            <a:endParaRPr lang="en-US"/>
          </a:p>
        </p:txBody>
      </p:sp>
    </p:spTree>
    <p:extLst>
      <p:ext uri="{BB962C8B-B14F-4D97-AF65-F5344CB8AC3E}">
        <p14:creationId xmlns:p14="http://schemas.microsoft.com/office/powerpoint/2010/main" val="1298262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ECBC3-7496-E8F0-C5FF-70FE4F1A7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2BBAD-9127-9342-A7C5-2238AB509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EEC42-C832-7FAD-F1B1-335E9D2B11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674CB0-ED3C-1984-F276-DAFD558432C3}"/>
              </a:ext>
            </a:extLst>
          </p:cNvPr>
          <p:cNvSpPr>
            <a:spLocks noGrp="1"/>
          </p:cNvSpPr>
          <p:nvPr>
            <p:ph type="sldNum" sz="quarter" idx="10"/>
          </p:nvPr>
        </p:nvSpPr>
        <p:spPr/>
        <p:txBody>
          <a:bodyPr/>
          <a:lstStyle/>
          <a:p>
            <a:fld id="{85E7CFFD-F77E-4A97-816B-64EDA19072D3}" type="slidenum">
              <a:rPr lang="en-US" smtClean="0"/>
              <a:t>10</a:t>
            </a:fld>
            <a:endParaRPr lang="en-US"/>
          </a:p>
        </p:txBody>
      </p:sp>
    </p:spTree>
    <p:extLst>
      <p:ext uri="{BB962C8B-B14F-4D97-AF65-F5344CB8AC3E}">
        <p14:creationId xmlns:p14="http://schemas.microsoft.com/office/powerpoint/2010/main" val="31004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03D1F-2882-EA9C-8127-722622ADE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E3866-9C5C-F10D-5FD0-671F32CAC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1CCB1-6813-C6C9-D66F-8AFEC71C02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9B8FF9-A508-5F22-8A58-7611C5EC9E71}"/>
              </a:ext>
            </a:extLst>
          </p:cNvPr>
          <p:cNvSpPr>
            <a:spLocks noGrp="1"/>
          </p:cNvSpPr>
          <p:nvPr>
            <p:ph type="sldNum" sz="quarter" idx="10"/>
          </p:nvPr>
        </p:nvSpPr>
        <p:spPr/>
        <p:txBody>
          <a:bodyPr/>
          <a:lstStyle/>
          <a:p>
            <a:fld id="{85E7CFFD-F77E-4A97-816B-64EDA19072D3}" type="slidenum">
              <a:rPr lang="en-US" smtClean="0"/>
              <a:t>11</a:t>
            </a:fld>
            <a:endParaRPr lang="en-US"/>
          </a:p>
        </p:txBody>
      </p:sp>
    </p:spTree>
    <p:extLst>
      <p:ext uri="{BB962C8B-B14F-4D97-AF65-F5344CB8AC3E}">
        <p14:creationId xmlns:p14="http://schemas.microsoft.com/office/powerpoint/2010/main" val="73198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5FFDE-3AAD-42C8-9290-509CF70F0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32107-1516-D7EC-ADC8-2FC926339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61F5D-9FEF-F034-69F8-28D2339EA6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BD09B-A54D-DA50-7851-AA72968D9BE8}"/>
              </a:ext>
            </a:extLst>
          </p:cNvPr>
          <p:cNvSpPr>
            <a:spLocks noGrp="1"/>
          </p:cNvSpPr>
          <p:nvPr>
            <p:ph type="sldNum" sz="quarter" idx="10"/>
          </p:nvPr>
        </p:nvSpPr>
        <p:spPr/>
        <p:txBody>
          <a:bodyPr/>
          <a:lstStyle/>
          <a:p>
            <a:fld id="{85E7CFFD-F77E-4A97-816B-64EDA19072D3}" type="slidenum">
              <a:rPr lang="en-US" smtClean="0"/>
              <a:t>12</a:t>
            </a:fld>
            <a:endParaRPr lang="en-US"/>
          </a:p>
        </p:txBody>
      </p:sp>
    </p:spTree>
    <p:extLst>
      <p:ext uri="{BB962C8B-B14F-4D97-AF65-F5344CB8AC3E}">
        <p14:creationId xmlns:p14="http://schemas.microsoft.com/office/powerpoint/2010/main" val="69530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639FD-A893-4133-AA6C-454795BA9CC2}"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FA261-0E3A-4AAE-A82D-3F3424CF9E7C}" type="slidenum">
              <a:rPr lang="en-US" smtClean="0"/>
              <a:t>‹#›</a:t>
            </a:fld>
            <a:endParaRPr lang="en-US"/>
          </a:p>
        </p:txBody>
      </p:sp>
    </p:spTree>
    <p:extLst>
      <p:ext uri="{BB962C8B-B14F-4D97-AF65-F5344CB8AC3E}">
        <p14:creationId xmlns:p14="http://schemas.microsoft.com/office/powerpoint/2010/main" val="1845270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E639FD-A893-4133-AA6C-454795BA9CC2}" type="datetimeFigureOut">
              <a:rPr lang="en-US" smtClean="0"/>
              <a:t>11/25/2024</a:t>
            </a:fld>
            <a:endParaRPr lang="en-US"/>
          </a:p>
        </p:txBody>
      </p:sp>
      <p:sp>
        <p:nvSpPr>
          <p:cNvPr id="6" name="Footer Placeholder 5"/>
          <p:cNvSpPr>
            <a:spLocks noGrp="1"/>
          </p:cNvSpPr>
          <p:nvPr>
            <p:ph type="ftr" sz="quarter" idx="11"/>
          </p:nvPr>
        </p:nvSpPr>
        <p:spPr>
          <a:xfrm>
            <a:off x="711200" y="6172201"/>
            <a:ext cx="7748965" cy="365125"/>
          </a:xfrm>
        </p:spPr>
        <p:txBody>
          <a:bodyPr/>
          <a:lstStyle/>
          <a:p>
            <a:endParaRPr lang="en-US"/>
          </a:p>
        </p:txBody>
      </p:sp>
      <p:sp>
        <p:nvSpPr>
          <p:cNvPr id="7" name="Slide Number Placeholder 6"/>
          <p:cNvSpPr>
            <a:spLocks noGrp="1"/>
          </p:cNvSpPr>
          <p:nvPr>
            <p:ph type="sldNum" sz="quarter" idx="12"/>
          </p:nvPr>
        </p:nvSpPr>
        <p:spPr/>
        <p:txBody>
          <a:bodyPr/>
          <a:lstStyle/>
          <a:p>
            <a:fld id="{891FA261-0E3A-4AAE-A82D-3F3424CF9E7C}" type="slidenum">
              <a:rPr lang="en-US" smtClean="0"/>
              <a:t>‹#›</a:t>
            </a:fld>
            <a:endParaRPr lang="en-US"/>
          </a:p>
        </p:txBody>
      </p:sp>
    </p:spTree>
    <p:extLst>
      <p:ext uri="{BB962C8B-B14F-4D97-AF65-F5344CB8AC3E}">
        <p14:creationId xmlns:p14="http://schemas.microsoft.com/office/powerpoint/2010/main" val="3877462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639FD-A893-4133-AA6C-454795BA9CC2}"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1FA261-0E3A-4AAE-A82D-3F3424CF9E7C}" type="slidenum">
              <a:rPr lang="en-US" smtClean="0"/>
              <a:t>‹#›</a:t>
            </a:fld>
            <a:endParaRPr lang="en-US"/>
          </a:p>
        </p:txBody>
      </p:sp>
    </p:spTree>
    <p:extLst>
      <p:ext uri="{BB962C8B-B14F-4D97-AF65-F5344CB8AC3E}">
        <p14:creationId xmlns:p14="http://schemas.microsoft.com/office/powerpoint/2010/main" val="375316399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639FD-A893-4133-AA6C-454795BA9CC2}"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1FA261-0E3A-4AAE-A82D-3F3424CF9E7C}" type="slidenum">
              <a:rPr lang="en-US" smtClean="0"/>
              <a:t>‹#›</a:t>
            </a:fld>
            <a:endParaRPr lang="en-US"/>
          </a:p>
        </p:txBody>
      </p:sp>
    </p:spTree>
    <p:extLst>
      <p:ext uri="{BB962C8B-B14F-4D97-AF65-F5344CB8AC3E}">
        <p14:creationId xmlns:p14="http://schemas.microsoft.com/office/powerpoint/2010/main" val="2676565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700" y="685800"/>
            <a:ext cx="1002132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699" y="4343400"/>
            <a:ext cx="1002132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639FD-A893-4133-AA6C-454795BA9CC2}"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FA261-0E3A-4AAE-A82D-3F3424CF9E7C}" type="slidenum">
              <a:rPr lang="en-US" smtClean="0"/>
              <a:t>‹#›</a:t>
            </a:fld>
            <a:endParaRPr lang="en-US"/>
          </a:p>
        </p:txBody>
      </p:sp>
    </p:spTree>
    <p:extLst>
      <p:ext uri="{BB962C8B-B14F-4D97-AF65-F5344CB8AC3E}">
        <p14:creationId xmlns:p14="http://schemas.microsoft.com/office/powerpoint/2010/main" val="2199839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38060" y="671981"/>
            <a:ext cx="2291080" cy="506934"/>
          </a:xfrm>
          <a:prstGeom prst="rect">
            <a:avLst/>
          </a:prstGeom>
        </p:spPr>
        <p:txBody>
          <a:bodyPr wrap="square" lIns="0" tIns="0" rIns="0" bIns="0">
            <a:spAutoFit/>
          </a:bodyPr>
          <a:lstStyle>
            <a:lvl1pPr>
              <a:defRPr sz="3950" b="0" i="0">
                <a:solidFill>
                  <a:schemeClr val="tx1"/>
                </a:solidFill>
                <a:latin typeface="Garamond"/>
                <a:cs typeface="Garamond"/>
              </a:defRPr>
            </a:lvl1pPr>
          </a:lstStyle>
          <a:p>
            <a:endParaRPr/>
          </a:p>
        </p:txBody>
      </p:sp>
      <p:sp>
        <p:nvSpPr>
          <p:cNvPr id="3" name="Holder 3"/>
          <p:cNvSpPr>
            <a:spLocks noGrp="1"/>
          </p:cNvSpPr>
          <p:nvPr>
            <p:ph type="subTitle" idx="4"/>
          </p:nvPr>
        </p:nvSpPr>
        <p:spPr>
          <a:xfrm>
            <a:off x="1828800" y="3840480"/>
            <a:ext cx="8534400" cy="384657"/>
          </a:xfrm>
          <a:prstGeom prst="rect">
            <a:avLst/>
          </a:prstGeom>
        </p:spPr>
        <p:txBody>
          <a:bodyPr wrap="square" lIns="0" tIns="0" rIns="0" bIns="0">
            <a:spAutoFit/>
          </a:bodyPr>
          <a:lstStyle>
            <a:lvl1pPr>
              <a:defRPr sz="2750" b="0" i="0">
                <a:solidFill>
                  <a:srgbClr val="404040"/>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602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11/25/2024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0944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 id="2147483712" r:id="rId14"/>
    <p:sldLayoutId id="2147483713" r:id="rId15"/>
    <p:sldLayoutId id="2147483714" r:id="rId16"/>
    <p:sldLayoutId id="2147483716" r:id="rId17"/>
    <p:sldLayoutId id="2147483717" r:id="rId18"/>
    <p:sldLayoutId id="2147483718" r:id="rId19"/>
    <p:sldLayoutId id="2147483719" r:id="rId20"/>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http://vet.tufts.edu/wp-content/uploads/pubhlthrep.pdf" TargetMode="External"/><Relationship Id="rId4" Type="http://schemas.openxmlformats.org/officeDocument/2006/relationships/hyperlink" Target="http://vet.tufts.edu/wp-content/uploads/beck.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customXml" Target="../ink/ink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3.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35.sv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hyperlink" Target="http://www.masshousing.com/programs-" TargetMode="External"/><Relationship Id="rId2" Type="http://schemas.openxmlformats.org/officeDocument/2006/relationships/hyperlink" Target="https://www.mamh.org/education/older-adult-behavioral-health/mhrn" TargetMode="External"/><Relationship Id="rId1" Type="http://schemas.openxmlformats.org/officeDocument/2006/relationships/slideLayout" Target="../slideLayouts/slideLayout14.xml"/><Relationship Id="rId5" Type="http://schemas.openxmlformats.org/officeDocument/2006/relationships/hyperlink" Target="http://www.nami.org/" TargetMode="External"/><Relationship Id="rId4" Type="http://schemas.openxmlformats.org/officeDocument/2006/relationships/hyperlink" Target="https://iocdf.or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aspca.org/helping-people-pets/animal-hoarding" TargetMode="External"/><Relationship Id="rId2" Type="http://schemas.openxmlformats.org/officeDocument/2006/relationships/hyperlink" Target="http://www.aldf.org/ANIMAL-HOARDING" TargetMode="External"/><Relationship Id="rId1" Type="http://schemas.openxmlformats.org/officeDocument/2006/relationships/slideLayout" Target="../slideLayouts/slideLayout14.xml"/><Relationship Id="rId5" Type="http://schemas.openxmlformats.org/officeDocument/2006/relationships/hyperlink" Target="https://www.arlboston.org/" TargetMode="External"/><Relationship Id="rId4" Type="http://schemas.openxmlformats.org/officeDocument/2006/relationships/hyperlink" Target="https://www.mspca.org/"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mailto:Halfmannphc@gmail.com" TargetMode="External"/><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6309904" y="411479"/>
            <a:ext cx="5486400" cy="2509521"/>
          </a:xfrm>
        </p:spPr>
        <p:txBody>
          <a:bodyPr/>
          <a:lstStyle/>
          <a:p>
            <a:r>
              <a:rPr lang="en-US" dirty="0"/>
              <a:t>Hoarding Situations and Solutions</a:t>
            </a:r>
          </a:p>
        </p:txBody>
      </p:sp>
      <p:pic>
        <p:nvPicPr>
          <p:cNvPr id="4" name="Picture 3">
            <a:extLst>
              <a:ext uri="{FF2B5EF4-FFF2-40B4-BE49-F238E27FC236}">
                <a16:creationId xmlns:a16="http://schemas.microsoft.com/office/drawing/2014/main" id="{80FE06A2-CC01-3102-8881-65AB22D48F3E}"/>
              </a:ext>
            </a:extLst>
          </p:cNvPr>
          <p:cNvPicPr>
            <a:picLocks noChangeAspect="1"/>
          </p:cNvPicPr>
          <p:nvPr/>
        </p:nvPicPr>
        <p:blipFill>
          <a:blip r:embed="rId3"/>
          <a:stretch>
            <a:fillRect/>
          </a:stretch>
        </p:blipFill>
        <p:spPr>
          <a:xfrm>
            <a:off x="8233743" y="5979039"/>
            <a:ext cx="3740362" cy="769621"/>
          </a:xfrm>
          <a:prstGeom prst="rect">
            <a:avLst/>
          </a:prstGeom>
        </p:spPr>
      </p:pic>
      <p:pic>
        <p:nvPicPr>
          <p:cNvPr id="6" name="Picture 5">
            <a:extLst>
              <a:ext uri="{FF2B5EF4-FFF2-40B4-BE49-F238E27FC236}">
                <a16:creationId xmlns:a16="http://schemas.microsoft.com/office/drawing/2014/main" id="{65D820CE-36B0-DBBB-68D0-5E2E776C6FE8}"/>
              </a:ext>
            </a:extLst>
          </p:cNvPr>
          <p:cNvPicPr>
            <a:picLocks noChangeAspect="1"/>
          </p:cNvPicPr>
          <p:nvPr/>
        </p:nvPicPr>
        <p:blipFill>
          <a:blip r:embed="rId4"/>
          <a:stretch>
            <a:fillRect/>
          </a:stretch>
        </p:blipFill>
        <p:spPr>
          <a:xfrm>
            <a:off x="6199522" y="5058182"/>
            <a:ext cx="1927216" cy="1640066"/>
          </a:xfrm>
          <a:prstGeom prst="rect">
            <a:avLst/>
          </a:prstGeom>
        </p:spPr>
      </p:pic>
      <p:sp>
        <p:nvSpPr>
          <p:cNvPr id="7" name="TextBox 6">
            <a:extLst>
              <a:ext uri="{FF2B5EF4-FFF2-40B4-BE49-F238E27FC236}">
                <a16:creationId xmlns:a16="http://schemas.microsoft.com/office/drawing/2014/main" id="{22B80B83-230D-1647-8FEC-C34EE668E2D1}"/>
              </a:ext>
            </a:extLst>
          </p:cNvPr>
          <p:cNvSpPr txBox="1"/>
          <p:nvPr/>
        </p:nvSpPr>
        <p:spPr>
          <a:xfrm>
            <a:off x="6309904" y="2921000"/>
            <a:ext cx="4889500" cy="830997"/>
          </a:xfrm>
          <a:prstGeom prst="rect">
            <a:avLst/>
          </a:prstGeom>
          <a:noFill/>
        </p:spPr>
        <p:txBody>
          <a:bodyPr wrap="square" rtlCol="0">
            <a:spAutoFit/>
          </a:bodyPr>
          <a:lstStyle/>
          <a:p>
            <a:r>
              <a:rPr lang="en-US" sz="2400" dirty="0">
                <a:solidFill>
                  <a:schemeClr val="accent6">
                    <a:lumMod val="75000"/>
                  </a:schemeClr>
                </a:solidFill>
              </a:rPr>
              <a:t>Erika Woods, MS, RS</a:t>
            </a:r>
          </a:p>
          <a:p>
            <a:r>
              <a:rPr lang="en-US" sz="2400" dirty="0">
                <a:solidFill>
                  <a:schemeClr val="accent6">
                    <a:lumMod val="75000"/>
                  </a:schemeClr>
                </a:solidFill>
              </a:rPr>
              <a:t>Paul </a:t>
            </a:r>
            <a:r>
              <a:rPr lang="en-US" sz="2400" dirty="0" err="1">
                <a:solidFill>
                  <a:schemeClr val="accent6">
                    <a:lumMod val="75000"/>
                  </a:schemeClr>
                </a:solidFill>
              </a:rPr>
              <a:t>Halfmann</a:t>
            </a:r>
            <a:r>
              <a:rPr lang="en-US" sz="2400" dirty="0">
                <a:solidFill>
                  <a:schemeClr val="accent6">
                    <a:lumMod val="75000"/>
                  </a:schemeClr>
                </a:solidFill>
              </a:rPr>
              <a:t> MPH, RS</a:t>
            </a:r>
          </a:p>
        </p:txBody>
      </p:sp>
      <p:pic>
        <p:nvPicPr>
          <p:cNvPr id="5" name="Picture 4" descr="Text&#10;&#10;Description automatically generated">
            <a:extLst>
              <a:ext uri="{FF2B5EF4-FFF2-40B4-BE49-F238E27FC236}">
                <a16:creationId xmlns:a16="http://schemas.microsoft.com/office/drawing/2014/main" id="{CDA8DCD5-458D-98F1-0D50-26D989EA6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4012" y="4707325"/>
            <a:ext cx="3246150" cy="1021287"/>
          </a:xfrm>
          <a:prstGeom prst="rect">
            <a:avLst/>
          </a:prstGeom>
        </p:spPr>
      </p:pic>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B5180-454B-1448-D967-116530C1D7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A6AD3E-85B9-D0B7-F779-9440EBA6420A}"/>
              </a:ext>
            </a:extLst>
          </p:cNvPr>
          <p:cNvPicPr>
            <a:picLocks noChangeAspect="1"/>
          </p:cNvPicPr>
          <p:nvPr/>
        </p:nvPicPr>
        <p:blipFill rotWithShape="1">
          <a:blip r:embed="rId3">
            <a:extLst>
              <a:ext uri="{28A0092B-C50C-407E-A947-70E740481C1C}">
                <a14:useLocalDpi xmlns:a14="http://schemas.microsoft.com/office/drawing/2010/main" val="0"/>
              </a:ext>
            </a:extLst>
          </a:blip>
          <a:srcRect t="24645" b="19105"/>
          <a:stretch/>
        </p:blipFill>
        <p:spPr>
          <a:xfrm>
            <a:off x="2158314" y="426304"/>
            <a:ext cx="8526162" cy="6159847"/>
          </a:xfrm>
          <a:prstGeom prst="rect">
            <a:avLst/>
          </a:prstGeom>
        </p:spPr>
      </p:pic>
    </p:spTree>
    <p:extLst>
      <p:ext uri="{BB962C8B-B14F-4D97-AF65-F5344CB8AC3E}">
        <p14:creationId xmlns:p14="http://schemas.microsoft.com/office/powerpoint/2010/main" val="3877929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8A3D-2D2B-48D3-2162-F4448FCF6A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F8BE3E-A11E-2CFD-E678-74E17F4321D4}"/>
              </a:ext>
            </a:extLst>
          </p:cNvPr>
          <p:cNvPicPr>
            <a:picLocks noChangeAspect="1"/>
          </p:cNvPicPr>
          <p:nvPr/>
        </p:nvPicPr>
        <p:blipFill>
          <a:blip r:embed="rId3">
            <a:extLst>
              <a:ext uri="{28A0092B-C50C-407E-A947-70E740481C1C}">
                <a14:useLocalDpi xmlns:a14="http://schemas.microsoft.com/office/drawing/2010/main" val="0"/>
              </a:ext>
            </a:extLst>
          </a:blip>
          <a:srcRect t="16153" b="16153"/>
          <a:stretch/>
        </p:blipFill>
        <p:spPr>
          <a:xfrm>
            <a:off x="613615" y="584005"/>
            <a:ext cx="10984025" cy="5541492"/>
          </a:xfrm>
          <a:prstGeom prst="rect">
            <a:avLst/>
          </a:prstGeom>
          <a:noFill/>
        </p:spPr>
      </p:pic>
    </p:spTree>
    <p:extLst>
      <p:ext uri="{BB962C8B-B14F-4D97-AF65-F5344CB8AC3E}">
        <p14:creationId xmlns:p14="http://schemas.microsoft.com/office/powerpoint/2010/main" val="402215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EA154-C987-22FB-9E6D-4D1CCD58F8B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2A78FC-4F94-8EFE-8728-F4C6CD4B89F3}"/>
              </a:ext>
            </a:extLst>
          </p:cNvPr>
          <p:cNvPicPr>
            <a:picLocks noChangeAspect="1"/>
          </p:cNvPicPr>
          <p:nvPr/>
        </p:nvPicPr>
        <p:blipFill>
          <a:blip r:embed="rId3">
            <a:extLst>
              <a:ext uri="{28A0092B-C50C-407E-A947-70E740481C1C}">
                <a14:useLocalDpi xmlns:a14="http://schemas.microsoft.com/office/drawing/2010/main" val="0"/>
              </a:ext>
            </a:extLst>
          </a:blip>
          <a:srcRect t="12989" b="12989"/>
          <a:stretch/>
        </p:blipFill>
        <p:spPr>
          <a:xfrm>
            <a:off x="613615" y="584005"/>
            <a:ext cx="10984025" cy="5541492"/>
          </a:xfrm>
          <a:prstGeom prst="rect">
            <a:avLst/>
          </a:prstGeom>
          <a:noFill/>
        </p:spPr>
      </p:pic>
    </p:spTree>
    <p:extLst>
      <p:ext uri="{BB962C8B-B14F-4D97-AF65-F5344CB8AC3E}">
        <p14:creationId xmlns:p14="http://schemas.microsoft.com/office/powerpoint/2010/main" val="2979046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sz="quarter" idx="14"/>
          </p:nvPr>
        </p:nvPicPr>
        <p:blipFill>
          <a:blip r:embed="rId3">
            <a:extLst>
              <a:ext uri="{28A0092B-C50C-407E-A947-70E740481C1C}">
                <a14:useLocalDpi xmlns:a14="http://schemas.microsoft.com/office/drawing/2010/main" val="0"/>
              </a:ext>
            </a:extLst>
          </a:blip>
          <a:srcRect l="23509" r="23507" b="-2"/>
          <a:stretch/>
        </p:blipFill>
        <p:spPr>
          <a:xfrm>
            <a:off x="237030" y="662657"/>
            <a:ext cx="2825115" cy="3999060"/>
          </a:xfrm>
          <a:noFill/>
        </p:spPr>
      </p:pic>
      <p:sp>
        <p:nvSpPr>
          <p:cNvPr id="6" name="Text Placeholder 5"/>
          <p:cNvSpPr>
            <a:spLocks noGrp="1"/>
          </p:cNvSpPr>
          <p:nvPr>
            <p:ph sz="quarter" idx="13"/>
          </p:nvPr>
        </p:nvSpPr>
        <p:spPr>
          <a:xfrm>
            <a:off x="3227422" y="1702865"/>
            <a:ext cx="8785713" cy="4380473"/>
          </a:xfrm>
        </p:spPr>
        <p:txBody>
          <a:bodyPr vert="horz" lIns="0" tIns="45720" rIns="91440" bIns="45720" rtlCol="0">
            <a:normAutofit/>
          </a:bodyPr>
          <a:lstStyle/>
          <a:p>
            <a:pPr>
              <a:spcBef>
                <a:spcPts val="0"/>
              </a:spcBef>
              <a:spcAft>
                <a:spcPts val="800"/>
              </a:spcAft>
              <a:tabLst>
                <a:tab pos="457200" algn="l"/>
              </a:tabLst>
            </a:pPr>
            <a:r>
              <a:rPr lang="en-US" dirty="0">
                <a:solidFill>
                  <a:schemeClr val="tx2">
                    <a:lumMod val="25000"/>
                  </a:schemeClr>
                </a:solidFill>
              </a:rPr>
              <a:t>The pathological accumulation of animals was first described in </a:t>
            </a:r>
            <a:r>
              <a:rPr lang="en-US" u="sng" dirty="0">
                <a:solidFill>
                  <a:schemeClr val="tx2">
                    <a:lumMod val="25000"/>
                  </a:schemeClr>
                </a:solidFill>
                <a:hlinkClick r:id="rId4">
                  <a:extLst>
                    <a:ext uri="{A12FA001-AC4F-418D-AE19-62706E023703}">
                      <ahyp:hlinkClr xmlns:ahyp="http://schemas.microsoft.com/office/drawing/2018/hyperlinkcolor" val="tx"/>
                    </a:ext>
                  </a:extLst>
                </a:hlinkClick>
              </a:rPr>
              <a:t>1981</a:t>
            </a:r>
            <a:r>
              <a:rPr lang="en-US" dirty="0">
                <a:solidFill>
                  <a:schemeClr val="tx2">
                    <a:lumMod val="25000"/>
                  </a:schemeClr>
                </a:solidFill>
              </a:rPr>
              <a:t> and animal hoarding was formally defined in the public health literature in </a:t>
            </a:r>
            <a:r>
              <a:rPr lang="en-US" u="sng" dirty="0">
                <a:solidFill>
                  <a:schemeClr val="tx2">
                    <a:lumMod val="25000"/>
                  </a:schemeClr>
                </a:solidFill>
                <a:hlinkClick r:id="rId5">
                  <a:extLst>
                    <a:ext uri="{A12FA001-AC4F-418D-AE19-62706E023703}">
                      <ahyp:hlinkClr xmlns:ahyp="http://schemas.microsoft.com/office/drawing/2018/hyperlinkcolor" val="tx"/>
                    </a:ext>
                  </a:extLst>
                </a:hlinkClick>
              </a:rPr>
              <a:t>1999</a:t>
            </a:r>
            <a:r>
              <a:rPr lang="en-US" dirty="0">
                <a:solidFill>
                  <a:schemeClr val="tx2">
                    <a:lumMod val="25000"/>
                  </a:schemeClr>
                </a:solidFill>
              </a:rPr>
              <a:t> using the following criteria:</a:t>
            </a:r>
          </a:p>
          <a:p>
            <a:pPr>
              <a:spcBef>
                <a:spcPts val="0"/>
              </a:spcBef>
              <a:spcAft>
                <a:spcPts val="800"/>
              </a:spcAft>
              <a:tabLst>
                <a:tab pos="457200" algn="l"/>
              </a:tabLst>
            </a:pPr>
            <a:r>
              <a:rPr lang="en-US" dirty="0">
                <a:solidFill>
                  <a:schemeClr val="tx2">
                    <a:lumMod val="25000"/>
                  </a:schemeClr>
                </a:solidFill>
              </a:rPr>
              <a:t>Having more than the typical number of companion animals.</a:t>
            </a:r>
          </a:p>
          <a:p>
            <a:pPr>
              <a:spcBef>
                <a:spcPts val="0"/>
              </a:spcBef>
              <a:spcAft>
                <a:spcPts val="800"/>
              </a:spcAft>
              <a:tabLst>
                <a:tab pos="457200" algn="l"/>
              </a:tabLst>
            </a:pPr>
            <a:r>
              <a:rPr lang="en-US" dirty="0">
                <a:solidFill>
                  <a:schemeClr val="tx2">
                    <a:lumMod val="25000"/>
                  </a:schemeClr>
                </a:solidFill>
              </a:rPr>
              <a:t>Failing to provide even minimal standards of nutrition, sanitation, shelter, and veterinary care, with this neglect often resulting in illness and death from starvation, spread of infectious disease, and untreated injury or medical condition.</a:t>
            </a:r>
          </a:p>
          <a:p>
            <a:pPr>
              <a:spcBef>
                <a:spcPts val="0"/>
              </a:spcBef>
              <a:spcAft>
                <a:spcPts val="800"/>
              </a:spcAft>
              <a:tabLst>
                <a:tab pos="457200" algn="l"/>
              </a:tabLst>
            </a:pPr>
            <a:r>
              <a:rPr lang="en-US" dirty="0">
                <a:solidFill>
                  <a:schemeClr val="tx2">
                    <a:lumMod val="25000"/>
                  </a:schemeClr>
                </a:solidFill>
              </a:rPr>
              <a:t>Denial of the inability to provide this minimum care and the impact of that failure on the animals, the household, and human occupants of the dwelling.</a:t>
            </a:r>
          </a:p>
          <a:p>
            <a:pPr>
              <a:spcBef>
                <a:spcPts val="0"/>
              </a:spcBef>
              <a:spcAft>
                <a:spcPts val="800"/>
              </a:spcAft>
              <a:tabLst>
                <a:tab pos="457200" algn="l"/>
              </a:tabLst>
            </a:pPr>
            <a:r>
              <a:rPr lang="en-US" dirty="0">
                <a:solidFill>
                  <a:schemeClr val="tx2">
                    <a:lumMod val="25000"/>
                  </a:schemeClr>
                </a:solidFill>
              </a:rPr>
              <a:t>Persistence, despite this failure, in accumulating and controlling animals.</a:t>
            </a:r>
          </a:p>
          <a:p>
            <a:pPr>
              <a:spcBef>
                <a:spcPts val="750"/>
              </a:spcBef>
              <a:buSzPct val="70000"/>
              <a:tabLst>
                <a:tab pos="465138" algn="l"/>
                <a:tab pos="577850" algn="l"/>
                <a:tab pos="1035050" algn="l"/>
                <a:tab pos="1492250" algn="l"/>
                <a:tab pos="1949450" algn="l"/>
                <a:tab pos="2406650" algn="l"/>
                <a:tab pos="2863850" algn="l"/>
                <a:tab pos="3321050" algn="l"/>
                <a:tab pos="3778250" algn="l"/>
                <a:tab pos="4235450" algn="l"/>
                <a:tab pos="4692650" algn="l"/>
                <a:tab pos="5149850" algn="l"/>
                <a:tab pos="5607050" algn="l"/>
                <a:tab pos="6064250" algn="l"/>
                <a:tab pos="6521450" algn="l"/>
                <a:tab pos="6978650" algn="l"/>
                <a:tab pos="7435850" algn="l"/>
                <a:tab pos="7893050" algn="l"/>
                <a:tab pos="8350250" algn="l"/>
                <a:tab pos="8807450" algn="l"/>
                <a:tab pos="9264650" algn="l"/>
              </a:tabLst>
            </a:pPr>
            <a:r>
              <a:rPr lang="en-US" dirty="0">
                <a:solidFill>
                  <a:schemeClr val="tx2">
                    <a:lumMod val="25000"/>
                  </a:schemeClr>
                </a:solidFill>
              </a:rPr>
              <a:t>HOARDING OF ANIMALS RESEARCH CONSORTIUM</a:t>
            </a:r>
          </a:p>
          <a:p>
            <a:endParaRPr lang="en-US" sz="1700" dirty="0"/>
          </a:p>
        </p:txBody>
      </p:sp>
      <p:sp>
        <p:nvSpPr>
          <p:cNvPr id="2" name="Title 1">
            <a:extLst>
              <a:ext uri="{FF2B5EF4-FFF2-40B4-BE49-F238E27FC236}">
                <a16:creationId xmlns:a16="http://schemas.microsoft.com/office/drawing/2014/main" id="{74C4C22B-E6FF-3A38-3BC8-A320C43BBC53}"/>
              </a:ext>
            </a:extLst>
          </p:cNvPr>
          <p:cNvSpPr>
            <a:spLocks noGrp="1"/>
          </p:cNvSpPr>
          <p:nvPr>
            <p:ph type="title"/>
          </p:nvPr>
        </p:nvSpPr>
        <p:spPr>
          <a:xfrm>
            <a:off x="3388468" y="166088"/>
            <a:ext cx="8463619" cy="1320800"/>
          </a:xfrm>
        </p:spPr>
        <p:txBody>
          <a:bodyPr/>
          <a:lstStyle/>
          <a:p>
            <a:r>
              <a:rPr lang="en-US" dirty="0"/>
              <a:t>Do we have to worry about animal hoarding?</a:t>
            </a:r>
          </a:p>
        </p:txBody>
      </p:sp>
    </p:spTree>
    <p:extLst>
      <p:ext uri="{BB962C8B-B14F-4D97-AF65-F5344CB8AC3E}">
        <p14:creationId xmlns:p14="http://schemas.microsoft.com/office/powerpoint/2010/main" val="262307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49A27-31B7-F310-BD04-78216AD298BA}"/>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Title 1">
            <a:extLst>
              <a:ext uri="{FF2B5EF4-FFF2-40B4-BE49-F238E27FC236}">
                <a16:creationId xmlns:a16="http://schemas.microsoft.com/office/drawing/2014/main" id="{979F17F2-2445-4A08-A5BF-94B8D14847A6}"/>
              </a:ext>
            </a:extLst>
          </p:cNvPr>
          <p:cNvSpPr>
            <a:spLocks noGrp="1"/>
          </p:cNvSpPr>
          <p:nvPr>
            <p:ph type="title"/>
          </p:nvPr>
        </p:nvSpPr>
        <p:spPr>
          <a:xfrm>
            <a:off x="2087880" y="295990"/>
            <a:ext cx="7773338" cy="905482"/>
          </a:xfrm>
        </p:spPr>
        <p:txBody>
          <a:bodyPr/>
          <a:lstStyle/>
          <a:p>
            <a:r>
              <a:rPr lang="en-US">
                <a:latin typeface="Arial" panose="020B0604020202020204" pitchFamily="34" charset="0"/>
                <a:cs typeface="Arial" panose="020B0604020202020204" pitchFamily="34" charset="0"/>
              </a:rPr>
              <a:t>What does it look like?</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83D5092-CDEC-4252-BFC6-65920AC00171}"/>
              </a:ext>
            </a:extLst>
          </p:cNvPr>
          <p:cNvSpPr txBox="1"/>
          <p:nvPr/>
        </p:nvSpPr>
        <p:spPr>
          <a:xfrm>
            <a:off x="1429570" y="1201472"/>
            <a:ext cx="8091801" cy="4285532"/>
          </a:xfrm>
          <a:prstGeom prst="rect">
            <a:avLst/>
          </a:prstGeom>
          <a:noFill/>
        </p:spPr>
        <p:txBody>
          <a:bodyPr wrap="square" rtlCol="0">
            <a:spAutoFit/>
          </a:bodyPr>
          <a:lstStyle/>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Strong smell of ammonia ​</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Broken furniture, holes in walls and floors​</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Floors may be covered with feces, urine, vomit, etc.​</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Squalid conditions​</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	animals may not be well socialized, lethargic and emaciated​</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	fleas and vermin present​</a:t>
            </a:r>
          </a:p>
          <a:p>
            <a:pPr>
              <a:lnSpc>
                <a:spcPct val="107000"/>
              </a:lnSpc>
              <a:spcAft>
                <a:spcPts val="800"/>
              </a:spcAft>
              <a:tabLst>
                <a:tab pos="457200" algn="l"/>
              </a:tabLst>
            </a:pPr>
            <a:endParaRPr lang="en-US" sz="2000" dirty="0">
              <a:solidFill>
                <a:schemeClr val="tx2">
                  <a:lumMod val="25000"/>
                </a:schemeClr>
              </a:solidFill>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May not know the total number​ of animals</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Individual feels they can care for the animals better than others</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May insist they are an animal shelter</a:t>
            </a:r>
          </a:p>
        </p:txBody>
      </p:sp>
      <p:pic>
        <p:nvPicPr>
          <p:cNvPr id="5" name="Graphic 4" descr="Paw prints outline">
            <a:extLst>
              <a:ext uri="{FF2B5EF4-FFF2-40B4-BE49-F238E27FC236}">
                <a16:creationId xmlns:a16="http://schemas.microsoft.com/office/drawing/2014/main" id="{A774D379-025D-47CC-B0DF-77CBF6E2F4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3604" y="4053115"/>
            <a:ext cx="2362200" cy="2362200"/>
          </a:xfrm>
          <a:prstGeom prst="rect">
            <a:avLst/>
          </a:prstGeom>
        </p:spPr>
      </p:pic>
    </p:spTree>
    <p:extLst>
      <p:ext uri="{BB962C8B-B14F-4D97-AF65-F5344CB8AC3E}">
        <p14:creationId xmlns:p14="http://schemas.microsoft.com/office/powerpoint/2010/main" val="4285624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AF51AC-1608-2592-9EE4-B291A1C57B3D}"/>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Title 1">
            <a:extLst>
              <a:ext uri="{FF2B5EF4-FFF2-40B4-BE49-F238E27FC236}">
                <a16:creationId xmlns:a16="http://schemas.microsoft.com/office/drawing/2014/main" id="{95A00C59-94B9-0032-DD0A-A01BFA41C8DA}"/>
              </a:ext>
            </a:extLst>
          </p:cNvPr>
          <p:cNvSpPr>
            <a:spLocks noGrp="1"/>
          </p:cNvSpPr>
          <p:nvPr>
            <p:ph type="title"/>
          </p:nvPr>
        </p:nvSpPr>
        <p:spPr/>
        <p:txBody>
          <a:bodyPr>
            <a:normAutofit/>
          </a:bodyPr>
          <a:lstStyle/>
          <a:p>
            <a:r>
              <a:rPr lang="en-US" dirty="0"/>
              <a:t>Now what?</a:t>
            </a:r>
          </a:p>
        </p:txBody>
      </p:sp>
      <p:sp>
        <p:nvSpPr>
          <p:cNvPr id="4" name="Title 1">
            <a:extLst>
              <a:ext uri="{FF2B5EF4-FFF2-40B4-BE49-F238E27FC236}">
                <a16:creationId xmlns:a16="http://schemas.microsoft.com/office/drawing/2014/main" id="{A1372173-BF0F-FE05-711D-447B2EF16AC4}"/>
              </a:ext>
            </a:extLst>
          </p:cNvPr>
          <p:cNvSpPr txBox="1">
            <a:spLocks/>
          </p:cNvSpPr>
          <p:nvPr/>
        </p:nvSpPr>
        <p:spPr>
          <a:xfrm>
            <a:off x="2670627" y="1700733"/>
            <a:ext cx="8463619" cy="312526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0" dirty="0">
                <a:solidFill>
                  <a:schemeClr val="accent1">
                    <a:lumMod val="75000"/>
                  </a:schemeClr>
                </a:solidFill>
              </a:rPr>
              <a:t>Flo needs to follow-up, but how?</a:t>
            </a:r>
          </a:p>
          <a:p>
            <a:endParaRPr lang="en-US" sz="3200" b="0" dirty="0">
              <a:solidFill>
                <a:schemeClr val="accent1">
                  <a:lumMod val="75000"/>
                </a:schemeClr>
              </a:solidFill>
            </a:endParaRPr>
          </a:p>
          <a:p>
            <a:endParaRPr lang="en-US" sz="3200" b="0" dirty="0">
              <a:solidFill>
                <a:schemeClr val="accent1">
                  <a:lumMod val="75000"/>
                </a:schemeClr>
              </a:solidFill>
            </a:endParaRPr>
          </a:p>
          <a:p>
            <a:r>
              <a:rPr lang="en-US" sz="3200" b="0" dirty="0">
                <a:solidFill>
                  <a:schemeClr val="accent1">
                    <a:lumMod val="75000"/>
                  </a:schemeClr>
                </a:solidFill>
              </a:rPr>
              <a:t>What is her legal authority?</a:t>
            </a:r>
          </a:p>
        </p:txBody>
      </p:sp>
    </p:spTree>
    <p:extLst>
      <p:ext uri="{BB962C8B-B14F-4D97-AF65-F5344CB8AC3E}">
        <p14:creationId xmlns:p14="http://schemas.microsoft.com/office/powerpoint/2010/main" val="383563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3923F9-961D-9556-4AED-FB0A09C7C413}"/>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object 2"/>
          <p:cNvSpPr txBox="1">
            <a:spLocks noGrp="1"/>
          </p:cNvSpPr>
          <p:nvPr>
            <p:ph type="title"/>
          </p:nvPr>
        </p:nvSpPr>
        <p:spPr>
          <a:xfrm>
            <a:off x="475725" y="516753"/>
            <a:ext cx="10401300" cy="693780"/>
          </a:xfrm>
          <a:prstGeom prst="rect">
            <a:avLst/>
          </a:prstGeom>
        </p:spPr>
        <p:txBody>
          <a:bodyPr vert="horz" wrap="square" lIns="0" tIns="16510" rIns="0" bIns="0" rtlCol="0" anchor="ctr">
            <a:spAutoFit/>
          </a:bodyPr>
          <a:lstStyle/>
          <a:p>
            <a:pPr marL="673735">
              <a:lnSpc>
                <a:spcPct val="100000"/>
              </a:lnSpc>
              <a:spcBef>
                <a:spcPts val="130"/>
              </a:spcBef>
            </a:pPr>
            <a:r>
              <a:rPr dirty="0">
                <a:solidFill>
                  <a:srgbClr val="252525"/>
                </a:solidFill>
                <a:latin typeface="+mn-lt"/>
              </a:rPr>
              <a:t>Regulatory</a:t>
            </a:r>
            <a:r>
              <a:rPr spc="90" dirty="0">
                <a:solidFill>
                  <a:srgbClr val="252525"/>
                </a:solidFill>
                <a:latin typeface="+mn-lt"/>
              </a:rPr>
              <a:t> </a:t>
            </a:r>
            <a:r>
              <a:rPr spc="-10" dirty="0">
                <a:solidFill>
                  <a:srgbClr val="252525"/>
                </a:solidFill>
                <a:latin typeface="+mn-lt"/>
              </a:rPr>
              <a:t>Process</a:t>
            </a:r>
          </a:p>
        </p:txBody>
      </p:sp>
      <p:sp>
        <p:nvSpPr>
          <p:cNvPr id="3" name="object 3"/>
          <p:cNvSpPr txBox="1"/>
          <p:nvPr/>
        </p:nvSpPr>
        <p:spPr>
          <a:xfrm>
            <a:off x="1341485" y="1711324"/>
            <a:ext cx="8030797" cy="4226560"/>
          </a:xfrm>
          <a:prstGeom prst="rect">
            <a:avLst/>
          </a:prstGeom>
        </p:spPr>
        <p:txBody>
          <a:bodyPr vert="horz" wrap="square" lIns="0" tIns="16510" rIns="0" bIns="0" rtlCol="0">
            <a:spAutoFit/>
          </a:bodyPr>
          <a:lstStyle/>
          <a:p>
            <a:pPr marL="12700">
              <a:lnSpc>
                <a:spcPts val="3190"/>
              </a:lnSpc>
              <a:spcBef>
                <a:spcPts val="130"/>
              </a:spcBef>
            </a:pPr>
            <a:r>
              <a:rPr sz="2750" dirty="0">
                <a:solidFill>
                  <a:srgbClr val="404040"/>
                </a:solidFill>
                <a:latin typeface="Franklin Gothic Book" panose="020B0503020102020204" pitchFamily="34" charset="0"/>
                <a:cs typeface="Garamond"/>
              </a:rPr>
              <a:t>Before</a:t>
            </a:r>
            <a:r>
              <a:rPr sz="2750" spc="75" dirty="0">
                <a:solidFill>
                  <a:srgbClr val="404040"/>
                </a:solidFill>
                <a:latin typeface="Franklin Gothic Book" panose="020B0503020102020204" pitchFamily="34" charset="0"/>
                <a:cs typeface="Garamond"/>
              </a:rPr>
              <a:t> </a:t>
            </a:r>
            <a:r>
              <a:rPr sz="2750" dirty="0">
                <a:solidFill>
                  <a:srgbClr val="404040"/>
                </a:solidFill>
                <a:latin typeface="Franklin Gothic Book" panose="020B0503020102020204" pitchFamily="34" charset="0"/>
                <a:cs typeface="Garamond"/>
              </a:rPr>
              <a:t>you</a:t>
            </a:r>
            <a:r>
              <a:rPr sz="2750" spc="110" dirty="0">
                <a:solidFill>
                  <a:srgbClr val="404040"/>
                </a:solidFill>
                <a:latin typeface="Franklin Gothic Book" panose="020B0503020102020204" pitchFamily="34" charset="0"/>
                <a:cs typeface="Garamond"/>
              </a:rPr>
              <a:t> </a:t>
            </a:r>
            <a:r>
              <a:rPr sz="2750" dirty="0">
                <a:solidFill>
                  <a:srgbClr val="404040"/>
                </a:solidFill>
                <a:latin typeface="Franklin Gothic Book" panose="020B0503020102020204" pitchFamily="34" charset="0"/>
                <a:cs typeface="Garamond"/>
              </a:rPr>
              <a:t>pick</a:t>
            </a:r>
            <a:r>
              <a:rPr sz="2750" spc="85" dirty="0">
                <a:solidFill>
                  <a:srgbClr val="404040"/>
                </a:solidFill>
                <a:latin typeface="Franklin Gothic Book" panose="020B0503020102020204" pitchFamily="34" charset="0"/>
                <a:cs typeface="Garamond"/>
              </a:rPr>
              <a:t> </a:t>
            </a:r>
            <a:r>
              <a:rPr sz="2750" dirty="0">
                <a:solidFill>
                  <a:srgbClr val="404040"/>
                </a:solidFill>
                <a:latin typeface="Franklin Gothic Book" panose="020B0503020102020204" pitchFamily="34" charset="0"/>
                <a:cs typeface="Garamond"/>
              </a:rPr>
              <a:t>up</a:t>
            </a:r>
            <a:r>
              <a:rPr sz="2750" spc="120" dirty="0">
                <a:solidFill>
                  <a:srgbClr val="404040"/>
                </a:solidFill>
                <a:latin typeface="Franklin Gothic Book" panose="020B0503020102020204" pitchFamily="34" charset="0"/>
                <a:cs typeface="Garamond"/>
              </a:rPr>
              <a:t> </a:t>
            </a:r>
            <a:r>
              <a:rPr sz="2750" dirty="0">
                <a:solidFill>
                  <a:srgbClr val="404040"/>
                </a:solidFill>
                <a:latin typeface="Franklin Gothic Book" panose="020B0503020102020204" pitchFamily="34" charset="0"/>
                <a:cs typeface="Garamond"/>
              </a:rPr>
              <a:t>the</a:t>
            </a:r>
            <a:r>
              <a:rPr sz="2750" spc="80" dirty="0">
                <a:solidFill>
                  <a:srgbClr val="404040"/>
                </a:solidFill>
                <a:latin typeface="Franklin Gothic Book" panose="020B0503020102020204" pitchFamily="34" charset="0"/>
                <a:cs typeface="Garamond"/>
              </a:rPr>
              <a:t> </a:t>
            </a:r>
            <a:r>
              <a:rPr sz="2750" dirty="0">
                <a:solidFill>
                  <a:srgbClr val="404040"/>
                </a:solidFill>
                <a:latin typeface="Franklin Gothic Book" panose="020B0503020102020204" pitchFamily="34" charset="0"/>
                <a:cs typeface="Garamond"/>
              </a:rPr>
              <a:t>phone,</a:t>
            </a:r>
            <a:r>
              <a:rPr sz="2750" spc="105" dirty="0">
                <a:solidFill>
                  <a:srgbClr val="404040"/>
                </a:solidFill>
                <a:latin typeface="Franklin Gothic Book" panose="020B0503020102020204" pitchFamily="34" charset="0"/>
                <a:cs typeface="Garamond"/>
              </a:rPr>
              <a:t> </a:t>
            </a:r>
            <a:r>
              <a:rPr sz="2750" dirty="0">
                <a:solidFill>
                  <a:srgbClr val="404040"/>
                </a:solidFill>
                <a:latin typeface="Franklin Gothic Book" panose="020B0503020102020204" pitchFamily="34" charset="0"/>
                <a:cs typeface="Garamond"/>
              </a:rPr>
              <a:t>understand</a:t>
            </a:r>
            <a:r>
              <a:rPr sz="2750" spc="70" dirty="0">
                <a:solidFill>
                  <a:srgbClr val="404040"/>
                </a:solidFill>
                <a:latin typeface="Franklin Gothic Book" panose="020B0503020102020204" pitchFamily="34" charset="0"/>
                <a:cs typeface="Garamond"/>
              </a:rPr>
              <a:t> </a:t>
            </a:r>
            <a:r>
              <a:rPr sz="2750" spc="-25" dirty="0">
                <a:solidFill>
                  <a:srgbClr val="404040"/>
                </a:solidFill>
                <a:latin typeface="Franklin Gothic Book" panose="020B0503020102020204" pitchFamily="34" charset="0"/>
                <a:cs typeface="Garamond"/>
              </a:rPr>
              <a:t>the</a:t>
            </a:r>
            <a:endParaRPr sz="2750" dirty="0">
              <a:latin typeface="Franklin Gothic Book" panose="020B0503020102020204" pitchFamily="34" charset="0"/>
              <a:cs typeface="Garamond"/>
            </a:endParaRPr>
          </a:p>
          <a:p>
            <a:pPr marL="355600">
              <a:lnSpc>
                <a:spcPts val="3190"/>
              </a:lnSpc>
            </a:pPr>
            <a:r>
              <a:rPr sz="2750" dirty="0">
                <a:solidFill>
                  <a:srgbClr val="404040"/>
                </a:solidFill>
                <a:latin typeface="Franklin Gothic Book" panose="020B0503020102020204" pitchFamily="34" charset="0"/>
                <a:cs typeface="Garamond"/>
              </a:rPr>
              <a:t>Local</a:t>
            </a:r>
            <a:r>
              <a:rPr sz="2750" spc="85" dirty="0">
                <a:solidFill>
                  <a:srgbClr val="404040"/>
                </a:solidFill>
                <a:latin typeface="Franklin Gothic Book" panose="020B0503020102020204" pitchFamily="34" charset="0"/>
                <a:cs typeface="Garamond"/>
              </a:rPr>
              <a:t> </a:t>
            </a:r>
            <a:r>
              <a:rPr sz="2750" spc="-10" dirty="0">
                <a:solidFill>
                  <a:srgbClr val="404040"/>
                </a:solidFill>
                <a:latin typeface="Franklin Gothic Book" panose="020B0503020102020204" pitchFamily="34" charset="0"/>
                <a:cs typeface="Garamond"/>
              </a:rPr>
              <a:t>Authority’s</a:t>
            </a:r>
            <a:endParaRPr sz="2750" dirty="0">
              <a:latin typeface="Franklin Gothic Book" panose="020B0503020102020204" pitchFamily="34" charset="0"/>
              <a:cs typeface="Garamond"/>
            </a:endParaRPr>
          </a:p>
          <a:p>
            <a:pPr marL="469900">
              <a:spcBef>
                <a:spcPts val="730"/>
              </a:spcBef>
            </a:pPr>
            <a:r>
              <a:rPr sz="2400" spc="-10" dirty="0">
                <a:solidFill>
                  <a:srgbClr val="404040"/>
                </a:solidFill>
                <a:latin typeface="Franklin Gothic Book" panose="020B0503020102020204" pitchFamily="34" charset="0"/>
                <a:cs typeface="Garamond"/>
              </a:rPr>
              <a:t>Responsibilities</a:t>
            </a:r>
            <a:endParaRPr sz="2400" dirty="0">
              <a:latin typeface="Franklin Gothic Book" panose="020B0503020102020204" pitchFamily="34" charset="0"/>
              <a:cs typeface="Garamond"/>
            </a:endParaRPr>
          </a:p>
          <a:p>
            <a:pPr marL="927735">
              <a:spcBef>
                <a:spcPts val="825"/>
              </a:spcBef>
            </a:pPr>
            <a:r>
              <a:rPr sz="2000" dirty="0">
                <a:solidFill>
                  <a:srgbClr val="404040"/>
                </a:solidFill>
                <a:latin typeface="Franklin Gothic Book" panose="020B0503020102020204" pitchFamily="34" charset="0"/>
                <a:cs typeface="Garamond"/>
              </a:rPr>
              <a:t>Enforcement</a:t>
            </a:r>
            <a:r>
              <a:rPr sz="2000" spc="-2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of</a:t>
            </a:r>
            <a:r>
              <a:rPr sz="2000" spc="190"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the</a:t>
            </a:r>
            <a:r>
              <a:rPr sz="2000" spc="-50" dirty="0">
                <a:solidFill>
                  <a:srgbClr val="404040"/>
                </a:solidFill>
                <a:latin typeface="Franklin Gothic Book" panose="020B0503020102020204" pitchFamily="34" charset="0"/>
                <a:cs typeface="Garamond"/>
              </a:rPr>
              <a:t> </a:t>
            </a:r>
            <a:r>
              <a:rPr sz="2000" spc="-10" dirty="0">
                <a:solidFill>
                  <a:srgbClr val="404040"/>
                </a:solidFill>
                <a:latin typeface="Franklin Gothic Book" panose="020B0503020102020204" pitchFamily="34" charset="0"/>
                <a:cs typeface="Garamond"/>
              </a:rPr>
              <a:t>regulations</a:t>
            </a:r>
            <a:endParaRPr sz="2000" dirty="0">
              <a:latin typeface="Franklin Gothic Book" panose="020B0503020102020204" pitchFamily="34" charset="0"/>
              <a:cs typeface="Garamond"/>
            </a:endParaRPr>
          </a:p>
          <a:p>
            <a:pPr marL="927735">
              <a:spcBef>
                <a:spcPts val="750"/>
              </a:spcBef>
            </a:pPr>
            <a:r>
              <a:rPr sz="2000" spc="-10" dirty="0">
                <a:solidFill>
                  <a:srgbClr val="404040"/>
                </a:solidFill>
                <a:latin typeface="Franklin Gothic Book" panose="020B0503020102020204" pitchFamily="34" charset="0"/>
                <a:cs typeface="Garamond"/>
              </a:rPr>
              <a:t>Owner-</a:t>
            </a:r>
            <a:r>
              <a:rPr sz="2000" dirty="0">
                <a:solidFill>
                  <a:srgbClr val="404040"/>
                </a:solidFill>
                <a:latin typeface="Franklin Gothic Book" panose="020B0503020102020204" pitchFamily="34" charset="0"/>
                <a:cs typeface="Garamond"/>
              </a:rPr>
              <a:t>occupied</a:t>
            </a:r>
            <a:r>
              <a:rPr sz="2000" spc="-2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&amp;</a:t>
            </a:r>
            <a:r>
              <a:rPr sz="2000" spc="-3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rental</a:t>
            </a:r>
            <a:r>
              <a:rPr sz="2000" spc="-70"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units</a:t>
            </a:r>
            <a:r>
              <a:rPr sz="2000" spc="-4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are treated</a:t>
            </a:r>
            <a:r>
              <a:rPr sz="2000" spc="-2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the </a:t>
            </a:r>
            <a:r>
              <a:rPr sz="2000" spc="-20" dirty="0">
                <a:solidFill>
                  <a:srgbClr val="404040"/>
                </a:solidFill>
                <a:latin typeface="Franklin Gothic Book" panose="020B0503020102020204" pitchFamily="34" charset="0"/>
                <a:cs typeface="Garamond"/>
              </a:rPr>
              <a:t>same</a:t>
            </a:r>
            <a:endParaRPr sz="2000" dirty="0">
              <a:latin typeface="Franklin Gothic Book" panose="020B0503020102020204" pitchFamily="34" charset="0"/>
              <a:cs typeface="Garamond"/>
            </a:endParaRPr>
          </a:p>
          <a:p>
            <a:pPr marL="469900">
              <a:spcBef>
                <a:spcPts val="655"/>
              </a:spcBef>
            </a:pPr>
            <a:r>
              <a:rPr sz="2400" spc="-10" dirty="0">
                <a:solidFill>
                  <a:srgbClr val="404040"/>
                </a:solidFill>
                <a:latin typeface="Franklin Gothic Book" panose="020B0503020102020204" pitchFamily="34" charset="0"/>
                <a:cs typeface="Garamond"/>
              </a:rPr>
              <a:t>Limitations</a:t>
            </a:r>
            <a:endParaRPr sz="2400" dirty="0">
              <a:latin typeface="Franklin Gothic Book" panose="020B0503020102020204" pitchFamily="34" charset="0"/>
              <a:cs typeface="Garamond"/>
            </a:endParaRPr>
          </a:p>
          <a:p>
            <a:pPr marL="927735">
              <a:spcBef>
                <a:spcPts val="825"/>
              </a:spcBef>
            </a:pPr>
            <a:r>
              <a:rPr sz="2000" dirty="0">
                <a:solidFill>
                  <a:srgbClr val="404040"/>
                </a:solidFill>
                <a:latin typeface="Franklin Gothic Book" panose="020B0503020102020204" pitchFamily="34" charset="0"/>
                <a:cs typeface="Garamond"/>
              </a:rPr>
              <a:t>Must</a:t>
            </a:r>
            <a:r>
              <a:rPr sz="2000" spc="-50"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operate</a:t>
            </a:r>
            <a:r>
              <a:rPr sz="2000" spc="-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within</a:t>
            </a:r>
            <a:r>
              <a:rPr sz="2000" spc="-4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the</a:t>
            </a:r>
            <a:r>
              <a:rPr sz="2000" spc="-5" dirty="0">
                <a:solidFill>
                  <a:srgbClr val="404040"/>
                </a:solidFill>
                <a:latin typeface="Franklin Gothic Book" panose="020B0503020102020204" pitchFamily="34" charset="0"/>
                <a:cs typeface="Garamond"/>
              </a:rPr>
              <a:t> </a:t>
            </a:r>
            <a:r>
              <a:rPr sz="2000" spc="-10" dirty="0">
                <a:solidFill>
                  <a:srgbClr val="404040"/>
                </a:solidFill>
                <a:latin typeface="Franklin Gothic Book" panose="020B0503020102020204" pitchFamily="34" charset="0"/>
                <a:cs typeface="Garamond"/>
              </a:rPr>
              <a:t>regulations</a:t>
            </a:r>
            <a:endParaRPr sz="2000" dirty="0">
              <a:latin typeface="Franklin Gothic Book" panose="020B0503020102020204" pitchFamily="34" charset="0"/>
              <a:cs typeface="Garamond"/>
            </a:endParaRPr>
          </a:p>
          <a:p>
            <a:pPr marL="927735">
              <a:spcBef>
                <a:spcPts val="755"/>
              </a:spcBef>
            </a:pPr>
            <a:r>
              <a:rPr sz="2000" dirty="0">
                <a:solidFill>
                  <a:srgbClr val="404040"/>
                </a:solidFill>
                <a:latin typeface="Franklin Gothic Book" panose="020B0503020102020204" pitchFamily="34" charset="0"/>
                <a:cs typeface="Garamond"/>
              </a:rPr>
              <a:t>Minimum</a:t>
            </a:r>
            <a:r>
              <a:rPr sz="2000" spc="-6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Standards</a:t>
            </a:r>
            <a:r>
              <a:rPr sz="2000" spc="-60"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of</a:t>
            </a:r>
            <a:r>
              <a:rPr sz="2000" spc="23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Fitness</a:t>
            </a:r>
            <a:r>
              <a:rPr sz="2000" spc="10"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for</a:t>
            </a:r>
            <a:r>
              <a:rPr sz="2000" spc="-70"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Human</a:t>
            </a:r>
            <a:r>
              <a:rPr sz="2000" spc="-55" dirty="0">
                <a:solidFill>
                  <a:srgbClr val="404040"/>
                </a:solidFill>
                <a:latin typeface="Franklin Gothic Book" panose="020B0503020102020204" pitchFamily="34" charset="0"/>
                <a:cs typeface="Garamond"/>
              </a:rPr>
              <a:t> </a:t>
            </a:r>
            <a:r>
              <a:rPr sz="2000" spc="-10" dirty="0">
                <a:solidFill>
                  <a:srgbClr val="404040"/>
                </a:solidFill>
                <a:latin typeface="Franklin Gothic Book" panose="020B0503020102020204" pitchFamily="34" charset="0"/>
                <a:cs typeface="Garamond"/>
              </a:rPr>
              <a:t>Habitation</a:t>
            </a:r>
            <a:endParaRPr sz="2000" dirty="0">
              <a:latin typeface="Franklin Gothic Book" panose="020B0503020102020204" pitchFamily="34" charset="0"/>
              <a:cs typeface="Garamond"/>
            </a:endParaRPr>
          </a:p>
          <a:p>
            <a:pPr marL="469900">
              <a:spcBef>
                <a:spcPts val="655"/>
              </a:spcBef>
            </a:pPr>
            <a:r>
              <a:rPr sz="2400" dirty="0">
                <a:solidFill>
                  <a:srgbClr val="404040"/>
                </a:solidFill>
                <a:latin typeface="Franklin Gothic Book" panose="020B0503020102020204" pitchFamily="34" charset="0"/>
                <a:cs typeface="Garamond"/>
              </a:rPr>
              <a:t>Regulatory</a:t>
            </a:r>
            <a:r>
              <a:rPr sz="2400" spc="65" dirty="0">
                <a:solidFill>
                  <a:srgbClr val="404040"/>
                </a:solidFill>
                <a:latin typeface="Franklin Gothic Book" panose="020B0503020102020204" pitchFamily="34" charset="0"/>
                <a:cs typeface="Garamond"/>
              </a:rPr>
              <a:t> </a:t>
            </a:r>
            <a:r>
              <a:rPr sz="2400" spc="-10" dirty="0">
                <a:solidFill>
                  <a:srgbClr val="404040"/>
                </a:solidFill>
                <a:latin typeface="Franklin Gothic Book" panose="020B0503020102020204" pitchFamily="34" charset="0"/>
                <a:cs typeface="Garamond"/>
              </a:rPr>
              <a:t>patience</a:t>
            </a:r>
            <a:endParaRPr sz="2400" dirty="0">
              <a:latin typeface="Franklin Gothic Book" panose="020B0503020102020204" pitchFamily="34" charset="0"/>
              <a:cs typeface="Garamond"/>
            </a:endParaRPr>
          </a:p>
          <a:p>
            <a:pPr marL="927735">
              <a:spcBef>
                <a:spcPts val="825"/>
              </a:spcBef>
            </a:pPr>
            <a:r>
              <a:rPr sz="2000" dirty="0">
                <a:solidFill>
                  <a:srgbClr val="404040"/>
                </a:solidFill>
                <a:latin typeface="Franklin Gothic Book" panose="020B0503020102020204" pitchFamily="34" charset="0"/>
                <a:cs typeface="Garamond"/>
              </a:rPr>
              <a:t>Assign</a:t>
            </a:r>
            <a:r>
              <a:rPr sz="2000" spc="-50"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timeframes</a:t>
            </a:r>
            <a:r>
              <a:rPr sz="2000" spc="-45"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for</a:t>
            </a:r>
            <a:r>
              <a:rPr sz="2000" spc="20"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correction</a:t>
            </a:r>
            <a:r>
              <a:rPr sz="2000" spc="-40" dirty="0">
                <a:solidFill>
                  <a:srgbClr val="404040"/>
                </a:solidFill>
                <a:latin typeface="Franklin Gothic Book" panose="020B0503020102020204" pitchFamily="34" charset="0"/>
                <a:cs typeface="Garamond"/>
              </a:rPr>
              <a:t> </a:t>
            </a:r>
            <a:r>
              <a:rPr sz="2000" dirty="0">
                <a:solidFill>
                  <a:srgbClr val="404040"/>
                </a:solidFill>
                <a:latin typeface="Franklin Gothic Book" panose="020B0503020102020204" pitchFamily="34" charset="0"/>
                <a:cs typeface="Garamond"/>
              </a:rPr>
              <a:t>of</a:t>
            </a:r>
            <a:r>
              <a:rPr sz="2000" spc="265" dirty="0">
                <a:solidFill>
                  <a:srgbClr val="404040"/>
                </a:solidFill>
                <a:latin typeface="Franklin Gothic Book" panose="020B0503020102020204" pitchFamily="34" charset="0"/>
                <a:cs typeface="Garamond"/>
              </a:rPr>
              <a:t> </a:t>
            </a:r>
            <a:r>
              <a:rPr sz="2000" spc="-10" dirty="0">
                <a:solidFill>
                  <a:srgbClr val="404040"/>
                </a:solidFill>
                <a:latin typeface="Franklin Gothic Book" panose="020B0503020102020204" pitchFamily="34" charset="0"/>
                <a:cs typeface="Garamond"/>
              </a:rPr>
              <a:t>violations</a:t>
            </a:r>
            <a:endParaRPr sz="2000" dirty="0">
              <a:latin typeface="Franklin Gothic Book" panose="020B0503020102020204" pitchFamily="34" charset="0"/>
              <a:cs typeface="Garamond"/>
            </a:endParaRPr>
          </a:p>
        </p:txBody>
      </p:sp>
      <p:pic>
        <p:nvPicPr>
          <p:cNvPr id="6" name="object 3">
            <a:extLst>
              <a:ext uri="{FF2B5EF4-FFF2-40B4-BE49-F238E27FC236}">
                <a16:creationId xmlns:a16="http://schemas.microsoft.com/office/drawing/2014/main" id="{ECA464A9-56AE-1C75-E94A-C03DDC8E441D}"/>
              </a:ext>
            </a:extLst>
          </p:cNvPr>
          <p:cNvPicPr/>
          <p:nvPr/>
        </p:nvPicPr>
        <p:blipFill>
          <a:blip r:embed="rId3" cstate="print"/>
          <a:stretch>
            <a:fillRect/>
          </a:stretch>
        </p:blipFill>
        <p:spPr>
          <a:xfrm>
            <a:off x="10169627" y="5445274"/>
            <a:ext cx="1619250" cy="1143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3FEC1-72F3-D6AD-6BE0-351B3F1CB972}"/>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object 2"/>
          <p:cNvSpPr txBox="1">
            <a:spLocks noGrp="1"/>
          </p:cNvSpPr>
          <p:nvPr>
            <p:ph type="body" idx="1"/>
          </p:nvPr>
        </p:nvSpPr>
        <p:spPr>
          <a:xfrm>
            <a:off x="1212379" y="1650410"/>
            <a:ext cx="9767242" cy="4197944"/>
          </a:xfrm>
          <a:prstGeom prst="rect">
            <a:avLst/>
          </a:prstGeom>
        </p:spPr>
        <p:txBody>
          <a:bodyPr vert="horz" wrap="square" lIns="0" tIns="177165" rIns="0" bIns="0" rtlCol="0">
            <a:spAutoFit/>
          </a:bodyPr>
          <a:lstStyle/>
          <a:p>
            <a:pPr marL="0" marR="3385820" indent="0">
              <a:lnSpc>
                <a:spcPct val="100000"/>
              </a:lnSpc>
              <a:spcBef>
                <a:spcPts val="1395"/>
              </a:spcBef>
              <a:buNone/>
            </a:pPr>
            <a:r>
              <a:rPr spc="70" dirty="0"/>
              <a:t>What</a:t>
            </a:r>
            <a:r>
              <a:rPr spc="5" dirty="0"/>
              <a:t> </a:t>
            </a:r>
            <a:r>
              <a:rPr dirty="0"/>
              <a:t>gives</a:t>
            </a:r>
            <a:r>
              <a:rPr spc="30" dirty="0"/>
              <a:t> </a:t>
            </a:r>
            <a:r>
              <a:rPr dirty="0"/>
              <a:t>you</a:t>
            </a:r>
            <a:r>
              <a:rPr spc="-15" dirty="0"/>
              <a:t> </a:t>
            </a:r>
            <a:r>
              <a:rPr dirty="0"/>
              <a:t>the</a:t>
            </a:r>
            <a:r>
              <a:rPr spc="40" dirty="0"/>
              <a:t> </a:t>
            </a:r>
            <a:r>
              <a:rPr dirty="0"/>
              <a:t>right</a:t>
            </a:r>
            <a:r>
              <a:rPr spc="5" dirty="0"/>
              <a:t> </a:t>
            </a:r>
            <a:r>
              <a:rPr dirty="0"/>
              <a:t>to .</a:t>
            </a:r>
            <a:r>
              <a:rPr spc="65" dirty="0"/>
              <a:t> </a:t>
            </a:r>
            <a:r>
              <a:rPr dirty="0"/>
              <a:t>.</a:t>
            </a:r>
            <a:r>
              <a:rPr spc="-20" dirty="0"/>
              <a:t> </a:t>
            </a:r>
            <a:r>
              <a:rPr spc="-50" dirty="0"/>
              <a:t>.</a:t>
            </a:r>
          </a:p>
          <a:p>
            <a:pPr marL="0" marR="3358515" indent="0">
              <a:lnSpc>
                <a:spcPct val="100000"/>
              </a:lnSpc>
              <a:spcBef>
                <a:spcPts val="1100"/>
              </a:spcBef>
              <a:buNone/>
            </a:pPr>
            <a:r>
              <a:rPr sz="2400" dirty="0"/>
              <a:t>Massachusetts</a:t>
            </a:r>
            <a:r>
              <a:rPr sz="2400" spc="-5" dirty="0"/>
              <a:t> </a:t>
            </a:r>
            <a:r>
              <a:rPr sz="2400" dirty="0"/>
              <a:t>General</a:t>
            </a:r>
            <a:r>
              <a:rPr sz="2400" spc="35" dirty="0"/>
              <a:t> </a:t>
            </a:r>
            <a:r>
              <a:rPr sz="2400" spc="-20" dirty="0"/>
              <a:t>Laws</a:t>
            </a:r>
            <a:endParaRPr sz="2400" dirty="0">
              <a:latin typeface="Segoe UI Symbol"/>
              <a:cs typeface="Segoe UI Symbol"/>
            </a:endParaRPr>
          </a:p>
          <a:p>
            <a:pPr marL="0" marR="3640454" indent="0">
              <a:lnSpc>
                <a:spcPct val="100000"/>
              </a:lnSpc>
              <a:spcBef>
                <a:spcPts val="975"/>
              </a:spcBef>
              <a:buNone/>
            </a:pPr>
            <a:r>
              <a:rPr sz="2000" dirty="0"/>
              <a:t>Chapter</a:t>
            </a:r>
            <a:r>
              <a:rPr sz="2000" spc="-25" dirty="0"/>
              <a:t> </a:t>
            </a:r>
            <a:r>
              <a:rPr sz="2000" dirty="0"/>
              <a:t>111,</a:t>
            </a:r>
            <a:r>
              <a:rPr sz="2000" spc="-20" dirty="0"/>
              <a:t> </a:t>
            </a:r>
            <a:r>
              <a:rPr sz="2000" dirty="0"/>
              <a:t>Section</a:t>
            </a:r>
            <a:r>
              <a:rPr sz="2000" spc="-80" dirty="0"/>
              <a:t> </a:t>
            </a:r>
            <a:r>
              <a:rPr sz="2000" spc="-50" dirty="0"/>
              <a:t>3</a:t>
            </a:r>
            <a:endParaRPr sz="2000" dirty="0">
              <a:latin typeface="Segoe UI Symbol"/>
              <a:cs typeface="Segoe UI Symbol"/>
            </a:endParaRPr>
          </a:p>
          <a:p>
            <a:pPr marL="1089406" indent="0">
              <a:lnSpc>
                <a:spcPct val="100000"/>
              </a:lnSpc>
              <a:spcBef>
                <a:spcPts val="1060"/>
              </a:spcBef>
              <a:buNone/>
            </a:pPr>
            <a:r>
              <a:rPr sz="2000" dirty="0"/>
              <a:t>Gives</a:t>
            </a:r>
            <a:r>
              <a:rPr sz="2000" spc="-30" dirty="0"/>
              <a:t> </a:t>
            </a:r>
            <a:r>
              <a:rPr sz="2000" dirty="0"/>
              <a:t>Public</a:t>
            </a:r>
            <a:r>
              <a:rPr sz="2000" spc="-50" dirty="0"/>
              <a:t> </a:t>
            </a:r>
            <a:r>
              <a:rPr sz="2000" dirty="0"/>
              <a:t>Health</a:t>
            </a:r>
            <a:r>
              <a:rPr sz="2000" spc="-90" dirty="0"/>
              <a:t> </a:t>
            </a:r>
            <a:r>
              <a:rPr sz="2000" dirty="0"/>
              <a:t>Council</a:t>
            </a:r>
            <a:r>
              <a:rPr sz="2000" spc="-50" dirty="0"/>
              <a:t> </a:t>
            </a:r>
            <a:r>
              <a:rPr sz="2000" dirty="0"/>
              <a:t>authority</a:t>
            </a:r>
            <a:r>
              <a:rPr sz="2000" spc="-114" dirty="0"/>
              <a:t> </a:t>
            </a:r>
            <a:r>
              <a:rPr sz="2000" dirty="0"/>
              <a:t>to</a:t>
            </a:r>
            <a:r>
              <a:rPr sz="2000" spc="-20" dirty="0"/>
              <a:t> </a:t>
            </a:r>
            <a:r>
              <a:rPr sz="2000" dirty="0"/>
              <a:t>promulgate</a:t>
            </a:r>
            <a:r>
              <a:rPr sz="2000" spc="-55" dirty="0"/>
              <a:t> </a:t>
            </a:r>
            <a:r>
              <a:rPr sz="2000" spc="-10" dirty="0"/>
              <a:t>regulations</a:t>
            </a:r>
            <a:endParaRPr sz="2000" dirty="0">
              <a:latin typeface="Segoe UI Symbol"/>
              <a:cs typeface="Segoe UI Symbol"/>
            </a:endParaRPr>
          </a:p>
          <a:p>
            <a:pPr marL="0" marR="3234690" indent="0">
              <a:lnSpc>
                <a:spcPct val="100000"/>
              </a:lnSpc>
              <a:spcBef>
                <a:spcPts val="980"/>
              </a:spcBef>
              <a:buNone/>
            </a:pPr>
            <a:r>
              <a:rPr sz="2000" dirty="0"/>
              <a:t>Chapter</a:t>
            </a:r>
            <a:r>
              <a:rPr sz="2000" spc="-25" dirty="0"/>
              <a:t> </a:t>
            </a:r>
            <a:r>
              <a:rPr sz="2000" dirty="0"/>
              <a:t>111,</a:t>
            </a:r>
            <a:r>
              <a:rPr sz="2000" spc="-20" dirty="0"/>
              <a:t> </a:t>
            </a:r>
            <a:r>
              <a:rPr sz="2000" dirty="0"/>
              <a:t>Section</a:t>
            </a:r>
            <a:r>
              <a:rPr sz="2000" spc="-80" dirty="0"/>
              <a:t> </a:t>
            </a:r>
            <a:r>
              <a:rPr sz="2000" spc="-20" dirty="0"/>
              <a:t>127A</a:t>
            </a:r>
            <a:endParaRPr sz="2000" dirty="0">
              <a:latin typeface="Segoe UI Symbol"/>
              <a:cs typeface="Segoe UI Symbol"/>
            </a:endParaRPr>
          </a:p>
          <a:p>
            <a:pPr marL="1102106" indent="0">
              <a:lnSpc>
                <a:spcPct val="100000"/>
              </a:lnSpc>
              <a:spcBef>
                <a:spcPts val="975"/>
              </a:spcBef>
              <a:buNone/>
            </a:pPr>
            <a:r>
              <a:rPr sz="2000" dirty="0"/>
              <a:t>DPH</a:t>
            </a:r>
            <a:r>
              <a:rPr sz="2000" spc="-50" dirty="0"/>
              <a:t> </a:t>
            </a:r>
            <a:r>
              <a:rPr sz="2000" dirty="0"/>
              <a:t>to</a:t>
            </a:r>
            <a:r>
              <a:rPr sz="2000" spc="5" dirty="0"/>
              <a:t> </a:t>
            </a:r>
            <a:r>
              <a:rPr sz="2000" dirty="0"/>
              <a:t>promulgate</a:t>
            </a:r>
            <a:r>
              <a:rPr sz="2000" spc="-25" dirty="0"/>
              <a:t> </a:t>
            </a:r>
            <a:r>
              <a:rPr sz="2000" dirty="0"/>
              <a:t>the</a:t>
            </a:r>
            <a:r>
              <a:rPr sz="2000" spc="-30" dirty="0"/>
              <a:t> </a:t>
            </a:r>
            <a:r>
              <a:rPr sz="2000" dirty="0"/>
              <a:t>State</a:t>
            </a:r>
            <a:r>
              <a:rPr sz="2000" spc="-30" dirty="0"/>
              <a:t> </a:t>
            </a:r>
            <a:r>
              <a:rPr sz="2000" dirty="0"/>
              <a:t>Sanitary</a:t>
            </a:r>
            <a:r>
              <a:rPr sz="2000" spc="-25" dirty="0"/>
              <a:t> </a:t>
            </a:r>
            <a:r>
              <a:rPr sz="2000" spc="-20" dirty="0"/>
              <a:t>Code</a:t>
            </a:r>
            <a:endParaRPr sz="2000" dirty="0">
              <a:latin typeface="Segoe UI Symbol"/>
              <a:cs typeface="Segoe UI Symbol"/>
            </a:endParaRPr>
          </a:p>
          <a:p>
            <a:pPr marL="1102106" indent="0">
              <a:lnSpc>
                <a:spcPct val="100000"/>
              </a:lnSpc>
              <a:spcBef>
                <a:spcPts val="1055"/>
              </a:spcBef>
              <a:buNone/>
            </a:pPr>
            <a:r>
              <a:rPr sz="2000" dirty="0"/>
              <a:t>Defines</a:t>
            </a:r>
            <a:r>
              <a:rPr sz="2000" spc="-35" dirty="0"/>
              <a:t> </a:t>
            </a:r>
            <a:r>
              <a:rPr sz="2000" dirty="0"/>
              <a:t>enforcement</a:t>
            </a:r>
            <a:r>
              <a:rPr sz="2000" spc="-35" dirty="0"/>
              <a:t> </a:t>
            </a:r>
            <a:r>
              <a:rPr sz="2000" dirty="0"/>
              <a:t>&amp;</a:t>
            </a:r>
            <a:r>
              <a:rPr sz="2000" spc="-85" dirty="0"/>
              <a:t> </a:t>
            </a:r>
            <a:r>
              <a:rPr sz="2000" dirty="0"/>
              <a:t>jurisdiction</a:t>
            </a:r>
            <a:r>
              <a:rPr sz="2000" spc="-30" dirty="0"/>
              <a:t> </a:t>
            </a:r>
            <a:r>
              <a:rPr sz="2000" spc="-10" dirty="0"/>
              <a:t>authority</a:t>
            </a:r>
            <a:endParaRPr sz="2000" dirty="0">
              <a:latin typeface="Segoe UI Symbol"/>
              <a:cs typeface="Segoe UI Symbol"/>
            </a:endParaRPr>
          </a:p>
          <a:p>
            <a:pPr marL="644271" indent="0">
              <a:lnSpc>
                <a:spcPct val="100000"/>
              </a:lnSpc>
              <a:spcBef>
                <a:spcPts val="980"/>
              </a:spcBef>
              <a:buNone/>
            </a:pPr>
            <a:r>
              <a:rPr sz="2000" dirty="0"/>
              <a:t>Chapter</a:t>
            </a:r>
            <a:r>
              <a:rPr sz="2000" spc="-25" dirty="0"/>
              <a:t> </a:t>
            </a:r>
            <a:r>
              <a:rPr sz="2000" dirty="0"/>
              <a:t>111,</a:t>
            </a:r>
            <a:r>
              <a:rPr sz="2000" spc="-20" dirty="0"/>
              <a:t> </a:t>
            </a:r>
            <a:r>
              <a:rPr sz="2000" dirty="0"/>
              <a:t>Section</a:t>
            </a:r>
            <a:r>
              <a:rPr sz="2000" spc="-80" dirty="0"/>
              <a:t> </a:t>
            </a:r>
            <a:r>
              <a:rPr sz="2000" spc="-20" dirty="0"/>
              <a:t>127B</a:t>
            </a:r>
            <a:endParaRPr sz="2000" dirty="0">
              <a:latin typeface="Segoe UI Symbol"/>
              <a:cs typeface="Segoe UI Symbol"/>
            </a:endParaRPr>
          </a:p>
          <a:p>
            <a:pPr marL="1102106" indent="0">
              <a:lnSpc>
                <a:spcPct val="100000"/>
              </a:lnSpc>
              <a:spcBef>
                <a:spcPts val="980"/>
              </a:spcBef>
              <a:buNone/>
            </a:pPr>
            <a:r>
              <a:rPr sz="2000" dirty="0"/>
              <a:t>Provisions</a:t>
            </a:r>
            <a:r>
              <a:rPr sz="2000" spc="-85" dirty="0"/>
              <a:t> </a:t>
            </a:r>
            <a:r>
              <a:rPr sz="2000" dirty="0"/>
              <a:t>for</a:t>
            </a:r>
            <a:r>
              <a:rPr sz="2000" spc="-95" dirty="0"/>
              <a:t> </a:t>
            </a:r>
            <a:r>
              <a:rPr sz="2000" dirty="0"/>
              <a:t>dwellings</a:t>
            </a:r>
            <a:r>
              <a:rPr sz="2000" spc="-10" dirty="0"/>
              <a:t> </a:t>
            </a:r>
            <a:r>
              <a:rPr sz="2000" dirty="0"/>
              <a:t>unfit</a:t>
            </a:r>
            <a:r>
              <a:rPr sz="2000" spc="-15" dirty="0"/>
              <a:t> </a:t>
            </a:r>
            <a:r>
              <a:rPr sz="2000" dirty="0"/>
              <a:t>for</a:t>
            </a:r>
            <a:r>
              <a:rPr sz="2000" spc="-95" dirty="0"/>
              <a:t> </a:t>
            </a:r>
            <a:r>
              <a:rPr sz="2000" dirty="0"/>
              <a:t>human</a:t>
            </a:r>
            <a:r>
              <a:rPr sz="2000" spc="-10" dirty="0"/>
              <a:t> habitation</a:t>
            </a:r>
            <a:endParaRPr sz="2000" dirty="0">
              <a:latin typeface="Segoe UI Symbol"/>
              <a:cs typeface="Segoe UI Symbol"/>
            </a:endParaRPr>
          </a:p>
        </p:txBody>
      </p:sp>
      <p:pic>
        <p:nvPicPr>
          <p:cNvPr id="3" name="object 3"/>
          <p:cNvPicPr/>
          <p:nvPr/>
        </p:nvPicPr>
        <p:blipFill>
          <a:blip r:embed="rId3" cstate="print"/>
          <a:stretch>
            <a:fillRect/>
          </a:stretch>
        </p:blipFill>
        <p:spPr>
          <a:xfrm>
            <a:off x="10063439" y="5452069"/>
            <a:ext cx="1619250" cy="1143000"/>
          </a:xfrm>
          <a:prstGeom prst="rect">
            <a:avLst/>
          </a:prstGeom>
        </p:spPr>
      </p:pic>
      <p:sp>
        <p:nvSpPr>
          <p:cNvPr id="4" name="object 4"/>
          <p:cNvSpPr txBox="1">
            <a:spLocks noGrp="1"/>
          </p:cNvSpPr>
          <p:nvPr>
            <p:ph type="title"/>
          </p:nvPr>
        </p:nvSpPr>
        <p:spPr>
          <a:xfrm>
            <a:off x="2118360" y="646263"/>
            <a:ext cx="10401300" cy="763286"/>
          </a:xfrm>
          <a:prstGeom prst="rect">
            <a:avLst/>
          </a:prstGeom>
        </p:spPr>
        <p:txBody>
          <a:bodyPr vert="horz" wrap="square" lIns="0" tIns="85344" rIns="0" bIns="0" rtlCol="0" anchor="ctr">
            <a:spAutoFit/>
          </a:bodyPr>
          <a:lstStyle/>
          <a:p>
            <a:pPr marL="384810">
              <a:lnSpc>
                <a:spcPct val="100000"/>
              </a:lnSpc>
              <a:spcBef>
                <a:spcPts val="130"/>
              </a:spcBef>
            </a:pPr>
            <a:r>
              <a:rPr dirty="0"/>
              <a:t>Legal</a:t>
            </a:r>
            <a:r>
              <a:rPr spc="140" dirty="0"/>
              <a:t> </a:t>
            </a:r>
            <a:r>
              <a:rPr spc="-10" dirty="0"/>
              <a:t>Authority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747E-E8DB-4389-AE3A-7C1E2508FEE8}"/>
              </a:ext>
            </a:extLst>
          </p:cNvPr>
          <p:cNvSpPr>
            <a:spLocks noGrp="1"/>
          </p:cNvSpPr>
          <p:nvPr>
            <p:ph type="title"/>
          </p:nvPr>
        </p:nvSpPr>
        <p:spPr>
          <a:xfrm>
            <a:off x="514692" y="960814"/>
            <a:ext cx="3177453" cy="2561101"/>
          </a:xfrm>
        </p:spPr>
        <p:txBody>
          <a:bodyPr anchor="b">
            <a:normAutofit/>
          </a:bodyPr>
          <a:lstStyle/>
          <a:p>
            <a:pPr algn="r"/>
            <a:r>
              <a:rPr lang="en-US" sz="4000" b="1" dirty="0">
                <a:solidFill>
                  <a:schemeClr val="bg1"/>
                </a:solidFill>
              </a:rPr>
              <a:t>Hoarding becomes a </a:t>
            </a:r>
            <a:r>
              <a:rPr lang="en-US" sz="4000" b="1" u="sng" dirty="0">
                <a:solidFill>
                  <a:schemeClr val="bg1"/>
                </a:solidFill>
              </a:rPr>
              <a:t>legal</a:t>
            </a:r>
            <a:r>
              <a:rPr lang="en-US" sz="4000" b="1" dirty="0">
                <a:solidFill>
                  <a:schemeClr val="bg1"/>
                </a:solidFill>
              </a:rPr>
              <a:t> problem when…</a:t>
            </a:r>
          </a:p>
        </p:txBody>
      </p:sp>
      <p:sp>
        <p:nvSpPr>
          <p:cNvPr id="3" name="Content Placeholder 2">
            <a:extLst>
              <a:ext uri="{FF2B5EF4-FFF2-40B4-BE49-F238E27FC236}">
                <a16:creationId xmlns:a16="http://schemas.microsoft.com/office/drawing/2014/main" id="{F1770DE5-5A4D-43E0-8214-01B0A9AC5F8F}"/>
              </a:ext>
            </a:extLst>
          </p:cNvPr>
          <p:cNvSpPr>
            <a:spLocks noGrp="1"/>
          </p:cNvSpPr>
          <p:nvPr>
            <p:ph idx="1"/>
          </p:nvPr>
        </p:nvSpPr>
        <p:spPr>
          <a:xfrm>
            <a:off x="4206240" y="713164"/>
            <a:ext cx="7211060" cy="5916235"/>
          </a:xfrm>
        </p:spPr>
        <p:txBody>
          <a:bodyPr anchor="ctr">
            <a:normAutofit fontScale="92500" lnSpcReduction="10000"/>
          </a:bodyPr>
          <a:lstStyle/>
          <a:p>
            <a:pPr>
              <a:lnSpc>
                <a:spcPct val="110000"/>
              </a:lnSpc>
            </a:pPr>
            <a:endParaRPr lang="en-US" sz="1600" dirty="0"/>
          </a:p>
          <a:p>
            <a:pPr>
              <a:lnSpc>
                <a:spcPct val="110000"/>
              </a:lnSpc>
            </a:pPr>
            <a:endParaRPr lang="en-US" sz="1600" dirty="0"/>
          </a:p>
          <a:p>
            <a:pPr marL="0" indent="0">
              <a:lnSpc>
                <a:spcPct val="110000"/>
              </a:lnSpc>
              <a:buNone/>
            </a:pPr>
            <a:r>
              <a:rPr lang="en-US" sz="1800" dirty="0">
                <a:solidFill>
                  <a:schemeClr val="tx2">
                    <a:lumMod val="25000"/>
                  </a:schemeClr>
                </a:solidFill>
              </a:rPr>
              <a:t>It violates housing health and safety standards </a:t>
            </a:r>
          </a:p>
          <a:p>
            <a:pPr marL="0" indent="0">
              <a:lnSpc>
                <a:spcPct val="110000"/>
              </a:lnSpc>
              <a:buNone/>
            </a:pPr>
            <a:r>
              <a:rPr lang="en-US" sz="1800" dirty="0">
                <a:solidFill>
                  <a:schemeClr val="tx2">
                    <a:lumMod val="25000"/>
                  </a:schemeClr>
                </a:solidFill>
              </a:rPr>
              <a:t>It endangers vulnerable people as defined by state law: </a:t>
            </a:r>
          </a:p>
          <a:p>
            <a:pPr marL="402336" lvl="1" indent="0">
              <a:lnSpc>
                <a:spcPct val="110000"/>
              </a:lnSpc>
              <a:buNone/>
            </a:pPr>
            <a:r>
              <a:rPr lang="en-US" dirty="0">
                <a:solidFill>
                  <a:schemeClr val="tx2">
                    <a:lumMod val="25000"/>
                  </a:schemeClr>
                </a:solidFill>
              </a:rPr>
              <a:t>Children </a:t>
            </a:r>
          </a:p>
          <a:p>
            <a:pPr marL="402336" lvl="1" indent="0">
              <a:lnSpc>
                <a:spcPct val="110000"/>
              </a:lnSpc>
              <a:buNone/>
            </a:pPr>
            <a:r>
              <a:rPr lang="en-US" dirty="0">
                <a:solidFill>
                  <a:schemeClr val="tx2">
                    <a:lumMod val="25000"/>
                  </a:schemeClr>
                </a:solidFill>
              </a:rPr>
              <a:t>Elders</a:t>
            </a:r>
          </a:p>
          <a:p>
            <a:pPr marL="402336" lvl="1" indent="0">
              <a:lnSpc>
                <a:spcPct val="110000"/>
              </a:lnSpc>
              <a:buNone/>
            </a:pPr>
            <a:r>
              <a:rPr lang="en-US" dirty="0">
                <a:solidFill>
                  <a:schemeClr val="tx2">
                    <a:lumMod val="25000"/>
                  </a:schemeClr>
                </a:solidFill>
              </a:rPr>
              <a:t>Persons with disabilities</a:t>
            </a:r>
          </a:p>
          <a:p>
            <a:pPr marL="0" indent="0">
              <a:lnSpc>
                <a:spcPct val="110000"/>
              </a:lnSpc>
              <a:buNone/>
            </a:pPr>
            <a:r>
              <a:rPr lang="en-US" sz="1800" dirty="0">
                <a:solidFill>
                  <a:schemeClr val="tx2">
                    <a:lumMod val="25000"/>
                  </a:schemeClr>
                </a:solidFill>
              </a:rPr>
              <a:t>Massachusetts State Codes:</a:t>
            </a:r>
          </a:p>
          <a:p>
            <a:pPr marL="402336" lvl="1" indent="0">
              <a:lnSpc>
                <a:spcPct val="110000"/>
              </a:lnSpc>
              <a:buNone/>
            </a:pPr>
            <a:r>
              <a:rPr lang="en-US" dirty="0">
                <a:solidFill>
                  <a:schemeClr val="tx2">
                    <a:lumMod val="25000"/>
                  </a:schemeClr>
                </a:solidFill>
              </a:rPr>
              <a:t>State Sanitary Code 105 CMR 410</a:t>
            </a:r>
          </a:p>
          <a:p>
            <a:pPr marL="402336" lvl="1" indent="0">
              <a:lnSpc>
                <a:spcPct val="110000"/>
              </a:lnSpc>
              <a:buNone/>
            </a:pPr>
            <a:r>
              <a:rPr lang="en-US" dirty="0">
                <a:solidFill>
                  <a:schemeClr val="tx2">
                    <a:lumMod val="25000"/>
                  </a:schemeClr>
                </a:solidFill>
              </a:rPr>
              <a:t>State Building Code 780 CMR</a:t>
            </a:r>
          </a:p>
          <a:p>
            <a:pPr marL="402336" lvl="1" indent="0">
              <a:lnSpc>
                <a:spcPct val="110000"/>
              </a:lnSpc>
              <a:buNone/>
            </a:pPr>
            <a:r>
              <a:rPr lang="en-US" dirty="0">
                <a:solidFill>
                  <a:schemeClr val="tx2">
                    <a:lumMod val="25000"/>
                  </a:schemeClr>
                </a:solidFill>
              </a:rPr>
              <a:t>State Fire Prevention regulations 527 CMR</a:t>
            </a:r>
          </a:p>
          <a:p>
            <a:pPr marL="402336" lvl="1" indent="0">
              <a:lnSpc>
                <a:spcPct val="110000"/>
              </a:lnSpc>
              <a:buNone/>
            </a:pPr>
            <a:r>
              <a:rPr lang="en-US" dirty="0">
                <a:solidFill>
                  <a:schemeClr val="tx2">
                    <a:lumMod val="25000"/>
                  </a:schemeClr>
                </a:solidFill>
              </a:rPr>
              <a:t>Uniform State plumbing Code 248 CMR 10</a:t>
            </a:r>
          </a:p>
          <a:p>
            <a:pPr marL="402336" lvl="1" indent="0">
              <a:lnSpc>
                <a:spcPct val="110000"/>
              </a:lnSpc>
              <a:buNone/>
            </a:pPr>
            <a:r>
              <a:rPr lang="en-US" dirty="0">
                <a:solidFill>
                  <a:schemeClr val="tx2">
                    <a:lumMod val="25000"/>
                  </a:schemeClr>
                </a:solidFill>
              </a:rPr>
              <a:t>State Electrical Code 527 CMR 12</a:t>
            </a:r>
          </a:p>
          <a:p>
            <a:pPr marL="402336" lvl="1" indent="0">
              <a:lnSpc>
                <a:spcPct val="110000"/>
              </a:lnSpc>
              <a:buNone/>
            </a:pPr>
            <a:r>
              <a:rPr lang="en-US" dirty="0">
                <a:solidFill>
                  <a:schemeClr val="tx2">
                    <a:lumMod val="25000"/>
                  </a:schemeClr>
                </a:solidFill>
              </a:rPr>
              <a:t>Animal Cruelty Laws, as defined in MGL, Chapter 272, Section 77 (felony)</a:t>
            </a:r>
          </a:p>
          <a:p>
            <a:pPr>
              <a:lnSpc>
                <a:spcPct val="110000"/>
              </a:lnSpc>
            </a:pPr>
            <a:endParaRPr lang="en-US" sz="1600" dirty="0"/>
          </a:p>
          <a:p>
            <a:pPr lvl="1">
              <a:lnSpc>
                <a:spcPct val="110000"/>
              </a:lnSpc>
            </a:pPr>
            <a:endParaRPr lang="en-US" sz="1600" dirty="0"/>
          </a:p>
          <a:p>
            <a:pPr>
              <a:lnSpc>
                <a:spcPct val="110000"/>
              </a:lnSpc>
            </a:pPr>
            <a:endParaRPr lang="en-US" sz="1600" dirty="0"/>
          </a:p>
        </p:txBody>
      </p:sp>
      <p:pic>
        <p:nvPicPr>
          <p:cNvPr id="4" name="Picture 3">
            <a:extLst>
              <a:ext uri="{FF2B5EF4-FFF2-40B4-BE49-F238E27FC236}">
                <a16:creationId xmlns:a16="http://schemas.microsoft.com/office/drawing/2014/main" id="{F46651DD-B614-D3CF-43D4-DD3F0B58F99E}"/>
              </a:ext>
            </a:extLst>
          </p:cNvPr>
          <p:cNvPicPr>
            <a:picLocks noChangeAspect="1"/>
          </p:cNvPicPr>
          <p:nvPr/>
        </p:nvPicPr>
        <p:blipFill>
          <a:blip r:embed="rId3"/>
          <a:stretch>
            <a:fillRect/>
          </a:stretch>
        </p:blipFill>
        <p:spPr>
          <a:xfrm>
            <a:off x="18195" y="3876259"/>
            <a:ext cx="2943636" cy="2981741"/>
          </a:xfrm>
          <a:prstGeom prst="rect">
            <a:avLst/>
          </a:prstGeom>
        </p:spPr>
      </p:pic>
    </p:spTree>
    <p:extLst>
      <p:ext uri="{BB962C8B-B14F-4D97-AF65-F5344CB8AC3E}">
        <p14:creationId xmlns:p14="http://schemas.microsoft.com/office/powerpoint/2010/main" val="359671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B15E2C-4531-E8F7-5BC7-32B1A6C19914}"/>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object 2"/>
          <p:cNvSpPr txBox="1">
            <a:spLocks noGrp="1"/>
          </p:cNvSpPr>
          <p:nvPr>
            <p:ph type="title"/>
          </p:nvPr>
        </p:nvSpPr>
        <p:spPr>
          <a:xfrm>
            <a:off x="18195" y="0"/>
            <a:ext cx="10401300" cy="904927"/>
          </a:xfrm>
          <a:prstGeom prst="rect">
            <a:avLst/>
          </a:prstGeom>
        </p:spPr>
        <p:txBody>
          <a:bodyPr vert="horz" wrap="square" lIns="0" tIns="347535" rIns="0" bIns="0" rtlCol="0" anchor="ctr">
            <a:spAutoFit/>
          </a:bodyPr>
          <a:lstStyle/>
          <a:p>
            <a:pPr marL="807720">
              <a:lnSpc>
                <a:spcPct val="100000"/>
              </a:lnSpc>
              <a:spcBef>
                <a:spcPts val="105"/>
              </a:spcBef>
            </a:pPr>
            <a:r>
              <a:rPr sz="3600" spc="245" dirty="0">
                <a:solidFill>
                  <a:srgbClr val="252525"/>
                </a:solidFill>
                <a:latin typeface="+mn-lt"/>
                <a:cs typeface="Trebuchet MS"/>
              </a:rPr>
              <a:t>Gaining</a:t>
            </a:r>
            <a:r>
              <a:rPr sz="3600" spc="-125" dirty="0">
                <a:solidFill>
                  <a:srgbClr val="252525"/>
                </a:solidFill>
                <a:latin typeface="+mn-lt"/>
                <a:cs typeface="Trebuchet MS"/>
              </a:rPr>
              <a:t> </a:t>
            </a:r>
            <a:r>
              <a:rPr sz="3600" spc="295" dirty="0">
                <a:solidFill>
                  <a:srgbClr val="252525"/>
                </a:solidFill>
                <a:latin typeface="+mn-lt"/>
                <a:cs typeface="Trebuchet MS"/>
              </a:rPr>
              <a:t>Access</a:t>
            </a:r>
            <a:endParaRPr sz="3600" dirty="0">
              <a:latin typeface="+mn-lt"/>
              <a:cs typeface="Trebuchet MS"/>
            </a:endParaRPr>
          </a:p>
        </p:txBody>
      </p:sp>
      <p:sp>
        <p:nvSpPr>
          <p:cNvPr id="3" name="object 3"/>
          <p:cNvSpPr txBox="1"/>
          <p:nvPr/>
        </p:nvSpPr>
        <p:spPr>
          <a:xfrm>
            <a:off x="804891" y="1445774"/>
            <a:ext cx="8883327" cy="4086860"/>
          </a:xfrm>
          <a:prstGeom prst="rect">
            <a:avLst/>
          </a:prstGeom>
        </p:spPr>
        <p:txBody>
          <a:bodyPr vert="horz" wrap="square" lIns="0" tIns="5715" rIns="0" bIns="0" rtlCol="0">
            <a:spAutoFit/>
          </a:bodyPr>
          <a:lstStyle/>
          <a:p>
            <a:pPr marL="355600" marR="198755" indent="-343535">
              <a:lnSpc>
                <a:spcPct val="102400"/>
              </a:lnSpc>
              <a:spcBef>
                <a:spcPts val="45"/>
              </a:spcBef>
            </a:pPr>
            <a:r>
              <a:rPr sz="2750" dirty="0">
                <a:solidFill>
                  <a:schemeClr val="tx2">
                    <a:lumMod val="25000"/>
                  </a:schemeClr>
                </a:solidFill>
                <a:cs typeface="Garamond"/>
              </a:rPr>
              <a:t>Gaining</a:t>
            </a:r>
            <a:r>
              <a:rPr sz="2750" spc="95" dirty="0">
                <a:solidFill>
                  <a:schemeClr val="tx2">
                    <a:lumMod val="25000"/>
                  </a:schemeClr>
                </a:solidFill>
                <a:cs typeface="Garamond"/>
              </a:rPr>
              <a:t> </a:t>
            </a:r>
            <a:r>
              <a:rPr sz="2750" dirty="0">
                <a:solidFill>
                  <a:schemeClr val="tx2">
                    <a:lumMod val="25000"/>
                  </a:schemeClr>
                </a:solidFill>
                <a:cs typeface="Garamond"/>
              </a:rPr>
              <a:t>access</a:t>
            </a:r>
            <a:r>
              <a:rPr sz="2750" spc="105" dirty="0">
                <a:solidFill>
                  <a:schemeClr val="tx2">
                    <a:lumMod val="25000"/>
                  </a:schemeClr>
                </a:solidFill>
                <a:cs typeface="Garamond"/>
              </a:rPr>
              <a:t> </a:t>
            </a:r>
            <a:r>
              <a:rPr sz="2750" dirty="0">
                <a:solidFill>
                  <a:schemeClr val="tx2">
                    <a:lumMod val="25000"/>
                  </a:schemeClr>
                </a:solidFill>
                <a:cs typeface="Garamond"/>
              </a:rPr>
              <a:t>to</a:t>
            </a:r>
            <a:r>
              <a:rPr sz="2750" spc="150" dirty="0">
                <a:solidFill>
                  <a:schemeClr val="tx2">
                    <a:lumMod val="25000"/>
                  </a:schemeClr>
                </a:solidFill>
                <a:cs typeface="Garamond"/>
              </a:rPr>
              <a:t> </a:t>
            </a:r>
            <a:r>
              <a:rPr sz="2750" dirty="0">
                <a:solidFill>
                  <a:schemeClr val="tx2">
                    <a:lumMod val="25000"/>
                  </a:schemeClr>
                </a:solidFill>
                <a:cs typeface="Garamond"/>
              </a:rPr>
              <a:t>a</a:t>
            </a:r>
            <a:r>
              <a:rPr sz="2750" spc="55" dirty="0">
                <a:solidFill>
                  <a:schemeClr val="tx2">
                    <a:lumMod val="25000"/>
                  </a:schemeClr>
                </a:solidFill>
                <a:cs typeface="Garamond"/>
              </a:rPr>
              <a:t> </a:t>
            </a:r>
            <a:r>
              <a:rPr sz="2750" dirty="0">
                <a:solidFill>
                  <a:schemeClr val="tx2">
                    <a:lumMod val="25000"/>
                  </a:schemeClr>
                </a:solidFill>
                <a:cs typeface="Garamond"/>
              </a:rPr>
              <a:t>unit</a:t>
            </a:r>
            <a:r>
              <a:rPr sz="2750" spc="80" dirty="0">
                <a:solidFill>
                  <a:schemeClr val="tx2">
                    <a:lumMod val="25000"/>
                  </a:schemeClr>
                </a:solidFill>
                <a:cs typeface="Garamond"/>
              </a:rPr>
              <a:t> </a:t>
            </a:r>
            <a:r>
              <a:rPr sz="2750" dirty="0">
                <a:solidFill>
                  <a:schemeClr val="tx2">
                    <a:lumMod val="25000"/>
                  </a:schemeClr>
                </a:solidFill>
                <a:cs typeface="Garamond"/>
              </a:rPr>
              <a:t>is</a:t>
            </a:r>
            <a:r>
              <a:rPr sz="2750" spc="105" dirty="0">
                <a:solidFill>
                  <a:schemeClr val="tx2">
                    <a:lumMod val="25000"/>
                  </a:schemeClr>
                </a:solidFill>
                <a:cs typeface="Garamond"/>
              </a:rPr>
              <a:t> </a:t>
            </a:r>
            <a:r>
              <a:rPr sz="2750" dirty="0">
                <a:solidFill>
                  <a:schemeClr val="tx2">
                    <a:lumMod val="25000"/>
                  </a:schemeClr>
                </a:solidFill>
                <a:cs typeface="Garamond"/>
              </a:rPr>
              <a:t>not</a:t>
            </a:r>
            <a:r>
              <a:rPr sz="2750" spc="80" dirty="0">
                <a:solidFill>
                  <a:schemeClr val="tx2">
                    <a:lumMod val="25000"/>
                  </a:schemeClr>
                </a:solidFill>
                <a:cs typeface="Garamond"/>
              </a:rPr>
              <a:t> </a:t>
            </a:r>
            <a:r>
              <a:rPr sz="2750" dirty="0">
                <a:solidFill>
                  <a:schemeClr val="tx2">
                    <a:lumMod val="25000"/>
                  </a:schemeClr>
                </a:solidFill>
                <a:cs typeface="Garamond"/>
              </a:rPr>
              <a:t>an</a:t>
            </a:r>
            <a:r>
              <a:rPr sz="2750" spc="65" dirty="0">
                <a:solidFill>
                  <a:schemeClr val="tx2">
                    <a:lumMod val="25000"/>
                  </a:schemeClr>
                </a:solidFill>
                <a:cs typeface="Garamond"/>
              </a:rPr>
              <a:t> </a:t>
            </a:r>
            <a:r>
              <a:rPr sz="2750" dirty="0">
                <a:solidFill>
                  <a:schemeClr val="tx2">
                    <a:lumMod val="25000"/>
                  </a:schemeClr>
                </a:solidFill>
                <a:cs typeface="Garamond"/>
              </a:rPr>
              <a:t>issue</a:t>
            </a:r>
            <a:r>
              <a:rPr sz="2750" spc="110" dirty="0">
                <a:solidFill>
                  <a:schemeClr val="tx2">
                    <a:lumMod val="25000"/>
                  </a:schemeClr>
                </a:solidFill>
                <a:cs typeface="Garamond"/>
              </a:rPr>
              <a:t> </a:t>
            </a:r>
            <a:r>
              <a:rPr sz="2750" dirty="0">
                <a:solidFill>
                  <a:schemeClr val="tx2">
                    <a:lumMod val="25000"/>
                  </a:schemeClr>
                </a:solidFill>
                <a:cs typeface="Garamond"/>
              </a:rPr>
              <a:t>when</a:t>
            </a:r>
            <a:r>
              <a:rPr sz="2750" spc="65" dirty="0">
                <a:solidFill>
                  <a:schemeClr val="tx2">
                    <a:lumMod val="25000"/>
                  </a:schemeClr>
                </a:solidFill>
                <a:cs typeface="Garamond"/>
              </a:rPr>
              <a:t> </a:t>
            </a:r>
            <a:r>
              <a:rPr sz="2750" spc="-25" dirty="0">
                <a:solidFill>
                  <a:schemeClr val="tx2">
                    <a:lumMod val="25000"/>
                  </a:schemeClr>
                </a:solidFill>
                <a:cs typeface="Garamond"/>
              </a:rPr>
              <a:t>the </a:t>
            </a:r>
            <a:r>
              <a:rPr sz="2750" dirty="0">
                <a:solidFill>
                  <a:schemeClr val="tx2">
                    <a:lumMod val="25000"/>
                  </a:schemeClr>
                </a:solidFill>
                <a:cs typeface="Garamond"/>
              </a:rPr>
              <a:t>occupant</a:t>
            </a:r>
            <a:r>
              <a:rPr sz="2750" spc="80" dirty="0">
                <a:solidFill>
                  <a:schemeClr val="tx2">
                    <a:lumMod val="25000"/>
                  </a:schemeClr>
                </a:solidFill>
                <a:cs typeface="Garamond"/>
              </a:rPr>
              <a:t> </a:t>
            </a:r>
            <a:r>
              <a:rPr sz="2750" dirty="0">
                <a:solidFill>
                  <a:schemeClr val="tx2">
                    <a:lumMod val="25000"/>
                  </a:schemeClr>
                </a:solidFill>
                <a:cs typeface="Garamond"/>
              </a:rPr>
              <a:t>requests</a:t>
            </a:r>
            <a:r>
              <a:rPr sz="2750" spc="105" dirty="0">
                <a:solidFill>
                  <a:schemeClr val="tx2">
                    <a:lumMod val="25000"/>
                  </a:schemeClr>
                </a:solidFill>
                <a:cs typeface="Garamond"/>
              </a:rPr>
              <a:t> </a:t>
            </a:r>
            <a:r>
              <a:rPr sz="2750" dirty="0">
                <a:solidFill>
                  <a:schemeClr val="tx2">
                    <a:lumMod val="25000"/>
                  </a:schemeClr>
                </a:solidFill>
                <a:cs typeface="Garamond"/>
              </a:rPr>
              <a:t>the</a:t>
            </a:r>
            <a:r>
              <a:rPr sz="2750" spc="110" dirty="0">
                <a:solidFill>
                  <a:schemeClr val="tx2">
                    <a:lumMod val="25000"/>
                  </a:schemeClr>
                </a:solidFill>
                <a:cs typeface="Garamond"/>
              </a:rPr>
              <a:t> </a:t>
            </a:r>
            <a:r>
              <a:rPr sz="2750" spc="-10" dirty="0">
                <a:solidFill>
                  <a:schemeClr val="tx2">
                    <a:lumMod val="25000"/>
                  </a:schemeClr>
                </a:solidFill>
                <a:cs typeface="Garamond"/>
              </a:rPr>
              <a:t>inspection.</a:t>
            </a:r>
            <a:endParaRPr sz="2750" dirty="0">
              <a:solidFill>
                <a:schemeClr val="tx2">
                  <a:lumMod val="25000"/>
                </a:schemeClr>
              </a:solidFill>
              <a:cs typeface="Garamond"/>
            </a:endParaRPr>
          </a:p>
          <a:p>
            <a:pPr marL="12700">
              <a:spcBef>
                <a:spcPts val="1060"/>
              </a:spcBef>
            </a:pPr>
            <a:r>
              <a:rPr sz="2750" spc="60" dirty="0">
                <a:solidFill>
                  <a:schemeClr val="tx2">
                    <a:lumMod val="25000"/>
                  </a:schemeClr>
                </a:solidFill>
                <a:cs typeface="Garamond"/>
              </a:rPr>
              <a:t>When</a:t>
            </a:r>
            <a:r>
              <a:rPr sz="2750" spc="25" dirty="0">
                <a:solidFill>
                  <a:schemeClr val="tx2">
                    <a:lumMod val="25000"/>
                  </a:schemeClr>
                </a:solidFill>
                <a:cs typeface="Garamond"/>
              </a:rPr>
              <a:t> </a:t>
            </a:r>
            <a:r>
              <a:rPr sz="2750" dirty="0">
                <a:solidFill>
                  <a:schemeClr val="tx2">
                    <a:lumMod val="25000"/>
                  </a:schemeClr>
                </a:solidFill>
                <a:cs typeface="Garamond"/>
              </a:rPr>
              <a:t>some</a:t>
            </a:r>
            <a:r>
              <a:rPr sz="2750" spc="75" dirty="0">
                <a:solidFill>
                  <a:schemeClr val="tx2">
                    <a:lumMod val="25000"/>
                  </a:schemeClr>
                </a:solidFill>
                <a:cs typeface="Garamond"/>
              </a:rPr>
              <a:t> </a:t>
            </a:r>
            <a:r>
              <a:rPr sz="2750" dirty="0">
                <a:solidFill>
                  <a:schemeClr val="tx2">
                    <a:lumMod val="25000"/>
                  </a:schemeClr>
                </a:solidFill>
                <a:cs typeface="Garamond"/>
              </a:rPr>
              <a:t>other</a:t>
            </a:r>
            <a:r>
              <a:rPr sz="2750" spc="80" dirty="0">
                <a:solidFill>
                  <a:schemeClr val="tx2">
                    <a:lumMod val="25000"/>
                  </a:schemeClr>
                </a:solidFill>
                <a:cs typeface="Garamond"/>
              </a:rPr>
              <a:t> </a:t>
            </a:r>
            <a:r>
              <a:rPr sz="2750" dirty="0">
                <a:solidFill>
                  <a:schemeClr val="tx2">
                    <a:lumMod val="25000"/>
                  </a:schemeClr>
                </a:solidFill>
                <a:cs typeface="Garamond"/>
              </a:rPr>
              <a:t>person</a:t>
            </a:r>
            <a:r>
              <a:rPr sz="2750" spc="110" dirty="0">
                <a:solidFill>
                  <a:schemeClr val="tx2">
                    <a:lumMod val="25000"/>
                  </a:schemeClr>
                </a:solidFill>
                <a:cs typeface="Garamond"/>
              </a:rPr>
              <a:t> </a:t>
            </a:r>
            <a:r>
              <a:rPr sz="2750" spc="-10" dirty="0">
                <a:solidFill>
                  <a:schemeClr val="tx2">
                    <a:lumMod val="25000"/>
                  </a:schemeClr>
                </a:solidFill>
                <a:cs typeface="Garamond"/>
              </a:rPr>
              <a:t>complains</a:t>
            </a:r>
            <a:endParaRPr sz="2750" dirty="0">
              <a:solidFill>
                <a:schemeClr val="tx2">
                  <a:lumMod val="25000"/>
                </a:schemeClr>
              </a:solidFill>
              <a:cs typeface="Garamond"/>
            </a:endParaRPr>
          </a:p>
          <a:p>
            <a:pPr marL="756285" marR="5080" indent="-286385">
              <a:lnSpc>
                <a:spcPct val="102000"/>
              </a:lnSpc>
              <a:spcBef>
                <a:spcPts val="1075"/>
              </a:spcBef>
            </a:pPr>
            <a:r>
              <a:rPr sz="2150" spc="-235" dirty="0">
                <a:solidFill>
                  <a:schemeClr val="tx2">
                    <a:lumMod val="25000"/>
                  </a:schemeClr>
                </a:solidFill>
                <a:cs typeface="Segoe UI Symbol"/>
              </a:rPr>
              <a:t> </a:t>
            </a:r>
            <a:r>
              <a:rPr sz="2150" dirty="0">
                <a:solidFill>
                  <a:schemeClr val="tx2">
                    <a:lumMod val="25000"/>
                  </a:schemeClr>
                </a:solidFill>
                <a:cs typeface="Garamond"/>
              </a:rPr>
              <a:t>Inspector</a:t>
            </a:r>
            <a:r>
              <a:rPr sz="2150" spc="90" dirty="0">
                <a:solidFill>
                  <a:schemeClr val="tx2">
                    <a:lumMod val="25000"/>
                  </a:schemeClr>
                </a:solidFill>
                <a:cs typeface="Garamond"/>
              </a:rPr>
              <a:t> </a:t>
            </a:r>
            <a:r>
              <a:rPr sz="2150" dirty="0">
                <a:solidFill>
                  <a:schemeClr val="tx2">
                    <a:lumMod val="25000"/>
                  </a:schemeClr>
                </a:solidFill>
                <a:cs typeface="Garamond"/>
              </a:rPr>
              <a:t>needs</a:t>
            </a:r>
            <a:r>
              <a:rPr sz="2150" spc="100" dirty="0">
                <a:solidFill>
                  <a:schemeClr val="tx2">
                    <a:lumMod val="25000"/>
                  </a:schemeClr>
                </a:solidFill>
                <a:cs typeface="Garamond"/>
              </a:rPr>
              <a:t> </a:t>
            </a:r>
            <a:r>
              <a:rPr sz="2150" dirty="0">
                <a:solidFill>
                  <a:schemeClr val="tx2">
                    <a:lumMod val="25000"/>
                  </a:schemeClr>
                </a:solidFill>
                <a:cs typeface="Garamond"/>
              </a:rPr>
              <a:t>to</a:t>
            </a:r>
            <a:r>
              <a:rPr sz="2150" spc="75" dirty="0">
                <a:solidFill>
                  <a:schemeClr val="tx2">
                    <a:lumMod val="25000"/>
                  </a:schemeClr>
                </a:solidFill>
                <a:cs typeface="Garamond"/>
              </a:rPr>
              <a:t> </a:t>
            </a:r>
            <a:r>
              <a:rPr sz="2150" dirty="0">
                <a:solidFill>
                  <a:schemeClr val="tx2">
                    <a:lumMod val="25000"/>
                  </a:schemeClr>
                </a:solidFill>
                <a:cs typeface="Garamond"/>
              </a:rPr>
              <a:t>investigate</a:t>
            </a:r>
            <a:r>
              <a:rPr sz="2150" spc="55" dirty="0">
                <a:solidFill>
                  <a:schemeClr val="tx2">
                    <a:lumMod val="25000"/>
                  </a:schemeClr>
                </a:solidFill>
                <a:cs typeface="Garamond"/>
              </a:rPr>
              <a:t> </a:t>
            </a:r>
            <a:r>
              <a:rPr sz="2150" dirty="0">
                <a:solidFill>
                  <a:schemeClr val="tx2">
                    <a:lumMod val="25000"/>
                  </a:schemeClr>
                </a:solidFill>
                <a:cs typeface="Garamond"/>
              </a:rPr>
              <a:t>the</a:t>
            </a:r>
            <a:r>
              <a:rPr sz="2150" spc="55" dirty="0">
                <a:solidFill>
                  <a:schemeClr val="tx2">
                    <a:lumMod val="25000"/>
                  </a:schemeClr>
                </a:solidFill>
                <a:cs typeface="Garamond"/>
              </a:rPr>
              <a:t> </a:t>
            </a:r>
            <a:r>
              <a:rPr sz="2150" dirty="0">
                <a:solidFill>
                  <a:schemeClr val="tx2">
                    <a:lumMod val="25000"/>
                  </a:schemeClr>
                </a:solidFill>
                <a:cs typeface="Garamond"/>
              </a:rPr>
              <a:t>complaint</a:t>
            </a:r>
            <a:r>
              <a:rPr sz="2150" spc="110" dirty="0">
                <a:solidFill>
                  <a:schemeClr val="tx2">
                    <a:lumMod val="25000"/>
                  </a:schemeClr>
                </a:solidFill>
                <a:cs typeface="Garamond"/>
              </a:rPr>
              <a:t> </a:t>
            </a:r>
            <a:r>
              <a:rPr sz="2150" dirty="0">
                <a:solidFill>
                  <a:schemeClr val="tx2">
                    <a:lumMod val="25000"/>
                  </a:schemeClr>
                </a:solidFill>
                <a:cs typeface="Garamond"/>
              </a:rPr>
              <a:t>to</a:t>
            </a:r>
            <a:r>
              <a:rPr sz="2150" spc="75" dirty="0">
                <a:solidFill>
                  <a:schemeClr val="tx2">
                    <a:lumMod val="25000"/>
                  </a:schemeClr>
                </a:solidFill>
                <a:cs typeface="Garamond"/>
              </a:rPr>
              <a:t> </a:t>
            </a:r>
            <a:r>
              <a:rPr sz="2150" dirty="0">
                <a:solidFill>
                  <a:schemeClr val="tx2">
                    <a:lumMod val="25000"/>
                  </a:schemeClr>
                </a:solidFill>
                <a:cs typeface="Garamond"/>
              </a:rPr>
              <a:t>determine</a:t>
            </a:r>
            <a:r>
              <a:rPr sz="2150" spc="55" dirty="0">
                <a:solidFill>
                  <a:schemeClr val="tx2">
                    <a:lumMod val="25000"/>
                  </a:schemeClr>
                </a:solidFill>
                <a:cs typeface="Garamond"/>
              </a:rPr>
              <a:t> </a:t>
            </a:r>
            <a:r>
              <a:rPr sz="2150" spc="-25" dirty="0">
                <a:solidFill>
                  <a:schemeClr val="tx2">
                    <a:lumMod val="25000"/>
                  </a:schemeClr>
                </a:solidFill>
                <a:cs typeface="Garamond"/>
              </a:rPr>
              <a:t>if </a:t>
            </a:r>
            <a:r>
              <a:rPr sz="2150" dirty="0">
                <a:solidFill>
                  <a:schemeClr val="tx2">
                    <a:lumMod val="25000"/>
                  </a:schemeClr>
                </a:solidFill>
                <a:cs typeface="Garamond"/>
              </a:rPr>
              <a:t>an</a:t>
            </a:r>
            <a:r>
              <a:rPr sz="2150" spc="15" dirty="0">
                <a:solidFill>
                  <a:schemeClr val="tx2">
                    <a:lumMod val="25000"/>
                  </a:schemeClr>
                </a:solidFill>
                <a:cs typeface="Garamond"/>
              </a:rPr>
              <a:t> </a:t>
            </a:r>
            <a:r>
              <a:rPr sz="2150" dirty="0">
                <a:solidFill>
                  <a:schemeClr val="tx2">
                    <a:lumMod val="25000"/>
                  </a:schemeClr>
                </a:solidFill>
                <a:cs typeface="Garamond"/>
              </a:rPr>
              <a:t>inspection</a:t>
            </a:r>
            <a:r>
              <a:rPr sz="2150" spc="105" dirty="0">
                <a:solidFill>
                  <a:schemeClr val="tx2">
                    <a:lumMod val="25000"/>
                  </a:schemeClr>
                </a:solidFill>
                <a:cs typeface="Garamond"/>
              </a:rPr>
              <a:t> </a:t>
            </a:r>
            <a:r>
              <a:rPr sz="2150" dirty="0">
                <a:solidFill>
                  <a:schemeClr val="tx2">
                    <a:lumMod val="25000"/>
                  </a:schemeClr>
                </a:solidFill>
                <a:cs typeface="Garamond"/>
              </a:rPr>
              <a:t>is</a:t>
            </a:r>
            <a:r>
              <a:rPr sz="2150" spc="50" dirty="0">
                <a:solidFill>
                  <a:schemeClr val="tx2">
                    <a:lumMod val="25000"/>
                  </a:schemeClr>
                </a:solidFill>
                <a:cs typeface="Garamond"/>
              </a:rPr>
              <a:t> </a:t>
            </a:r>
            <a:r>
              <a:rPr sz="2150" spc="-10" dirty="0">
                <a:solidFill>
                  <a:schemeClr val="tx2">
                    <a:lumMod val="25000"/>
                  </a:schemeClr>
                </a:solidFill>
                <a:cs typeface="Garamond"/>
              </a:rPr>
              <a:t>warranted.</a:t>
            </a:r>
            <a:endParaRPr sz="2150" dirty="0">
              <a:solidFill>
                <a:schemeClr val="tx2">
                  <a:lumMod val="25000"/>
                </a:schemeClr>
              </a:solidFill>
              <a:cs typeface="Garamond"/>
            </a:endParaRPr>
          </a:p>
          <a:p>
            <a:pPr marL="927735">
              <a:spcBef>
                <a:spcPts val="1100"/>
              </a:spcBef>
            </a:pPr>
            <a:r>
              <a:rPr sz="2150" dirty="0">
                <a:solidFill>
                  <a:schemeClr val="tx2">
                    <a:lumMod val="25000"/>
                  </a:schemeClr>
                </a:solidFill>
                <a:cs typeface="Garamond"/>
              </a:rPr>
              <a:t>Site</a:t>
            </a:r>
            <a:r>
              <a:rPr sz="2150" spc="110" dirty="0">
                <a:solidFill>
                  <a:schemeClr val="tx2">
                    <a:lumMod val="25000"/>
                  </a:schemeClr>
                </a:solidFill>
                <a:cs typeface="Garamond"/>
              </a:rPr>
              <a:t> </a:t>
            </a:r>
            <a:r>
              <a:rPr sz="2150" spc="-20" dirty="0">
                <a:solidFill>
                  <a:schemeClr val="tx2">
                    <a:lumMod val="25000"/>
                  </a:schemeClr>
                </a:solidFill>
                <a:cs typeface="Garamond"/>
              </a:rPr>
              <a:t>Visit</a:t>
            </a:r>
            <a:endParaRPr sz="2150" dirty="0">
              <a:solidFill>
                <a:schemeClr val="tx2">
                  <a:lumMod val="25000"/>
                </a:schemeClr>
              </a:solidFill>
              <a:cs typeface="Garamond"/>
            </a:endParaRPr>
          </a:p>
          <a:p>
            <a:pPr marL="927735">
              <a:spcBef>
                <a:spcPts val="1025"/>
              </a:spcBef>
            </a:pPr>
            <a:r>
              <a:rPr sz="2150" dirty="0">
                <a:solidFill>
                  <a:schemeClr val="tx2">
                    <a:lumMod val="25000"/>
                  </a:schemeClr>
                </a:solidFill>
                <a:cs typeface="Garamond"/>
              </a:rPr>
              <a:t>Phone</a:t>
            </a:r>
            <a:r>
              <a:rPr sz="2150" spc="135" dirty="0">
                <a:solidFill>
                  <a:schemeClr val="tx2">
                    <a:lumMod val="25000"/>
                  </a:schemeClr>
                </a:solidFill>
                <a:cs typeface="Garamond"/>
              </a:rPr>
              <a:t> </a:t>
            </a:r>
            <a:r>
              <a:rPr sz="2150" spc="-20" dirty="0">
                <a:solidFill>
                  <a:schemeClr val="tx2">
                    <a:lumMod val="25000"/>
                  </a:schemeClr>
                </a:solidFill>
                <a:cs typeface="Garamond"/>
              </a:rPr>
              <a:t>Call</a:t>
            </a:r>
            <a:endParaRPr sz="2150" dirty="0">
              <a:solidFill>
                <a:schemeClr val="tx2">
                  <a:lumMod val="25000"/>
                </a:schemeClr>
              </a:solidFill>
              <a:cs typeface="Garamond"/>
            </a:endParaRPr>
          </a:p>
          <a:p>
            <a:pPr marL="927735">
              <a:spcBef>
                <a:spcPts val="1100"/>
              </a:spcBef>
            </a:pPr>
            <a:r>
              <a:rPr sz="2150" spc="-10" dirty="0">
                <a:solidFill>
                  <a:schemeClr val="tx2">
                    <a:lumMod val="25000"/>
                  </a:schemeClr>
                </a:solidFill>
                <a:cs typeface="Garamond"/>
              </a:rPr>
              <a:t>Letter</a:t>
            </a:r>
            <a:endParaRPr sz="2150" dirty="0">
              <a:solidFill>
                <a:schemeClr val="tx2">
                  <a:lumMod val="25000"/>
                </a:schemeClr>
              </a:solidFill>
              <a:cs typeface="Garamond"/>
            </a:endParaRPr>
          </a:p>
          <a:p>
            <a:pPr marL="927735">
              <a:spcBef>
                <a:spcPts val="1025"/>
              </a:spcBef>
            </a:pPr>
            <a:r>
              <a:rPr sz="2150" dirty="0">
                <a:solidFill>
                  <a:schemeClr val="tx2">
                    <a:lumMod val="25000"/>
                  </a:schemeClr>
                </a:solidFill>
                <a:cs typeface="Garamond"/>
              </a:rPr>
              <a:t>Record</a:t>
            </a:r>
            <a:r>
              <a:rPr sz="2150" spc="90" dirty="0">
                <a:solidFill>
                  <a:schemeClr val="tx2">
                    <a:lumMod val="25000"/>
                  </a:schemeClr>
                </a:solidFill>
                <a:cs typeface="Garamond"/>
              </a:rPr>
              <a:t> </a:t>
            </a:r>
            <a:r>
              <a:rPr sz="2150" spc="-10" dirty="0">
                <a:solidFill>
                  <a:schemeClr val="tx2">
                    <a:lumMod val="25000"/>
                  </a:schemeClr>
                </a:solidFill>
                <a:cs typeface="Garamond"/>
              </a:rPr>
              <a:t>Review</a:t>
            </a:r>
            <a:endParaRPr sz="2150" dirty="0">
              <a:solidFill>
                <a:schemeClr val="tx2">
                  <a:lumMod val="25000"/>
                </a:schemeClr>
              </a:solidFill>
              <a:cs typeface="Garamond"/>
            </a:endParaRPr>
          </a:p>
        </p:txBody>
      </p:sp>
      <p:pic>
        <p:nvPicPr>
          <p:cNvPr id="4" name="object 4"/>
          <p:cNvPicPr/>
          <p:nvPr/>
        </p:nvPicPr>
        <p:blipFill>
          <a:blip r:embed="rId3" cstate="print"/>
          <a:stretch>
            <a:fillRect/>
          </a:stretch>
        </p:blipFill>
        <p:spPr>
          <a:xfrm>
            <a:off x="10351907" y="5490221"/>
            <a:ext cx="1619250" cy="1143000"/>
          </a:xfrm>
          <a:prstGeom prst="rect">
            <a:avLst/>
          </a:prstGeom>
        </p:spPr>
      </p:pic>
      <p:pic>
        <p:nvPicPr>
          <p:cNvPr id="9" name="Graphic 8" descr="Lock outline">
            <a:extLst>
              <a:ext uri="{FF2B5EF4-FFF2-40B4-BE49-F238E27FC236}">
                <a16:creationId xmlns:a16="http://schemas.microsoft.com/office/drawing/2014/main" id="{5358474E-7A3A-8D3D-9424-60D9F421D4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67828" y="4103915"/>
            <a:ext cx="2387600" cy="2387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B2F8D1-66A3-DAA7-8E4C-3F757D3ED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380" y="1237500"/>
            <a:ext cx="4933074" cy="4933074"/>
          </a:xfrm>
          <a:prstGeom prst="rect">
            <a:avLst/>
          </a:prstGeom>
        </p:spPr>
      </p:pic>
      <p:sp>
        <p:nvSpPr>
          <p:cNvPr id="2" name="Title 1">
            <a:extLst>
              <a:ext uri="{FF2B5EF4-FFF2-40B4-BE49-F238E27FC236}">
                <a16:creationId xmlns:a16="http://schemas.microsoft.com/office/drawing/2014/main" id="{BAAFA81E-719E-C007-C50B-5119F3828FF3}"/>
              </a:ext>
            </a:extLst>
          </p:cNvPr>
          <p:cNvSpPr>
            <a:spLocks noGrp="1"/>
          </p:cNvSpPr>
          <p:nvPr>
            <p:ph type="title"/>
          </p:nvPr>
        </p:nvSpPr>
        <p:spPr>
          <a:xfrm>
            <a:off x="494764" y="195394"/>
            <a:ext cx="10665323" cy="1320800"/>
          </a:xfrm>
        </p:spPr>
        <p:txBody>
          <a:bodyPr>
            <a:normAutofit/>
          </a:bodyPr>
          <a:lstStyle/>
          <a:p>
            <a:pPr algn="ctr"/>
            <a:r>
              <a:rPr lang="en-US" sz="3600" dirty="0"/>
              <a:t>QR code for </a:t>
            </a:r>
            <a:r>
              <a:rPr lang="en-US" sz="3600" b="0" dirty="0"/>
              <a:t>environmental scan of hoarding services across the Commonwealth</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E510791-51D0-0DBD-A696-EFCA38D6059B}"/>
                  </a:ext>
                </a:extLst>
              </p14:cNvPr>
              <p14:cNvContentPartPr/>
              <p14:nvPr/>
            </p14:nvContentPartPr>
            <p14:xfrm>
              <a:off x="6937380" y="1237500"/>
              <a:ext cx="1440" cy="1440"/>
            </p14:xfrm>
          </p:contentPart>
        </mc:Choice>
        <mc:Fallback xmlns="">
          <p:pic>
            <p:nvPicPr>
              <p:cNvPr id="3" name="Ink 2">
                <a:extLst>
                  <a:ext uri="{FF2B5EF4-FFF2-40B4-BE49-F238E27FC236}">
                    <a16:creationId xmlns:a16="http://schemas.microsoft.com/office/drawing/2014/main" id="{4E510791-51D0-0DBD-A696-EFCA38D6059B}"/>
                  </a:ext>
                </a:extLst>
              </p:cNvPr>
              <p:cNvPicPr/>
              <p:nvPr/>
            </p:nvPicPr>
            <p:blipFill>
              <a:blip r:embed="rId4"/>
              <a:stretch>
                <a:fillRect/>
              </a:stretch>
            </p:blipFill>
            <p:spPr>
              <a:xfrm>
                <a:off x="6931260" y="1232604"/>
                <a:ext cx="13680" cy="1123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94A8C20-AE52-34D2-53C8-AB8A45F30335}"/>
                  </a:ext>
                </a:extLst>
              </p14:cNvPr>
              <p14:cNvContentPartPr/>
              <p14:nvPr/>
            </p14:nvContentPartPr>
            <p14:xfrm>
              <a:off x="6795540" y="1465740"/>
              <a:ext cx="7560" cy="8640"/>
            </p14:xfrm>
          </p:contentPart>
        </mc:Choice>
        <mc:Fallback xmlns="">
          <p:pic>
            <p:nvPicPr>
              <p:cNvPr id="4" name="Ink 3">
                <a:extLst>
                  <a:ext uri="{FF2B5EF4-FFF2-40B4-BE49-F238E27FC236}">
                    <a16:creationId xmlns:a16="http://schemas.microsoft.com/office/drawing/2014/main" id="{A94A8C20-AE52-34D2-53C8-AB8A45F30335}"/>
                  </a:ext>
                </a:extLst>
              </p:cNvPr>
              <p:cNvPicPr/>
              <p:nvPr/>
            </p:nvPicPr>
            <p:blipFill>
              <a:blip r:embed="rId6"/>
              <a:stretch>
                <a:fillRect/>
              </a:stretch>
            </p:blipFill>
            <p:spPr>
              <a:xfrm>
                <a:off x="6789420" y="1459620"/>
                <a:ext cx="19800" cy="20880"/>
              </a:xfrm>
              <a:prstGeom prst="rect">
                <a:avLst/>
              </a:prstGeom>
            </p:spPr>
          </p:pic>
        </mc:Fallback>
      </mc:AlternateContent>
      <p:sp>
        <p:nvSpPr>
          <p:cNvPr id="8" name="TextBox 7">
            <a:extLst>
              <a:ext uri="{FF2B5EF4-FFF2-40B4-BE49-F238E27FC236}">
                <a16:creationId xmlns:a16="http://schemas.microsoft.com/office/drawing/2014/main" id="{E1E4374B-B1AE-955B-F447-62898BD854C8}"/>
              </a:ext>
            </a:extLst>
          </p:cNvPr>
          <p:cNvSpPr txBox="1"/>
          <p:nvPr/>
        </p:nvSpPr>
        <p:spPr>
          <a:xfrm>
            <a:off x="494764" y="1459229"/>
            <a:ext cx="6097836" cy="1015663"/>
          </a:xfrm>
          <a:prstGeom prst="rect">
            <a:avLst/>
          </a:prstGeom>
          <a:noFill/>
        </p:spPr>
        <p:txBody>
          <a:bodyPr wrap="square">
            <a:spAutoFit/>
          </a:bodyPr>
          <a:lstStyle/>
          <a:p>
            <a:r>
              <a:rPr lang="en-US" sz="2000" b="1" i="0" dirty="0">
                <a:solidFill>
                  <a:srgbClr val="202124"/>
                </a:solidFill>
                <a:effectLst/>
                <a:latin typeface="docs-Roboto"/>
              </a:rPr>
              <a:t>Building an Effective Massachusetts Hoarding Resource Network (MHRN): Which Services are Available or Needed in your community? </a:t>
            </a:r>
            <a:endParaRPr lang="en-US" sz="2000" b="1" dirty="0"/>
          </a:p>
        </p:txBody>
      </p:sp>
      <p:sp>
        <p:nvSpPr>
          <p:cNvPr id="10" name="TextBox 9">
            <a:extLst>
              <a:ext uri="{FF2B5EF4-FFF2-40B4-BE49-F238E27FC236}">
                <a16:creationId xmlns:a16="http://schemas.microsoft.com/office/drawing/2014/main" id="{55754AFE-A556-99D2-97B7-25BBB48AA4CA}"/>
              </a:ext>
            </a:extLst>
          </p:cNvPr>
          <p:cNvSpPr txBox="1"/>
          <p:nvPr/>
        </p:nvSpPr>
        <p:spPr>
          <a:xfrm>
            <a:off x="494764" y="2536449"/>
            <a:ext cx="6097836" cy="3693319"/>
          </a:xfrm>
          <a:prstGeom prst="rect">
            <a:avLst/>
          </a:prstGeom>
          <a:noFill/>
        </p:spPr>
        <p:txBody>
          <a:bodyPr wrap="square">
            <a:spAutoFit/>
          </a:bodyPr>
          <a:lstStyle/>
          <a:p>
            <a:r>
              <a:rPr lang="en-US" b="0" i="0" dirty="0">
                <a:solidFill>
                  <a:srgbClr val="202124"/>
                </a:solidFill>
                <a:effectLst/>
                <a:latin typeface="docs-Roboto"/>
              </a:rPr>
              <a:t>An estimated 2 to 5% of the population in MA struggles with hoarding behaviors. Their clutter creates health and safety hazards for themselves, those they live with, neighbors, and emergency responders. The acquiring and saving behaviors are not a lifestyle choice, they are the result of a mental health challenge that can be addressed and treated --- people can and do recover when help is available! With your input we will learn what services are available, and which services are lacking in your community. This information will inform the priorities set forth by the MHRN as we advocate for the funding and implementation of best practices across the commonwealth.  You may respond anonymously or include your contact information.</a:t>
            </a:r>
            <a:endParaRPr lang="en-US" dirty="0"/>
          </a:p>
        </p:txBody>
      </p:sp>
      <p:pic>
        <p:nvPicPr>
          <p:cNvPr id="12" name="Picture 11">
            <a:extLst>
              <a:ext uri="{FF2B5EF4-FFF2-40B4-BE49-F238E27FC236}">
                <a16:creationId xmlns:a16="http://schemas.microsoft.com/office/drawing/2014/main" id="{EA051039-3F06-294C-BEB1-E5E3215E1582}"/>
              </a:ext>
            </a:extLst>
          </p:cNvPr>
          <p:cNvPicPr>
            <a:picLocks noChangeAspect="1"/>
          </p:cNvPicPr>
          <p:nvPr/>
        </p:nvPicPr>
        <p:blipFill>
          <a:blip r:embed="rId7"/>
          <a:stretch>
            <a:fillRect/>
          </a:stretch>
        </p:blipFill>
        <p:spPr>
          <a:xfrm>
            <a:off x="10866717" y="5833151"/>
            <a:ext cx="1138017" cy="975003"/>
          </a:xfrm>
          <a:prstGeom prst="rect">
            <a:avLst/>
          </a:prstGeom>
        </p:spPr>
      </p:pic>
    </p:spTree>
    <p:extLst>
      <p:ext uri="{BB962C8B-B14F-4D97-AF65-F5344CB8AC3E}">
        <p14:creationId xmlns:p14="http://schemas.microsoft.com/office/powerpoint/2010/main" val="41923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CB6B2-3606-36E2-19D5-C24DA7D42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6A012-F28E-B055-623D-19799608B6C2}"/>
              </a:ext>
            </a:extLst>
          </p:cNvPr>
          <p:cNvSpPr>
            <a:spLocks noGrp="1"/>
          </p:cNvSpPr>
          <p:nvPr>
            <p:ph type="title"/>
          </p:nvPr>
        </p:nvSpPr>
        <p:spPr>
          <a:xfrm>
            <a:off x="807324" y="292024"/>
            <a:ext cx="8463619" cy="1320800"/>
          </a:xfrm>
        </p:spPr>
        <p:txBody>
          <a:bodyPr/>
          <a:lstStyle/>
          <a:p>
            <a:r>
              <a:rPr lang="en-US" dirty="0"/>
              <a:t>Site visit</a:t>
            </a:r>
          </a:p>
        </p:txBody>
      </p:sp>
      <p:sp>
        <p:nvSpPr>
          <p:cNvPr id="4" name="TextBox 3">
            <a:extLst>
              <a:ext uri="{FF2B5EF4-FFF2-40B4-BE49-F238E27FC236}">
                <a16:creationId xmlns:a16="http://schemas.microsoft.com/office/drawing/2014/main" id="{CF4F4A65-6CD2-7421-FA0A-BA7B7C3115CF}"/>
              </a:ext>
            </a:extLst>
          </p:cNvPr>
          <p:cNvSpPr txBox="1"/>
          <p:nvPr/>
        </p:nvSpPr>
        <p:spPr>
          <a:xfrm>
            <a:off x="759719" y="1311257"/>
            <a:ext cx="8411658" cy="4801314"/>
          </a:xfrm>
          <a:prstGeom prst="rect">
            <a:avLst/>
          </a:prstGeom>
          <a:solidFill>
            <a:schemeClr val="accent5">
              <a:lumMod val="20000"/>
              <a:lumOff val="80000"/>
            </a:schemeClr>
          </a:solidFill>
        </p:spPr>
        <p:txBody>
          <a:bodyPr wrap="square">
            <a:spAutoFit/>
          </a:bodyPr>
          <a:lstStyle/>
          <a:p>
            <a:r>
              <a:rPr lang="en-US" dirty="0">
                <a:solidFill>
                  <a:schemeClr val="accent3">
                    <a:lumMod val="75000"/>
                  </a:schemeClr>
                </a:solidFill>
                <a:latin typeface="Calibri" panose="020F0502020204030204" pitchFamily="34" charset="0"/>
              </a:rPr>
              <a:t>Flo isn’t really sure what she can do about this but decides to visit the property.  This is what she encounters/observes:</a:t>
            </a:r>
          </a:p>
          <a:p>
            <a:pPr marL="285750" indent="-285750">
              <a:buFont typeface="Arial" panose="020B0604020202020204" pitchFamily="34" charset="0"/>
              <a:buChar char="•"/>
            </a:pPr>
            <a:r>
              <a:rPr lang="en-US" dirty="0">
                <a:solidFill>
                  <a:schemeClr val="accent3">
                    <a:lumMod val="75000"/>
                  </a:schemeClr>
                </a:solidFill>
                <a:latin typeface="Calibri" panose="020F0502020204030204" pitchFamily="34" charset="0"/>
              </a:rPr>
              <a:t>Upon entering the driveway, she observes a 2-story structure at the end of the driveway and a small driveway off to the side, leading to a small cottage.</a:t>
            </a:r>
          </a:p>
          <a:p>
            <a:pPr marL="285750" indent="-285750">
              <a:buFont typeface="Arial" panose="020B0604020202020204" pitchFamily="34" charset="0"/>
              <a:buChar char="•"/>
            </a:pPr>
            <a:r>
              <a:rPr lang="en-US" dirty="0">
                <a:solidFill>
                  <a:schemeClr val="accent3">
                    <a:lumMod val="75000"/>
                  </a:schemeClr>
                </a:solidFill>
                <a:latin typeface="Calibri" panose="020F0502020204030204" pitchFamily="34" charset="0"/>
              </a:rPr>
              <a:t>The yard has a few empty planting pots, a wheelbarrow, and wood pile that is neatly stacked with the exception of one end that has fallen over into a pile.</a:t>
            </a:r>
          </a:p>
          <a:p>
            <a:pPr marL="285750" indent="-285750">
              <a:buFont typeface="Arial" panose="020B0604020202020204" pitchFamily="34" charset="0"/>
              <a:buChar char="•"/>
            </a:pPr>
            <a:r>
              <a:rPr lang="en-US" dirty="0">
                <a:solidFill>
                  <a:schemeClr val="accent3">
                    <a:lumMod val="75000"/>
                  </a:schemeClr>
                </a:solidFill>
                <a:latin typeface="Calibri" panose="020F0502020204030204" pitchFamily="34" charset="0"/>
              </a:rPr>
              <a:t>The home is in generally good shape from the exterior.</a:t>
            </a:r>
          </a:p>
          <a:p>
            <a:endParaRPr lang="en-US" dirty="0">
              <a:solidFill>
                <a:schemeClr val="accent3">
                  <a:lumMod val="75000"/>
                </a:schemeClr>
              </a:solidFill>
              <a:latin typeface="Calibri" panose="020F0502020204030204" pitchFamily="34" charset="0"/>
            </a:endParaRPr>
          </a:p>
          <a:p>
            <a:r>
              <a:rPr lang="en-US" dirty="0">
                <a:solidFill>
                  <a:schemeClr val="accent3">
                    <a:lumMod val="75000"/>
                  </a:schemeClr>
                </a:solidFill>
                <a:latin typeface="Calibri" panose="020F0502020204030204" pitchFamily="34" charset="0"/>
              </a:rPr>
              <a:t>Flo decides to knock on the door but there is no answer. She observes 2 cats playing in the front window and can see some clutter inside the home, but she doesn’t really have a good clear view. She decides to leave her business card in the door and as she is walking back to the car, the occupant of the cottage comes up to Flo. During the discussion, she tells Flo that she often takes care of Doug’s cats and offers to let Flo into the home since she has a key. </a:t>
            </a:r>
          </a:p>
          <a:p>
            <a:endParaRPr lang="en-US" dirty="0">
              <a:solidFill>
                <a:schemeClr val="accent3">
                  <a:lumMod val="75000"/>
                </a:schemeClr>
              </a:solidFill>
              <a:latin typeface="Calibri" panose="020F0502020204030204" pitchFamily="34" charset="0"/>
            </a:endParaRPr>
          </a:p>
          <a:p>
            <a:r>
              <a:rPr lang="en-US" dirty="0">
                <a:solidFill>
                  <a:srgbClr val="C00000"/>
                </a:solidFill>
                <a:latin typeface="Calibri" panose="020F0502020204030204" pitchFamily="34" charset="0"/>
              </a:rPr>
              <a:t>What should Flo do?</a:t>
            </a:r>
          </a:p>
          <a:p>
            <a:pPr marL="285750" indent="-285750">
              <a:buFont typeface="Arial" panose="020B0604020202020204" pitchFamily="34" charset="0"/>
              <a:buChar char="•"/>
            </a:pPr>
            <a:endParaRPr lang="en-US" sz="1800" dirty="0">
              <a:solidFill>
                <a:schemeClr val="accent3">
                  <a:lumMod val="75000"/>
                </a:schemeClr>
              </a:solidFill>
              <a:effectLst/>
              <a:latin typeface="Calibri" panose="020F0502020204030204" pitchFamily="34" charset="0"/>
            </a:endParaRPr>
          </a:p>
        </p:txBody>
      </p:sp>
    </p:spTree>
    <p:extLst>
      <p:ext uri="{BB962C8B-B14F-4D97-AF65-F5344CB8AC3E}">
        <p14:creationId xmlns:p14="http://schemas.microsoft.com/office/powerpoint/2010/main" val="234796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A5550-64FC-96A8-C180-21ABE8758E22}"/>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object 2"/>
          <p:cNvSpPr txBox="1">
            <a:spLocks noGrp="1"/>
          </p:cNvSpPr>
          <p:nvPr>
            <p:ph type="title"/>
          </p:nvPr>
        </p:nvSpPr>
        <p:spPr>
          <a:xfrm>
            <a:off x="324320" y="282185"/>
            <a:ext cx="10401300" cy="1002389"/>
          </a:xfrm>
          <a:prstGeom prst="rect">
            <a:avLst/>
          </a:prstGeom>
        </p:spPr>
        <p:txBody>
          <a:bodyPr vert="horz" wrap="square" lIns="0" tIns="322135" rIns="0" bIns="0" rtlCol="0" anchor="ctr">
            <a:spAutoFit/>
          </a:bodyPr>
          <a:lstStyle/>
          <a:p>
            <a:pPr marL="507365">
              <a:lnSpc>
                <a:spcPct val="100000"/>
              </a:lnSpc>
              <a:spcBef>
                <a:spcPts val="130"/>
              </a:spcBef>
            </a:pPr>
            <a:r>
              <a:rPr dirty="0">
                <a:solidFill>
                  <a:srgbClr val="252525"/>
                </a:solidFill>
              </a:rPr>
              <a:t>Access</a:t>
            </a:r>
            <a:r>
              <a:rPr spc="60" dirty="0">
                <a:solidFill>
                  <a:srgbClr val="252525"/>
                </a:solidFill>
              </a:rPr>
              <a:t> </a:t>
            </a:r>
            <a:r>
              <a:rPr dirty="0">
                <a:solidFill>
                  <a:srgbClr val="252525"/>
                </a:solidFill>
              </a:rPr>
              <a:t>onto</a:t>
            </a:r>
            <a:r>
              <a:rPr spc="15" dirty="0">
                <a:solidFill>
                  <a:srgbClr val="252525"/>
                </a:solidFill>
              </a:rPr>
              <a:t> </a:t>
            </a:r>
            <a:r>
              <a:rPr spc="-10" dirty="0">
                <a:solidFill>
                  <a:srgbClr val="252525"/>
                </a:solidFill>
              </a:rPr>
              <a:t>Property</a:t>
            </a:r>
          </a:p>
        </p:txBody>
      </p:sp>
      <p:sp>
        <p:nvSpPr>
          <p:cNvPr id="3" name="object 3"/>
          <p:cNvSpPr txBox="1">
            <a:spLocks noGrp="1"/>
          </p:cNvSpPr>
          <p:nvPr>
            <p:ph type="body" idx="1"/>
          </p:nvPr>
        </p:nvSpPr>
        <p:spPr>
          <a:xfrm>
            <a:off x="1249250" y="1490477"/>
            <a:ext cx="9799200" cy="3591929"/>
          </a:xfrm>
          <a:prstGeom prst="rect">
            <a:avLst/>
          </a:prstGeom>
        </p:spPr>
        <p:txBody>
          <a:bodyPr vert="horz" wrap="square" lIns="0" tIns="453311" rIns="0" bIns="0" rtlCol="0">
            <a:spAutoFit/>
          </a:bodyPr>
          <a:lstStyle/>
          <a:p>
            <a:pPr marL="0" indent="0">
              <a:lnSpc>
                <a:spcPct val="100000"/>
              </a:lnSpc>
              <a:spcBef>
                <a:spcPts val="960"/>
              </a:spcBef>
              <a:buNone/>
            </a:pPr>
            <a:r>
              <a:rPr dirty="0">
                <a:solidFill>
                  <a:schemeClr val="accent3">
                    <a:lumMod val="75000"/>
                  </a:schemeClr>
                </a:solidFill>
              </a:rPr>
              <a:t>Plain</a:t>
            </a:r>
            <a:r>
              <a:rPr spc="225" dirty="0">
                <a:solidFill>
                  <a:schemeClr val="accent3">
                    <a:lumMod val="75000"/>
                  </a:schemeClr>
                </a:solidFill>
              </a:rPr>
              <a:t> </a:t>
            </a:r>
            <a:r>
              <a:rPr dirty="0">
                <a:solidFill>
                  <a:schemeClr val="accent3">
                    <a:lumMod val="75000"/>
                  </a:schemeClr>
                </a:solidFill>
              </a:rPr>
              <a:t>View</a:t>
            </a:r>
            <a:r>
              <a:rPr spc="160" dirty="0">
                <a:solidFill>
                  <a:schemeClr val="accent3">
                    <a:lumMod val="75000"/>
                  </a:schemeClr>
                </a:solidFill>
              </a:rPr>
              <a:t> </a:t>
            </a:r>
            <a:r>
              <a:rPr spc="-10" dirty="0">
                <a:solidFill>
                  <a:schemeClr val="accent3">
                    <a:lumMod val="75000"/>
                  </a:schemeClr>
                </a:solidFill>
              </a:rPr>
              <a:t>Doctrine</a:t>
            </a:r>
          </a:p>
          <a:p>
            <a:pPr marL="187706" indent="0">
              <a:lnSpc>
                <a:spcPct val="100000"/>
              </a:lnSpc>
              <a:spcBef>
                <a:spcPts val="730"/>
              </a:spcBef>
              <a:buNone/>
            </a:pPr>
            <a:r>
              <a:rPr sz="2400" dirty="0">
                <a:solidFill>
                  <a:schemeClr val="accent3">
                    <a:lumMod val="75000"/>
                  </a:schemeClr>
                </a:solidFill>
              </a:rPr>
              <a:t>From</a:t>
            </a:r>
            <a:r>
              <a:rPr sz="2400" spc="5" dirty="0">
                <a:solidFill>
                  <a:schemeClr val="accent3">
                    <a:lumMod val="75000"/>
                  </a:schemeClr>
                </a:solidFill>
              </a:rPr>
              <a:t> </a:t>
            </a:r>
            <a:r>
              <a:rPr sz="2400" dirty="0">
                <a:solidFill>
                  <a:schemeClr val="accent3">
                    <a:lumMod val="75000"/>
                  </a:schemeClr>
                </a:solidFill>
              </a:rPr>
              <a:t>the</a:t>
            </a:r>
            <a:r>
              <a:rPr sz="2400" spc="40" dirty="0">
                <a:solidFill>
                  <a:schemeClr val="accent3">
                    <a:lumMod val="75000"/>
                  </a:schemeClr>
                </a:solidFill>
              </a:rPr>
              <a:t> </a:t>
            </a:r>
            <a:r>
              <a:rPr sz="2400" spc="-10" dirty="0">
                <a:solidFill>
                  <a:schemeClr val="accent3">
                    <a:lumMod val="75000"/>
                  </a:schemeClr>
                </a:solidFill>
              </a:rPr>
              <a:t>street</a:t>
            </a:r>
            <a:endParaRPr sz="2400" dirty="0">
              <a:solidFill>
                <a:schemeClr val="accent3">
                  <a:lumMod val="75000"/>
                </a:schemeClr>
              </a:solidFill>
              <a:latin typeface="Segoe UI Symbol"/>
              <a:cs typeface="Segoe UI Symbol"/>
            </a:endParaRPr>
          </a:p>
          <a:p>
            <a:pPr marL="187706" indent="0">
              <a:lnSpc>
                <a:spcPct val="100000"/>
              </a:lnSpc>
              <a:spcBef>
                <a:spcPts val="725"/>
              </a:spcBef>
              <a:buNone/>
            </a:pPr>
            <a:r>
              <a:rPr sz="2400" spc="55" dirty="0">
                <a:solidFill>
                  <a:schemeClr val="accent3">
                    <a:lumMod val="75000"/>
                  </a:schemeClr>
                </a:solidFill>
              </a:rPr>
              <a:t>A</a:t>
            </a:r>
            <a:r>
              <a:rPr sz="2400" spc="-5" dirty="0">
                <a:solidFill>
                  <a:schemeClr val="accent3">
                    <a:lumMod val="75000"/>
                  </a:schemeClr>
                </a:solidFill>
              </a:rPr>
              <a:t> </a:t>
            </a:r>
            <a:r>
              <a:rPr sz="2400" dirty="0">
                <a:solidFill>
                  <a:schemeClr val="accent3">
                    <a:lumMod val="75000"/>
                  </a:schemeClr>
                </a:solidFill>
              </a:rPr>
              <a:t>direct</a:t>
            </a:r>
            <a:r>
              <a:rPr sz="2400" spc="20" dirty="0">
                <a:solidFill>
                  <a:schemeClr val="accent3">
                    <a:lumMod val="75000"/>
                  </a:schemeClr>
                </a:solidFill>
              </a:rPr>
              <a:t> </a:t>
            </a:r>
            <a:r>
              <a:rPr sz="2400" dirty="0">
                <a:solidFill>
                  <a:schemeClr val="accent3">
                    <a:lumMod val="75000"/>
                  </a:schemeClr>
                </a:solidFill>
              </a:rPr>
              <a:t>path</a:t>
            </a:r>
            <a:r>
              <a:rPr sz="2400" spc="25" dirty="0">
                <a:solidFill>
                  <a:schemeClr val="accent3">
                    <a:lumMod val="75000"/>
                  </a:schemeClr>
                </a:solidFill>
              </a:rPr>
              <a:t> </a:t>
            </a:r>
            <a:r>
              <a:rPr sz="2400" dirty="0">
                <a:solidFill>
                  <a:schemeClr val="accent3">
                    <a:lumMod val="75000"/>
                  </a:schemeClr>
                </a:solidFill>
              </a:rPr>
              <a:t>to</a:t>
            </a:r>
            <a:r>
              <a:rPr sz="2400" spc="-50" dirty="0">
                <a:solidFill>
                  <a:schemeClr val="accent3">
                    <a:lumMod val="75000"/>
                  </a:schemeClr>
                </a:solidFill>
              </a:rPr>
              <a:t> </a:t>
            </a:r>
            <a:r>
              <a:rPr sz="2400" dirty="0">
                <a:solidFill>
                  <a:schemeClr val="accent3">
                    <a:lumMod val="75000"/>
                  </a:schemeClr>
                </a:solidFill>
              </a:rPr>
              <a:t>front</a:t>
            </a:r>
            <a:r>
              <a:rPr sz="2400" spc="-45" dirty="0">
                <a:solidFill>
                  <a:schemeClr val="accent3">
                    <a:lumMod val="75000"/>
                  </a:schemeClr>
                </a:solidFill>
              </a:rPr>
              <a:t> </a:t>
            </a:r>
            <a:r>
              <a:rPr sz="2400" spc="-20" dirty="0">
                <a:solidFill>
                  <a:schemeClr val="accent3">
                    <a:lumMod val="75000"/>
                  </a:schemeClr>
                </a:solidFill>
              </a:rPr>
              <a:t>door</a:t>
            </a:r>
            <a:endParaRPr sz="2400" dirty="0">
              <a:solidFill>
                <a:schemeClr val="accent3">
                  <a:lumMod val="75000"/>
                </a:schemeClr>
              </a:solidFill>
              <a:latin typeface="Segoe UI Symbol"/>
              <a:cs typeface="Segoe UI Symbol"/>
            </a:endParaRPr>
          </a:p>
          <a:p>
            <a:pPr marL="645541" indent="0">
              <a:lnSpc>
                <a:spcPct val="100000"/>
              </a:lnSpc>
              <a:spcBef>
                <a:spcPts val="825"/>
              </a:spcBef>
              <a:buNone/>
            </a:pPr>
            <a:r>
              <a:rPr sz="2150" dirty="0">
                <a:solidFill>
                  <a:schemeClr val="accent3">
                    <a:lumMod val="75000"/>
                  </a:schemeClr>
                </a:solidFill>
              </a:rPr>
              <a:t>Cannot</a:t>
            </a:r>
            <a:r>
              <a:rPr sz="2150" spc="85" dirty="0">
                <a:solidFill>
                  <a:schemeClr val="accent3">
                    <a:lumMod val="75000"/>
                  </a:schemeClr>
                </a:solidFill>
              </a:rPr>
              <a:t> </a:t>
            </a:r>
            <a:r>
              <a:rPr sz="2150" dirty="0">
                <a:solidFill>
                  <a:schemeClr val="accent3">
                    <a:lumMod val="75000"/>
                  </a:schemeClr>
                </a:solidFill>
              </a:rPr>
              <a:t>peek</a:t>
            </a:r>
            <a:r>
              <a:rPr sz="2150" spc="75" dirty="0">
                <a:solidFill>
                  <a:schemeClr val="accent3">
                    <a:lumMod val="75000"/>
                  </a:schemeClr>
                </a:solidFill>
              </a:rPr>
              <a:t> </a:t>
            </a:r>
            <a:r>
              <a:rPr sz="2150" dirty="0">
                <a:solidFill>
                  <a:schemeClr val="accent3">
                    <a:lumMod val="75000"/>
                  </a:schemeClr>
                </a:solidFill>
              </a:rPr>
              <a:t>into</a:t>
            </a:r>
            <a:r>
              <a:rPr sz="2150" spc="145" dirty="0">
                <a:solidFill>
                  <a:schemeClr val="accent3">
                    <a:lumMod val="75000"/>
                  </a:schemeClr>
                </a:solidFill>
              </a:rPr>
              <a:t> </a:t>
            </a:r>
            <a:r>
              <a:rPr sz="2150" spc="-10" dirty="0">
                <a:solidFill>
                  <a:schemeClr val="accent3">
                    <a:lumMod val="75000"/>
                  </a:schemeClr>
                </a:solidFill>
              </a:rPr>
              <a:t>windows</a:t>
            </a:r>
            <a:endParaRPr sz="2150" dirty="0">
              <a:solidFill>
                <a:schemeClr val="accent3">
                  <a:lumMod val="75000"/>
                </a:schemeClr>
              </a:solidFill>
              <a:latin typeface="Segoe UI Symbol"/>
              <a:cs typeface="Segoe UI Symbol"/>
            </a:endParaRPr>
          </a:p>
          <a:p>
            <a:pPr marL="645541" indent="0">
              <a:lnSpc>
                <a:spcPct val="100000"/>
              </a:lnSpc>
              <a:spcBef>
                <a:spcPts val="800"/>
              </a:spcBef>
              <a:buNone/>
            </a:pPr>
            <a:r>
              <a:rPr sz="2150" dirty="0">
                <a:solidFill>
                  <a:schemeClr val="accent3">
                    <a:lumMod val="75000"/>
                  </a:schemeClr>
                </a:solidFill>
              </a:rPr>
              <a:t>Cannot</a:t>
            </a:r>
            <a:r>
              <a:rPr sz="2150" spc="110" dirty="0">
                <a:solidFill>
                  <a:schemeClr val="accent3">
                    <a:lumMod val="75000"/>
                  </a:schemeClr>
                </a:solidFill>
              </a:rPr>
              <a:t> </a:t>
            </a:r>
            <a:r>
              <a:rPr sz="2150" dirty="0">
                <a:solidFill>
                  <a:schemeClr val="accent3">
                    <a:lumMod val="75000"/>
                  </a:schemeClr>
                </a:solidFill>
              </a:rPr>
              <a:t>walk</a:t>
            </a:r>
            <a:r>
              <a:rPr sz="2150" spc="105" dirty="0">
                <a:solidFill>
                  <a:schemeClr val="accent3">
                    <a:lumMod val="75000"/>
                  </a:schemeClr>
                </a:solidFill>
              </a:rPr>
              <a:t> </a:t>
            </a:r>
            <a:r>
              <a:rPr sz="2150" dirty="0">
                <a:solidFill>
                  <a:schemeClr val="accent3">
                    <a:lumMod val="75000"/>
                  </a:schemeClr>
                </a:solidFill>
              </a:rPr>
              <a:t>around</a:t>
            </a:r>
            <a:r>
              <a:rPr sz="2150" spc="120" dirty="0">
                <a:solidFill>
                  <a:schemeClr val="accent3">
                    <a:lumMod val="75000"/>
                  </a:schemeClr>
                </a:solidFill>
              </a:rPr>
              <a:t> </a:t>
            </a:r>
            <a:r>
              <a:rPr sz="2150" spc="-10" dirty="0">
                <a:solidFill>
                  <a:schemeClr val="accent3">
                    <a:lumMod val="75000"/>
                  </a:schemeClr>
                </a:solidFill>
              </a:rPr>
              <a:t>property</a:t>
            </a:r>
            <a:endParaRPr sz="2150" dirty="0">
              <a:solidFill>
                <a:schemeClr val="accent3">
                  <a:lumMod val="75000"/>
                </a:schemeClr>
              </a:solidFill>
              <a:latin typeface="Segoe UI Symbol"/>
              <a:cs typeface="Segoe UI Symbol"/>
            </a:endParaRPr>
          </a:p>
          <a:p>
            <a:pPr marL="187706" indent="0">
              <a:lnSpc>
                <a:spcPct val="100000"/>
              </a:lnSpc>
              <a:spcBef>
                <a:spcPts val="700"/>
              </a:spcBef>
              <a:buNone/>
            </a:pPr>
            <a:r>
              <a:rPr sz="2400" dirty="0">
                <a:solidFill>
                  <a:schemeClr val="accent3">
                    <a:lumMod val="75000"/>
                  </a:schemeClr>
                </a:solidFill>
              </a:rPr>
              <a:t>View</a:t>
            </a:r>
            <a:r>
              <a:rPr sz="2400" spc="10" dirty="0">
                <a:solidFill>
                  <a:schemeClr val="accent3">
                    <a:lumMod val="75000"/>
                  </a:schemeClr>
                </a:solidFill>
              </a:rPr>
              <a:t> </a:t>
            </a:r>
            <a:r>
              <a:rPr sz="2400" dirty="0">
                <a:solidFill>
                  <a:schemeClr val="accent3">
                    <a:lumMod val="75000"/>
                  </a:schemeClr>
                </a:solidFill>
              </a:rPr>
              <a:t>from</a:t>
            </a:r>
            <a:r>
              <a:rPr sz="2400" spc="-5" dirty="0">
                <a:solidFill>
                  <a:schemeClr val="accent3">
                    <a:lumMod val="75000"/>
                  </a:schemeClr>
                </a:solidFill>
              </a:rPr>
              <a:t> </a:t>
            </a:r>
            <a:r>
              <a:rPr sz="2400" dirty="0">
                <a:solidFill>
                  <a:schemeClr val="accent3">
                    <a:lumMod val="75000"/>
                  </a:schemeClr>
                </a:solidFill>
              </a:rPr>
              <a:t>a</a:t>
            </a:r>
            <a:r>
              <a:rPr sz="2400" spc="-25" dirty="0">
                <a:solidFill>
                  <a:schemeClr val="accent3">
                    <a:lumMod val="75000"/>
                  </a:schemeClr>
                </a:solidFill>
              </a:rPr>
              <a:t> </a:t>
            </a:r>
            <a:r>
              <a:rPr sz="2400" spc="-10" dirty="0">
                <a:solidFill>
                  <a:schemeClr val="accent3">
                    <a:lumMod val="75000"/>
                  </a:schemeClr>
                </a:solidFill>
              </a:rPr>
              <a:t>neighbor’s</a:t>
            </a:r>
            <a:r>
              <a:rPr sz="2400" spc="5" dirty="0">
                <a:solidFill>
                  <a:schemeClr val="accent3">
                    <a:lumMod val="75000"/>
                  </a:schemeClr>
                </a:solidFill>
              </a:rPr>
              <a:t> </a:t>
            </a:r>
            <a:r>
              <a:rPr sz="2400" spc="-10" dirty="0">
                <a:solidFill>
                  <a:schemeClr val="accent3">
                    <a:lumMod val="75000"/>
                  </a:schemeClr>
                </a:solidFill>
              </a:rPr>
              <a:t>property</a:t>
            </a:r>
            <a:endParaRPr sz="2400" dirty="0">
              <a:solidFill>
                <a:schemeClr val="accent3">
                  <a:lumMod val="75000"/>
                </a:schemeClr>
              </a:solidFill>
              <a:latin typeface="Segoe UI Symbol"/>
              <a:cs typeface="Segoe UI Symbol"/>
            </a:endParaRPr>
          </a:p>
          <a:p>
            <a:pPr marL="187706" indent="0">
              <a:lnSpc>
                <a:spcPct val="100000"/>
              </a:lnSpc>
              <a:spcBef>
                <a:spcPts val="725"/>
              </a:spcBef>
              <a:buNone/>
            </a:pPr>
            <a:r>
              <a:rPr sz="2400" dirty="0">
                <a:solidFill>
                  <a:schemeClr val="accent3">
                    <a:lumMod val="75000"/>
                  </a:schemeClr>
                </a:solidFill>
              </a:rPr>
              <a:t>In</a:t>
            </a:r>
            <a:r>
              <a:rPr sz="2400" spc="40" dirty="0">
                <a:solidFill>
                  <a:schemeClr val="accent3">
                    <a:lumMod val="75000"/>
                  </a:schemeClr>
                </a:solidFill>
              </a:rPr>
              <a:t> </a:t>
            </a:r>
            <a:r>
              <a:rPr sz="2400" dirty="0">
                <a:solidFill>
                  <a:schemeClr val="accent3">
                    <a:lumMod val="75000"/>
                  </a:schemeClr>
                </a:solidFill>
              </a:rPr>
              <a:t>plain</a:t>
            </a:r>
            <a:r>
              <a:rPr sz="2400" spc="-30" dirty="0">
                <a:solidFill>
                  <a:schemeClr val="accent3">
                    <a:lumMod val="75000"/>
                  </a:schemeClr>
                </a:solidFill>
              </a:rPr>
              <a:t> </a:t>
            </a:r>
            <a:r>
              <a:rPr sz="2400" dirty="0">
                <a:solidFill>
                  <a:schemeClr val="accent3">
                    <a:lumMod val="75000"/>
                  </a:schemeClr>
                </a:solidFill>
              </a:rPr>
              <a:t>view</a:t>
            </a:r>
            <a:r>
              <a:rPr sz="2400" spc="-30" dirty="0">
                <a:solidFill>
                  <a:schemeClr val="accent3">
                    <a:lumMod val="75000"/>
                  </a:schemeClr>
                </a:solidFill>
              </a:rPr>
              <a:t> </a:t>
            </a:r>
            <a:r>
              <a:rPr sz="2400" dirty="0">
                <a:solidFill>
                  <a:schemeClr val="accent3">
                    <a:lumMod val="75000"/>
                  </a:schemeClr>
                </a:solidFill>
              </a:rPr>
              <a:t>if</a:t>
            </a:r>
            <a:r>
              <a:rPr sz="2400" spc="335" dirty="0">
                <a:solidFill>
                  <a:schemeClr val="accent3">
                    <a:lumMod val="75000"/>
                  </a:schemeClr>
                </a:solidFill>
              </a:rPr>
              <a:t> </a:t>
            </a:r>
            <a:r>
              <a:rPr sz="2400" dirty="0">
                <a:solidFill>
                  <a:schemeClr val="accent3">
                    <a:lumMod val="75000"/>
                  </a:schemeClr>
                </a:solidFill>
              </a:rPr>
              <a:t>occupant</a:t>
            </a:r>
            <a:r>
              <a:rPr sz="2400" spc="35" dirty="0">
                <a:solidFill>
                  <a:schemeClr val="accent3">
                    <a:lumMod val="75000"/>
                  </a:schemeClr>
                </a:solidFill>
              </a:rPr>
              <a:t> </a:t>
            </a:r>
            <a:r>
              <a:rPr sz="2400" dirty="0">
                <a:solidFill>
                  <a:schemeClr val="accent3">
                    <a:lumMod val="75000"/>
                  </a:schemeClr>
                </a:solidFill>
              </a:rPr>
              <a:t>opens</a:t>
            </a:r>
            <a:r>
              <a:rPr sz="2400" spc="20" dirty="0">
                <a:solidFill>
                  <a:schemeClr val="accent3">
                    <a:lumMod val="75000"/>
                  </a:schemeClr>
                </a:solidFill>
              </a:rPr>
              <a:t> </a:t>
            </a:r>
            <a:r>
              <a:rPr sz="2400" dirty="0">
                <a:solidFill>
                  <a:schemeClr val="accent3">
                    <a:lumMod val="75000"/>
                  </a:schemeClr>
                </a:solidFill>
              </a:rPr>
              <a:t>the</a:t>
            </a:r>
            <a:r>
              <a:rPr sz="2400" spc="40" dirty="0">
                <a:solidFill>
                  <a:schemeClr val="accent3">
                    <a:lumMod val="75000"/>
                  </a:schemeClr>
                </a:solidFill>
              </a:rPr>
              <a:t> </a:t>
            </a:r>
            <a:r>
              <a:rPr sz="2400" spc="-20" dirty="0">
                <a:solidFill>
                  <a:schemeClr val="accent3">
                    <a:lumMod val="75000"/>
                  </a:schemeClr>
                </a:solidFill>
              </a:rPr>
              <a:t>door</a:t>
            </a:r>
            <a:endParaRPr sz="2400" dirty="0">
              <a:solidFill>
                <a:schemeClr val="accent3">
                  <a:lumMod val="75000"/>
                </a:schemeClr>
              </a:solidFill>
              <a:latin typeface="Segoe UI Symbol"/>
              <a:cs typeface="Segoe UI Symbol"/>
            </a:endParaRPr>
          </a:p>
        </p:txBody>
      </p:sp>
      <p:pic>
        <p:nvPicPr>
          <p:cNvPr id="4" name="object 4"/>
          <p:cNvPicPr/>
          <p:nvPr/>
        </p:nvPicPr>
        <p:blipFill>
          <a:blip r:embed="rId3" cstate="print"/>
          <a:stretch>
            <a:fillRect/>
          </a:stretch>
        </p:blipFill>
        <p:spPr>
          <a:xfrm>
            <a:off x="9615088" y="5494212"/>
            <a:ext cx="1619250" cy="1143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673406-8608-692C-320A-B8979721FECB}"/>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object 2"/>
          <p:cNvSpPr txBox="1">
            <a:spLocks noGrp="1"/>
          </p:cNvSpPr>
          <p:nvPr>
            <p:ph type="title"/>
          </p:nvPr>
        </p:nvSpPr>
        <p:spPr>
          <a:xfrm>
            <a:off x="1116993" y="283728"/>
            <a:ext cx="5532474" cy="693780"/>
          </a:xfrm>
          <a:prstGeom prst="rect">
            <a:avLst/>
          </a:prstGeom>
        </p:spPr>
        <p:txBody>
          <a:bodyPr vert="horz" wrap="square" lIns="0" tIns="16510" rIns="0" bIns="0" rtlCol="0" anchor="ctr">
            <a:spAutoFit/>
          </a:bodyPr>
          <a:lstStyle/>
          <a:p>
            <a:pPr marL="12700">
              <a:lnSpc>
                <a:spcPct val="100000"/>
              </a:lnSpc>
              <a:spcBef>
                <a:spcPts val="130"/>
              </a:spcBef>
            </a:pPr>
            <a:r>
              <a:rPr dirty="0">
                <a:solidFill>
                  <a:srgbClr val="252525"/>
                </a:solidFill>
              </a:rPr>
              <a:t>Legal</a:t>
            </a:r>
            <a:r>
              <a:rPr spc="140" dirty="0">
                <a:solidFill>
                  <a:srgbClr val="252525"/>
                </a:solidFill>
              </a:rPr>
              <a:t> </a:t>
            </a:r>
            <a:r>
              <a:rPr lang="en-US" spc="-10" dirty="0">
                <a:solidFill>
                  <a:srgbClr val="252525"/>
                </a:solidFill>
              </a:rPr>
              <a:t>Constraints</a:t>
            </a:r>
            <a:endParaRPr spc="-10" dirty="0">
              <a:solidFill>
                <a:srgbClr val="252525"/>
              </a:solidFill>
            </a:endParaRPr>
          </a:p>
        </p:txBody>
      </p:sp>
      <p:sp>
        <p:nvSpPr>
          <p:cNvPr id="3" name="object 3"/>
          <p:cNvSpPr txBox="1"/>
          <p:nvPr/>
        </p:nvSpPr>
        <p:spPr>
          <a:xfrm>
            <a:off x="1008791" y="1214710"/>
            <a:ext cx="9244438" cy="4152419"/>
          </a:xfrm>
          <a:prstGeom prst="rect">
            <a:avLst/>
          </a:prstGeom>
        </p:spPr>
        <p:txBody>
          <a:bodyPr vert="horz" wrap="square" lIns="0" tIns="91440" rIns="0" bIns="0" rtlCol="0">
            <a:spAutoFit/>
          </a:bodyPr>
          <a:lstStyle/>
          <a:p>
            <a:pPr marL="355600" marR="5080" indent="-343535">
              <a:lnSpc>
                <a:spcPts val="2700"/>
              </a:lnSpc>
              <a:spcBef>
                <a:spcPts val="720"/>
              </a:spcBef>
            </a:pPr>
            <a:r>
              <a:rPr sz="2750" spc="90" dirty="0">
                <a:solidFill>
                  <a:schemeClr val="accent3">
                    <a:lumMod val="75000"/>
                  </a:schemeClr>
                </a:solidFill>
                <a:latin typeface="Franklin Gothic Book" panose="020B0503020102020204" pitchFamily="34" charset="0"/>
                <a:cs typeface="Garamond"/>
              </a:rPr>
              <a:t>The</a:t>
            </a:r>
            <a:r>
              <a:rPr sz="2750" spc="20"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local</a:t>
            </a:r>
            <a:r>
              <a:rPr sz="2750" spc="20"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authority</a:t>
            </a:r>
            <a:r>
              <a:rPr sz="2750" spc="25"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may</a:t>
            </a:r>
            <a:r>
              <a:rPr sz="2750" spc="95"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conduct</a:t>
            </a:r>
            <a:r>
              <a:rPr sz="2750" spc="75"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an</a:t>
            </a:r>
            <a:r>
              <a:rPr sz="2750" spc="65" dirty="0">
                <a:solidFill>
                  <a:schemeClr val="accent3">
                    <a:lumMod val="75000"/>
                  </a:schemeClr>
                </a:solidFill>
                <a:latin typeface="Franklin Gothic Book" panose="020B0503020102020204" pitchFamily="34" charset="0"/>
                <a:cs typeface="Garamond"/>
              </a:rPr>
              <a:t> </a:t>
            </a:r>
            <a:r>
              <a:rPr sz="2750" spc="-10" dirty="0">
                <a:solidFill>
                  <a:schemeClr val="accent3">
                    <a:lumMod val="75000"/>
                  </a:schemeClr>
                </a:solidFill>
                <a:latin typeface="Franklin Gothic Book" panose="020B0503020102020204" pitchFamily="34" charset="0"/>
                <a:cs typeface="Garamond"/>
              </a:rPr>
              <a:t>inspection </a:t>
            </a:r>
            <a:r>
              <a:rPr sz="2750" dirty="0">
                <a:solidFill>
                  <a:schemeClr val="accent3">
                    <a:lumMod val="75000"/>
                  </a:schemeClr>
                </a:solidFill>
                <a:latin typeface="Franklin Gothic Book" panose="020B0503020102020204" pitchFamily="34" charset="0"/>
                <a:cs typeface="Garamond"/>
              </a:rPr>
              <a:t>upon</a:t>
            </a:r>
            <a:r>
              <a:rPr sz="2750" spc="95" dirty="0">
                <a:solidFill>
                  <a:schemeClr val="accent3">
                    <a:lumMod val="75000"/>
                  </a:schemeClr>
                </a:solidFill>
                <a:latin typeface="Franklin Gothic Book" panose="020B0503020102020204" pitchFamily="34" charset="0"/>
                <a:cs typeface="Garamond"/>
              </a:rPr>
              <a:t> </a:t>
            </a:r>
            <a:r>
              <a:rPr sz="2750" spc="-10" dirty="0">
                <a:solidFill>
                  <a:schemeClr val="accent3">
                    <a:lumMod val="75000"/>
                  </a:schemeClr>
                </a:solidFill>
                <a:latin typeface="Franklin Gothic Book" panose="020B0503020102020204" pitchFamily="34" charset="0"/>
                <a:cs typeface="Garamond"/>
              </a:rPr>
              <a:t>receiving</a:t>
            </a:r>
            <a:endParaRPr sz="2750" dirty="0">
              <a:solidFill>
                <a:schemeClr val="accent3">
                  <a:lumMod val="75000"/>
                </a:schemeClr>
              </a:solidFill>
              <a:latin typeface="Franklin Gothic Book" panose="020B0503020102020204" pitchFamily="34" charset="0"/>
              <a:cs typeface="Garamond"/>
            </a:endParaRPr>
          </a:p>
          <a:p>
            <a:pPr marL="469900">
              <a:spcBef>
                <a:spcPts val="445"/>
              </a:spcBef>
            </a:pPr>
            <a:r>
              <a:rPr sz="2400" dirty="0">
                <a:solidFill>
                  <a:schemeClr val="accent3">
                    <a:lumMod val="75000"/>
                  </a:schemeClr>
                </a:solidFill>
                <a:latin typeface="Franklin Gothic Book" panose="020B0503020102020204" pitchFamily="34" charset="0"/>
                <a:cs typeface="Garamond"/>
              </a:rPr>
              <a:t>Occupant’s</a:t>
            </a:r>
            <a:r>
              <a:rPr sz="2400" spc="-65" dirty="0">
                <a:solidFill>
                  <a:schemeClr val="accent3">
                    <a:lumMod val="75000"/>
                  </a:schemeClr>
                </a:solidFill>
                <a:latin typeface="Franklin Gothic Book" panose="020B0503020102020204" pitchFamily="34" charset="0"/>
                <a:cs typeface="Garamond"/>
              </a:rPr>
              <a:t> </a:t>
            </a:r>
            <a:r>
              <a:rPr sz="2400" spc="-10" dirty="0">
                <a:solidFill>
                  <a:schemeClr val="accent3">
                    <a:lumMod val="75000"/>
                  </a:schemeClr>
                </a:solidFill>
                <a:latin typeface="Franklin Gothic Book" panose="020B0503020102020204" pitchFamily="34" charset="0"/>
                <a:cs typeface="Garamond"/>
              </a:rPr>
              <a:t>consent</a:t>
            </a:r>
            <a:endParaRPr sz="2400" dirty="0">
              <a:solidFill>
                <a:schemeClr val="accent3">
                  <a:lumMod val="75000"/>
                </a:schemeClr>
              </a:solidFill>
              <a:latin typeface="Franklin Gothic Book" panose="020B0503020102020204" pitchFamily="34" charset="0"/>
              <a:cs typeface="Garamond"/>
            </a:endParaRPr>
          </a:p>
          <a:p>
            <a:pPr marL="469900">
              <a:spcBef>
                <a:spcPts val="420"/>
              </a:spcBef>
            </a:pPr>
            <a:r>
              <a:rPr sz="2400" dirty="0">
                <a:solidFill>
                  <a:schemeClr val="accent3">
                    <a:lumMod val="75000"/>
                  </a:schemeClr>
                </a:solidFill>
                <a:latin typeface="Franklin Gothic Book" panose="020B0503020102020204" pitchFamily="34" charset="0"/>
                <a:cs typeface="Garamond"/>
              </a:rPr>
              <a:t>Administrative</a:t>
            </a:r>
            <a:r>
              <a:rPr sz="2400" spc="-50" dirty="0">
                <a:solidFill>
                  <a:schemeClr val="accent3">
                    <a:lumMod val="75000"/>
                  </a:schemeClr>
                </a:solidFill>
                <a:latin typeface="Franklin Gothic Book" panose="020B0503020102020204" pitchFamily="34" charset="0"/>
                <a:cs typeface="Garamond"/>
              </a:rPr>
              <a:t> </a:t>
            </a:r>
            <a:r>
              <a:rPr sz="2400" dirty="0">
                <a:solidFill>
                  <a:schemeClr val="accent3">
                    <a:lumMod val="75000"/>
                  </a:schemeClr>
                </a:solidFill>
                <a:latin typeface="Franklin Gothic Book" panose="020B0503020102020204" pitchFamily="34" charset="0"/>
                <a:cs typeface="Garamond"/>
              </a:rPr>
              <a:t>Search</a:t>
            </a:r>
            <a:r>
              <a:rPr sz="2400" spc="40" dirty="0">
                <a:solidFill>
                  <a:schemeClr val="accent3">
                    <a:lumMod val="75000"/>
                  </a:schemeClr>
                </a:solidFill>
                <a:latin typeface="Franklin Gothic Book" panose="020B0503020102020204" pitchFamily="34" charset="0"/>
                <a:cs typeface="Garamond"/>
              </a:rPr>
              <a:t> </a:t>
            </a:r>
            <a:r>
              <a:rPr sz="2400" spc="-10" dirty="0">
                <a:solidFill>
                  <a:schemeClr val="accent3">
                    <a:lumMod val="75000"/>
                  </a:schemeClr>
                </a:solidFill>
                <a:latin typeface="Franklin Gothic Book" panose="020B0503020102020204" pitchFamily="34" charset="0"/>
                <a:cs typeface="Garamond"/>
              </a:rPr>
              <a:t>Warrant</a:t>
            </a:r>
            <a:endParaRPr sz="2400" dirty="0">
              <a:solidFill>
                <a:schemeClr val="accent3">
                  <a:lumMod val="75000"/>
                </a:schemeClr>
              </a:solidFill>
              <a:latin typeface="Franklin Gothic Book" panose="020B0503020102020204" pitchFamily="34" charset="0"/>
              <a:cs typeface="Garamond"/>
            </a:endParaRPr>
          </a:p>
          <a:p>
            <a:pPr marL="469900">
              <a:spcBef>
                <a:spcPts val="425"/>
              </a:spcBef>
            </a:pPr>
            <a:r>
              <a:rPr sz="2400" dirty="0">
                <a:solidFill>
                  <a:schemeClr val="accent3">
                    <a:lumMod val="75000"/>
                  </a:schemeClr>
                </a:solidFill>
                <a:latin typeface="Franklin Gothic Book" panose="020B0503020102020204" pitchFamily="34" charset="0"/>
                <a:cs typeface="Garamond"/>
              </a:rPr>
              <a:t>Temporary</a:t>
            </a:r>
            <a:r>
              <a:rPr sz="2400" spc="-60" dirty="0">
                <a:solidFill>
                  <a:schemeClr val="accent3">
                    <a:lumMod val="75000"/>
                  </a:schemeClr>
                </a:solidFill>
                <a:latin typeface="Franklin Gothic Book" panose="020B0503020102020204" pitchFamily="34" charset="0"/>
                <a:cs typeface="Garamond"/>
              </a:rPr>
              <a:t> </a:t>
            </a:r>
            <a:r>
              <a:rPr sz="2400" dirty="0">
                <a:solidFill>
                  <a:schemeClr val="accent3">
                    <a:lumMod val="75000"/>
                  </a:schemeClr>
                </a:solidFill>
                <a:latin typeface="Franklin Gothic Book" panose="020B0503020102020204" pitchFamily="34" charset="0"/>
                <a:cs typeface="Garamond"/>
              </a:rPr>
              <a:t>Restraining</a:t>
            </a:r>
            <a:r>
              <a:rPr sz="2400" spc="-45" dirty="0">
                <a:solidFill>
                  <a:schemeClr val="accent3">
                    <a:lumMod val="75000"/>
                  </a:schemeClr>
                </a:solidFill>
                <a:latin typeface="Franklin Gothic Book" panose="020B0503020102020204" pitchFamily="34" charset="0"/>
                <a:cs typeface="Garamond"/>
              </a:rPr>
              <a:t> </a:t>
            </a:r>
            <a:r>
              <a:rPr sz="2400" dirty="0">
                <a:solidFill>
                  <a:schemeClr val="accent3">
                    <a:lumMod val="75000"/>
                  </a:schemeClr>
                </a:solidFill>
                <a:latin typeface="Franklin Gothic Book" panose="020B0503020102020204" pitchFamily="34" charset="0"/>
                <a:cs typeface="Garamond"/>
              </a:rPr>
              <a:t>Order </a:t>
            </a:r>
            <a:r>
              <a:rPr sz="2400" spc="-10" dirty="0">
                <a:solidFill>
                  <a:schemeClr val="accent3">
                    <a:lumMod val="75000"/>
                  </a:schemeClr>
                </a:solidFill>
                <a:latin typeface="Franklin Gothic Book" panose="020B0503020102020204" pitchFamily="34" charset="0"/>
                <a:cs typeface="Garamond"/>
              </a:rPr>
              <a:t>(TRO)</a:t>
            </a:r>
            <a:endParaRPr sz="2400" dirty="0">
              <a:solidFill>
                <a:schemeClr val="accent3">
                  <a:lumMod val="75000"/>
                </a:schemeClr>
              </a:solidFill>
              <a:latin typeface="Franklin Gothic Book" panose="020B0503020102020204" pitchFamily="34" charset="0"/>
              <a:cs typeface="Garamond"/>
            </a:endParaRPr>
          </a:p>
          <a:p>
            <a:pPr marL="355600" marR="252095" indent="-343535">
              <a:lnSpc>
                <a:spcPts val="2700"/>
              </a:lnSpc>
              <a:spcBef>
                <a:spcPts val="3295"/>
              </a:spcBef>
            </a:pPr>
            <a:r>
              <a:rPr sz="2750" spc="90" dirty="0">
                <a:solidFill>
                  <a:schemeClr val="accent3">
                    <a:lumMod val="75000"/>
                  </a:schemeClr>
                </a:solidFill>
                <a:latin typeface="Franklin Gothic Book" panose="020B0503020102020204" pitchFamily="34" charset="0"/>
                <a:cs typeface="Garamond"/>
              </a:rPr>
              <a:t>An</a:t>
            </a:r>
            <a:r>
              <a:rPr sz="2750" spc="75"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inspector</a:t>
            </a:r>
            <a:r>
              <a:rPr sz="2750" spc="60"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may</a:t>
            </a:r>
            <a:r>
              <a:rPr sz="2750" spc="50"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not</a:t>
            </a:r>
            <a:r>
              <a:rPr sz="2750" spc="20"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enter</a:t>
            </a:r>
            <a:r>
              <a:rPr sz="2750" spc="55"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a</a:t>
            </a:r>
            <a:r>
              <a:rPr sz="2750" spc="10"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dwelling</a:t>
            </a:r>
            <a:r>
              <a:rPr sz="2750" spc="40" dirty="0">
                <a:solidFill>
                  <a:schemeClr val="accent3">
                    <a:lumMod val="75000"/>
                  </a:schemeClr>
                </a:solidFill>
                <a:latin typeface="Franklin Gothic Book" panose="020B0503020102020204" pitchFamily="34" charset="0"/>
                <a:cs typeface="Garamond"/>
              </a:rPr>
              <a:t> </a:t>
            </a:r>
            <a:r>
              <a:rPr sz="2750" spc="-10" dirty="0">
                <a:solidFill>
                  <a:schemeClr val="accent3">
                    <a:lumMod val="75000"/>
                  </a:schemeClr>
                </a:solidFill>
                <a:latin typeface="Franklin Gothic Book" panose="020B0503020102020204" pitchFamily="34" charset="0"/>
                <a:cs typeface="Garamond"/>
              </a:rPr>
              <a:t>under </a:t>
            </a:r>
            <a:r>
              <a:rPr sz="2750" dirty="0">
                <a:solidFill>
                  <a:schemeClr val="accent3">
                    <a:lumMod val="75000"/>
                  </a:schemeClr>
                </a:solidFill>
                <a:latin typeface="Franklin Gothic Book" panose="020B0503020102020204" pitchFamily="34" charset="0"/>
                <a:cs typeface="Garamond"/>
              </a:rPr>
              <a:t>the</a:t>
            </a:r>
            <a:r>
              <a:rPr sz="2750" spc="90" dirty="0">
                <a:solidFill>
                  <a:schemeClr val="accent3">
                    <a:lumMod val="75000"/>
                  </a:schemeClr>
                </a:solidFill>
                <a:latin typeface="Franklin Gothic Book" panose="020B0503020102020204" pitchFamily="34" charset="0"/>
                <a:cs typeface="Garamond"/>
              </a:rPr>
              <a:t> </a:t>
            </a:r>
            <a:r>
              <a:rPr sz="2750" dirty="0">
                <a:solidFill>
                  <a:schemeClr val="accent3">
                    <a:lumMod val="75000"/>
                  </a:schemeClr>
                </a:solidFill>
                <a:latin typeface="Franklin Gothic Book" panose="020B0503020102020204" pitchFamily="34" charset="0"/>
                <a:cs typeface="Garamond"/>
              </a:rPr>
              <a:t>authority</a:t>
            </a:r>
            <a:r>
              <a:rPr sz="2750" spc="95" dirty="0">
                <a:solidFill>
                  <a:schemeClr val="accent3">
                    <a:lumMod val="75000"/>
                  </a:schemeClr>
                </a:solidFill>
                <a:latin typeface="Franklin Gothic Book" panose="020B0503020102020204" pitchFamily="34" charset="0"/>
                <a:cs typeface="Garamond"/>
              </a:rPr>
              <a:t> </a:t>
            </a:r>
            <a:r>
              <a:rPr sz="2750" spc="-25" dirty="0">
                <a:solidFill>
                  <a:schemeClr val="accent3">
                    <a:lumMod val="75000"/>
                  </a:schemeClr>
                </a:solidFill>
                <a:latin typeface="Franklin Gothic Book" panose="020B0503020102020204" pitchFamily="34" charset="0"/>
                <a:cs typeface="Garamond"/>
              </a:rPr>
              <a:t>of</a:t>
            </a:r>
            <a:endParaRPr sz="2750" dirty="0">
              <a:solidFill>
                <a:schemeClr val="accent3">
                  <a:lumMod val="75000"/>
                </a:schemeClr>
              </a:solidFill>
              <a:latin typeface="Franklin Gothic Book" panose="020B0503020102020204" pitchFamily="34" charset="0"/>
              <a:cs typeface="Garamond"/>
            </a:endParaRPr>
          </a:p>
          <a:p>
            <a:pPr marL="469900">
              <a:spcBef>
                <a:spcPts val="440"/>
              </a:spcBef>
            </a:pPr>
            <a:r>
              <a:rPr sz="2400" dirty="0">
                <a:solidFill>
                  <a:schemeClr val="accent3">
                    <a:lumMod val="75000"/>
                  </a:schemeClr>
                </a:solidFill>
                <a:latin typeface="Franklin Gothic Book" panose="020B0503020102020204" pitchFamily="34" charset="0"/>
                <a:cs typeface="Garamond"/>
              </a:rPr>
              <a:t>Fire</a:t>
            </a:r>
            <a:r>
              <a:rPr sz="2400" spc="75" dirty="0">
                <a:solidFill>
                  <a:schemeClr val="accent3">
                    <a:lumMod val="75000"/>
                  </a:schemeClr>
                </a:solidFill>
                <a:latin typeface="Franklin Gothic Book" panose="020B0503020102020204" pitchFamily="34" charset="0"/>
                <a:cs typeface="Garamond"/>
              </a:rPr>
              <a:t> </a:t>
            </a:r>
            <a:r>
              <a:rPr sz="2400" spc="-10" dirty="0">
                <a:solidFill>
                  <a:schemeClr val="accent3">
                    <a:lumMod val="75000"/>
                  </a:schemeClr>
                </a:solidFill>
                <a:latin typeface="Franklin Gothic Book" panose="020B0503020102020204" pitchFamily="34" charset="0"/>
                <a:cs typeface="Garamond"/>
              </a:rPr>
              <a:t>department</a:t>
            </a:r>
            <a:endParaRPr sz="2400" dirty="0">
              <a:solidFill>
                <a:schemeClr val="accent3">
                  <a:lumMod val="75000"/>
                </a:schemeClr>
              </a:solidFill>
              <a:latin typeface="Franklin Gothic Book" panose="020B0503020102020204" pitchFamily="34" charset="0"/>
              <a:cs typeface="Garamond"/>
            </a:endParaRPr>
          </a:p>
          <a:p>
            <a:pPr marL="469900">
              <a:spcBef>
                <a:spcPts val="425"/>
              </a:spcBef>
            </a:pPr>
            <a:r>
              <a:rPr sz="2400" dirty="0">
                <a:solidFill>
                  <a:schemeClr val="accent3">
                    <a:lumMod val="75000"/>
                  </a:schemeClr>
                </a:solidFill>
                <a:latin typeface="Franklin Gothic Book" panose="020B0503020102020204" pitchFamily="34" charset="0"/>
                <a:cs typeface="Garamond"/>
              </a:rPr>
              <a:t>Police</a:t>
            </a:r>
            <a:r>
              <a:rPr sz="2400" spc="-20" dirty="0">
                <a:solidFill>
                  <a:schemeClr val="accent3">
                    <a:lumMod val="75000"/>
                  </a:schemeClr>
                </a:solidFill>
                <a:latin typeface="Franklin Gothic Book" panose="020B0503020102020204" pitchFamily="34" charset="0"/>
                <a:cs typeface="Garamond"/>
              </a:rPr>
              <a:t> </a:t>
            </a:r>
            <a:r>
              <a:rPr sz="2400" spc="-10" dirty="0">
                <a:solidFill>
                  <a:schemeClr val="accent3">
                    <a:lumMod val="75000"/>
                  </a:schemeClr>
                </a:solidFill>
                <a:latin typeface="Franklin Gothic Book" panose="020B0503020102020204" pitchFamily="34" charset="0"/>
                <a:cs typeface="Garamond"/>
              </a:rPr>
              <a:t>department</a:t>
            </a:r>
            <a:endParaRPr sz="2400" dirty="0">
              <a:solidFill>
                <a:schemeClr val="accent3">
                  <a:lumMod val="75000"/>
                </a:schemeClr>
              </a:solidFill>
              <a:latin typeface="Franklin Gothic Book" panose="020B0503020102020204" pitchFamily="34" charset="0"/>
              <a:cs typeface="Garamond"/>
            </a:endParaRPr>
          </a:p>
          <a:p>
            <a:pPr marL="469900">
              <a:spcBef>
                <a:spcPts val="425"/>
              </a:spcBef>
            </a:pPr>
            <a:r>
              <a:rPr sz="2400" dirty="0">
                <a:solidFill>
                  <a:schemeClr val="accent3">
                    <a:lumMod val="75000"/>
                  </a:schemeClr>
                </a:solidFill>
                <a:latin typeface="Franklin Gothic Book" panose="020B0503020102020204" pitchFamily="34" charset="0"/>
                <a:cs typeface="Garamond"/>
              </a:rPr>
              <a:t>Property</a:t>
            </a:r>
            <a:r>
              <a:rPr sz="2400" spc="155" dirty="0">
                <a:solidFill>
                  <a:schemeClr val="accent3">
                    <a:lumMod val="75000"/>
                  </a:schemeClr>
                </a:solidFill>
                <a:latin typeface="Franklin Gothic Book" panose="020B0503020102020204" pitchFamily="34" charset="0"/>
                <a:cs typeface="Garamond"/>
              </a:rPr>
              <a:t> </a:t>
            </a:r>
            <a:r>
              <a:rPr sz="2400" spc="-10" dirty="0">
                <a:solidFill>
                  <a:schemeClr val="accent3">
                    <a:lumMod val="75000"/>
                  </a:schemeClr>
                </a:solidFill>
                <a:latin typeface="Franklin Gothic Book" panose="020B0503020102020204" pitchFamily="34" charset="0"/>
                <a:cs typeface="Garamond"/>
              </a:rPr>
              <a:t>owner</a:t>
            </a:r>
            <a:endParaRPr sz="2400" dirty="0">
              <a:solidFill>
                <a:schemeClr val="accent3">
                  <a:lumMod val="75000"/>
                </a:schemeClr>
              </a:solidFill>
              <a:latin typeface="Franklin Gothic Book" panose="020B0503020102020204" pitchFamily="34" charset="0"/>
              <a:cs typeface="Garamond"/>
            </a:endParaRPr>
          </a:p>
          <a:p>
            <a:pPr marL="469900">
              <a:spcBef>
                <a:spcPts val="430"/>
              </a:spcBef>
            </a:pPr>
            <a:r>
              <a:rPr sz="2400" dirty="0">
                <a:solidFill>
                  <a:schemeClr val="accent3">
                    <a:lumMod val="75000"/>
                  </a:schemeClr>
                </a:solidFill>
                <a:latin typeface="Franklin Gothic Book" panose="020B0503020102020204" pitchFamily="34" charset="0"/>
                <a:cs typeface="Garamond"/>
              </a:rPr>
              <a:t>Condo</a:t>
            </a:r>
            <a:r>
              <a:rPr sz="2400" spc="75" dirty="0">
                <a:solidFill>
                  <a:schemeClr val="accent3">
                    <a:lumMod val="75000"/>
                  </a:schemeClr>
                </a:solidFill>
                <a:latin typeface="Franklin Gothic Book" panose="020B0503020102020204" pitchFamily="34" charset="0"/>
                <a:cs typeface="Garamond"/>
              </a:rPr>
              <a:t> </a:t>
            </a:r>
            <a:r>
              <a:rPr sz="2400" spc="-10" dirty="0">
                <a:solidFill>
                  <a:schemeClr val="accent3">
                    <a:lumMod val="75000"/>
                  </a:schemeClr>
                </a:solidFill>
                <a:latin typeface="Franklin Gothic Book" panose="020B0503020102020204" pitchFamily="34" charset="0"/>
                <a:cs typeface="Garamond"/>
              </a:rPr>
              <a:t>association</a:t>
            </a:r>
            <a:endParaRPr sz="2400" dirty="0">
              <a:solidFill>
                <a:schemeClr val="accent3">
                  <a:lumMod val="75000"/>
                </a:schemeClr>
              </a:solidFill>
              <a:latin typeface="Franklin Gothic Book" panose="020B0503020102020204" pitchFamily="34" charset="0"/>
              <a:cs typeface="Garamond"/>
            </a:endParaRPr>
          </a:p>
        </p:txBody>
      </p:sp>
      <p:pic>
        <p:nvPicPr>
          <p:cNvPr id="4" name="object 4"/>
          <p:cNvPicPr/>
          <p:nvPr/>
        </p:nvPicPr>
        <p:blipFill>
          <a:blip r:embed="rId3" cstate="print"/>
          <a:stretch>
            <a:fillRect/>
          </a:stretch>
        </p:blipFill>
        <p:spPr>
          <a:xfrm>
            <a:off x="9538396" y="5634314"/>
            <a:ext cx="1619250" cy="1143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6557-1ACB-B583-1629-63C59BB0D49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7C36207-91C6-DD8E-53D0-61054B55AA7F}"/>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Title 1">
            <a:extLst>
              <a:ext uri="{FF2B5EF4-FFF2-40B4-BE49-F238E27FC236}">
                <a16:creationId xmlns:a16="http://schemas.microsoft.com/office/drawing/2014/main" id="{8454C5C3-0FEB-7BAD-C316-BF9DA4F66BC2}"/>
              </a:ext>
            </a:extLst>
          </p:cNvPr>
          <p:cNvSpPr>
            <a:spLocks noGrp="1"/>
          </p:cNvSpPr>
          <p:nvPr>
            <p:ph type="title"/>
          </p:nvPr>
        </p:nvSpPr>
        <p:spPr/>
        <p:txBody>
          <a:bodyPr/>
          <a:lstStyle/>
          <a:p>
            <a:r>
              <a:rPr lang="en-US" dirty="0"/>
              <a:t>Now what?</a:t>
            </a:r>
          </a:p>
        </p:txBody>
      </p:sp>
      <p:sp>
        <p:nvSpPr>
          <p:cNvPr id="3" name="TextBox 2">
            <a:extLst>
              <a:ext uri="{FF2B5EF4-FFF2-40B4-BE49-F238E27FC236}">
                <a16:creationId xmlns:a16="http://schemas.microsoft.com/office/drawing/2014/main" id="{D3648A46-FA33-4B57-E091-B8B271B5DD26}"/>
              </a:ext>
            </a:extLst>
          </p:cNvPr>
          <p:cNvSpPr txBox="1"/>
          <p:nvPr/>
        </p:nvSpPr>
        <p:spPr>
          <a:xfrm>
            <a:off x="2552940" y="5367129"/>
            <a:ext cx="8865312" cy="1200329"/>
          </a:xfrm>
          <a:prstGeom prst="rect">
            <a:avLst/>
          </a:prstGeom>
          <a:noFill/>
        </p:spPr>
        <p:txBody>
          <a:bodyPr wrap="none" rtlCol="0">
            <a:spAutoFit/>
          </a:bodyPr>
          <a:lstStyle/>
          <a:p>
            <a:r>
              <a:rPr lang="en-US" sz="2400" dirty="0">
                <a:solidFill>
                  <a:schemeClr val="accent1">
                    <a:lumMod val="75000"/>
                  </a:schemeClr>
                </a:solidFill>
              </a:rPr>
              <a:t>Flo goes back to the office and decides that she needs to do some </a:t>
            </a:r>
          </a:p>
          <a:p>
            <a:r>
              <a:rPr lang="en-US" sz="2400" dirty="0">
                <a:solidFill>
                  <a:schemeClr val="accent1">
                    <a:lumMod val="75000"/>
                  </a:schemeClr>
                </a:solidFill>
              </a:rPr>
              <a:t>more research about individuals with HD.</a:t>
            </a:r>
          </a:p>
          <a:p>
            <a:endParaRPr lang="en-US" sz="2400" dirty="0">
              <a:solidFill>
                <a:schemeClr val="accent1">
                  <a:lumMod val="75000"/>
                </a:schemeClr>
              </a:solidFill>
            </a:endParaRPr>
          </a:p>
        </p:txBody>
      </p:sp>
      <p:sp>
        <p:nvSpPr>
          <p:cNvPr id="4" name="TextBox 3">
            <a:extLst>
              <a:ext uri="{FF2B5EF4-FFF2-40B4-BE49-F238E27FC236}">
                <a16:creationId xmlns:a16="http://schemas.microsoft.com/office/drawing/2014/main" id="{16570325-2DDA-878F-2E31-15E83A4D0C5D}"/>
              </a:ext>
            </a:extLst>
          </p:cNvPr>
          <p:cNvSpPr txBox="1"/>
          <p:nvPr/>
        </p:nvSpPr>
        <p:spPr>
          <a:xfrm>
            <a:off x="1145750" y="1930400"/>
            <a:ext cx="6888039" cy="954107"/>
          </a:xfrm>
          <a:prstGeom prst="rect">
            <a:avLst/>
          </a:prstGeom>
          <a:noFill/>
        </p:spPr>
        <p:txBody>
          <a:bodyPr wrap="none" rtlCol="0">
            <a:spAutoFit/>
          </a:bodyPr>
          <a:lstStyle/>
          <a:p>
            <a:r>
              <a:rPr lang="en-US" sz="3200" b="1" dirty="0">
                <a:solidFill>
                  <a:schemeClr val="accent1">
                    <a:lumMod val="75000"/>
                  </a:schemeClr>
                </a:solidFill>
              </a:rPr>
              <a:t>What is our overall goal with this case?</a:t>
            </a:r>
          </a:p>
          <a:p>
            <a:endParaRPr lang="en-US" sz="2400" dirty="0">
              <a:solidFill>
                <a:schemeClr val="accent1">
                  <a:lumMod val="75000"/>
                </a:schemeClr>
              </a:solidFill>
            </a:endParaRPr>
          </a:p>
        </p:txBody>
      </p:sp>
      <p:sp>
        <p:nvSpPr>
          <p:cNvPr id="5" name="TextBox 4">
            <a:extLst>
              <a:ext uri="{FF2B5EF4-FFF2-40B4-BE49-F238E27FC236}">
                <a16:creationId xmlns:a16="http://schemas.microsoft.com/office/drawing/2014/main" id="{B8570BB0-98F6-88F5-A2B8-E46B1803759F}"/>
              </a:ext>
            </a:extLst>
          </p:cNvPr>
          <p:cNvSpPr txBox="1"/>
          <p:nvPr/>
        </p:nvSpPr>
        <p:spPr>
          <a:xfrm>
            <a:off x="2080672" y="2971656"/>
            <a:ext cx="7364478" cy="2308324"/>
          </a:xfrm>
          <a:prstGeom prst="rect">
            <a:avLst/>
          </a:prstGeom>
          <a:noFill/>
        </p:spPr>
        <p:txBody>
          <a:bodyPr wrap="square" rtlCol="0">
            <a:spAutoFit/>
          </a:bodyPr>
          <a:lstStyle/>
          <a:p>
            <a:pPr algn="ctr"/>
            <a:r>
              <a:rPr lang="en-US" sz="4000" b="1" dirty="0">
                <a:solidFill>
                  <a:srgbClr val="7030A0"/>
                </a:solidFill>
              </a:rPr>
              <a:t>The health and safety of the occupant and the larger community. </a:t>
            </a:r>
          </a:p>
          <a:p>
            <a:endParaRPr lang="en-US" sz="2400" dirty="0">
              <a:solidFill>
                <a:schemeClr val="accent1">
                  <a:lumMod val="75000"/>
                </a:schemeClr>
              </a:solidFill>
            </a:endParaRPr>
          </a:p>
        </p:txBody>
      </p:sp>
    </p:spTree>
    <p:extLst>
      <p:ext uri="{BB962C8B-B14F-4D97-AF65-F5344CB8AC3E}">
        <p14:creationId xmlns:p14="http://schemas.microsoft.com/office/powerpoint/2010/main" val="9960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102875"/>
            <a:ext cx="10873740" cy="864619"/>
          </a:xfrm>
        </p:spPr>
        <p:txBody>
          <a:bodyPr anchor="b">
            <a:normAutofit/>
          </a:bodyPr>
          <a:lstStyle/>
          <a:p>
            <a:r>
              <a:rPr lang="en-US" dirty="0"/>
              <a:t>Reasons to be concerned….</a:t>
            </a:r>
          </a:p>
        </p:txBody>
      </p:sp>
      <p:graphicFrame>
        <p:nvGraphicFramePr>
          <p:cNvPr id="6" name="Content Placeholder 7">
            <a:extLst>
              <a:ext uri="{FF2B5EF4-FFF2-40B4-BE49-F238E27FC236}">
                <a16:creationId xmlns:a16="http://schemas.microsoft.com/office/drawing/2014/main" id="{6A0F5C8E-0A00-3692-718E-23C9AC69B81D}"/>
              </a:ext>
            </a:extLst>
          </p:cNvPr>
          <p:cNvGraphicFramePr>
            <a:graphicFrameLocks noGrp="1"/>
          </p:cNvGraphicFramePr>
          <p:nvPr>
            <p:ph sz="quarter" idx="13"/>
            <p:extLst>
              <p:ext uri="{D42A27DB-BD31-4B8C-83A1-F6EECF244321}">
                <p14:modId xmlns:p14="http://schemas.microsoft.com/office/powerpoint/2010/main" val="3148788076"/>
              </p:ext>
            </p:extLst>
          </p:nvPr>
        </p:nvGraphicFramePr>
        <p:xfrm>
          <a:off x="963679" y="1215550"/>
          <a:ext cx="10504422" cy="5267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0545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6" name="Content Placeholder 5">
            <a:extLst>
              <a:ext uri="{FF2B5EF4-FFF2-40B4-BE49-F238E27FC236}">
                <a16:creationId xmlns:a16="http://schemas.microsoft.com/office/drawing/2014/main" id="{02B07483-B668-F2AD-B23D-C1A24CA17193}"/>
              </a:ext>
            </a:extLst>
          </p:cNvPr>
          <p:cNvSpPr>
            <a:spLocks noGrp="1"/>
          </p:cNvSpPr>
          <p:nvPr>
            <p:ph sz="quarter" idx="13"/>
          </p:nvPr>
        </p:nvSpPr>
        <p:spPr>
          <a:xfrm>
            <a:off x="213543" y="301292"/>
            <a:ext cx="11602475" cy="6046447"/>
          </a:xfrm>
          <a:solidFill>
            <a:schemeClr val="tx1"/>
          </a:solidFill>
        </p:spPr>
        <p:txBody>
          <a:bodyPr>
            <a:normAutofit fontScale="25000" lnSpcReduction="20000"/>
          </a:bodyPr>
          <a:lstStyle/>
          <a:p>
            <a:pPr marL="0" lvl="0" indent="0" defTabSz="914400">
              <a:buNone/>
            </a:pPr>
            <a:r>
              <a:rPr lang="en-US" sz="7200" b="1" u="sng"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Greenfield, MA	2013- 2014- Apartment</a:t>
            </a:r>
            <a:endPar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lvl="0" indent="0" defTabSz="914400">
              <a:buNone/>
            </a:pP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Fire fueled by abundance of paper and other clutter caused damage to 16 apartments, required 19 residents (from 11 apartments) to be temporarily housed in hotels, only 1 resident had renter’s insurance.</a:t>
            </a:r>
          </a:p>
          <a:p>
            <a:pPr marL="0" lvl="0" indent="0" defTabSz="914400">
              <a:buNone/>
            </a:pPr>
            <a:r>
              <a:rPr lang="en-US" sz="7200" u="sng"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Summary of Expenses:</a:t>
            </a: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Vendor Services – police detail during fire, electrical repairs, sprinkler and fire alarm repair, fire damage repair/restoration, supplies, hotel for residents, elevator repair, mold remediation, lighting replacement, </a:t>
            </a:r>
          </a:p>
          <a:p>
            <a:pPr marL="0" lvl="0" indent="0" defTabSz="914400">
              <a:buNone/>
            </a:pPr>
            <a:r>
              <a:rPr lang="en-US" sz="7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Total:		                       $384,511.37</a:t>
            </a:r>
            <a:endPar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lvl="0" indent="0" defTabSz="914400">
              <a:buNone/>
            </a:pPr>
            <a:r>
              <a:rPr lang="en-US" sz="7200" b="1" u="sng"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Framingham, MA	2014-Apartment</a:t>
            </a:r>
            <a:endPar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lvl="0" indent="0" defTabSz="914400">
              <a:buNone/>
            </a:pP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Hoarding of paper bags, books, magazines other items, unsanitary conditions, resident also had hygiene issues</a:t>
            </a:r>
          </a:p>
          <a:p>
            <a:pPr marL="0" lvl="0" indent="0" defTabSz="914400">
              <a:buNone/>
            </a:pPr>
            <a:r>
              <a:rPr lang="en-US" sz="7200" u="sng"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Summary of Expenses: </a:t>
            </a: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Legal Fees, court fees, movers</a:t>
            </a:r>
          </a:p>
          <a:p>
            <a:pPr marL="0" lvl="0" indent="0" defTabSz="914400">
              <a:buNone/>
            </a:pPr>
            <a:r>
              <a:rPr lang="en-US" sz="7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Total:		                        $4,500.00</a:t>
            </a:r>
            <a:endPar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lvl="0" indent="0" defTabSz="914400">
              <a:buNone/>
            </a:pP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a:t>
            </a:r>
            <a:r>
              <a:rPr lang="en-US" sz="7200" b="1" u="sng"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Barnstable County, MA             2015-Condo Unit</a:t>
            </a:r>
            <a:endPar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lvl="0" indent="0" defTabSz="914400">
              <a:buNone/>
            </a:pP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Hoarding of miscellaneous items, unsanitary conditions</a:t>
            </a:r>
          </a:p>
          <a:p>
            <a:pPr marL="0" lvl="0" indent="0" defTabSz="914400">
              <a:buNone/>
            </a:pP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a:t>
            </a:r>
            <a:r>
              <a:rPr lang="en-US" sz="7200" u="sng"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Summary of Expenses:</a:t>
            </a: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Cleanout company hired to abate nuisance conditions. </a:t>
            </a:r>
          </a:p>
          <a:p>
            <a:pPr marL="0" lvl="0" indent="0" defTabSz="914400">
              <a:buNone/>
            </a:pPr>
            <a:r>
              <a:rPr lang="en-US" sz="7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Person returned to unit and continued to collect-Trust was lost</a:t>
            </a:r>
            <a:endPar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a:t>
            </a:r>
            <a:r>
              <a:rPr lang="en-US" sz="7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Total: (</a:t>
            </a:r>
            <a:r>
              <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Not all expenses accounted for) </a:t>
            </a:r>
            <a:r>
              <a:rPr lang="en-US" sz="7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	       $40,423.34</a:t>
            </a:r>
            <a:endParaRPr lang="en-US" sz="7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200312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34DBC1-7E6C-B0EC-BDCA-9FD2797D9756}"/>
              </a:ext>
            </a:extLst>
          </p:cNvPr>
          <p:cNvPicPr>
            <a:picLocks noChangeAspect="1"/>
          </p:cNvPicPr>
          <p:nvPr/>
        </p:nvPicPr>
        <p:blipFill>
          <a:blip r:embed="rId3"/>
          <a:stretch>
            <a:fillRect/>
          </a:stretch>
        </p:blipFill>
        <p:spPr>
          <a:xfrm>
            <a:off x="0" y="3876259"/>
            <a:ext cx="2943636" cy="2981741"/>
          </a:xfrm>
          <a:prstGeom prst="rect">
            <a:avLst/>
          </a:prstGeom>
        </p:spPr>
      </p:pic>
      <p:pic>
        <p:nvPicPr>
          <p:cNvPr id="2" name="Picture 1">
            <a:extLst>
              <a:ext uri="{FF2B5EF4-FFF2-40B4-BE49-F238E27FC236}">
                <a16:creationId xmlns:a16="http://schemas.microsoft.com/office/drawing/2014/main" id="{BAB7824E-EB18-4CA4-98E7-96C23BC3C122}"/>
              </a:ext>
            </a:extLst>
          </p:cNvPr>
          <p:cNvPicPr>
            <a:picLocks noChangeAspect="1"/>
          </p:cNvPicPr>
          <p:nvPr/>
        </p:nvPicPr>
        <p:blipFill rotWithShape="1">
          <a:blip r:embed="rId4"/>
          <a:srcRect r="-2" b="502"/>
          <a:stretch/>
        </p:blipFill>
        <p:spPr>
          <a:xfrm>
            <a:off x="7623049" y="1013254"/>
            <a:ext cx="3409238" cy="4794421"/>
          </a:xfrm>
          <a:prstGeom prst="rect">
            <a:avLst/>
          </a:prstGeom>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4CDE9F72-93B3-469C-8101-EFCCAC93A980}"/>
              </a:ext>
            </a:extLst>
          </p:cNvPr>
          <p:cNvSpPr txBox="1"/>
          <p:nvPr/>
        </p:nvSpPr>
        <p:spPr>
          <a:xfrm>
            <a:off x="678956" y="891155"/>
            <a:ext cx="7025001" cy="5722021"/>
          </a:xfrm>
          <a:prstGeom prst="rect">
            <a:avLst/>
          </a:prstGeom>
          <a:noFill/>
        </p:spPr>
        <p:txBody>
          <a:bodyPr wrap="square" rtlCol="0">
            <a:spAutoFit/>
          </a:bodyPr>
          <a:lstStyle/>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Affects 2-5% (up to 6% elders) of the population. </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Onset- ~13 years old, seek help ~50</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Cleanouts near 100% recidivism rate without any type of behavioral health treatment</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Study shows individuals more likely to seek help for other mental health problems than hording disorder.</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Individuals more likely to suffer from chronic medical conditions and obesity.</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92% of individuals who hoard have 1 or more other mental health issue (e.g., depression, generalized anxiety. OCD, social phobia)</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Very often well educated</a:t>
            </a:r>
          </a:p>
          <a:p>
            <a:pPr>
              <a:lnSpc>
                <a:spcPct val="107000"/>
              </a:lnSpc>
              <a:spcAft>
                <a:spcPts val="800"/>
              </a:spcAft>
              <a:tabLst>
                <a:tab pos="457200" algn="l"/>
              </a:tabLst>
            </a:pPr>
            <a:r>
              <a:rPr lang="en-US" sz="2000" dirty="0">
                <a:solidFill>
                  <a:schemeClr val="tx2">
                    <a:lumMod val="25000"/>
                  </a:schemeClr>
                </a:solidFill>
                <a:ea typeface="Calibri" panose="020F0502020204030204" pitchFamily="34" charset="0"/>
                <a:cs typeface="Times New Roman" panose="02020603050405020304" pitchFamily="18" charset="0"/>
              </a:rPr>
              <a:t>Family history of hoarding is common</a:t>
            </a:r>
            <a:endParaRPr lang="en-US" sz="2000" b="1" dirty="0">
              <a:solidFill>
                <a:schemeClr val="tx2">
                  <a:lumMod val="25000"/>
                </a:schemeClr>
              </a:solidFill>
            </a:endParaRPr>
          </a:p>
          <a:p>
            <a:pPr>
              <a:lnSpc>
                <a:spcPct val="150000"/>
              </a:lnSpc>
              <a:buClr>
                <a:schemeClr val="tx1"/>
              </a:buClr>
            </a:pPr>
            <a:endParaRPr lang="en-US" dirty="0"/>
          </a:p>
        </p:txBody>
      </p:sp>
      <p:sp>
        <p:nvSpPr>
          <p:cNvPr id="4" name="TextBox 3">
            <a:extLst>
              <a:ext uri="{FF2B5EF4-FFF2-40B4-BE49-F238E27FC236}">
                <a16:creationId xmlns:a16="http://schemas.microsoft.com/office/drawing/2014/main" id="{F60F176B-ACF3-4FF1-A14B-9AA34AB4E18C}"/>
              </a:ext>
            </a:extLst>
          </p:cNvPr>
          <p:cNvSpPr txBox="1"/>
          <p:nvPr/>
        </p:nvSpPr>
        <p:spPr>
          <a:xfrm>
            <a:off x="1159713" y="244824"/>
            <a:ext cx="5257800" cy="646331"/>
          </a:xfrm>
          <a:prstGeom prst="rect">
            <a:avLst/>
          </a:prstGeom>
          <a:noFill/>
        </p:spPr>
        <p:txBody>
          <a:bodyPr wrap="square" rtlCol="0">
            <a:spAutoFit/>
          </a:bodyPr>
          <a:lstStyle/>
          <a:p>
            <a:r>
              <a:rPr lang="en-US" sz="3600" dirty="0">
                <a:solidFill>
                  <a:schemeClr val="bg1"/>
                </a:solidFill>
              </a:rPr>
              <a:t>General Information</a:t>
            </a:r>
          </a:p>
        </p:txBody>
      </p:sp>
    </p:spTree>
    <p:extLst>
      <p:ext uri="{BB962C8B-B14F-4D97-AF65-F5344CB8AC3E}">
        <p14:creationId xmlns:p14="http://schemas.microsoft.com/office/powerpoint/2010/main" val="3885408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9339" y="1500273"/>
            <a:ext cx="6172200" cy="4877697"/>
          </a:xfrm>
        </p:spPr>
        <p:txBody>
          <a:bodyPr vert="horz" lIns="91440" tIns="45720" rIns="91440" bIns="45720" rtlCol="0" anchor="ctr">
            <a:normAutofit/>
          </a:bodyPr>
          <a:lstStyle/>
          <a:p>
            <a:pPr>
              <a:lnSpc>
                <a:spcPct val="107000"/>
              </a:lnSpc>
              <a:spcBef>
                <a:spcPts val="0"/>
              </a:spcBef>
              <a:spcAft>
                <a:spcPts val="800"/>
              </a:spcAft>
              <a:tabLst>
                <a:tab pos="457200" algn="l"/>
              </a:tabLst>
            </a:pPr>
            <a:r>
              <a:rPr lang="en-US" sz="2400" dirty="0">
                <a:solidFill>
                  <a:schemeClr val="tx2">
                    <a:lumMod val="25000"/>
                  </a:schemeClr>
                </a:solidFill>
                <a:effectLst/>
                <a:ea typeface="Calibri" panose="020F0502020204030204" pitchFamily="34" charset="0"/>
                <a:cs typeface="Times New Roman" panose="02020603050405020304" pitchFamily="18" charset="0"/>
              </a:rPr>
              <a:t>Value of possessions is in the eyes of the individual saving them</a:t>
            </a:r>
          </a:p>
          <a:p>
            <a:pPr marL="742950" lvl="1" indent="-285750">
              <a:lnSpc>
                <a:spcPct val="107000"/>
              </a:lnSpc>
              <a:spcBef>
                <a:spcPts val="0"/>
              </a:spcBef>
              <a:spcAft>
                <a:spcPts val="800"/>
              </a:spcAft>
              <a:buFont typeface="Arial" panose="020B0604020202020204" pitchFamily="34" charset="0"/>
              <a:buChar char="•"/>
              <a:tabLst>
                <a:tab pos="914400" algn="l"/>
              </a:tabLst>
            </a:pPr>
            <a:r>
              <a:rPr lang="en-US" sz="2400" dirty="0">
                <a:solidFill>
                  <a:schemeClr val="tx2">
                    <a:lumMod val="25000"/>
                  </a:schemeClr>
                </a:solidFill>
                <a:ea typeface="Calibri" panose="020F0502020204030204" pitchFamily="34" charset="0"/>
                <a:cs typeface="Times New Roman" panose="02020603050405020304" pitchFamily="18" charset="0"/>
              </a:rPr>
              <a:t>Intrinsic- (aesthetic)</a:t>
            </a:r>
          </a:p>
          <a:p>
            <a:pPr marL="742950" lvl="1" indent="-285750">
              <a:lnSpc>
                <a:spcPct val="107000"/>
              </a:lnSpc>
              <a:spcBef>
                <a:spcPts val="0"/>
              </a:spcBef>
              <a:spcAft>
                <a:spcPts val="800"/>
              </a:spcAft>
              <a:buFont typeface="Arial" panose="020B0604020202020204" pitchFamily="34" charset="0"/>
              <a:buChar char="•"/>
              <a:tabLst>
                <a:tab pos="914400" algn="l"/>
              </a:tabLst>
            </a:pPr>
            <a:r>
              <a:rPr lang="en-US" sz="2400" dirty="0">
                <a:solidFill>
                  <a:schemeClr val="tx2">
                    <a:lumMod val="25000"/>
                  </a:schemeClr>
                </a:solidFill>
                <a:ea typeface="Calibri" panose="020F0502020204030204" pitchFamily="34" charset="0"/>
                <a:cs typeface="Times New Roman" panose="02020603050405020304" pitchFamily="18" charset="0"/>
              </a:rPr>
              <a:t>Sentimental</a:t>
            </a:r>
          </a:p>
          <a:p>
            <a:pPr marL="742950" lvl="1" indent="-285750">
              <a:lnSpc>
                <a:spcPct val="107000"/>
              </a:lnSpc>
              <a:spcBef>
                <a:spcPts val="0"/>
              </a:spcBef>
              <a:spcAft>
                <a:spcPts val="800"/>
              </a:spcAft>
              <a:buFont typeface="Arial" panose="020B0604020202020204" pitchFamily="34" charset="0"/>
              <a:buChar char="•"/>
              <a:tabLst>
                <a:tab pos="914400" algn="l"/>
              </a:tabLst>
            </a:pPr>
            <a:r>
              <a:rPr lang="en-US" sz="2400" dirty="0">
                <a:solidFill>
                  <a:schemeClr val="tx2">
                    <a:lumMod val="25000"/>
                  </a:schemeClr>
                </a:solidFill>
                <a:ea typeface="Calibri" panose="020F0502020204030204" pitchFamily="34" charset="0"/>
                <a:cs typeface="Times New Roman" panose="02020603050405020304" pitchFamily="18" charset="0"/>
              </a:rPr>
              <a:t>Instrumental </a:t>
            </a:r>
          </a:p>
          <a:p>
            <a:pPr marL="742950" lvl="1" indent="-285750">
              <a:lnSpc>
                <a:spcPct val="107000"/>
              </a:lnSpc>
              <a:spcBef>
                <a:spcPts val="0"/>
              </a:spcBef>
              <a:spcAft>
                <a:spcPts val="800"/>
              </a:spcAft>
              <a:buFont typeface="Arial" panose="020B0604020202020204" pitchFamily="34" charset="0"/>
              <a:buChar char="•"/>
              <a:tabLst>
                <a:tab pos="914400" algn="l"/>
              </a:tabLst>
            </a:pPr>
            <a:r>
              <a:rPr lang="en-US" sz="2400" dirty="0">
                <a:solidFill>
                  <a:schemeClr val="tx2">
                    <a:lumMod val="25000"/>
                  </a:schemeClr>
                </a:solidFill>
                <a:ea typeface="Calibri" panose="020F0502020204030204" pitchFamily="34" charset="0"/>
                <a:cs typeface="Times New Roman" panose="02020603050405020304" pitchFamily="18" charset="0"/>
              </a:rPr>
              <a:t>Beliefs-safety, responsibility</a:t>
            </a:r>
          </a:p>
          <a:p>
            <a:pPr>
              <a:lnSpc>
                <a:spcPct val="107000"/>
              </a:lnSpc>
              <a:spcBef>
                <a:spcPts val="0"/>
              </a:spcBef>
              <a:spcAft>
                <a:spcPts val="800"/>
              </a:spcAft>
              <a:tabLst>
                <a:tab pos="457200" algn="l"/>
              </a:tabLst>
            </a:pPr>
            <a:r>
              <a:rPr lang="en-US" sz="2400" dirty="0">
                <a:solidFill>
                  <a:schemeClr val="tx2">
                    <a:lumMod val="25000"/>
                  </a:schemeClr>
                </a:solidFill>
                <a:effectLst/>
                <a:ea typeface="Calibri" panose="020F0502020204030204" pitchFamily="34" charset="0"/>
                <a:cs typeface="Times New Roman" panose="02020603050405020304" pitchFamily="18" charset="0"/>
              </a:rPr>
              <a:t>Not all clutter is hoarding. It could be due to downsizing or other issues</a:t>
            </a:r>
          </a:p>
          <a:p>
            <a:pPr>
              <a:lnSpc>
                <a:spcPct val="107000"/>
              </a:lnSpc>
              <a:spcBef>
                <a:spcPts val="0"/>
              </a:spcBef>
              <a:spcAft>
                <a:spcPts val="800"/>
              </a:spcAft>
              <a:tabLst>
                <a:tab pos="457200" algn="l"/>
              </a:tabLst>
            </a:pPr>
            <a:r>
              <a:rPr lang="en-US" sz="2400" dirty="0">
                <a:solidFill>
                  <a:schemeClr val="tx2">
                    <a:lumMod val="25000"/>
                  </a:schemeClr>
                </a:solidFill>
                <a:effectLst/>
                <a:ea typeface="Calibri"/>
                <a:cs typeface="Times New Roman"/>
              </a:rPr>
              <a:t>Passive vs active </a:t>
            </a:r>
            <a:r>
              <a:rPr lang="en-US" sz="2400" dirty="0">
                <a:solidFill>
                  <a:schemeClr val="tx2">
                    <a:lumMod val="25000"/>
                  </a:schemeClr>
                </a:solidFill>
                <a:ea typeface="Calibri"/>
                <a:cs typeface="Times New Roman"/>
              </a:rPr>
              <a:t>acquiring</a:t>
            </a:r>
            <a:endParaRPr lang="en-US" sz="2400" dirty="0">
              <a:solidFill>
                <a:schemeClr val="tx2">
                  <a:lumMod val="25000"/>
                </a:schemeClr>
              </a:solidFill>
              <a:effectLst/>
              <a:ea typeface="Calibri" panose="020F0502020204030204" pitchFamily="34" charset="0"/>
              <a:cs typeface="Times New Roman" panose="02020603050405020304" pitchFamily="18" charset="0"/>
            </a:endParaRPr>
          </a:p>
          <a:p>
            <a:endParaRPr lang="en-US" dirty="0"/>
          </a:p>
        </p:txBody>
      </p:sp>
      <p:pic>
        <p:nvPicPr>
          <p:cNvPr id="1026" name="Picture 2">
            <a:extLst>
              <a:ext uri="{FF2B5EF4-FFF2-40B4-BE49-F238E27FC236}">
                <a16:creationId xmlns:a16="http://schemas.microsoft.com/office/drawing/2014/main" id="{B513373E-CC6D-4E50-B37D-0764C5E10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65" y="2447982"/>
            <a:ext cx="2923442"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083B84-47A6-4452-B1CA-D9BEA7EF2435}"/>
              </a:ext>
            </a:extLst>
          </p:cNvPr>
          <p:cNvSpPr txBox="1"/>
          <p:nvPr/>
        </p:nvSpPr>
        <p:spPr>
          <a:xfrm>
            <a:off x="1981200" y="152401"/>
            <a:ext cx="6172200" cy="15961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bg1"/>
                </a:solidFill>
                <a:latin typeface="Arial" panose="020B0604020202020204" pitchFamily="34" charset="0"/>
                <a:ea typeface="+mj-ea"/>
                <a:cs typeface="Arial" panose="020B0604020202020204" pitchFamily="34" charset="0"/>
              </a:rPr>
              <a:t>Why do people save</a:t>
            </a:r>
            <a:r>
              <a:rPr lang="en-US" sz="3600" cap="all" dirty="0">
                <a:solidFill>
                  <a:schemeClr val="bg1"/>
                </a:solidFill>
                <a:latin typeface="Arial" panose="020B0604020202020204" pitchFamily="34" charset="0"/>
                <a:ea typeface="+mj-ea"/>
                <a:cs typeface="Arial" panose="020B0604020202020204" pitchFamily="34" charset="0"/>
              </a:rPr>
              <a:t>? </a:t>
            </a:r>
          </a:p>
        </p:txBody>
      </p:sp>
      <p:pic>
        <p:nvPicPr>
          <p:cNvPr id="3" name="Picture 2">
            <a:extLst>
              <a:ext uri="{FF2B5EF4-FFF2-40B4-BE49-F238E27FC236}">
                <a16:creationId xmlns:a16="http://schemas.microsoft.com/office/drawing/2014/main" id="{0063F327-05E9-EA70-A7F9-B9F94B6E7557}"/>
              </a:ext>
            </a:extLst>
          </p:cNvPr>
          <p:cNvPicPr>
            <a:picLocks noChangeAspect="1"/>
          </p:cNvPicPr>
          <p:nvPr/>
        </p:nvPicPr>
        <p:blipFill>
          <a:blip r:embed="rId4"/>
          <a:stretch>
            <a:fillRect/>
          </a:stretch>
        </p:blipFill>
        <p:spPr>
          <a:xfrm>
            <a:off x="0" y="4851153"/>
            <a:ext cx="1981200" cy="2006847"/>
          </a:xfrm>
          <a:prstGeom prst="rect">
            <a:avLst/>
          </a:prstGeom>
        </p:spPr>
      </p:pic>
    </p:spTree>
    <p:extLst>
      <p:ext uri="{BB962C8B-B14F-4D97-AF65-F5344CB8AC3E}">
        <p14:creationId xmlns:p14="http://schemas.microsoft.com/office/powerpoint/2010/main" val="3323181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EAC9-23F1-4D72-B2B6-74BCCA8BD10A}"/>
              </a:ext>
            </a:extLst>
          </p:cNvPr>
          <p:cNvSpPr>
            <a:spLocks noGrp="1"/>
          </p:cNvSpPr>
          <p:nvPr>
            <p:ph type="title"/>
          </p:nvPr>
        </p:nvSpPr>
        <p:spPr>
          <a:xfrm>
            <a:off x="2032001" y="609600"/>
            <a:ext cx="6447501" cy="1320800"/>
          </a:xfrm>
        </p:spPr>
        <p:txBody>
          <a:bodyPr vert="horz" lIns="91440" tIns="45720" rIns="91440" bIns="45720" rtlCol="0" anchor="t">
            <a:normAutofit/>
          </a:bodyPr>
          <a:lstStyle/>
          <a:p>
            <a:r>
              <a:rPr lang="en-US"/>
              <a:t>Cognitive Functioning</a:t>
            </a:r>
            <a:endParaRPr lang="en-US" dirty="0"/>
          </a:p>
        </p:txBody>
      </p:sp>
      <p:pic>
        <p:nvPicPr>
          <p:cNvPr id="7" name="Graphic 6" descr="Right And Left Brain outline">
            <a:extLst>
              <a:ext uri="{FF2B5EF4-FFF2-40B4-BE49-F238E27FC236}">
                <a16:creationId xmlns:a16="http://schemas.microsoft.com/office/drawing/2014/main" id="{EF4C9068-52E7-344C-0A5B-5DF7DA4E62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9222" y="1697539"/>
            <a:ext cx="2186980" cy="2186980"/>
          </a:xfrm>
          <a:prstGeom prst="rect">
            <a:avLst/>
          </a:prstGeom>
        </p:spPr>
      </p:pic>
      <p:sp>
        <p:nvSpPr>
          <p:cNvPr id="3" name="TextBox 2">
            <a:extLst>
              <a:ext uri="{FF2B5EF4-FFF2-40B4-BE49-F238E27FC236}">
                <a16:creationId xmlns:a16="http://schemas.microsoft.com/office/drawing/2014/main" id="{4853D5E8-611F-4154-8625-20D264333F85}"/>
              </a:ext>
            </a:extLst>
          </p:cNvPr>
          <p:cNvSpPr txBox="1"/>
          <p:nvPr/>
        </p:nvSpPr>
        <p:spPr>
          <a:xfrm>
            <a:off x="2674374" y="1409946"/>
            <a:ext cx="7307827" cy="4686055"/>
          </a:xfrm>
          <a:prstGeom prst="rect">
            <a:avLst/>
          </a:prstGeom>
        </p:spPr>
        <p:txBody>
          <a:bodyPr vert="horz" lIns="91440" tIns="45720" rIns="91440" bIns="45720" rtlCol="0">
            <a:normAutofit fontScale="77500" lnSpcReduction="20000"/>
          </a:bodyPr>
          <a:lstStyle/>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Personality features: </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Excessively high standards &amp; perfectionism</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Seeing the narrow categories at the cost of the big picture</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Indecisiveness and procrastination</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Difficulty trusting others</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Difficulty regulating emotions</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Difficulty taking another perspective</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Executive functioning:</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Attention</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Perception </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Decision making</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Categorization/ association</a:t>
            </a:r>
          </a:p>
          <a:p>
            <a:pPr>
              <a:lnSpc>
                <a:spcPct val="107000"/>
              </a:lnSpc>
              <a:spcAft>
                <a:spcPts val="800"/>
              </a:spcAft>
            </a:pPr>
            <a:r>
              <a:rPr lang="en-US" sz="2300" dirty="0">
                <a:solidFill>
                  <a:schemeClr val="tx2">
                    <a:lumMod val="25000"/>
                  </a:schemeClr>
                </a:solidFill>
                <a:ea typeface="Calibri" panose="020F0502020204030204" pitchFamily="34" charset="0"/>
                <a:cs typeface="Times New Roman" panose="02020603050405020304" pitchFamily="18" charset="0"/>
              </a:rPr>
              <a:t>	Prospective memory</a:t>
            </a:r>
          </a:p>
          <a:p>
            <a:pPr>
              <a:lnSpc>
                <a:spcPct val="90000"/>
              </a:lnSpc>
              <a:spcBef>
                <a:spcPts val="1000"/>
              </a:spcBef>
              <a:buClr>
                <a:schemeClr val="accent1"/>
              </a:buClr>
              <a:buSzPct val="80000"/>
              <a:buFont typeface="Wingdings 3" charset="2"/>
              <a:buChar char=""/>
              <a:tabLst>
                <a:tab pos="914400" algn="l"/>
              </a:tabLst>
            </a:pPr>
            <a:endParaRPr lang="en-US" sz="1700" dirty="0">
              <a:solidFill>
                <a:schemeClr val="tx2">
                  <a:lumMod val="50000"/>
                </a:schemeClr>
              </a:solidFill>
            </a:endParaRPr>
          </a:p>
          <a:p>
            <a:pPr>
              <a:lnSpc>
                <a:spcPct val="90000"/>
              </a:lnSpc>
              <a:spcBef>
                <a:spcPts val="1000"/>
              </a:spcBef>
              <a:buClr>
                <a:schemeClr val="accent1"/>
              </a:buClr>
              <a:buSzPct val="80000"/>
              <a:buFont typeface="Wingdings 3" charset="2"/>
              <a:buChar char=""/>
            </a:pPr>
            <a:endParaRPr lang="en-US" sz="1700" dirty="0">
              <a:solidFill>
                <a:schemeClr val="tx1">
                  <a:lumMod val="75000"/>
                  <a:lumOff val="25000"/>
                </a:schemeClr>
              </a:solidFill>
            </a:endParaRPr>
          </a:p>
        </p:txBody>
      </p:sp>
      <p:pic>
        <p:nvPicPr>
          <p:cNvPr id="6" name="Picture 5">
            <a:extLst>
              <a:ext uri="{FF2B5EF4-FFF2-40B4-BE49-F238E27FC236}">
                <a16:creationId xmlns:a16="http://schemas.microsoft.com/office/drawing/2014/main" id="{09EA6CBD-325A-FD09-79BE-CE46368AE5CE}"/>
              </a:ext>
            </a:extLst>
          </p:cNvPr>
          <p:cNvPicPr>
            <a:picLocks noChangeAspect="1"/>
          </p:cNvPicPr>
          <p:nvPr/>
        </p:nvPicPr>
        <p:blipFill>
          <a:blip r:embed="rId4"/>
          <a:stretch>
            <a:fillRect/>
          </a:stretch>
        </p:blipFill>
        <p:spPr>
          <a:xfrm>
            <a:off x="0" y="4149007"/>
            <a:ext cx="2674374" cy="2708993"/>
          </a:xfrm>
          <a:prstGeom prst="rect">
            <a:avLst/>
          </a:prstGeom>
        </p:spPr>
      </p:pic>
    </p:spTree>
    <p:extLst>
      <p:ext uri="{BB962C8B-B14F-4D97-AF65-F5344CB8AC3E}">
        <p14:creationId xmlns:p14="http://schemas.microsoft.com/office/powerpoint/2010/main" val="2090894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EAC9-23F1-4D72-B2B6-74BCCA8BD10A}"/>
              </a:ext>
            </a:extLst>
          </p:cNvPr>
          <p:cNvSpPr>
            <a:spLocks noGrp="1"/>
          </p:cNvSpPr>
          <p:nvPr>
            <p:ph type="title"/>
          </p:nvPr>
        </p:nvSpPr>
        <p:spPr>
          <a:xfrm>
            <a:off x="7680959" y="3499667"/>
            <a:ext cx="3577591" cy="2529474"/>
          </a:xfrm>
        </p:spPr>
        <p:txBody>
          <a:bodyPr vert="horz" lIns="0" tIns="0" rIns="0" bIns="0" rtlCol="0" anchor="b" anchorCtr="0">
            <a:normAutofit/>
          </a:bodyPr>
          <a:lstStyle/>
          <a:p>
            <a:r>
              <a:rPr lang="en-US" b="1" i="0" kern="1200" spc="100" baseline="0" dirty="0">
                <a:latin typeface="+mj-lt"/>
                <a:ea typeface="+mj-ea"/>
                <a:cs typeface="+mj-cs"/>
              </a:rPr>
              <a:t>Challenges</a:t>
            </a:r>
          </a:p>
        </p:txBody>
      </p:sp>
      <p:pic>
        <p:nvPicPr>
          <p:cNvPr id="7" name="Graphic 6" descr="Puzzle pieces outline">
            <a:extLst>
              <a:ext uri="{FF2B5EF4-FFF2-40B4-BE49-F238E27FC236}">
                <a16:creationId xmlns:a16="http://schemas.microsoft.com/office/drawing/2014/main" id="{EF4C9068-52E7-344C-0A5B-5DF7DA4E62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10106026" y="2620298"/>
            <a:ext cx="2305050" cy="2305050"/>
          </a:xfrm>
          <a:prstGeom prst="rect">
            <a:avLst/>
          </a:prstGeom>
        </p:spPr>
      </p:pic>
      <p:sp>
        <p:nvSpPr>
          <p:cNvPr id="3" name="TextBox 2">
            <a:extLst>
              <a:ext uri="{FF2B5EF4-FFF2-40B4-BE49-F238E27FC236}">
                <a16:creationId xmlns:a16="http://schemas.microsoft.com/office/drawing/2014/main" id="{4853D5E8-611F-4154-8625-20D264333F85}"/>
              </a:ext>
            </a:extLst>
          </p:cNvPr>
          <p:cNvSpPr txBox="1"/>
          <p:nvPr/>
        </p:nvSpPr>
        <p:spPr>
          <a:xfrm>
            <a:off x="594360" y="648929"/>
            <a:ext cx="7169827" cy="5481179"/>
          </a:xfrm>
          <a:prstGeom prst="rect">
            <a:avLst/>
          </a:prstGeom>
        </p:spPr>
        <p:txBody>
          <a:bodyPr vert="horz" lIns="0" tIns="45720" rIns="0" bIns="0" rtlCol="0">
            <a:normAutofit/>
          </a:bodyPr>
          <a:lstStyle/>
          <a:p>
            <a:pPr>
              <a:lnSpc>
                <a:spcPct val="90000"/>
              </a:lnSpc>
              <a:spcBef>
                <a:spcPts val="1800"/>
              </a:spcBef>
              <a:buClr>
                <a:schemeClr val="accent1"/>
              </a:buClr>
              <a:buSzPct val="80000"/>
              <a:buFont typeface="Arial" panose="020B0604020202020204" pitchFamily="34" charset="0"/>
              <a:tabLst>
                <a:tab pos="457200" algn="l"/>
              </a:tabLst>
            </a:pPr>
            <a:r>
              <a:rPr lang="en-US" sz="2400" dirty="0">
                <a:solidFill>
                  <a:schemeClr val="tx2">
                    <a:lumMod val="25000"/>
                  </a:schemeClr>
                </a:solidFill>
              </a:rPr>
              <a:t>Insight</a:t>
            </a:r>
          </a:p>
          <a:p>
            <a:pPr marL="0" lvl="1">
              <a:lnSpc>
                <a:spcPct val="90000"/>
              </a:lnSpc>
              <a:spcBef>
                <a:spcPts val="1800"/>
              </a:spcBef>
              <a:buClr>
                <a:schemeClr val="accent1"/>
              </a:buClr>
              <a:buSzPct val="80000"/>
              <a:buFont typeface="Arial" panose="020B0604020202020204" pitchFamily="34" charset="0"/>
              <a:tabLst>
                <a:tab pos="914400" algn="l"/>
              </a:tabLst>
            </a:pPr>
            <a:r>
              <a:rPr lang="en-US" sz="2400" dirty="0">
                <a:solidFill>
                  <a:schemeClr val="tx2">
                    <a:lumMod val="25000"/>
                  </a:schemeClr>
                </a:solidFill>
              </a:rPr>
              <a:t>	Non-insightful</a:t>
            </a:r>
          </a:p>
          <a:p>
            <a:pPr marL="0" lvl="1">
              <a:lnSpc>
                <a:spcPct val="90000"/>
              </a:lnSpc>
              <a:spcBef>
                <a:spcPts val="1800"/>
              </a:spcBef>
              <a:buClr>
                <a:schemeClr val="accent1"/>
              </a:buClr>
              <a:buSzPct val="80000"/>
              <a:buFont typeface="Arial" panose="020B0604020202020204" pitchFamily="34" charset="0"/>
              <a:tabLst>
                <a:tab pos="914400" algn="l"/>
              </a:tabLst>
            </a:pPr>
            <a:r>
              <a:rPr lang="en-US" sz="2400" dirty="0">
                <a:solidFill>
                  <a:schemeClr val="tx2">
                    <a:lumMod val="25000"/>
                  </a:schemeClr>
                </a:solidFill>
              </a:rPr>
              <a:t>	Insightful but not motivated</a:t>
            </a:r>
          </a:p>
          <a:p>
            <a:pPr marL="0" lvl="1">
              <a:lnSpc>
                <a:spcPct val="90000"/>
              </a:lnSpc>
              <a:spcBef>
                <a:spcPts val="1800"/>
              </a:spcBef>
              <a:buClr>
                <a:schemeClr val="accent1"/>
              </a:buClr>
              <a:buSzPct val="80000"/>
              <a:buFont typeface="Arial" panose="020B0604020202020204" pitchFamily="34" charset="0"/>
              <a:tabLst>
                <a:tab pos="914400" algn="l"/>
              </a:tabLst>
            </a:pPr>
            <a:r>
              <a:rPr lang="en-US" sz="2400" dirty="0">
                <a:solidFill>
                  <a:schemeClr val="tx2">
                    <a:lumMod val="25000"/>
                  </a:schemeClr>
                </a:solidFill>
              </a:rPr>
              <a:t>	Insightful &amp; motivated but non-compliant</a:t>
            </a:r>
          </a:p>
          <a:p>
            <a:pPr>
              <a:lnSpc>
                <a:spcPct val="90000"/>
              </a:lnSpc>
              <a:spcBef>
                <a:spcPts val="1800"/>
              </a:spcBef>
              <a:buClr>
                <a:schemeClr val="accent1"/>
              </a:buClr>
              <a:buSzPct val="80000"/>
              <a:buFont typeface="Arial" panose="020B0604020202020204" pitchFamily="34" charset="0"/>
              <a:tabLst>
                <a:tab pos="457200" algn="l"/>
              </a:tabLst>
            </a:pPr>
            <a:r>
              <a:rPr lang="en-US" sz="2400" dirty="0">
                <a:solidFill>
                  <a:schemeClr val="tx2">
                    <a:lumMod val="25000"/>
                  </a:schemeClr>
                </a:solidFill>
              </a:rPr>
              <a:t>Motivation Enhancers</a:t>
            </a:r>
          </a:p>
          <a:p>
            <a:pPr marL="0" lvl="1">
              <a:lnSpc>
                <a:spcPct val="90000"/>
              </a:lnSpc>
              <a:spcBef>
                <a:spcPts val="1800"/>
              </a:spcBef>
              <a:buClr>
                <a:schemeClr val="accent1"/>
              </a:buClr>
              <a:buSzPct val="80000"/>
              <a:buFont typeface="Arial" panose="020B0604020202020204" pitchFamily="34" charset="0"/>
              <a:tabLst>
                <a:tab pos="1371600" algn="l"/>
              </a:tabLst>
            </a:pPr>
            <a:r>
              <a:rPr lang="en-US" sz="2400" dirty="0">
                <a:solidFill>
                  <a:schemeClr val="tx2">
                    <a:lumMod val="25000"/>
                  </a:schemeClr>
                </a:solidFill>
              </a:rPr>
              <a:t>	Carrot/Stick approach</a:t>
            </a:r>
          </a:p>
          <a:p>
            <a:pPr marL="0" lvl="1">
              <a:lnSpc>
                <a:spcPct val="90000"/>
              </a:lnSpc>
              <a:spcBef>
                <a:spcPts val="1800"/>
              </a:spcBef>
              <a:buClr>
                <a:schemeClr val="accent1"/>
              </a:buClr>
              <a:buSzPct val="80000"/>
              <a:buFont typeface="Arial" panose="020B0604020202020204" pitchFamily="34" charset="0"/>
              <a:tabLst>
                <a:tab pos="1371600" algn="l"/>
              </a:tabLst>
            </a:pPr>
            <a:r>
              <a:rPr lang="en-US" sz="2400" dirty="0">
                <a:solidFill>
                  <a:schemeClr val="tx2">
                    <a:lumMod val="25000"/>
                  </a:schemeClr>
                </a:solidFill>
              </a:rPr>
              <a:t>	Support</a:t>
            </a:r>
          </a:p>
          <a:p>
            <a:pPr marL="0" lvl="1">
              <a:lnSpc>
                <a:spcPct val="90000"/>
              </a:lnSpc>
              <a:spcBef>
                <a:spcPts val="1800"/>
              </a:spcBef>
              <a:buClr>
                <a:schemeClr val="accent1"/>
              </a:buClr>
              <a:buSzPct val="80000"/>
              <a:buFont typeface="Arial" panose="020B0604020202020204" pitchFamily="34" charset="0"/>
              <a:tabLst>
                <a:tab pos="1371600" algn="l"/>
              </a:tabLst>
            </a:pPr>
            <a:r>
              <a:rPr lang="en-US" sz="2400" dirty="0">
                <a:solidFill>
                  <a:schemeClr val="tx2">
                    <a:lumMod val="25000"/>
                  </a:schemeClr>
                </a:solidFill>
              </a:rPr>
              <a:t>	Home visitors</a:t>
            </a:r>
          </a:p>
          <a:p>
            <a:pPr marL="0" lvl="1">
              <a:lnSpc>
                <a:spcPct val="90000"/>
              </a:lnSpc>
              <a:spcBef>
                <a:spcPts val="1800"/>
              </a:spcBef>
              <a:buClr>
                <a:schemeClr val="accent1"/>
              </a:buClr>
              <a:buSzPct val="80000"/>
              <a:buFont typeface="Arial" panose="020B0604020202020204" pitchFamily="34" charset="0"/>
              <a:tabLst>
                <a:tab pos="1371600" algn="l"/>
              </a:tabLst>
            </a:pPr>
            <a:r>
              <a:rPr lang="en-US" sz="2400" dirty="0">
                <a:solidFill>
                  <a:schemeClr val="tx2">
                    <a:lumMod val="25000"/>
                  </a:schemeClr>
                </a:solidFill>
              </a:rPr>
              <a:t>	Connection to what’s important/ values</a:t>
            </a:r>
          </a:p>
          <a:p>
            <a:pPr marL="0" lvl="1">
              <a:lnSpc>
                <a:spcPct val="90000"/>
              </a:lnSpc>
              <a:spcBef>
                <a:spcPts val="1800"/>
              </a:spcBef>
              <a:buClr>
                <a:schemeClr val="accent1"/>
              </a:buClr>
              <a:buSzPct val="80000"/>
              <a:buFont typeface="Arial" panose="020B0604020202020204" pitchFamily="34" charset="0"/>
              <a:tabLst>
                <a:tab pos="1371600" algn="l"/>
              </a:tabLst>
            </a:pPr>
            <a:r>
              <a:rPr lang="en-US" sz="2400" dirty="0">
                <a:solidFill>
                  <a:schemeClr val="tx2">
                    <a:lumMod val="25000"/>
                  </a:schemeClr>
                </a:solidFill>
              </a:rPr>
              <a:t>	Addressing co-occurring illness</a:t>
            </a:r>
          </a:p>
          <a:p>
            <a:pPr>
              <a:lnSpc>
                <a:spcPct val="90000"/>
              </a:lnSpc>
              <a:spcBef>
                <a:spcPts val="1800"/>
              </a:spcBef>
              <a:buClr>
                <a:schemeClr val="accent1"/>
              </a:buClr>
              <a:buSzPct val="80000"/>
              <a:buFont typeface="Arial" panose="020B0604020202020204" pitchFamily="34" charset="0"/>
              <a:tabLst>
                <a:tab pos="914400" algn="l"/>
              </a:tabLst>
            </a:pPr>
            <a:endParaRPr lang="en-US" sz="1100" dirty="0">
              <a:solidFill>
                <a:schemeClr val="bg1"/>
              </a:solidFill>
            </a:endParaRPr>
          </a:p>
          <a:p>
            <a:pPr>
              <a:lnSpc>
                <a:spcPct val="90000"/>
              </a:lnSpc>
              <a:spcBef>
                <a:spcPts val="1800"/>
              </a:spcBef>
              <a:buClr>
                <a:schemeClr val="accent1"/>
              </a:buClr>
              <a:buSzPct val="80000"/>
              <a:buFont typeface="Arial" panose="020B0604020202020204" pitchFamily="34" charset="0"/>
            </a:pPr>
            <a:endParaRPr lang="en-US" sz="1100" dirty="0">
              <a:solidFill>
                <a:schemeClr val="bg1"/>
              </a:solidFill>
            </a:endParaRPr>
          </a:p>
        </p:txBody>
      </p:sp>
    </p:spTree>
    <p:extLst>
      <p:ext uri="{BB962C8B-B14F-4D97-AF65-F5344CB8AC3E}">
        <p14:creationId xmlns:p14="http://schemas.microsoft.com/office/powerpoint/2010/main" val="3327757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593507"/>
          </a:xfrm>
        </p:spPr>
        <p:txBody>
          <a:bodyPr/>
          <a:lstStyle/>
          <a:p>
            <a:r>
              <a:rPr lang="en-US" dirty="0"/>
              <a:t>Topic overview</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5" y="2281238"/>
            <a:ext cx="6788150" cy="3709987"/>
          </a:xfrm>
        </p:spPr>
        <p:txBody>
          <a:bodyPr tIns="457200"/>
          <a:lstStyle/>
          <a:p>
            <a:r>
              <a:rPr lang="en-US" dirty="0">
                <a:solidFill>
                  <a:schemeClr val="tx2">
                    <a:lumMod val="25000"/>
                  </a:schemeClr>
                </a:solidFill>
              </a:rPr>
              <a:t>Hoarding 101-What you need to understand when encountering an individual exhibiting hoarding behaviors</a:t>
            </a:r>
          </a:p>
          <a:p>
            <a:r>
              <a:rPr lang="en-US" dirty="0">
                <a:solidFill>
                  <a:schemeClr val="tx2">
                    <a:lumMod val="25000"/>
                  </a:schemeClr>
                </a:solidFill>
              </a:rPr>
              <a:t>The Housing Code &amp; other regulatory options</a:t>
            </a:r>
          </a:p>
          <a:p>
            <a:r>
              <a:rPr lang="en-US" dirty="0">
                <a:solidFill>
                  <a:schemeClr val="tx2">
                    <a:lumMod val="25000"/>
                  </a:schemeClr>
                </a:solidFill>
              </a:rPr>
              <a:t>Assessment &amp; planning</a:t>
            </a:r>
          </a:p>
          <a:p>
            <a:r>
              <a:rPr lang="en-US" dirty="0">
                <a:solidFill>
                  <a:schemeClr val="tx2">
                    <a:lumMod val="25000"/>
                  </a:schemeClr>
                </a:solidFill>
              </a:rPr>
              <a:t>Putting it all together</a:t>
            </a:r>
          </a:p>
          <a:p>
            <a:r>
              <a:rPr lang="en-US" dirty="0">
                <a:solidFill>
                  <a:schemeClr val="tx2">
                    <a:lumMod val="25000"/>
                  </a:schemeClr>
                </a:solidFill>
              </a:rPr>
              <a:t>Resources</a:t>
            </a:r>
          </a:p>
        </p:txBody>
      </p:sp>
      <p:sp>
        <p:nvSpPr>
          <p:cNvPr id="5" name="TextBox 4">
            <a:extLst>
              <a:ext uri="{FF2B5EF4-FFF2-40B4-BE49-F238E27FC236}">
                <a16:creationId xmlns:a16="http://schemas.microsoft.com/office/drawing/2014/main" id="{B24F5827-A1CA-4514-302B-4E7648511796}"/>
              </a:ext>
            </a:extLst>
          </p:cNvPr>
          <p:cNvSpPr txBox="1"/>
          <p:nvPr/>
        </p:nvSpPr>
        <p:spPr>
          <a:xfrm>
            <a:off x="6775336" y="3831602"/>
            <a:ext cx="5067300" cy="1077218"/>
          </a:xfrm>
          <a:prstGeom prst="rect">
            <a:avLst/>
          </a:prstGeom>
          <a:noFill/>
        </p:spPr>
        <p:txBody>
          <a:bodyPr wrap="square" rtlCol="0">
            <a:spAutoFit/>
          </a:bodyPr>
          <a:lstStyle/>
          <a:p>
            <a:pPr algn="ctr"/>
            <a:r>
              <a:rPr lang="en-US" sz="3200" b="1" dirty="0">
                <a:solidFill>
                  <a:schemeClr val="accent6">
                    <a:lumMod val="75000"/>
                  </a:schemeClr>
                </a:solidFill>
              </a:rPr>
              <a:t>Spoiler Alert: There is no one single solution</a:t>
            </a:r>
          </a:p>
        </p:txBody>
      </p:sp>
      <p:sp>
        <p:nvSpPr>
          <p:cNvPr id="4" name="TextBox 3">
            <a:extLst>
              <a:ext uri="{FF2B5EF4-FFF2-40B4-BE49-F238E27FC236}">
                <a16:creationId xmlns:a16="http://schemas.microsoft.com/office/drawing/2014/main" id="{8DC6D7AC-DC24-68BD-FBFC-F13BF9003575}"/>
              </a:ext>
            </a:extLst>
          </p:cNvPr>
          <p:cNvSpPr txBox="1"/>
          <p:nvPr/>
        </p:nvSpPr>
        <p:spPr>
          <a:xfrm>
            <a:off x="3776711" y="5991225"/>
            <a:ext cx="6960645" cy="646331"/>
          </a:xfrm>
          <a:prstGeom prst="rect">
            <a:avLst/>
          </a:prstGeom>
          <a:noFill/>
        </p:spPr>
        <p:txBody>
          <a:bodyPr wrap="square" rtlCol="0">
            <a:spAutoFit/>
          </a:bodyPr>
          <a:lstStyle/>
          <a:p>
            <a:r>
              <a:rPr lang="en-US" dirty="0">
                <a:solidFill>
                  <a:srgbClr val="C00000"/>
                </a:solidFill>
              </a:rPr>
              <a:t>Note: Stories and scenarios in this presentation are fictional with fictional characters but are based on real life situations</a:t>
            </a:r>
          </a:p>
        </p:txBody>
      </p:sp>
    </p:spTree>
    <p:extLst>
      <p:ext uri="{BB962C8B-B14F-4D97-AF65-F5344CB8AC3E}">
        <p14:creationId xmlns:p14="http://schemas.microsoft.com/office/powerpoint/2010/main" val="3346685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EF85-C62B-0D5E-0C97-07CF205EBFF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F9426F-3953-CA58-2006-3538C1FDC1A1}"/>
              </a:ext>
            </a:extLst>
          </p:cNvPr>
          <p:cNvPicPr>
            <a:picLocks noChangeAspect="1"/>
          </p:cNvPicPr>
          <p:nvPr/>
        </p:nvPicPr>
        <p:blipFill>
          <a:blip r:embed="rId2"/>
          <a:stretch>
            <a:fillRect/>
          </a:stretch>
        </p:blipFill>
        <p:spPr>
          <a:xfrm>
            <a:off x="0" y="495917"/>
            <a:ext cx="5791200" cy="5866166"/>
          </a:xfrm>
          <a:prstGeom prst="rect">
            <a:avLst/>
          </a:prstGeom>
          <a:noFill/>
        </p:spPr>
      </p:pic>
      <p:sp>
        <p:nvSpPr>
          <p:cNvPr id="2" name="Title 1">
            <a:extLst>
              <a:ext uri="{FF2B5EF4-FFF2-40B4-BE49-F238E27FC236}">
                <a16:creationId xmlns:a16="http://schemas.microsoft.com/office/drawing/2014/main" id="{56F117F8-9596-F75B-BE47-0C36BACE3ACB}"/>
              </a:ext>
            </a:extLst>
          </p:cNvPr>
          <p:cNvSpPr>
            <a:spLocks noGrp="1"/>
          </p:cNvSpPr>
          <p:nvPr>
            <p:ph type="ctrTitle"/>
          </p:nvPr>
        </p:nvSpPr>
        <p:spPr>
          <a:xfrm>
            <a:off x="2329570" y="200454"/>
            <a:ext cx="5486400" cy="1286183"/>
          </a:xfrm>
        </p:spPr>
        <p:txBody>
          <a:bodyPr vert="horz" lIns="0" tIns="0" rIns="0" bIns="0" rtlCol="0" anchor="b">
            <a:normAutofit/>
          </a:bodyPr>
          <a:lstStyle/>
          <a:p>
            <a:r>
              <a:rPr lang="en-US" b="1" i="0" kern="1200" spc="100" baseline="0" dirty="0">
                <a:latin typeface="+mj-lt"/>
                <a:ea typeface="+mj-ea"/>
                <a:cs typeface="+mj-cs"/>
              </a:rPr>
              <a:t>Now what?</a:t>
            </a:r>
          </a:p>
        </p:txBody>
      </p:sp>
      <p:sp>
        <p:nvSpPr>
          <p:cNvPr id="4" name="TextBox 3">
            <a:extLst>
              <a:ext uri="{FF2B5EF4-FFF2-40B4-BE49-F238E27FC236}">
                <a16:creationId xmlns:a16="http://schemas.microsoft.com/office/drawing/2014/main" id="{2C87F93C-9B87-979F-F473-D4CF6F30F88B}"/>
              </a:ext>
            </a:extLst>
          </p:cNvPr>
          <p:cNvSpPr txBox="1"/>
          <p:nvPr/>
        </p:nvSpPr>
        <p:spPr>
          <a:xfrm>
            <a:off x="3291840" y="1982183"/>
            <a:ext cx="7220135" cy="3206761"/>
          </a:xfrm>
          <a:prstGeom prst="rect">
            <a:avLst/>
          </a:prstGeom>
          <a:solidFill>
            <a:schemeClr val="accent3">
              <a:lumMod val="20000"/>
              <a:lumOff val="80000"/>
            </a:schemeClr>
          </a:solidFill>
        </p:spPr>
        <p:txBody>
          <a:bodyPr vert="horz" lIns="0" tIns="0" rIns="0" bIns="0" rtlCol="0">
            <a:normAutofit/>
          </a:bodyPr>
          <a:lstStyle/>
          <a:p>
            <a:pPr>
              <a:lnSpc>
                <a:spcPct val="90000"/>
              </a:lnSpc>
              <a:spcBef>
                <a:spcPts val="1000"/>
              </a:spcBef>
            </a:pPr>
            <a:r>
              <a:rPr lang="en-US" sz="2400" b="1" i="0" kern="1200" dirty="0">
                <a:solidFill>
                  <a:schemeClr val="accent3">
                    <a:lumMod val="75000"/>
                  </a:schemeClr>
                </a:solidFill>
                <a:latin typeface="+mn-lt"/>
                <a:ea typeface="+mn-ea"/>
                <a:cs typeface="+mn-cs"/>
              </a:rPr>
              <a:t>Flo receives a call from the homeowner, Doug </a:t>
            </a:r>
          </a:p>
          <a:p>
            <a:pPr>
              <a:lnSpc>
                <a:spcPct val="90000"/>
              </a:lnSpc>
              <a:spcBef>
                <a:spcPts val="1000"/>
              </a:spcBef>
            </a:pPr>
            <a:r>
              <a:rPr lang="en-US" sz="2400" b="1" i="0" kern="1200" dirty="0">
                <a:solidFill>
                  <a:schemeClr val="accent3">
                    <a:lumMod val="75000"/>
                  </a:schemeClr>
                </a:solidFill>
                <a:latin typeface="+mn-lt"/>
                <a:ea typeface="+mn-ea"/>
                <a:cs typeface="+mn-cs"/>
              </a:rPr>
              <a:t>Who says that he will meet her outside of the home.</a:t>
            </a:r>
          </a:p>
          <a:p>
            <a:pPr>
              <a:lnSpc>
                <a:spcPct val="90000"/>
              </a:lnSpc>
              <a:spcBef>
                <a:spcPts val="1000"/>
              </a:spcBef>
            </a:pPr>
            <a:endParaRPr lang="en-US" sz="2400" b="1" dirty="0">
              <a:solidFill>
                <a:schemeClr val="accent3">
                  <a:lumMod val="75000"/>
                </a:schemeClr>
              </a:solidFill>
            </a:endParaRPr>
          </a:p>
          <a:p>
            <a:pPr>
              <a:lnSpc>
                <a:spcPct val="90000"/>
              </a:lnSpc>
              <a:spcBef>
                <a:spcPts val="1000"/>
              </a:spcBef>
            </a:pPr>
            <a:r>
              <a:rPr lang="en-US" sz="2400" b="1" dirty="0">
                <a:solidFill>
                  <a:schemeClr val="accent3">
                    <a:lumMod val="75000"/>
                  </a:schemeClr>
                </a:solidFill>
              </a:rPr>
              <a:t>T</a:t>
            </a:r>
            <a:r>
              <a:rPr lang="en-US" sz="2400" b="1" i="0" kern="1200" dirty="0">
                <a:solidFill>
                  <a:schemeClr val="accent3">
                    <a:lumMod val="75000"/>
                  </a:schemeClr>
                </a:solidFill>
                <a:latin typeface="+mn-lt"/>
                <a:ea typeface="+mn-ea"/>
                <a:cs typeface="+mn-cs"/>
              </a:rPr>
              <a:t>his is a good start but how should Flo act when meeting with Doug?</a:t>
            </a:r>
          </a:p>
          <a:p>
            <a:pPr>
              <a:lnSpc>
                <a:spcPct val="90000"/>
              </a:lnSpc>
              <a:spcBef>
                <a:spcPts val="1000"/>
              </a:spcBef>
            </a:pPr>
            <a:endParaRPr lang="en-US" sz="2400" b="1" i="0" kern="1200" dirty="0">
              <a:solidFill>
                <a:schemeClr val="tx2">
                  <a:lumMod val="75000"/>
                </a:schemeClr>
              </a:solidFill>
              <a:latin typeface="+mn-lt"/>
              <a:ea typeface="+mn-ea"/>
              <a:cs typeface="+mn-cs"/>
            </a:endParaRPr>
          </a:p>
        </p:txBody>
      </p:sp>
    </p:spTree>
    <p:extLst>
      <p:ext uri="{BB962C8B-B14F-4D97-AF65-F5344CB8AC3E}">
        <p14:creationId xmlns:p14="http://schemas.microsoft.com/office/powerpoint/2010/main" val="45993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99A9-62BA-ED04-238F-3CA87AECDD09}"/>
              </a:ext>
            </a:extLst>
          </p:cNvPr>
          <p:cNvSpPr>
            <a:spLocks noGrp="1"/>
          </p:cNvSpPr>
          <p:nvPr>
            <p:ph type="title"/>
          </p:nvPr>
        </p:nvSpPr>
        <p:spPr>
          <a:xfrm>
            <a:off x="812799" y="337239"/>
            <a:ext cx="8463619" cy="1320800"/>
          </a:xfrm>
        </p:spPr>
        <p:txBody>
          <a:bodyPr>
            <a:normAutofit/>
          </a:bodyPr>
          <a:lstStyle/>
          <a:p>
            <a:r>
              <a:rPr lang="en-US" dirty="0"/>
              <a:t>Interactive Lesson</a:t>
            </a:r>
            <a:br>
              <a:rPr lang="en-US" dirty="0"/>
            </a:br>
            <a:endParaRPr lang="en-US" dirty="0"/>
          </a:p>
        </p:txBody>
      </p:sp>
      <p:sp>
        <p:nvSpPr>
          <p:cNvPr id="3" name="TextBox 2">
            <a:extLst>
              <a:ext uri="{FF2B5EF4-FFF2-40B4-BE49-F238E27FC236}">
                <a16:creationId xmlns:a16="http://schemas.microsoft.com/office/drawing/2014/main" id="{07B85952-2D18-55DB-0507-0A89CA547731}"/>
              </a:ext>
            </a:extLst>
          </p:cNvPr>
          <p:cNvSpPr txBox="1"/>
          <p:nvPr/>
        </p:nvSpPr>
        <p:spPr>
          <a:xfrm>
            <a:off x="1099850" y="1089790"/>
            <a:ext cx="10146535" cy="584775"/>
          </a:xfrm>
          <a:prstGeom prst="rect">
            <a:avLst/>
          </a:prstGeom>
          <a:noFill/>
        </p:spPr>
        <p:txBody>
          <a:bodyPr wrap="square" rtlCol="0">
            <a:spAutoFit/>
          </a:bodyPr>
          <a:lstStyle/>
          <a:p>
            <a:r>
              <a:rPr lang="en-US" sz="3200" b="1" i="1" u="sng" dirty="0">
                <a:solidFill>
                  <a:srgbClr val="C00000"/>
                </a:solidFill>
              </a:rPr>
              <a:t>Listen to instructions but do not do anything until told</a:t>
            </a:r>
            <a:endParaRPr lang="en-US" sz="3200" b="1" i="1" u="sng" dirty="0"/>
          </a:p>
        </p:txBody>
      </p:sp>
      <p:sp>
        <p:nvSpPr>
          <p:cNvPr id="4" name="TextBox 3">
            <a:extLst>
              <a:ext uri="{FF2B5EF4-FFF2-40B4-BE49-F238E27FC236}">
                <a16:creationId xmlns:a16="http://schemas.microsoft.com/office/drawing/2014/main" id="{EBE29ECF-4D11-F967-23E0-3A0D899F6F21}"/>
              </a:ext>
            </a:extLst>
          </p:cNvPr>
          <p:cNvSpPr txBox="1"/>
          <p:nvPr/>
        </p:nvSpPr>
        <p:spPr>
          <a:xfrm>
            <a:off x="945615" y="1658039"/>
            <a:ext cx="9762781" cy="4662815"/>
          </a:xfrm>
          <a:prstGeom prst="rect">
            <a:avLst/>
          </a:prstGeom>
          <a:noFill/>
        </p:spPr>
        <p:txBody>
          <a:bodyPr wrap="square" rtlCol="0">
            <a:spAutoFit/>
          </a:bodyPr>
          <a:lstStyle/>
          <a:p>
            <a:pPr marL="342900" indent="-342900">
              <a:lnSpc>
                <a:spcPct val="250000"/>
              </a:lnSpc>
              <a:spcBef>
                <a:spcPts val="600"/>
              </a:spcBef>
              <a:buFont typeface="+mj-lt"/>
              <a:buAutoNum type="arabicPeriod"/>
            </a:pPr>
            <a:r>
              <a:rPr lang="en-US" sz="2400" dirty="0">
                <a:solidFill>
                  <a:schemeClr val="tx2">
                    <a:lumMod val="25000"/>
                  </a:schemeClr>
                </a:solidFill>
              </a:rPr>
              <a:t>Take out your wallet and place it on the table in front of you.</a:t>
            </a:r>
          </a:p>
          <a:p>
            <a:pPr marL="342900" indent="-342900">
              <a:spcBef>
                <a:spcPts val="600"/>
              </a:spcBef>
              <a:buFont typeface="+mj-lt"/>
              <a:buAutoNum type="arabicPeriod"/>
            </a:pPr>
            <a:r>
              <a:rPr lang="en-US" sz="2400" dirty="0">
                <a:solidFill>
                  <a:schemeClr val="tx2">
                    <a:lumMod val="25000"/>
                  </a:schemeClr>
                </a:solidFill>
              </a:rPr>
              <a:t>WHEN I TELL YOU TO: Trade your wallet with the person next to you, preferably not a co-worker. </a:t>
            </a:r>
          </a:p>
          <a:p>
            <a:pPr marL="342900" indent="-342900">
              <a:spcBef>
                <a:spcPts val="1200"/>
              </a:spcBef>
              <a:buFont typeface="+mj-lt"/>
              <a:buAutoNum type="arabicPeriod"/>
            </a:pPr>
            <a:r>
              <a:rPr lang="en-US" sz="2400" dirty="0">
                <a:solidFill>
                  <a:schemeClr val="tx2">
                    <a:lumMod val="25000"/>
                  </a:schemeClr>
                </a:solidFill>
              </a:rPr>
              <a:t>Take 3 items from that wallet that you think they do not need and throw them in the trash.</a:t>
            </a:r>
          </a:p>
          <a:p>
            <a:pPr algn="ctr">
              <a:spcBef>
                <a:spcPts val="1200"/>
              </a:spcBef>
            </a:pPr>
            <a:r>
              <a:rPr lang="en-US" sz="2400" b="1" i="1" u="sng" dirty="0">
                <a:solidFill>
                  <a:srgbClr val="FF0000"/>
                </a:solidFill>
              </a:rPr>
              <a:t>DO NOT FOLLOW THROUGH WITH INSTRUCTIONS</a:t>
            </a:r>
          </a:p>
          <a:p>
            <a:pPr>
              <a:spcBef>
                <a:spcPts val="1200"/>
              </a:spcBef>
            </a:pPr>
            <a:r>
              <a:rPr lang="en-US" sz="2400" dirty="0">
                <a:solidFill>
                  <a:srgbClr val="7030A0"/>
                </a:solidFill>
              </a:rPr>
              <a:t>How much anxiety did those instructions cause you?</a:t>
            </a:r>
          </a:p>
          <a:p>
            <a:pPr>
              <a:spcBef>
                <a:spcPts val="1200"/>
              </a:spcBef>
            </a:pPr>
            <a:r>
              <a:rPr lang="en-US" sz="2400" dirty="0">
                <a:solidFill>
                  <a:srgbClr val="7030A0"/>
                </a:solidFill>
              </a:rPr>
              <a:t>Now imagine someone coming into your home and telling you it’s a mess and telling you what to throw away. </a:t>
            </a:r>
          </a:p>
        </p:txBody>
      </p:sp>
    </p:spTree>
    <p:extLst>
      <p:ext uri="{BB962C8B-B14F-4D97-AF65-F5344CB8AC3E}">
        <p14:creationId xmlns:p14="http://schemas.microsoft.com/office/powerpoint/2010/main" val="235319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864101-2781-597C-962F-63604DC849DB}"/>
              </a:ext>
            </a:extLst>
          </p:cNvPr>
          <p:cNvPicPr>
            <a:picLocks noChangeAspect="1"/>
          </p:cNvPicPr>
          <p:nvPr/>
        </p:nvPicPr>
        <p:blipFill>
          <a:blip r:embed="rId3"/>
          <a:stretch>
            <a:fillRect/>
          </a:stretch>
        </p:blipFill>
        <p:spPr>
          <a:xfrm>
            <a:off x="18195" y="3876259"/>
            <a:ext cx="2943636" cy="2981741"/>
          </a:xfrm>
          <a:prstGeom prst="rect">
            <a:avLst/>
          </a:prstGeom>
        </p:spPr>
      </p:pic>
      <p:pic>
        <p:nvPicPr>
          <p:cNvPr id="5" name="Graphic 4" descr="Comment Like outline">
            <a:extLst>
              <a:ext uri="{FF2B5EF4-FFF2-40B4-BE49-F238E27FC236}">
                <a16:creationId xmlns:a16="http://schemas.microsoft.com/office/drawing/2014/main" id="{0D273951-4398-40A5-861D-7D9F30A12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9031" y="1624357"/>
            <a:ext cx="2620850" cy="262085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p:cNvSpPr>
            <a:spLocks noGrp="1"/>
          </p:cNvSpPr>
          <p:nvPr>
            <p:ph type="title"/>
          </p:nvPr>
        </p:nvSpPr>
        <p:spPr>
          <a:xfrm>
            <a:off x="787588" y="288024"/>
            <a:ext cx="2362669" cy="1286483"/>
          </a:xfrm>
        </p:spPr>
        <p:txBody>
          <a:bodyPr vert="horz" lIns="91440" tIns="45720" rIns="91440" bIns="45720" rtlCol="0" anchor="ctr">
            <a:normAutofit/>
          </a:bodyPr>
          <a:lstStyle/>
          <a:p>
            <a:r>
              <a:rPr lang="en-US" sz="3600" dirty="0"/>
              <a:t>Do’s:</a:t>
            </a:r>
          </a:p>
        </p:txBody>
      </p:sp>
      <p:sp>
        <p:nvSpPr>
          <p:cNvPr id="3" name="Text Placeholder 2"/>
          <p:cNvSpPr>
            <a:spLocks noGrp="1"/>
          </p:cNvSpPr>
          <p:nvPr>
            <p:ph type="body" idx="1"/>
          </p:nvPr>
        </p:nvSpPr>
        <p:spPr>
          <a:xfrm>
            <a:off x="4421093" y="707923"/>
            <a:ext cx="5663872" cy="4717518"/>
          </a:xfrm>
        </p:spPr>
        <p:txBody>
          <a:bodyPr vert="horz" lIns="91440" tIns="45720" rIns="91440" bIns="45720" rtlCol="0" anchor="ctr">
            <a:noAutofit/>
          </a:bodyPr>
          <a:lstStyle/>
          <a:p>
            <a:pPr marL="114300" algn="l">
              <a:lnSpc>
                <a:spcPct val="110000"/>
              </a:lnSpc>
            </a:pPr>
            <a:r>
              <a:rPr lang="en-US" sz="2800" dirty="0">
                <a:solidFill>
                  <a:schemeClr val="tx2">
                    <a:lumMod val="25000"/>
                  </a:schemeClr>
                </a:solidFill>
              </a:rPr>
              <a:t>Imagine yourself in the hoarding client’s shoes.</a:t>
            </a:r>
          </a:p>
          <a:p>
            <a:pPr marL="114300" algn="l">
              <a:lnSpc>
                <a:spcPct val="110000"/>
              </a:lnSpc>
            </a:pPr>
            <a:r>
              <a:rPr lang="en-US" sz="2800" dirty="0">
                <a:solidFill>
                  <a:schemeClr val="tx2">
                    <a:lumMod val="25000"/>
                  </a:schemeClr>
                </a:solidFill>
              </a:rPr>
              <a:t>Match the person’s language.</a:t>
            </a:r>
          </a:p>
          <a:p>
            <a:pPr marL="114300" algn="l">
              <a:lnSpc>
                <a:spcPct val="110000"/>
              </a:lnSpc>
            </a:pPr>
            <a:r>
              <a:rPr lang="en-US" sz="2800" dirty="0">
                <a:solidFill>
                  <a:schemeClr val="tx2">
                    <a:lumMod val="25000"/>
                  </a:schemeClr>
                </a:solidFill>
              </a:rPr>
              <a:t>Use encouraging language.</a:t>
            </a:r>
          </a:p>
          <a:p>
            <a:pPr marL="114300" algn="l">
              <a:lnSpc>
                <a:spcPct val="110000"/>
              </a:lnSpc>
            </a:pPr>
            <a:r>
              <a:rPr lang="en-US" sz="2800" dirty="0">
                <a:solidFill>
                  <a:schemeClr val="tx2">
                    <a:lumMod val="25000"/>
                  </a:schemeClr>
                </a:solidFill>
              </a:rPr>
              <a:t>Highlight strengths.</a:t>
            </a:r>
          </a:p>
          <a:p>
            <a:pPr marL="114300" algn="l">
              <a:lnSpc>
                <a:spcPct val="110000"/>
              </a:lnSpc>
            </a:pPr>
            <a:r>
              <a:rPr lang="en-US" sz="2800" dirty="0">
                <a:solidFill>
                  <a:schemeClr val="tx2">
                    <a:lumMod val="25000"/>
                  </a:schemeClr>
                </a:solidFill>
              </a:rPr>
              <a:t>Focus the intervention initially on safety and organization of possessions and later work on discarding. </a:t>
            </a:r>
          </a:p>
        </p:txBody>
      </p:sp>
      <p:sp>
        <p:nvSpPr>
          <p:cNvPr id="6" name="TextBox 5">
            <a:extLst>
              <a:ext uri="{FF2B5EF4-FFF2-40B4-BE49-F238E27FC236}">
                <a16:creationId xmlns:a16="http://schemas.microsoft.com/office/drawing/2014/main" id="{8140D8E4-F4AF-F0EA-D8F8-7DA5BEDE9C68}"/>
              </a:ext>
            </a:extLst>
          </p:cNvPr>
          <p:cNvSpPr txBox="1"/>
          <p:nvPr/>
        </p:nvSpPr>
        <p:spPr>
          <a:xfrm>
            <a:off x="2684206" y="5616186"/>
            <a:ext cx="8152909" cy="830997"/>
          </a:xfrm>
          <a:prstGeom prst="rect">
            <a:avLst/>
          </a:prstGeom>
          <a:noFill/>
        </p:spPr>
        <p:txBody>
          <a:bodyPr wrap="square" rtlCol="0">
            <a:spAutoFit/>
          </a:bodyPr>
          <a:lstStyle/>
          <a:p>
            <a:pPr algn="ctr"/>
            <a:r>
              <a:rPr lang="en-US" sz="2400" b="1" dirty="0">
                <a:solidFill>
                  <a:srgbClr val="7030A0"/>
                </a:solidFill>
              </a:rPr>
              <a:t>The individual/family is more likely to accept help and work with you if you gain their trust. </a:t>
            </a:r>
          </a:p>
        </p:txBody>
      </p:sp>
    </p:spTree>
    <p:extLst>
      <p:ext uri="{BB962C8B-B14F-4D97-AF65-F5344CB8AC3E}">
        <p14:creationId xmlns:p14="http://schemas.microsoft.com/office/powerpoint/2010/main" val="454803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1F7573-A8CC-B0B4-8B46-E2F1DBA4F8FB}"/>
              </a:ext>
            </a:extLst>
          </p:cNvPr>
          <p:cNvPicPr>
            <a:picLocks noChangeAspect="1"/>
          </p:cNvPicPr>
          <p:nvPr/>
        </p:nvPicPr>
        <p:blipFill>
          <a:blip r:embed="rId3"/>
          <a:stretch>
            <a:fillRect/>
          </a:stretch>
        </p:blipFill>
        <p:spPr>
          <a:xfrm>
            <a:off x="18195" y="3876259"/>
            <a:ext cx="2943636" cy="2981741"/>
          </a:xfrm>
          <a:prstGeom prst="rect">
            <a:avLst/>
          </a:prstGeom>
        </p:spPr>
      </p:pic>
      <p:pic>
        <p:nvPicPr>
          <p:cNvPr id="5" name="Graphic 4" descr="Comment Dislike outline">
            <a:extLst>
              <a:ext uri="{FF2B5EF4-FFF2-40B4-BE49-F238E27FC236}">
                <a16:creationId xmlns:a16="http://schemas.microsoft.com/office/drawing/2014/main" id="{4F5736A5-0A6F-4570-82CC-46B0A3D21D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76274" y="1589557"/>
            <a:ext cx="2570319" cy="257031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p:cNvSpPr>
            <a:spLocks noGrp="1"/>
          </p:cNvSpPr>
          <p:nvPr>
            <p:ph type="title"/>
          </p:nvPr>
        </p:nvSpPr>
        <p:spPr>
          <a:xfrm>
            <a:off x="80079" y="0"/>
            <a:ext cx="2819867" cy="1340369"/>
          </a:xfrm>
        </p:spPr>
        <p:txBody>
          <a:bodyPr vert="horz" lIns="91440" tIns="45720" rIns="91440" bIns="45720" rtlCol="0" anchor="ctr">
            <a:normAutofit/>
          </a:bodyPr>
          <a:lstStyle/>
          <a:p>
            <a:r>
              <a:rPr lang="en-US" sz="3600" dirty="0"/>
              <a:t>Don’ts:</a:t>
            </a:r>
          </a:p>
        </p:txBody>
      </p:sp>
      <p:sp>
        <p:nvSpPr>
          <p:cNvPr id="3" name="Text Placeholder 2"/>
          <p:cNvSpPr>
            <a:spLocks noGrp="1"/>
          </p:cNvSpPr>
          <p:nvPr>
            <p:ph type="body" idx="1"/>
          </p:nvPr>
        </p:nvSpPr>
        <p:spPr>
          <a:xfrm>
            <a:off x="2032820" y="1716222"/>
            <a:ext cx="5736630" cy="3881309"/>
          </a:xfrm>
        </p:spPr>
        <p:txBody>
          <a:bodyPr vert="horz" lIns="91440" tIns="45720" rIns="91440" bIns="45720" rtlCol="0" anchor="ctr">
            <a:noAutofit/>
          </a:bodyPr>
          <a:lstStyle/>
          <a:p>
            <a:pPr marL="114300" algn="l">
              <a:lnSpc>
                <a:spcPct val="110000"/>
              </a:lnSpc>
            </a:pPr>
            <a:r>
              <a:rPr lang="en-US" sz="2400" dirty="0">
                <a:solidFill>
                  <a:schemeClr val="tx2">
                    <a:lumMod val="25000"/>
                  </a:schemeClr>
                </a:solidFill>
              </a:rPr>
              <a:t>Use judgmental language</a:t>
            </a:r>
          </a:p>
          <a:p>
            <a:pPr marL="114300" algn="l">
              <a:lnSpc>
                <a:spcPct val="110000"/>
              </a:lnSpc>
            </a:pPr>
            <a:r>
              <a:rPr lang="en-US" sz="2400" dirty="0">
                <a:solidFill>
                  <a:schemeClr val="tx2">
                    <a:lumMod val="25000"/>
                  </a:schemeClr>
                </a:solidFill>
              </a:rPr>
              <a:t>Use words that devalue or negatively judge possessions</a:t>
            </a:r>
          </a:p>
          <a:p>
            <a:pPr marL="114300" algn="l">
              <a:lnSpc>
                <a:spcPct val="110000"/>
              </a:lnSpc>
            </a:pPr>
            <a:r>
              <a:rPr lang="en-US" sz="2400" dirty="0">
                <a:solidFill>
                  <a:schemeClr val="tx2">
                    <a:lumMod val="25000"/>
                  </a:schemeClr>
                </a:solidFill>
              </a:rPr>
              <a:t>Let your non-verbal expression say what you’re thinking</a:t>
            </a:r>
          </a:p>
          <a:p>
            <a:pPr marL="114300" algn="l">
              <a:lnSpc>
                <a:spcPct val="110000"/>
              </a:lnSpc>
            </a:pPr>
            <a:r>
              <a:rPr lang="en-US" sz="2400" dirty="0">
                <a:solidFill>
                  <a:schemeClr val="tx2">
                    <a:lumMod val="25000"/>
                  </a:schemeClr>
                </a:solidFill>
              </a:rPr>
              <a:t>Make suggestions about the person’s belongings.</a:t>
            </a:r>
          </a:p>
          <a:p>
            <a:pPr marL="114300" algn="l">
              <a:lnSpc>
                <a:spcPct val="110000"/>
              </a:lnSpc>
            </a:pPr>
            <a:r>
              <a:rPr lang="en-US" sz="2400" dirty="0">
                <a:solidFill>
                  <a:schemeClr val="tx2">
                    <a:lumMod val="25000"/>
                  </a:schemeClr>
                </a:solidFill>
              </a:rPr>
              <a:t>Try to persuade or argue with the person. </a:t>
            </a:r>
          </a:p>
          <a:p>
            <a:pPr marL="114300" algn="l">
              <a:lnSpc>
                <a:spcPct val="110000"/>
              </a:lnSpc>
            </a:pPr>
            <a:r>
              <a:rPr lang="en-US" sz="2400" dirty="0">
                <a:solidFill>
                  <a:schemeClr val="tx2">
                    <a:lumMod val="25000"/>
                  </a:schemeClr>
                </a:solidFill>
              </a:rPr>
              <a:t>Touch the person’s belongings without explicit permission</a:t>
            </a:r>
          </a:p>
        </p:txBody>
      </p:sp>
    </p:spTree>
    <p:extLst>
      <p:ext uri="{BB962C8B-B14F-4D97-AF65-F5344CB8AC3E}">
        <p14:creationId xmlns:p14="http://schemas.microsoft.com/office/powerpoint/2010/main" val="1684211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634A65-383E-C160-3C30-748F0106CAEE}"/>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object 2"/>
          <p:cNvSpPr txBox="1">
            <a:spLocks noGrp="1"/>
          </p:cNvSpPr>
          <p:nvPr>
            <p:ph type="title"/>
          </p:nvPr>
        </p:nvSpPr>
        <p:spPr>
          <a:xfrm>
            <a:off x="426446" y="479015"/>
            <a:ext cx="10401300" cy="670696"/>
          </a:xfrm>
          <a:prstGeom prst="rect">
            <a:avLst/>
          </a:prstGeom>
        </p:spPr>
        <p:txBody>
          <a:bodyPr vert="horz" wrap="square" lIns="0" tIns="16510" rIns="0" bIns="0" rtlCol="0" anchor="ctr">
            <a:spAutoFit/>
          </a:bodyPr>
          <a:lstStyle/>
          <a:p>
            <a:pPr marL="419100">
              <a:lnSpc>
                <a:spcPct val="100000"/>
              </a:lnSpc>
              <a:spcBef>
                <a:spcPts val="130"/>
              </a:spcBef>
            </a:pPr>
            <a:r>
              <a:rPr sz="4250" dirty="0">
                <a:solidFill>
                  <a:srgbClr val="252525"/>
                </a:solidFill>
                <a:latin typeface="Times New Roman"/>
                <a:cs typeface="Times New Roman"/>
              </a:rPr>
              <a:t>Inspection</a:t>
            </a:r>
            <a:r>
              <a:rPr sz="4250" spc="155" dirty="0">
                <a:solidFill>
                  <a:srgbClr val="252525"/>
                </a:solidFill>
                <a:latin typeface="Times New Roman"/>
                <a:cs typeface="Times New Roman"/>
              </a:rPr>
              <a:t> </a:t>
            </a:r>
            <a:r>
              <a:rPr sz="4250" spc="-10" dirty="0">
                <a:solidFill>
                  <a:srgbClr val="252525"/>
                </a:solidFill>
                <a:latin typeface="Times New Roman"/>
                <a:cs typeface="Times New Roman"/>
              </a:rPr>
              <a:t>Responsibility</a:t>
            </a:r>
            <a:endParaRPr sz="4250" dirty="0">
              <a:latin typeface="Times New Roman"/>
              <a:cs typeface="Times New Roman"/>
            </a:endParaRPr>
          </a:p>
        </p:txBody>
      </p:sp>
      <p:sp>
        <p:nvSpPr>
          <p:cNvPr id="3" name="object 3"/>
          <p:cNvSpPr txBox="1"/>
          <p:nvPr/>
        </p:nvSpPr>
        <p:spPr>
          <a:xfrm>
            <a:off x="1184898" y="1781084"/>
            <a:ext cx="7723128" cy="3505703"/>
          </a:xfrm>
          <a:prstGeom prst="rect">
            <a:avLst/>
          </a:prstGeom>
        </p:spPr>
        <p:txBody>
          <a:bodyPr vert="horz" wrap="square" lIns="0" tIns="5715" rIns="0" bIns="0" rtlCol="0">
            <a:spAutoFit/>
          </a:bodyPr>
          <a:lstStyle/>
          <a:p>
            <a:pPr marL="12065" marR="5080">
              <a:lnSpc>
                <a:spcPct val="102400"/>
              </a:lnSpc>
              <a:spcBef>
                <a:spcPts val="45"/>
              </a:spcBef>
              <a:tabLst>
                <a:tab pos="727075" algn="l"/>
              </a:tabLst>
            </a:pPr>
            <a:r>
              <a:rPr sz="2750" spc="55" dirty="0">
                <a:solidFill>
                  <a:schemeClr val="tx2">
                    <a:lumMod val="25000"/>
                  </a:schemeClr>
                </a:solidFill>
                <a:latin typeface="Franklin Gothic Book" panose="020B0503020102020204" pitchFamily="34" charset="0"/>
                <a:cs typeface="Garamond"/>
              </a:rPr>
              <a:t>If</a:t>
            </a:r>
            <a:r>
              <a:rPr lang="en-US" sz="2750" spc="5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an</a:t>
            </a:r>
            <a:r>
              <a:rPr sz="2750" spc="20"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inspection</a:t>
            </a:r>
            <a:r>
              <a:rPr sz="2750" spc="10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reveals</a:t>
            </a:r>
            <a:r>
              <a:rPr sz="2750" spc="60"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a</a:t>
            </a:r>
            <a:r>
              <a:rPr sz="2750" spc="20"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dwelling</a:t>
            </a:r>
            <a:r>
              <a:rPr sz="2750" spc="5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unit</a:t>
            </a:r>
            <a:r>
              <a:rPr sz="2750" spc="3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is</a:t>
            </a:r>
            <a:r>
              <a:rPr sz="2750" spc="6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not</a:t>
            </a:r>
            <a:r>
              <a:rPr sz="2750" spc="35" dirty="0">
                <a:solidFill>
                  <a:schemeClr val="tx2">
                    <a:lumMod val="25000"/>
                  </a:schemeClr>
                </a:solidFill>
                <a:latin typeface="Franklin Gothic Book" panose="020B0503020102020204" pitchFamily="34" charset="0"/>
                <a:cs typeface="Garamond"/>
              </a:rPr>
              <a:t> </a:t>
            </a:r>
            <a:r>
              <a:rPr sz="2750" spc="-25" dirty="0">
                <a:solidFill>
                  <a:schemeClr val="tx2">
                    <a:lumMod val="25000"/>
                  </a:schemeClr>
                </a:solidFill>
                <a:latin typeface="Franklin Gothic Book" panose="020B0503020102020204" pitchFamily="34" charset="0"/>
                <a:cs typeface="Garamond"/>
              </a:rPr>
              <a:t>in </a:t>
            </a:r>
            <a:r>
              <a:rPr sz="2750" dirty="0">
                <a:solidFill>
                  <a:schemeClr val="tx2">
                    <a:lumMod val="25000"/>
                  </a:schemeClr>
                </a:solidFill>
                <a:latin typeface="Franklin Gothic Book" panose="020B0503020102020204" pitchFamily="34" charset="0"/>
                <a:cs typeface="Garamond"/>
              </a:rPr>
              <a:t>compliance</a:t>
            </a:r>
            <a:r>
              <a:rPr sz="2750" spc="80"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with</a:t>
            </a:r>
            <a:r>
              <a:rPr sz="2750" spc="4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150</a:t>
            </a:r>
            <a:r>
              <a:rPr sz="2750" spc="8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CMR</a:t>
            </a:r>
            <a:r>
              <a:rPr sz="2750" spc="100" dirty="0">
                <a:solidFill>
                  <a:schemeClr val="tx2">
                    <a:lumMod val="25000"/>
                  </a:schemeClr>
                </a:solidFill>
                <a:latin typeface="Franklin Gothic Book" panose="020B0503020102020204" pitchFamily="34" charset="0"/>
                <a:cs typeface="Garamond"/>
              </a:rPr>
              <a:t> </a:t>
            </a:r>
            <a:r>
              <a:rPr sz="2750" spc="-10" dirty="0">
                <a:solidFill>
                  <a:schemeClr val="tx2">
                    <a:lumMod val="25000"/>
                  </a:schemeClr>
                </a:solidFill>
                <a:latin typeface="Franklin Gothic Book" panose="020B0503020102020204" pitchFamily="34" charset="0"/>
                <a:cs typeface="Garamond"/>
              </a:rPr>
              <a:t>410.000</a:t>
            </a:r>
            <a:endParaRPr sz="2750" dirty="0">
              <a:solidFill>
                <a:schemeClr val="tx2">
                  <a:lumMod val="25000"/>
                </a:schemeClr>
              </a:solidFill>
              <a:latin typeface="Franklin Gothic Book" panose="020B0503020102020204" pitchFamily="34" charset="0"/>
              <a:cs typeface="Garamond"/>
            </a:endParaRPr>
          </a:p>
          <a:p>
            <a:pPr marL="469900">
              <a:spcBef>
                <a:spcPts val="1030"/>
              </a:spcBef>
            </a:pPr>
            <a:r>
              <a:rPr sz="2400" dirty="0">
                <a:solidFill>
                  <a:schemeClr val="tx2">
                    <a:lumMod val="25000"/>
                  </a:schemeClr>
                </a:solidFill>
                <a:latin typeface="Franklin Gothic Book" panose="020B0503020102020204" pitchFamily="34" charset="0"/>
                <a:cs typeface="Garamond"/>
              </a:rPr>
              <a:t>Issue</a:t>
            </a:r>
            <a:r>
              <a:rPr sz="2400" spc="50"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an</a:t>
            </a:r>
            <a:r>
              <a:rPr sz="2400" spc="-15"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Order</a:t>
            </a:r>
            <a:r>
              <a:rPr sz="2400" spc="40"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to</a:t>
            </a:r>
            <a:r>
              <a:rPr sz="2400" spc="-15"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Correct</a:t>
            </a:r>
            <a:r>
              <a:rPr sz="2400" spc="-5" dirty="0">
                <a:solidFill>
                  <a:schemeClr val="tx2">
                    <a:lumMod val="25000"/>
                  </a:schemeClr>
                </a:solidFill>
                <a:latin typeface="Franklin Gothic Book" panose="020B0503020102020204" pitchFamily="34" charset="0"/>
                <a:cs typeface="Garamond"/>
              </a:rPr>
              <a:t> </a:t>
            </a:r>
            <a:r>
              <a:rPr sz="2400" spc="-10" dirty="0">
                <a:solidFill>
                  <a:schemeClr val="tx2">
                    <a:lumMod val="25000"/>
                  </a:schemeClr>
                </a:solidFill>
                <a:latin typeface="Franklin Gothic Book" panose="020B0503020102020204" pitchFamily="34" charset="0"/>
                <a:cs typeface="Garamond"/>
              </a:rPr>
              <a:t>Violations</a:t>
            </a:r>
            <a:endParaRPr sz="2400" dirty="0">
              <a:solidFill>
                <a:schemeClr val="tx2">
                  <a:lumMod val="25000"/>
                </a:schemeClr>
              </a:solidFill>
              <a:latin typeface="Franklin Gothic Book" panose="020B0503020102020204" pitchFamily="34" charset="0"/>
              <a:cs typeface="Garamond"/>
            </a:endParaRPr>
          </a:p>
          <a:p>
            <a:pPr marL="927735">
              <a:spcBef>
                <a:spcPts val="1050"/>
              </a:spcBef>
            </a:pPr>
            <a:r>
              <a:rPr sz="2000" dirty="0">
                <a:solidFill>
                  <a:schemeClr val="tx2">
                    <a:lumMod val="25000"/>
                  </a:schemeClr>
                </a:solidFill>
                <a:latin typeface="Franklin Gothic Book" panose="020B0503020102020204" pitchFamily="34" charset="0"/>
                <a:cs typeface="Garamond"/>
              </a:rPr>
              <a:t>Within</a:t>
            </a:r>
            <a:r>
              <a:rPr sz="2000" spc="-5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12</a:t>
            </a:r>
            <a:r>
              <a:rPr sz="2000" spc="2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hours</a:t>
            </a:r>
            <a:r>
              <a:rPr sz="2000" spc="-6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for violations</a:t>
            </a:r>
            <a:r>
              <a:rPr sz="2000" spc="-6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described</a:t>
            </a:r>
            <a:r>
              <a:rPr sz="2000" spc="-3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in</a:t>
            </a:r>
            <a:r>
              <a:rPr sz="2000" spc="15" dirty="0">
                <a:solidFill>
                  <a:schemeClr val="tx2">
                    <a:lumMod val="25000"/>
                  </a:schemeClr>
                </a:solidFill>
                <a:latin typeface="Franklin Gothic Book" panose="020B0503020102020204" pitchFamily="34" charset="0"/>
                <a:cs typeface="Garamond"/>
              </a:rPr>
              <a:t> </a:t>
            </a:r>
            <a:r>
              <a:rPr sz="2000" spc="-10" dirty="0">
                <a:solidFill>
                  <a:schemeClr val="tx2">
                    <a:lumMod val="25000"/>
                  </a:schemeClr>
                </a:solidFill>
                <a:latin typeface="Franklin Gothic Book" panose="020B0503020102020204" pitchFamily="34" charset="0"/>
                <a:cs typeface="Garamond"/>
              </a:rPr>
              <a:t>410.640(A)</a:t>
            </a:r>
            <a:endParaRPr sz="2000" dirty="0">
              <a:solidFill>
                <a:schemeClr val="tx2">
                  <a:lumMod val="25000"/>
                </a:schemeClr>
              </a:solidFill>
              <a:latin typeface="Franklin Gothic Book" panose="020B0503020102020204" pitchFamily="34" charset="0"/>
              <a:cs typeface="Garamond"/>
            </a:endParaRPr>
          </a:p>
          <a:p>
            <a:pPr marL="927735" marR="570865">
              <a:spcBef>
                <a:spcPts val="980"/>
              </a:spcBef>
            </a:pPr>
            <a:r>
              <a:rPr sz="2000" dirty="0">
                <a:solidFill>
                  <a:schemeClr val="tx2">
                    <a:lumMod val="25000"/>
                  </a:schemeClr>
                </a:solidFill>
                <a:latin typeface="Franklin Gothic Book" panose="020B0503020102020204" pitchFamily="34" charset="0"/>
                <a:cs typeface="Garamond"/>
              </a:rPr>
              <a:t>Within</a:t>
            </a:r>
            <a:r>
              <a:rPr sz="2000" spc="-4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7</a:t>
            </a:r>
            <a:r>
              <a:rPr sz="2000" spc="-3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days</a:t>
            </a:r>
            <a:r>
              <a:rPr sz="2000" spc="-4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for</a:t>
            </a:r>
            <a:r>
              <a:rPr sz="2000" spc="-6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violations</a:t>
            </a:r>
            <a:r>
              <a:rPr sz="2000" spc="-4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described</a:t>
            </a:r>
            <a:r>
              <a:rPr sz="2000" spc="-1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in</a:t>
            </a:r>
            <a:r>
              <a:rPr sz="2000" spc="30" dirty="0">
                <a:solidFill>
                  <a:schemeClr val="tx2">
                    <a:lumMod val="25000"/>
                  </a:schemeClr>
                </a:solidFill>
                <a:latin typeface="Franklin Gothic Book" panose="020B0503020102020204" pitchFamily="34" charset="0"/>
                <a:cs typeface="Garamond"/>
              </a:rPr>
              <a:t> </a:t>
            </a:r>
            <a:r>
              <a:rPr sz="2000" spc="-10" dirty="0">
                <a:solidFill>
                  <a:schemeClr val="tx2">
                    <a:lumMod val="25000"/>
                  </a:schemeClr>
                </a:solidFill>
                <a:latin typeface="Franklin Gothic Book" panose="020B0503020102020204" pitchFamily="34" charset="0"/>
                <a:cs typeface="Garamond"/>
              </a:rPr>
              <a:t>410.640(A) </a:t>
            </a:r>
            <a:r>
              <a:rPr sz="2000" dirty="0">
                <a:solidFill>
                  <a:schemeClr val="tx2">
                    <a:lumMod val="25000"/>
                  </a:schemeClr>
                </a:solidFill>
                <a:latin typeface="Franklin Gothic Book" panose="020B0503020102020204" pitchFamily="34" charset="0"/>
                <a:cs typeface="Garamond"/>
              </a:rPr>
              <a:t>Maximum</a:t>
            </a:r>
            <a:r>
              <a:rPr sz="2000" spc="-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of</a:t>
            </a:r>
            <a:r>
              <a:rPr sz="2000" spc="21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30</a:t>
            </a:r>
            <a:r>
              <a:rPr sz="2000" spc="-60" dirty="0">
                <a:solidFill>
                  <a:schemeClr val="tx2">
                    <a:lumMod val="25000"/>
                  </a:schemeClr>
                </a:solidFill>
                <a:latin typeface="Franklin Gothic Book" panose="020B0503020102020204" pitchFamily="34" charset="0"/>
                <a:cs typeface="Garamond"/>
              </a:rPr>
              <a:t> </a:t>
            </a:r>
            <a:r>
              <a:rPr sz="2000" spc="-20" dirty="0">
                <a:solidFill>
                  <a:schemeClr val="tx2">
                    <a:lumMod val="25000"/>
                  </a:schemeClr>
                </a:solidFill>
                <a:latin typeface="Franklin Gothic Book" panose="020B0503020102020204" pitchFamily="34" charset="0"/>
                <a:cs typeface="Garamond"/>
              </a:rPr>
              <a:t>days</a:t>
            </a:r>
            <a:endParaRPr sz="2000" dirty="0">
              <a:solidFill>
                <a:schemeClr val="tx2">
                  <a:lumMod val="25000"/>
                </a:schemeClr>
              </a:solidFill>
              <a:latin typeface="Franklin Gothic Book" panose="020B0503020102020204" pitchFamily="34" charset="0"/>
              <a:cs typeface="Garamond"/>
            </a:endParaRPr>
          </a:p>
          <a:p>
            <a:pPr marL="469900">
              <a:spcBef>
                <a:spcPts val="960"/>
              </a:spcBef>
            </a:pPr>
            <a:r>
              <a:rPr sz="2400" dirty="0">
                <a:solidFill>
                  <a:schemeClr val="tx2">
                    <a:lumMod val="25000"/>
                  </a:schemeClr>
                </a:solidFill>
                <a:latin typeface="Franklin Gothic Book" panose="020B0503020102020204" pitchFamily="34" charset="0"/>
                <a:cs typeface="Garamond"/>
              </a:rPr>
              <a:t>Conduct</a:t>
            </a:r>
            <a:r>
              <a:rPr sz="2400" spc="25"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a</a:t>
            </a:r>
            <a:r>
              <a:rPr sz="2400" spc="55"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re-</a:t>
            </a:r>
            <a:r>
              <a:rPr sz="2400" spc="-10" dirty="0">
                <a:solidFill>
                  <a:schemeClr val="tx2">
                    <a:lumMod val="25000"/>
                  </a:schemeClr>
                </a:solidFill>
                <a:latin typeface="Franklin Gothic Book" panose="020B0503020102020204" pitchFamily="34" charset="0"/>
                <a:cs typeface="Garamond"/>
              </a:rPr>
              <a:t>inspection</a:t>
            </a:r>
            <a:endParaRPr sz="2400" dirty="0">
              <a:solidFill>
                <a:schemeClr val="tx2">
                  <a:lumMod val="25000"/>
                </a:schemeClr>
              </a:solidFill>
              <a:latin typeface="Franklin Gothic Book" panose="020B0503020102020204" pitchFamily="34" charset="0"/>
              <a:cs typeface="Garamond"/>
            </a:endParaRPr>
          </a:p>
          <a:p>
            <a:pPr marL="927735">
              <a:spcBef>
                <a:spcPts val="1050"/>
              </a:spcBef>
            </a:pPr>
            <a:r>
              <a:rPr sz="2000" dirty="0">
                <a:solidFill>
                  <a:schemeClr val="tx2">
                    <a:lumMod val="25000"/>
                  </a:schemeClr>
                </a:solidFill>
                <a:latin typeface="Franklin Gothic Book" panose="020B0503020102020204" pitchFamily="34" charset="0"/>
                <a:cs typeface="Garamond"/>
              </a:rPr>
              <a:t>Within</a:t>
            </a:r>
            <a:r>
              <a:rPr sz="2000" spc="-5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5</a:t>
            </a:r>
            <a:r>
              <a:rPr sz="2000" spc="-4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days</a:t>
            </a:r>
            <a:r>
              <a:rPr sz="2000" spc="-5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of</a:t>
            </a:r>
            <a:r>
              <a:rPr sz="2000" spc="25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compliance</a:t>
            </a:r>
            <a:r>
              <a:rPr sz="2000" spc="-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requirements</a:t>
            </a:r>
            <a:r>
              <a:rPr sz="2000" spc="-5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stated</a:t>
            </a:r>
            <a:r>
              <a:rPr sz="2000" spc="-2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in</a:t>
            </a:r>
            <a:r>
              <a:rPr sz="2000" spc="-45" dirty="0">
                <a:solidFill>
                  <a:schemeClr val="tx2">
                    <a:lumMod val="25000"/>
                  </a:schemeClr>
                </a:solidFill>
                <a:latin typeface="Franklin Gothic Book" panose="020B0503020102020204" pitchFamily="34" charset="0"/>
                <a:cs typeface="Garamond"/>
              </a:rPr>
              <a:t> </a:t>
            </a:r>
            <a:r>
              <a:rPr sz="2000" spc="-10" dirty="0">
                <a:solidFill>
                  <a:schemeClr val="tx2">
                    <a:lumMod val="25000"/>
                  </a:schemeClr>
                </a:solidFill>
                <a:latin typeface="Franklin Gothic Book" panose="020B0503020102020204" pitchFamily="34" charset="0"/>
                <a:cs typeface="Garamond"/>
              </a:rPr>
              <a:t>order</a:t>
            </a:r>
            <a:endParaRPr sz="2000" dirty="0">
              <a:solidFill>
                <a:schemeClr val="tx2">
                  <a:lumMod val="25000"/>
                </a:schemeClr>
              </a:solidFill>
              <a:latin typeface="Franklin Gothic Book" panose="020B0503020102020204" pitchFamily="34" charset="0"/>
              <a:cs typeface="Garamond"/>
            </a:endParaRPr>
          </a:p>
        </p:txBody>
      </p:sp>
      <p:pic>
        <p:nvPicPr>
          <p:cNvPr id="4" name="object 4"/>
          <p:cNvPicPr/>
          <p:nvPr/>
        </p:nvPicPr>
        <p:blipFill>
          <a:blip r:embed="rId3" cstate="print"/>
          <a:stretch>
            <a:fillRect/>
          </a:stretch>
        </p:blipFill>
        <p:spPr>
          <a:xfrm>
            <a:off x="9656384" y="5522227"/>
            <a:ext cx="1619250" cy="1143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BEDEA3-C8CD-178A-958F-9BBC9FF38848}"/>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object 2"/>
          <p:cNvSpPr txBox="1">
            <a:spLocks noGrp="1"/>
          </p:cNvSpPr>
          <p:nvPr>
            <p:ph type="title"/>
          </p:nvPr>
        </p:nvSpPr>
        <p:spPr>
          <a:xfrm>
            <a:off x="776875" y="522819"/>
            <a:ext cx="10401300" cy="670696"/>
          </a:xfrm>
          <a:prstGeom prst="rect">
            <a:avLst/>
          </a:prstGeom>
        </p:spPr>
        <p:txBody>
          <a:bodyPr vert="horz" wrap="square" lIns="0" tIns="16510" rIns="0" bIns="0" rtlCol="0" anchor="ctr">
            <a:spAutoFit/>
          </a:bodyPr>
          <a:lstStyle/>
          <a:p>
            <a:pPr marL="419100">
              <a:lnSpc>
                <a:spcPct val="100000"/>
              </a:lnSpc>
              <a:spcBef>
                <a:spcPts val="130"/>
              </a:spcBef>
            </a:pPr>
            <a:r>
              <a:rPr sz="4250" dirty="0">
                <a:solidFill>
                  <a:srgbClr val="252525"/>
                </a:solidFill>
                <a:latin typeface="Times New Roman"/>
                <a:cs typeface="Times New Roman"/>
              </a:rPr>
              <a:t>Inspection</a:t>
            </a:r>
            <a:r>
              <a:rPr sz="4250" spc="155" dirty="0">
                <a:solidFill>
                  <a:srgbClr val="252525"/>
                </a:solidFill>
                <a:latin typeface="Times New Roman"/>
                <a:cs typeface="Times New Roman"/>
              </a:rPr>
              <a:t> </a:t>
            </a:r>
            <a:r>
              <a:rPr sz="4250" spc="-10" dirty="0">
                <a:solidFill>
                  <a:srgbClr val="252525"/>
                </a:solidFill>
                <a:latin typeface="Times New Roman"/>
                <a:cs typeface="Times New Roman"/>
              </a:rPr>
              <a:t>Responsibility</a:t>
            </a:r>
            <a:endParaRPr sz="4250" dirty="0">
              <a:latin typeface="Times New Roman"/>
              <a:cs typeface="Times New Roman"/>
            </a:endParaRPr>
          </a:p>
        </p:txBody>
      </p:sp>
      <p:sp>
        <p:nvSpPr>
          <p:cNvPr id="3" name="object 3"/>
          <p:cNvSpPr txBox="1">
            <a:spLocks noGrp="1"/>
          </p:cNvSpPr>
          <p:nvPr>
            <p:ph type="body" idx="1"/>
          </p:nvPr>
        </p:nvSpPr>
        <p:spPr>
          <a:xfrm>
            <a:off x="904875" y="1824680"/>
            <a:ext cx="10382250" cy="2684205"/>
          </a:xfrm>
          <a:prstGeom prst="rect">
            <a:avLst/>
          </a:prstGeom>
        </p:spPr>
        <p:txBody>
          <a:bodyPr vert="horz" wrap="square" lIns="0" tIns="251977" rIns="0" bIns="0" rtlCol="0">
            <a:spAutoFit/>
          </a:bodyPr>
          <a:lstStyle/>
          <a:p>
            <a:pPr marL="771525" marR="542290" indent="0">
              <a:lnSpc>
                <a:spcPct val="102400"/>
              </a:lnSpc>
              <a:spcBef>
                <a:spcPts val="45"/>
              </a:spcBef>
              <a:buNone/>
            </a:pPr>
            <a:r>
              <a:rPr dirty="0">
                <a:solidFill>
                  <a:schemeClr val="tx2">
                    <a:lumMod val="25000"/>
                  </a:schemeClr>
                </a:solidFill>
              </a:rPr>
              <a:t>Inspectors</a:t>
            </a:r>
            <a:r>
              <a:rPr spc="160" dirty="0">
                <a:solidFill>
                  <a:schemeClr val="tx2">
                    <a:lumMod val="25000"/>
                  </a:schemeClr>
                </a:solidFill>
              </a:rPr>
              <a:t> </a:t>
            </a:r>
            <a:r>
              <a:rPr dirty="0">
                <a:solidFill>
                  <a:schemeClr val="tx2">
                    <a:lumMod val="25000"/>
                  </a:schemeClr>
                </a:solidFill>
              </a:rPr>
              <a:t>should</a:t>
            </a:r>
            <a:r>
              <a:rPr spc="160" dirty="0">
                <a:solidFill>
                  <a:schemeClr val="tx2">
                    <a:lumMod val="25000"/>
                  </a:schemeClr>
                </a:solidFill>
              </a:rPr>
              <a:t> </a:t>
            </a:r>
            <a:r>
              <a:rPr dirty="0">
                <a:solidFill>
                  <a:schemeClr val="tx2">
                    <a:lumMod val="25000"/>
                  </a:schemeClr>
                </a:solidFill>
              </a:rPr>
              <a:t>conduct</a:t>
            </a:r>
            <a:r>
              <a:rPr spc="125" dirty="0">
                <a:solidFill>
                  <a:schemeClr val="tx2">
                    <a:lumMod val="25000"/>
                  </a:schemeClr>
                </a:solidFill>
              </a:rPr>
              <a:t> </a:t>
            </a:r>
            <a:r>
              <a:rPr dirty="0">
                <a:solidFill>
                  <a:schemeClr val="tx2">
                    <a:lumMod val="25000"/>
                  </a:schemeClr>
                </a:solidFill>
              </a:rPr>
              <a:t>a</a:t>
            </a:r>
            <a:r>
              <a:rPr spc="110" dirty="0">
                <a:solidFill>
                  <a:schemeClr val="tx2">
                    <a:lumMod val="25000"/>
                  </a:schemeClr>
                </a:solidFill>
              </a:rPr>
              <a:t> </a:t>
            </a:r>
            <a:r>
              <a:rPr spc="-10" dirty="0">
                <a:solidFill>
                  <a:schemeClr val="tx2">
                    <a:lumMod val="25000"/>
                  </a:schemeClr>
                </a:solidFill>
              </a:rPr>
              <a:t>comprehensive inspection</a:t>
            </a:r>
          </a:p>
          <a:p>
            <a:pPr marL="1229360">
              <a:lnSpc>
                <a:spcPct val="100000"/>
              </a:lnSpc>
              <a:spcBef>
                <a:spcPts val="1030"/>
              </a:spcBef>
            </a:pPr>
            <a:r>
              <a:rPr sz="2400" dirty="0">
                <a:solidFill>
                  <a:schemeClr val="tx2">
                    <a:lumMod val="25000"/>
                  </a:schemeClr>
                </a:solidFill>
              </a:rPr>
              <a:t>Document</a:t>
            </a:r>
            <a:r>
              <a:rPr sz="2400" spc="55" dirty="0">
                <a:solidFill>
                  <a:schemeClr val="tx2">
                    <a:lumMod val="25000"/>
                  </a:schemeClr>
                </a:solidFill>
              </a:rPr>
              <a:t> </a:t>
            </a:r>
            <a:r>
              <a:rPr sz="2400" dirty="0">
                <a:solidFill>
                  <a:schemeClr val="tx2">
                    <a:lumMod val="25000"/>
                  </a:schemeClr>
                </a:solidFill>
              </a:rPr>
              <a:t>all</a:t>
            </a:r>
            <a:r>
              <a:rPr sz="2400" spc="-10" dirty="0">
                <a:solidFill>
                  <a:schemeClr val="tx2">
                    <a:lumMod val="25000"/>
                  </a:schemeClr>
                </a:solidFill>
              </a:rPr>
              <a:t> </a:t>
            </a:r>
            <a:r>
              <a:rPr sz="2400" dirty="0">
                <a:solidFill>
                  <a:schemeClr val="tx2">
                    <a:lumMod val="25000"/>
                  </a:schemeClr>
                </a:solidFill>
              </a:rPr>
              <a:t>violations</a:t>
            </a:r>
            <a:r>
              <a:rPr sz="2400" spc="-35" dirty="0">
                <a:solidFill>
                  <a:schemeClr val="tx2">
                    <a:lumMod val="25000"/>
                  </a:schemeClr>
                </a:solidFill>
              </a:rPr>
              <a:t> </a:t>
            </a:r>
            <a:r>
              <a:rPr sz="2400" dirty="0">
                <a:solidFill>
                  <a:schemeClr val="tx2">
                    <a:lumMod val="25000"/>
                  </a:schemeClr>
                </a:solidFill>
              </a:rPr>
              <a:t>of</a:t>
            </a:r>
            <a:r>
              <a:rPr sz="2400" spc="295" dirty="0">
                <a:solidFill>
                  <a:schemeClr val="tx2">
                    <a:lumMod val="25000"/>
                  </a:schemeClr>
                </a:solidFill>
              </a:rPr>
              <a:t> </a:t>
            </a:r>
            <a:r>
              <a:rPr sz="2400" dirty="0">
                <a:solidFill>
                  <a:schemeClr val="tx2">
                    <a:lumMod val="25000"/>
                  </a:schemeClr>
                </a:solidFill>
              </a:rPr>
              <a:t>the</a:t>
            </a:r>
            <a:r>
              <a:rPr sz="2400" spc="-5" dirty="0">
                <a:solidFill>
                  <a:schemeClr val="tx2">
                    <a:lumMod val="25000"/>
                  </a:schemeClr>
                </a:solidFill>
              </a:rPr>
              <a:t> </a:t>
            </a:r>
            <a:r>
              <a:rPr sz="2400" spc="-20" dirty="0">
                <a:solidFill>
                  <a:schemeClr val="tx2">
                    <a:lumMod val="25000"/>
                  </a:schemeClr>
                </a:solidFill>
              </a:rPr>
              <a:t>code</a:t>
            </a:r>
            <a:endParaRPr sz="2400" dirty="0">
              <a:solidFill>
                <a:schemeClr val="tx2">
                  <a:lumMod val="25000"/>
                </a:schemeClr>
              </a:solidFill>
              <a:cs typeface="Segoe UI Symbol"/>
            </a:endParaRPr>
          </a:p>
          <a:p>
            <a:pPr marL="1229360">
              <a:lnSpc>
                <a:spcPct val="100000"/>
              </a:lnSpc>
              <a:spcBef>
                <a:spcPts val="1025"/>
              </a:spcBef>
            </a:pPr>
            <a:r>
              <a:rPr sz="2400" dirty="0">
                <a:solidFill>
                  <a:schemeClr val="tx2">
                    <a:lumMod val="25000"/>
                  </a:schemeClr>
                </a:solidFill>
              </a:rPr>
              <a:t>Determine</a:t>
            </a:r>
            <a:r>
              <a:rPr sz="2400" spc="30" dirty="0">
                <a:solidFill>
                  <a:schemeClr val="tx2">
                    <a:lumMod val="25000"/>
                  </a:schemeClr>
                </a:solidFill>
              </a:rPr>
              <a:t> </a:t>
            </a:r>
            <a:r>
              <a:rPr sz="2400" dirty="0">
                <a:solidFill>
                  <a:schemeClr val="tx2">
                    <a:lumMod val="25000"/>
                  </a:schemeClr>
                </a:solidFill>
              </a:rPr>
              <a:t>most</a:t>
            </a:r>
            <a:r>
              <a:rPr sz="2400" spc="45" dirty="0">
                <a:solidFill>
                  <a:schemeClr val="tx2">
                    <a:lumMod val="25000"/>
                  </a:schemeClr>
                </a:solidFill>
              </a:rPr>
              <a:t> </a:t>
            </a:r>
            <a:r>
              <a:rPr sz="2400" dirty="0">
                <a:solidFill>
                  <a:schemeClr val="tx2">
                    <a:lumMod val="25000"/>
                  </a:schemeClr>
                </a:solidFill>
              </a:rPr>
              <a:t>critical</a:t>
            </a:r>
            <a:r>
              <a:rPr sz="2400" spc="40" dirty="0">
                <a:solidFill>
                  <a:schemeClr val="tx2">
                    <a:lumMod val="25000"/>
                  </a:schemeClr>
                </a:solidFill>
              </a:rPr>
              <a:t> </a:t>
            </a:r>
            <a:r>
              <a:rPr sz="2400" spc="-10" dirty="0">
                <a:solidFill>
                  <a:schemeClr val="tx2">
                    <a:lumMod val="25000"/>
                  </a:schemeClr>
                </a:solidFill>
              </a:rPr>
              <a:t>issues</a:t>
            </a:r>
            <a:endParaRPr sz="2400" dirty="0">
              <a:solidFill>
                <a:schemeClr val="tx2">
                  <a:lumMod val="25000"/>
                </a:schemeClr>
              </a:solidFill>
              <a:cs typeface="Segoe UI Symbol"/>
            </a:endParaRPr>
          </a:p>
          <a:p>
            <a:pPr marL="1229360">
              <a:lnSpc>
                <a:spcPct val="100000"/>
              </a:lnSpc>
              <a:spcBef>
                <a:spcPts val="1025"/>
              </a:spcBef>
            </a:pPr>
            <a:r>
              <a:rPr sz="2400" dirty="0">
                <a:solidFill>
                  <a:schemeClr val="tx2">
                    <a:lumMod val="25000"/>
                  </a:schemeClr>
                </a:solidFill>
              </a:rPr>
              <a:t>Develop</a:t>
            </a:r>
            <a:r>
              <a:rPr sz="2400" spc="-10" dirty="0">
                <a:solidFill>
                  <a:schemeClr val="tx2">
                    <a:lumMod val="25000"/>
                  </a:schemeClr>
                </a:solidFill>
              </a:rPr>
              <a:t> </a:t>
            </a:r>
            <a:r>
              <a:rPr sz="2400" dirty="0">
                <a:solidFill>
                  <a:schemeClr val="tx2">
                    <a:lumMod val="25000"/>
                  </a:schemeClr>
                </a:solidFill>
              </a:rPr>
              <a:t>a</a:t>
            </a:r>
            <a:r>
              <a:rPr sz="2400" spc="-40" dirty="0">
                <a:solidFill>
                  <a:schemeClr val="tx2">
                    <a:lumMod val="25000"/>
                  </a:schemeClr>
                </a:solidFill>
              </a:rPr>
              <a:t> </a:t>
            </a:r>
            <a:r>
              <a:rPr sz="2400" dirty="0">
                <a:solidFill>
                  <a:schemeClr val="tx2">
                    <a:lumMod val="25000"/>
                  </a:schemeClr>
                </a:solidFill>
              </a:rPr>
              <a:t>plan/schedule</a:t>
            </a:r>
            <a:r>
              <a:rPr sz="2400" spc="-65" dirty="0">
                <a:solidFill>
                  <a:schemeClr val="tx2">
                    <a:lumMod val="25000"/>
                  </a:schemeClr>
                </a:solidFill>
              </a:rPr>
              <a:t> </a:t>
            </a:r>
            <a:r>
              <a:rPr sz="2400" dirty="0">
                <a:solidFill>
                  <a:schemeClr val="tx2">
                    <a:lumMod val="25000"/>
                  </a:schemeClr>
                </a:solidFill>
              </a:rPr>
              <a:t>to</a:t>
            </a:r>
            <a:r>
              <a:rPr sz="2400" spc="-70" dirty="0">
                <a:solidFill>
                  <a:schemeClr val="tx2">
                    <a:lumMod val="25000"/>
                  </a:schemeClr>
                </a:solidFill>
              </a:rPr>
              <a:t> </a:t>
            </a:r>
            <a:r>
              <a:rPr sz="2400" dirty="0">
                <a:solidFill>
                  <a:schemeClr val="tx2">
                    <a:lumMod val="25000"/>
                  </a:schemeClr>
                </a:solidFill>
              </a:rPr>
              <a:t>achieve</a:t>
            </a:r>
            <a:r>
              <a:rPr sz="2400" spc="5" dirty="0">
                <a:solidFill>
                  <a:schemeClr val="tx2">
                    <a:lumMod val="25000"/>
                  </a:schemeClr>
                </a:solidFill>
              </a:rPr>
              <a:t> </a:t>
            </a:r>
            <a:r>
              <a:rPr sz="2400" spc="-10" dirty="0">
                <a:solidFill>
                  <a:schemeClr val="tx2">
                    <a:lumMod val="25000"/>
                  </a:schemeClr>
                </a:solidFill>
              </a:rPr>
              <a:t>compliance</a:t>
            </a:r>
            <a:endParaRPr sz="2400" dirty="0">
              <a:solidFill>
                <a:schemeClr val="tx2">
                  <a:lumMod val="25000"/>
                </a:schemeClr>
              </a:solidFill>
              <a:cs typeface="Segoe UI Symbol"/>
            </a:endParaRPr>
          </a:p>
          <a:p>
            <a:pPr marL="1229360">
              <a:lnSpc>
                <a:spcPct val="100000"/>
              </a:lnSpc>
              <a:spcBef>
                <a:spcPts val="950"/>
              </a:spcBef>
            </a:pPr>
            <a:r>
              <a:rPr sz="2400" dirty="0">
                <a:solidFill>
                  <a:schemeClr val="tx2">
                    <a:lumMod val="25000"/>
                  </a:schemeClr>
                </a:solidFill>
              </a:rPr>
              <a:t>Serves</a:t>
            </a:r>
            <a:r>
              <a:rPr sz="2400" spc="-5" dirty="0">
                <a:solidFill>
                  <a:schemeClr val="tx2">
                    <a:lumMod val="25000"/>
                  </a:schemeClr>
                </a:solidFill>
              </a:rPr>
              <a:t> </a:t>
            </a:r>
            <a:r>
              <a:rPr sz="2400" dirty="0">
                <a:solidFill>
                  <a:schemeClr val="tx2">
                    <a:lumMod val="25000"/>
                  </a:schemeClr>
                </a:solidFill>
              </a:rPr>
              <a:t>as</a:t>
            </a:r>
            <a:r>
              <a:rPr sz="2400" spc="5" dirty="0">
                <a:solidFill>
                  <a:schemeClr val="tx2">
                    <a:lumMod val="25000"/>
                  </a:schemeClr>
                </a:solidFill>
              </a:rPr>
              <a:t> </a:t>
            </a:r>
            <a:r>
              <a:rPr sz="2400" dirty="0">
                <a:solidFill>
                  <a:schemeClr val="tx2">
                    <a:lumMod val="25000"/>
                  </a:schemeClr>
                </a:solidFill>
              </a:rPr>
              <a:t>a</a:t>
            </a:r>
            <a:r>
              <a:rPr sz="2400" spc="-10" dirty="0">
                <a:solidFill>
                  <a:schemeClr val="tx2">
                    <a:lumMod val="25000"/>
                  </a:schemeClr>
                </a:solidFill>
              </a:rPr>
              <a:t> </a:t>
            </a:r>
            <a:r>
              <a:rPr sz="2400" dirty="0">
                <a:solidFill>
                  <a:schemeClr val="tx2">
                    <a:lumMod val="25000"/>
                  </a:schemeClr>
                </a:solidFill>
              </a:rPr>
              <a:t>checklist</a:t>
            </a:r>
            <a:r>
              <a:rPr sz="2400" spc="30" dirty="0">
                <a:solidFill>
                  <a:schemeClr val="tx2">
                    <a:lumMod val="25000"/>
                  </a:schemeClr>
                </a:solidFill>
              </a:rPr>
              <a:t> </a:t>
            </a:r>
            <a:r>
              <a:rPr sz="2400" dirty="0">
                <a:solidFill>
                  <a:schemeClr val="tx2">
                    <a:lumMod val="25000"/>
                  </a:schemeClr>
                </a:solidFill>
              </a:rPr>
              <a:t>in</a:t>
            </a:r>
            <a:r>
              <a:rPr sz="2400" spc="-40" dirty="0">
                <a:solidFill>
                  <a:schemeClr val="tx2">
                    <a:lumMod val="25000"/>
                  </a:schemeClr>
                </a:solidFill>
              </a:rPr>
              <a:t> </a:t>
            </a:r>
            <a:r>
              <a:rPr sz="2400" dirty="0">
                <a:solidFill>
                  <a:schemeClr val="tx2">
                    <a:lumMod val="25000"/>
                  </a:schemeClr>
                </a:solidFill>
              </a:rPr>
              <a:t>monitoring</a:t>
            </a:r>
            <a:r>
              <a:rPr sz="2400" spc="-35" dirty="0">
                <a:solidFill>
                  <a:schemeClr val="tx2">
                    <a:lumMod val="25000"/>
                  </a:schemeClr>
                </a:solidFill>
              </a:rPr>
              <a:t> </a:t>
            </a:r>
            <a:r>
              <a:rPr sz="2400" dirty="0">
                <a:solidFill>
                  <a:schemeClr val="tx2">
                    <a:lumMod val="25000"/>
                  </a:schemeClr>
                </a:solidFill>
              </a:rPr>
              <a:t>and</a:t>
            </a:r>
            <a:r>
              <a:rPr sz="2400" spc="-10" dirty="0">
                <a:solidFill>
                  <a:schemeClr val="tx2">
                    <a:lumMod val="25000"/>
                  </a:schemeClr>
                </a:solidFill>
              </a:rPr>
              <a:t> documenting</a:t>
            </a:r>
            <a:r>
              <a:rPr lang="en-US" sz="2400" spc="-10" dirty="0">
                <a:solidFill>
                  <a:schemeClr val="tx2">
                    <a:lumMod val="25000"/>
                  </a:schemeClr>
                </a:solidFill>
              </a:rPr>
              <a:t> </a:t>
            </a:r>
            <a:r>
              <a:rPr sz="2400" spc="-10" dirty="0">
                <a:solidFill>
                  <a:schemeClr val="tx2">
                    <a:lumMod val="25000"/>
                  </a:schemeClr>
                </a:solidFill>
              </a:rPr>
              <a:t>progress</a:t>
            </a:r>
            <a:endParaRPr sz="2400" dirty="0">
              <a:solidFill>
                <a:schemeClr val="tx2">
                  <a:lumMod val="25000"/>
                </a:schemeClr>
              </a:solidFill>
            </a:endParaRPr>
          </a:p>
        </p:txBody>
      </p:sp>
      <p:pic>
        <p:nvPicPr>
          <p:cNvPr id="4" name="object 4"/>
          <p:cNvPicPr/>
          <p:nvPr/>
        </p:nvPicPr>
        <p:blipFill>
          <a:blip r:embed="rId3" cstate="print"/>
          <a:stretch>
            <a:fillRect/>
          </a:stretch>
        </p:blipFill>
        <p:spPr>
          <a:xfrm>
            <a:off x="9449906" y="5303493"/>
            <a:ext cx="1619250" cy="1143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65645-7FBE-2C46-4B7F-DFE0D0FCCD90}"/>
              </a:ext>
            </a:extLst>
          </p:cNvPr>
          <p:cNvPicPr>
            <a:picLocks noChangeAspect="1"/>
          </p:cNvPicPr>
          <p:nvPr/>
        </p:nvPicPr>
        <p:blipFill>
          <a:blip r:embed="rId3"/>
          <a:stretch>
            <a:fillRect/>
          </a:stretch>
        </p:blipFill>
        <p:spPr>
          <a:xfrm>
            <a:off x="18195" y="3876259"/>
            <a:ext cx="2943636" cy="2981741"/>
          </a:xfrm>
          <a:prstGeom prst="rect">
            <a:avLst/>
          </a:prstGeom>
        </p:spPr>
      </p:pic>
      <p:sp>
        <p:nvSpPr>
          <p:cNvPr id="2" name="Content Placeholder 1"/>
          <p:cNvSpPr>
            <a:spLocks noGrp="1"/>
          </p:cNvSpPr>
          <p:nvPr>
            <p:ph idx="1"/>
          </p:nvPr>
        </p:nvSpPr>
        <p:spPr>
          <a:xfrm>
            <a:off x="1218112" y="1253331"/>
            <a:ext cx="10382250" cy="4351338"/>
          </a:xfrm>
        </p:spPr>
        <p:txBody>
          <a:bodyPr/>
          <a:lstStyle/>
          <a:p>
            <a:pPr marL="0" indent="0">
              <a:buNone/>
            </a:pPr>
            <a:r>
              <a:rPr lang="en-US" dirty="0">
                <a:solidFill>
                  <a:schemeClr val="tx2">
                    <a:lumMod val="25000"/>
                  </a:schemeClr>
                </a:solidFill>
              </a:rPr>
              <a:t>Written Orders to abate nuisance conditions and/ or violations to the Sanitary Code</a:t>
            </a:r>
          </a:p>
          <a:p>
            <a:pPr marL="0" indent="0">
              <a:buNone/>
            </a:pPr>
            <a:r>
              <a:rPr lang="en-US" dirty="0">
                <a:solidFill>
                  <a:schemeClr val="tx2">
                    <a:lumMod val="25000"/>
                  </a:schemeClr>
                </a:solidFill>
              </a:rPr>
              <a:t>Specific timeframe for compliance</a:t>
            </a:r>
          </a:p>
          <a:p>
            <a:pPr marL="402336" lvl="1" indent="0">
              <a:buNone/>
            </a:pPr>
            <a:r>
              <a:rPr lang="en-US" dirty="0">
                <a:solidFill>
                  <a:schemeClr val="tx2">
                    <a:lumMod val="25000"/>
                  </a:schemeClr>
                </a:solidFill>
              </a:rPr>
              <a:t>Deemed to Endanger-24 hours</a:t>
            </a:r>
          </a:p>
          <a:p>
            <a:pPr marL="402336" lvl="1" indent="0">
              <a:buNone/>
            </a:pPr>
            <a:r>
              <a:rPr lang="en-US" dirty="0">
                <a:solidFill>
                  <a:schemeClr val="tx2">
                    <a:lumMod val="25000"/>
                  </a:schemeClr>
                </a:solidFill>
              </a:rPr>
              <a:t>Other items up to 30 days -  “Good Faith Effort.”</a:t>
            </a:r>
          </a:p>
          <a:p>
            <a:pPr marL="0" indent="0">
              <a:buNone/>
            </a:pPr>
            <a:r>
              <a:rPr lang="en-US" dirty="0">
                <a:solidFill>
                  <a:schemeClr val="tx2">
                    <a:lumMod val="25000"/>
                  </a:schemeClr>
                </a:solidFill>
              </a:rPr>
              <a:t>BOH may be able to impose fines</a:t>
            </a:r>
          </a:p>
          <a:p>
            <a:pPr marL="0" indent="0">
              <a:buNone/>
            </a:pPr>
            <a:r>
              <a:rPr lang="en-US" dirty="0">
                <a:solidFill>
                  <a:schemeClr val="tx2">
                    <a:lumMod val="25000"/>
                  </a:schemeClr>
                </a:solidFill>
              </a:rPr>
              <a:t>BOH may conduct cleaning and then bill the occupant.</a:t>
            </a:r>
          </a:p>
          <a:p>
            <a:pPr marL="0" indent="0">
              <a:buNone/>
            </a:pPr>
            <a:r>
              <a:rPr lang="en-US" dirty="0">
                <a:solidFill>
                  <a:schemeClr val="tx2">
                    <a:lumMod val="25000"/>
                  </a:schemeClr>
                </a:solidFill>
              </a:rPr>
              <a:t>Condemnation</a:t>
            </a:r>
          </a:p>
          <a:p>
            <a:pPr marL="402336" lvl="1" indent="0">
              <a:buNone/>
            </a:pPr>
            <a:r>
              <a:rPr lang="en-US" dirty="0">
                <a:solidFill>
                  <a:schemeClr val="tx2">
                    <a:lumMod val="25000"/>
                  </a:schemeClr>
                </a:solidFill>
              </a:rPr>
              <a:t>eventual tear down</a:t>
            </a:r>
          </a:p>
          <a:p>
            <a:pPr lvl="1"/>
            <a:endParaRPr lang="en-US" dirty="0">
              <a:solidFill>
                <a:schemeClr val="accent1">
                  <a:lumMod val="75000"/>
                </a:schemeClr>
              </a:solidFill>
            </a:endParaRPr>
          </a:p>
        </p:txBody>
      </p:sp>
      <p:sp>
        <p:nvSpPr>
          <p:cNvPr id="3" name="Title 2"/>
          <p:cNvSpPr>
            <a:spLocks noGrp="1"/>
          </p:cNvSpPr>
          <p:nvPr>
            <p:ph type="title"/>
          </p:nvPr>
        </p:nvSpPr>
        <p:spPr>
          <a:xfrm>
            <a:off x="572588" y="89354"/>
            <a:ext cx="10401300" cy="1325563"/>
          </a:xfrm>
        </p:spPr>
        <p:txBody>
          <a:bodyPr/>
          <a:lstStyle/>
          <a:p>
            <a:r>
              <a:rPr lang="en-US" b="0" dirty="0"/>
              <a:t>Enforcement Options:</a:t>
            </a:r>
          </a:p>
        </p:txBody>
      </p:sp>
    </p:spTree>
    <p:extLst>
      <p:ext uri="{BB962C8B-B14F-4D97-AF65-F5344CB8AC3E}">
        <p14:creationId xmlns:p14="http://schemas.microsoft.com/office/powerpoint/2010/main" val="1524691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6B45F2-3945-E36C-CE23-AAFEBB3AF2FE}"/>
              </a:ext>
            </a:extLst>
          </p:cNvPr>
          <p:cNvPicPr>
            <a:picLocks noChangeAspect="1"/>
          </p:cNvPicPr>
          <p:nvPr/>
        </p:nvPicPr>
        <p:blipFill>
          <a:blip r:embed="rId2"/>
          <a:stretch>
            <a:fillRect/>
          </a:stretch>
        </p:blipFill>
        <p:spPr>
          <a:xfrm>
            <a:off x="0" y="3876259"/>
            <a:ext cx="2943636" cy="2981741"/>
          </a:xfrm>
          <a:prstGeom prst="rect">
            <a:avLst/>
          </a:prstGeom>
        </p:spPr>
      </p:pic>
      <p:sp>
        <p:nvSpPr>
          <p:cNvPr id="2" name="object 2"/>
          <p:cNvSpPr txBox="1">
            <a:spLocks noGrp="1"/>
          </p:cNvSpPr>
          <p:nvPr>
            <p:ph type="ctrTitle"/>
          </p:nvPr>
        </p:nvSpPr>
        <p:spPr>
          <a:xfrm>
            <a:off x="3962060" y="641718"/>
            <a:ext cx="2291080" cy="567463"/>
          </a:xfrm>
          <a:prstGeom prst="rect">
            <a:avLst/>
          </a:prstGeom>
        </p:spPr>
        <p:txBody>
          <a:bodyPr vert="horz" wrap="square" lIns="0" tIns="13335" rIns="0" bIns="0" rtlCol="0" anchor="ctr">
            <a:spAutoFit/>
          </a:bodyPr>
          <a:lstStyle/>
          <a:p>
            <a:pPr marL="12700">
              <a:lnSpc>
                <a:spcPct val="100000"/>
              </a:lnSpc>
              <a:spcBef>
                <a:spcPts val="105"/>
              </a:spcBef>
            </a:pPr>
            <a:r>
              <a:rPr sz="3600" spc="-10" dirty="0"/>
              <a:t>Hoarding</a:t>
            </a:r>
            <a:endParaRPr sz="3600"/>
          </a:p>
        </p:txBody>
      </p:sp>
      <p:sp>
        <p:nvSpPr>
          <p:cNvPr id="3" name="object 3"/>
          <p:cNvSpPr txBox="1"/>
          <p:nvPr/>
        </p:nvSpPr>
        <p:spPr>
          <a:xfrm>
            <a:off x="702023" y="518393"/>
            <a:ext cx="6888767" cy="439223"/>
          </a:xfrm>
          <a:prstGeom prst="rect">
            <a:avLst/>
          </a:prstGeom>
        </p:spPr>
        <p:txBody>
          <a:bodyPr vert="horz" wrap="square" lIns="0" tIns="15875" rIns="0" bIns="0" rtlCol="0">
            <a:spAutoFit/>
          </a:bodyPr>
          <a:lstStyle/>
          <a:p>
            <a:pPr marL="12700">
              <a:spcBef>
                <a:spcPts val="125"/>
              </a:spcBef>
            </a:pPr>
            <a:r>
              <a:rPr sz="2750" spc="90" dirty="0">
                <a:solidFill>
                  <a:schemeClr val="tx2">
                    <a:lumMod val="25000"/>
                  </a:schemeClr>
                </a:solidFill>
                <a:latin typeface="Franklin Gothic Book" panose="020B0503020102020204" pitchFamily="34" charset="0"/>
                <a:cs typeface="Garamond"/>
              </a:rPr>
              <a:t>The</a:t>
            </a:r>
            <a:r>
              <a:rPr sz="2750" spc="-3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process</a:t>
            </a:r>
            <a:r>
              <a:rPr sz="2750" spc="3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may</a:t>
            </a:r>
            <a:r>
              <a:rPr sz="2750" spc="30"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involve</a:t>
            </a:r>
            <a:r>
              <a:rPr sz="2750" spc="3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a</a:t>
            </a:r>
            <a:r>
              <a:rPr sz="2750" spc="-10" dirty="0">
                <a:solidFill>
                  <a:schemeClr val="tx2">
                    <a:lumMod val="25000"/>
                  </a:schemeClr>
                </a:solidFill>
                <a:latin typeface="Franklin Gothic Book" panose="020B0503020102020204" pitchFamily="34" charset="0"/>
                <a:cs typeface="Garamond"/>
              </a:rPr>
              <a:t> condemnation</a:t>
            </a:r>
            <a:endParaRPr sz="2750" dirty="0">
              <a:solidFill>
                <a:schemeClr val="tx2">
                  <a:lumMod val="25000"/>
                </a:schemeClr>
              </a:solidFill>
              <a:latin typeface="Franklin Gothic Book" panose="020B0503020102020204" pitchFamily="34" charset="0"/>
              <a:cs typeface="Garamond"/>
            </a:endParaRPr>
          </a:p>
        </p:txBody>
      </p:sp>
      <p:pic>
        <p:nvPicPr>
          <p:cNvPr id="4" name="object 4"/>
          <p:cNvPicPr/>
          <p:nvPr/>
        </p:nvPicPr>
        <p:blipFill>
          <a:blip r:embed="rId3" cstate="print"/>
          <a:stretch>
            <a:fillRect/>
          </a:stretch>
        </p:blipFill>
        <p:spPr>
          <a:xfrm>
            <a:off x="9629283" y="5498629"/>
            <a:ext cx="1619250" cy="1143000"/>
          </a:xfrm>
          <a:prstGeom prst="rect">
            <a:avLst/>
          </a:prstGeom>
        </p:spPr>
      </p:pic>
      <p:pic>
        <p:nvPicPr>
          <p:cNvPr id="5" name="object 5"/>
          <p:cNvPicPr/>
          <p:nvPr/>
        </p:nvPicPr>
        <p:blipFill>
          <a:blip r:embed="rId4" cstate="print"/>
          <a:stretch>
            <a:fillRect/>
          </a:stretch>
        </p:blipFill>
        <p:spPr>
          <a:xfrm>
            <a:off x="3358905" y="3186272"/>
            <a:ext cx="5181600" cy="3352800"/>
          </a:xfrm>
          <a:prstGeom prst="rect">
            <a:avLst/>
          </a:prstGeom>
        </p:spPr>
      </p:pic>
      <p:sp>
        <p:nvSpPr>
          <p:cNvPr id="6" name="object 3">
            <a:extLst>
              <a:ext uri="{FF2B5EF4-FFF2-40B4-BE49-F238E27FC236}">
                <a16:creationId xmlns:a16="http://schemas.microsoft.com/office/drawing/2014/main" id="{8146DA11-B98D-F25A-F567-2537B725ED02}"/>
              </a:ext>
            </a:extLst>
          </p:cNvPr>
          <p:cNvSpPr txBox="1"/>
          <p:nvPr/>
        </p:nvSpPr>
        <p:spPr>
          <a:xfrm>
            <a:off x="702023" y="1200371"/>
            <a:ext cx="9984174" cy="1747273"/>
          </a:xfrm>
          <a:prstGeom prst="rect">
            <a:avLst/>
          </a:prstGeom>
        </p:spPr>
        <p:txBody>
          <a:bodyPr vert="horz" wrap="square" lIns="0" tIns="15875" rIns="0" bIns="0" rtlCol="0">
            <a:spAutoFit/>
          </a:bodyPr>
          <a:lstStyle/>
          <a:p>
            <a:pPr marL="12700">
              <a:spcBef>
                <a:spcPts val="125"/>
              </a:spcBef>
            </a:pPr>
            <a:r>
              <a:rPr lang="en-US" sz="2750" spc="90" dirty="0">
                <a:solidFill>
                  <a:srgbClr val="C00000"/>
                </a:solidFill>
                <a:latin typeface="Franklin Gothic Book" panose="020B0503020102020204" pitchFamily="34" charset="0"/>
                <a:cs typeface="Garamond"/>
              </a:rPr>
              <a:t>When is this really necessary?</a:t>
            </a:r>
          </a:p>
          <a:p>
            <a:pPr marL="12700">
              <a:spcBef>
                <a:spcPts val="125"/>
              </a:spcBef>
            </a:pPr>
            <a:endParaRPr lang="en-US" sz="2750" spc="90" dirty="0">
              <a:solidFill>
                <a:schemeClr val="tx2">
                  <a:lumMod val="25000"/>
                </a:schemeClr>
              </a:solidFill>
              <a:latin typeface="Franklin Gothic Book" panose="020B0503020102020204" pitchFamily="34" charset="0"/>
              <a:cs typeface="Garamond"/>
            </a:endParaRPr>
          </a:p>
          <a:p>
            <a:pPr marL="12700">
              <a:spcBef>
                <a:spcPts val="125"/>
              </a:spcBef>
            </a:pPr>
            <a:r>
              <a:rPr lang="en-US" sz="2750" b="1" spc="90" dirty="0">
                <a:solidFill>
                  <a:schemeClr val="tx2">
                    <a:lumMod val="25000"/>
                  </a:schemeClr>
                </a:solidFill>
                <a:latin typeface="Franklin Gothic Book" panose="020B0503020102020204" pitchFamily="34" charset="0"/>
                <a:cs typeface="Garamond"/>
              </a:rPr>
              <a:t>NOTE: Cleanouts very traumatic &amp; near 100% recidivism rate</a:t>
            </a:r>
          </a:p>
          <a:p>
            <a:pPr marL="12700">
              <a:spcBef>
                <a:spcPts val="125"/>
              </a:spcBef>
            </a:pPr>
            <a:endParaRPr lang="en-US" sz="2750" spc="90" dirty="0">
              <a:solidFill>
                <a:schemeClr val="tx2">
                  <a:lumMod val="25000"/>
                </a:schemeClr>
              </a:solidFill>
              <a:latin typeface="Franklin Gothic Book" panose="020B0503020102020204" pitchFamily="34" charset="0"/>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118360" y="1825625"/>
            <a:ext cx="10382250" cy="3584956"/>
          </a:xfrm>
          <a:prstGeom prst="rect">
            <a:avLst/>
          </a:prstGeom>
        </p:spPr>
        <p:txBody>
          <a:bodyPr vert="horz" wrap="square" lIns="0" tIns="133985" rIns="0" bIns="0" rtlCol="0">
            <a:spAutoFit/>
          </a:bodyPr>
          <a:lstStyle/>
          <a:p>
            <a:pPr marL="370586" indent="0">
              <a:lnSpc>
                <a:spcPct val="100000"/>
              </a:lnSpc>
              <a:spcBef>
                <a:spcPts val="1055"/>
              </a:spcBef>
              <a:buNone/>
            </a:pPr>
            <a:r>
              <a:rPr spc="45" dirty="0">
                <a:solidFill>
                  <a:schemeClr val="tx2">
                    <a:lumMod val="25000"/>
                  </a:schemeClr>
                </a:solidFill>
              </a:rPr>
              <a:t>410.650</a:t>
            </a:r>
            <a:r>
              <a:rPr spc="55" dirty="0">
                <a:solidFill>
                  <a:schemeClr val="tx2">
                    <a:lumMod val="25000"/>
                  </a:schemeClr>
                </a:solidFill>
              </a:rPr>
              <a:t> </a:t>
            </a:r>
            <a:r>
              <a:rPr dirty="0">
                <a:solidFill>
                  <a:schemeClr val="tx2">
                    <a:lumMod val="25000"/>
                  </a:schemeClr>
                </a:solidFill>
              </a:rPr>
              <a:t>Dwellings</a:t>
            </a:r>
            <a:r>
              <a:rPr spc="40" dirty="0">
                <a:solidFill>
                  <a:schemeClr val="tx2">
                    <a:lumMod val="25000"/>
                  </a:schemeClr>
                </a:solidFill>
              </a:rPr>
              <a:t> </a:t>
            </a:r>
            <a:r>
              <a:rPr dirty="0">
                <a:solidFill>
                  <a:schemeClr val="tx2">
                    <a:lumMod val="25000"/>
                  </a:schemeClr>
                </a:solidFill>
              </a:rPr>
              <a:t>Unfit</a:t>
            </a:r>
            <a:r>
              <a:rPr spc="95" dirty="0">
                <a:solidFill>
                  <a:schemeClr val="tx2">
                    <a:lumMod val="25000"/>
                  </a:schemeClr>
                </a:solidFill>
              </a:rPr>
              <a:t> </a:t>
            </a:r>
            <a:r>
              <a:rPr dirty="0">
                <a:solidFill>
                  <a:schemeClr val="tx2">
                    <a:lumMod val="25000"/>
                  </a:schemeClr>
                </a:solidFill>
              </a:rPr>
              <a:t>for</a:t>
            </a:r>
            <a:r>
              <a:rPr spc="-20" dirty="0">
                <a:solidFill>
                  <a:schemeClr val="tx2">
                    <a:lumMod val="25000"/>
                  </a:schemeClr>
                </a:solidFill>
              </a:rPr>
              <a:t> </a:t>
            </a:r>
            <a:r>
              <a:rPr spc="-10" dirty="0">
                <a:solidFill>
                  <a:schemeClr val="tx2">
                    <a:lumMod val="25000"/>
                  </a:schemeClr>
                </a:solidFill>
              </a:rPr>
              <a:t>Habitation</a:t>
            </a:r>
          </a:p>
          <a:p>
            <a:pPr marL="1111250">
              <a:lnSpc>
                <a:spcPct val="100000"/>
              </a:lnSpc>
              <a:spcBef>
                <a:spcPts val="805"/>
              </a:spcBef>
            </a:pPr>
            <a:r>
              <a:rPr sz="2400" dirty="0">
                <a:solidFill>
                  <a:schemeClr val="tx2">
                    <a:lumMod val="25000"/>
                  </a:schemeClr>
                </a:solidFill>
              </a:rPr>
              <a:t>Issue</a:t>
            </a:r>
            <a:r>
              <a:rPr sz="2400" spc="50" dirty="0">
                <a:solidFill>
                  <a:schemeClr val="tx2">
                    <a:lumMod val="25000"/>
                  </a:schemeClr>
                </a:solidFill>
              </a:rPr>
              <a:t> </a:t>
            </a:r>
            <a:r>
              <a:rPr sz="2400" dirty="0">
                <a:solidFill>
                  <a:schemeClr val="tx2">
                    <a:lumMod val="25000"/>
                  </a:schemeClr>
                </a:solidFill>
              </a:rPr>
              <a:t>written</a:t>
            </a:r>
            <a:r>
              <a:rPr sz="2400" spc="-20" dirty="0">
                <a:solidFill>
                  <a:schemeClr val="tx2">
                    <a:lumMod val="25000"/>
                  </a:schemeClr>
                </a:solidFill>
              </a:rPr>
              <a:t> </a:t>
            </a:r>
            <a:r>
              <a:rPr sz="2400" dirty="0">
                <a:solidFill>
                  <a:schemeClr val="tx2">
                    <a:lumMod val="25000"/>
                  </a:schemeClr>
                </a:solidFill>
              </a:rPr>
              <a:t>finding</a:t>
            </a:r>
            <a:r>
              <a:rPr sz="2400" spc="-15" dirty="0">
                <a:solidFill>
                  <a:schemeClr val="tx2">
                    <a:lumMod val="25000"/>
                  </a:schemeClr>
                </a:solidFill>
              </a:rPr>
              <a:t> </a:t>
            </a:r>
            <a:r>
              <a:rPr sz="2400" dirty="0">
                <a:solidFill>
                  <a:schemeClr val="tx2">
                    <a:lumMod val="25000"/>
                  </a:schemeClr>
                </a:solidFill>
              </a:rPr>
              <a:t>of</a:t>
            </a:r>
            <a:r>
              <a:rPr sz="2400" spc="295" dirty="0">
                <a:solidFill>
                  <a:schemeClr val="tx2">
                    <a:lumMod val="25000"/>
                  </a:schemeClr>
                </a:solidFill>
              </a:rPr>
              <a:t> </a:t>
            </a:r>
            <a:r>
              <a:rPr sz="2400" spc="-10" dirty="0">
                <a:solidFill>
                  <a:schemeClr val="tx2">
                    <a:lumMod val="25000"/>
                  </a:schemeClr>
                </a:solidFill>
              </a:rPr>
              <a:t>condition</a:t>
            </a:r>
            <a:endParaRPr sz="2400" dirty="0">
              <a:solidFill>
                <a:schemeClr val="tx2">
                  <a:lumMod val="25000"/>
                </a:schemeClr>
              </a:solidFill>
              <a:cs typeface="Segoe UI Symbol"/>
            </a:endParaRPr>
          </a:p>
          <a:p>
            <a:pPr marL="1568450">
              <a:lnSpc>
                <a:spcPct val="100000"/>
              </a:lnSpc>
              <a:spcBef>
                <a:spcPts val="750"/>
              </a:spcBef>
            </a:pPr>
            <a:r>
              <a:rPr sz="2000" dirty="0">
                <a:solidFill>
                  <a:schemeClr val="tx2">
                    <a:lumMod val="25000"/>
                  </a:schemeClr>
                </a:solidFill>
              </a:rPr>
              <a:t>Description</a:t>
            </a:r>
            <a:r>
              <a:rPr sz="2000" spc="-65" dirty="0">
                <a:solidFill>
                  <a:schemeClr val="tx2">
                    <a:lumMod val="25000"/>
                  </a:schemeClr>
                </a:solidFill>
              </a:rPr>
              <a:t> </a:t>
            </a:r>
            <a:r>
              <a:rPr sz="2000" dirty="0">
                <a:solidFill>
                  <a:schemeClr val="tx2">
                    <a:lumMod val="25000"/>
                  </a:schemeClr>
                </a:solidFill>
              </a:rPr>
              <a:t>of</a:t>
            </a:r>
            <a:r>
              <a:rPr sz="2000" spc="215" dirty="0">
                <a:solidFill>
                  <a:schemeClr val="tx2">
                    <a:lumMod val="25000"/>
                  </a:schemeClr>
                </a:solidFill>
              </a:rPr>
              <a:t> </a:t>
            </a:r>
            <a:r>
              <a:rPr sz="2000" dirty="0">
                <a:solidFill>
                  <a:schemeClr val="tx2">
                    <a:lumMod val="25000"/>
                  </a:schemeClr>
                </a:solidFill>
              </a:rPr>
              <a:t>the</a:t>
            </a:r>
            <a:r>
              <a:rPr sz="2000" spc="-25" dirty="0">
                <a:solidFill>
                  <a:schemeClr val="tx2">
                    <a:lumMod val="25000"/>
                  </a:schemeClr>
                </a:solidFill>
              </a:rPr>
              <a:t> </a:t>
            </a:r>
            <a:r>
              <a:rPr sz="2000" dirty="0">
                <a:solidFill>
                  <a:schemeClr val="tx2">
                    <a:lumMod val="25000"/>
                  </a:schemeClr>
                </a:solidFill>
              </a:rPr>
              <a:t>conditions</a:t>
            </a:r>
            <a:r>
              <a:rPr sz="2000" spc="-5" dirty="0">
                <a:solidFill>
                  <a:schemeClr val="tx2">
                    <a:lumMod val="25000"/>
                  </a:schemeClr>
                </a:solidFill>
              </a:rPr>
              <a:t> </a:t>
            </a:r>
            <a:r>
              <a:rPr sz="2000" dirty="0">
                <a:solidFill>
                  <a:schemeClr val="tx2">
                    <a:lumMod val="25000"/>
                  </a:schemeClr>
                </a:solidFill>
              </a:rPr>
              <a:t>resulting</a:t>
            </a:r>
            <a:r>
              <a:rPr sz="2000" spc="-20" dirty="0">
                <a:solidFill>
                  <a:schemeClr val="tx2">
                    <a:lumMod val="25000"/>
                  </a:schemeClr>
                </a:solidFill>
              </a:rPr>
              <a:t> </a:t>
            </a:r>
            <a:r>
              <a:rPr sz="2000" dirty="0">
                <a:solidFill>
                  <a:schemeClr val="tx2">
                    <a:lumMod val="25000"/>
                  </a:schemeClr>
                </a:solidFill>
              </a:rPr>
              <a:t>in</a:t>
            </a:r>
            <a:r>
              <a:rPr sz="2000" spc="-65" dirty="0">
                <a:solidFill>
                  <a:schemeClr val="tx2">
                    <a:lumMod val="25000"/>
                  </a:schemeClr>
                </a:solidFill>
              </a:rPr>
              <a:t> </a:t>
            </a:r>
            <a:r>
              <a:rPr sz="2000" dirty="0">
                <a:solidFill>
                  <a:schemeClr val="tx2">
                    <a:lumMod val="25000"/>
                  </a:schemeClr>
                </a:solidFill>
              </a:rPr>
              <a:t>the</a:t>
            </a:r>
            <a:r>
              <a:rPr sz="2000" spc="-25" dirty="0">
                <a:solidFill>
                  <a:schemeClr val="tx2">
                    <a:lumMod val="25000"/>
                  </a:schemeClr>
                </a:solidFill>
              </a:rPr>
              <a:t> </a:t>
            </a:r>
            <a:r>
              <a:rPr sz="2000" spc="-10" dirty="0">
                <a:solidFill>
                  <a:schemeClr val="tx2">
                    <a:lumMod val="25000"/>
                  </a:schemeClr>
                </a:solidFill>
              </a:rPr>
              <a:t>finding</a:t>
            </a:r>
            <a:endParaRPr sz="2000" dirty="0">
              <a:solidFill>
                <a:schemeClr val="tx2">
                  <a:lumMod val="25000"/>
                </a:schemeClr>
              </a:solidFill>
              <a:cs typeface="Segoe UI Symbol"/>
            </a:endParaRPr>
          </a:p>
          <a:p>
            <a:pPr marL="1111250">
              <a:lnSpc>
                <a:spcPct val="100000"/>
              </a:lnSpc>
              <a:spcBef>
                <a:spcPts val="730"/>
              </a:spcBef>
            </a:pPr>
            <a:r>
              <a:rPr sz="2400" dirty="0">
                <a:solidFill>
                  <a:schemeClr val="tx2">
                    <a:lumMod val="25000"/>
                  </a:schemeClr>
                </a:solidFill>
              </a:rPr>
              <a:t>Notification</a:t>
            </a:r>
            <a:r>
              <a:rPr sz="2400" spc="-15" dirty="0">
                <a:solidFill>
                  <a:schemeClr val="tx2">
                    <a:lumMod val="25000"/>
                  </a:schemeClr>
                </a:solidFill>
              </a:rPr>
              <a:t> </a:t>
            </a:r>
            <a:r>
              <a:rPr sz="2400" dirty="0">
                <a:solidFill>
                  <a:schemeClr val="tx2">
                    <a:lumMod val="25000"/>
                  </a:schemeClr>
                </a:solidFill>
              </a:rPr>
              <a:t>of</a:t>
            </a:r>
            <a:r>
              <a:rPr sz="2400" spc="380" dirty="0">
                <a:solidFill>
                  <a:schemeClr val="tx2">
                    <a:lumMod val="25000"/>
                  </a:schemeClr>
                </a:solidFill>
              </a:rPr>
              <a:t> </a:t>
            </a:r>
            <a:r>
              <a:rPr sz="2400" spc="-10" dirty="0">
                <a:solidFill>
                  <a:schemeClr val="tx2">
                    <a:lumMod val="25000"/>
                  </a:schemeClr>
                </a:solidFill>
              </a:rPr>
              <a:t>finding</a:t>
            </a:r>
            <a:endParaRPr sz="2400" dirty="0">
              <a:solidFill>
                <a:schemeClr val="tx2">
                  <a:lumMod val="25000"/>
                </a:schemeClr>
              </a:solidFill>
              <a:cs typeface="Segoe UI Symbol"/>
            </a:endParaRPr>
          </a:p>
          <a:p>
            <a:pPr marL="1568450">
              <a:lnSpc>
                <a:spcPct val="100000"/>
              </a:lnSpc>
              <a:spcBef>
                <a:spcPts val="750"/>
              </a:spcBef>
            </a:pPr>
            <a:r>
              <a:rPr sz="2000" spc="-10" dirty="0">
                <a:solidFill>
                  <a:schemeClr val="tx2">
                    <a:lumMod val="25000"/>
                  </a:schemeClr>
                </a:solidFill>
              </a:rPr>
              <a:t>To</a:t>
            </a:r>
            <a:r>
              <a:rPr sz="2000" spc="-40" dirty="0">
                <a:solidFill>
                  <a:schemeClr val="tx2">
                    <a:lumMod val="25000"/>
                  </a:schemeClr>
                </a:solidFill>
              </a:rPr>
              <a:t> </a:t>
            </a:r>
            <a:r>
              <a:rPr sz="2000" dirty="0">
                <a:solidFill>
                  <a:schemeClr val="tx2">
                    <a:lumMod val="25000"/>
                  </a:schemeClr>
                </a:solidFill>
              </a:rPr>
              <a:t>occupant</a:t>
            </a:r>
            <a:r>
              <a:rPr sz="2000" spc="-105" dirty="0">
                <a:solidFill>
                  <a:schemeClr val="tx2">
                    <a:lumMod val="25000"/>
                  </a:schemeClr>
                </a:solidFill>
              </a:rPr>
              <a:t> </a:t>
            </a:r>
            <a:r>
              <a:rPr sz="2000" dirty="0">
                <a:solidFill>
                  <a:schemeClr val="tx2">
                    <a:lumMod val="25000"/>
                  </a:schemeClr>
                </a:solidFill>
              </a:rPr>
              <a:t>&amp;</a:t>
            </a:r>
            <a:r>
              <a:rPr sz="2000" spc="-90" dirty="0">
                <a:solidFill>
                  <a:schemeClr val="tx2">
                    <a:lumMod val="25000"/>
                  </a:schemeClr>
                </a:solidFill>
              </a:rPr>
              <a:t> </a:t>
            </a:r>
            <a:r>
              <a:rPr sz="2000" spc="-20" dirty="0">
                <a:solidFill>
                  <a:schemeClr val="tx2">
                    <a:lumMod val="25000"/>
                  </a:schemeClr>
                </a:solidFill>
              </a:rPr>
              <a:t>owner</a:t>
            </a:r>
            <a:endParaRPr sz="2000" dirty="0">
              <a:solidFill>
                <a:schemeClr val="tx2">
                  <a:lumMod val="25000"/>
                </a:schemeClr>
              </a:solidFill>
              <a:cs typeface="Segoe UI Symbol"/>
            </a:endParaRPr>
          </a:p>
          <a:p>
            <a:pPr marL="1568450">
              <a:lnSpc>
                <a:spcPct val="100000"/>
              </a:lnSpc>
              <a:spcBef>
                <a:spcPts val="755"/>
              </a:spcBef>
            </a:pPr>
            <a:r>
              <a:rPr sz="2000" dirty="0">
                <a:solidFill>
                  <a:schemeClr val="tx2">
                    <a:lumMod val="25000"/>
                  </a:schemeClr>
                </a:solidFill>
              </a:rPr>
              <a:t>Include</a:t>
            </a:r>
            <a:r>
              <a:rPr sz="2000" spc="-40" dirty="0">
                <a:solidFill>
                  <a:schemeClr val="tx2">
                    <a:lumMod val="25000"/>
                  </a:schemeClr>
                </a:solidFill>
              </a:rPr>
              <a:t> </a:t>
            </a:r>
            <a:r>
              <a:rPr sz="2000" dirty="0">
                <a:solidFill>
                  <a:schemeClr val="tx2">
                    <a:lumMod val="25000"/>
                  </a:schemeClr>
                </a:solidFill>
              </a:rPr>
              <a:t>provision</a:t>
            </a:r>
            <a:r>
              <a:rPr sz="2000" spc="-75" dirty="0">
                <a:solidFill>
                  <a:schemeClr val="tx2">
                    <a:lumMod val="25000"/>
                  </a:schemeClr>
                </a:solidFill>
              </a:rPr>
              <a:t> </a:t>
            </a:r>
            <a:r>
              <a:rPr sz="2000" dirty="0">
                <a:solidFill>
                  <a:schemeClr val="tx2">
                    <a:lumMod val="25000"/>
                  </a:schemeClr>
                </a:solidFill>
              </a:rPr>
              <a:t>for</a:t>
            </a:r>
            <a:r>
              <a:rPr sz="2000" spc="-20" dirty="0">
                <a:solidFill>
                  <a:schemeClr val="tx2">
                    <a:lumMod val="25000"/>
                  </a:schemeClr>
                </a:solidFill>
              </a:rPr>
              <a:t> </a:t>
            </a:r>
            <a:r>
              <a:rPr sz="2000" spc="-10" dirty="0">
                <a:solidFill>
                  <a:schemeClr val="tx2">
                    <a:lumMod val="25000"/>
                  </a:schemeClr>
                </a:solidFill>
              </a:rPr>
              <a:t>hearing</a:t>
            </a:r>
            <a:endParaRPr sz="2000" dirty="0">
              <a:solidFill>
                <a:schemeClr val="tx2">
                  <a:lumMod val="25000"/>
                </a:schemeClr>
              </a:solidFill>
              <a:cs typeface="Segoe UI Symbol"/>
            </a:endParaRPr>
          </a:p>
          <a:p>
            <a:pPr marL="1111250">
              <a:lnSpc>
                <a:spcPct val="100000"/>
              </a:lnSpc>
              <a:spcBef>
                <a:spcPts val="730"/>
              </a:spcBef>
            </a:pPr>
            <a:r>
              <a:rPr lang="en-US" sz="2400" dirty="0">
                <a:solidFill>
                  <a:schemeClr val="tx2">
                    <a:lumMod val="25000"/>
                  </a:schemeClr>
                </a:solidFill>
              </a:rPr>
              <a:t>H</a:t>
            </a:r>
            <a:r>
              <a:rPr sz="2400" dirty="0">
                <a:solidFill>
                  <a:schemeClr val="tx2">
                    <a:lumMod val="25000"/>
                  </a:schemeClr>
                </a:solidFill>
              </a:rPr>
              <a:t>earing</a:t>
            </a:r>
            <a:r>
              <a:rPr sz="2400" spc="15" dirty="0">
                <a:solidFill>
                  <a:schemeClr val="tx2">
                    <a:lumMod val="25000"/>
                  </a:schemeClr>
                </a:solidFill>
              </a:rPr>
              <a:t> </a:t>
            </a:r>
            <a:r>
              <a:rPr sz="2400" dirty="0">
                <a:solidFill>
                  <a:schemeClr val="tx2">
                    <a:lumMod val="25000"/>
                  </a:schemeClr>
                </a:solidFill>
              </a:rPr>
              <a:t>to</a:t>
            </a:r>
            <a:r>
              <a:rPr sz="2400" spc="25" dirty="0">
                <a:solidFill>
                  <a:schemeClr val="tx2">
                    <a:lumMod val="25000"/>
                  </a:schemeClr>
                </a:solidFill>
              </a:rPr>
              <a:t> </a:t>
            </a:r>
            <a:r>
              <a:rPr sz="2400" dirty="0">
                <a:solidFill>
                  <a:schemeClr val="tx2">
                    <a:lumMod val="25000"/>
                  </a:schemeClr>
                </a:solidFill>
              </a:rPr>
              <a:t>determine</a:t>
            </a:r>
            <a:r>
              <a:rPr sz="2400" spc="110" dirty="0">
                <a:solidFill>
                  <a:schemeClr val="tx2">
                    <a:lumMod val="25000"/>
                  </a:schemeClr>
                </a:solidFill>
              </a:rPr>
              <a:t> </a:t>
            </a:r>
            <a:r>
              <a:rPr sz="2400" spc="-10" dirty="0">
                <a:solidFill>
                  <a:schemeClr val="tx2">
                    <a:lumMod val="25000"/>
                  </a:schemeClr>
                </a:solidFill>
              </a:rPr>
              <a:t>fitness</a:t>
            </a:r>
            <a:endParaRPr sz="2400" dirty="0">
              <a:solidFill>
                <a:schemeClr val="tx2">
                  <a:lumMod val="25000"/>
                </a:schemeClr>
              </a:solidFill>
              <a:cs typeface="Segoe UI Symbol"/>
            </a:endParaRPr>
          </a:p>
          <a:p>
            <a:pPr marL="1568450">
              <a:lnSpc>
                <a:spcPct val="100000"/>
              </a:lnSpc>
              <a:spcBef>
                <a:spcPts val="745"/>
              </a:spcBef>
            </a:pPr>
            <a:r>
              <a:rPr sz="2000" dirty="0">
                <a:solidFill>
                  <a:schemeClr val="tx2">
                    <a:lumMod val="25000"/>
                  </a:schemeClr>
                </a:solidFill>
              </a:rPr>
              <a:t>Unless</a:t>
            </a:r>
            <a:r>
              <a:rPr sz="2000" spc="-40" dirty="0">
                <a:solidFill>
                  <a:schemeClr val="tx2">
                    <a:lumMod val="25000"/>
                  </a:schemeClr>
                </a:solidFill>
              </a:rPr>
              <a:t> </a:t>
            </a:r>
            <a:r>
              <a:rPr sz="2000" dirty="0">
                <a:solidFill>
                  <a:schemeClr val="tx2">
                    <a:lumMod val="25000"/>
                  </a:schemeClr>
                </a:solidFill>
              </a:rPr>
              <a:t>immediate</a:t>
            </a:r>
            <a:r>
              <a:rPr sz="2000" spc="10" dirty="0">
                <a:solidFill>
                  <a:schemeClr val="tx2">
                    <a:lumMod val="25000"/>
                  </a:schemeClr>
                </a:solidFill>
              </a:rPr>
              <a:t> </a:t>
            </a:r>
            <a:r>
              <a:rPr sz="2000" dirty="0">
                <a:solidFill>
                  <a:schemeClr val="tx2">
                    <a:lumMod val="25000"/>
                  </a:schemeClr>
                </a:solidFill>
              </a:rPr>
              <a:t>danger</a:t>
            </a:r>
            <a:r>
              <a:rPr sz="2000" spc="-50" dirty="0">
                <a:solidFill>
                  <a:schemeClr val="tx2">
                    <a:lumMod val="25000"/>
                  </a:schemeClr>
                </a:solidFill>
              </a:rPr>
              <a:t> </a:t>
            </a:r>
            <a:r>
              <a:rPr sz="2000" dirty="0">
                <a:solidFill>
                  <a:schemeClr val="tx2">
                    <a:lumMod val="25000"/>
                  </a:schemeClr>
                </a:solidFill>
              </a:rPr>
              <a:t>to</a:t>
            </a:r>
            <a:r>
              <a:rPr sz="2000" spc="-35" dirty="0">
                <a:solidFill>
                  <a:schemeClr val="tx2">
                    <a:lumMod val="25000"/>
                  </a:schemeClr>
                </a:solidFill>
              </a:rPr>
              <a:t> </a:t>
            </a:r>
            <a:r>
              <a:rPr sz="2000" dirty="0">
                <a:solidFill>
                  <a:schemeClr val="tx2">
                    <a:lumMod val="25000"/>
                  </a:schemeClr>
                </a:solidFill>
              </a:rPr>
              <a:t>life</a:t>
            </a:r>
            <a:r>
              <a:rPr sz="2000" spc="10" dirty="0">
                <a:solidFill>
                  <a:schemeClr val="tx2">
                    <a:lumMod val="25000"/>
                  </a:schemeClr>
                </a:solidFill>
              </a:rPr>
              <a:t> </a:t>
            </a:r>
            <a:r>
              <a:rPr sz="2000" dirty="0">
                <a:solidFill>
                  <a:schemeClr val="tx2">
                    <a:lumMod val="25000"/>
                  </a:schemeClr>
                </a:solidFill>
              </a:rPr>
              <a:t>or</a:t>
            </a:r>
            <a:r>
              <a:rPr sz="2000" spc="-50" dirty="0">
                <a:solidFill>
                  <a:schemeClr val="tx2">
                    <a:lumMod val="25000"/>
                  </a:schemeClr>
                </a:solidFill>
              </a:rPr>
              <a:t> </a:t>
            </a:r>
            <a:r>
              <a:rPr sz="2000" spc="-10" dirty="0">
                <a:solidFill>
                  <a:schemeClr val="tx2">
                    <a:lumMod val="25000"/>
                  </a:schemeClr>
                </a:solidFill>
              </a:rPr>
              <a:t>health</a:t>
            </a:r>
            <a:endParaRPr sz="2000" dirty="0">
              <a:solidFill>
                <a:schemeClr val="tx2">
                  <a:lumMod val="25000"/>
                </a:schemeClr>
              </a:solidFill>
              <a:cs typeface="Segoe UI Symbol"/>
            </a:endParaRPr>
          </a:p>
        </p:txBody>
      </p:sp>
      <p:sp>
        <p:nvSpPr>
          <p:cNvPr id="3" name="object 3"/>
          <p:cNvSpPr txBox="1"/>
          <p:nvPr/>
        </p:nvSpPr>
        <p:spPr>
          <a:xfrm>
            <a:off x="2233930" y="796862"/>
            <a:ext cx="311150" cy="334645"/>
          </a:xfrm>
          <a:prstGeom prst="rect">
            <a:avLst/>
          </a:prstGeom>
        </p:spPr>
        <p:txBody>
          <a:bodyPr vert="horz" wrap="square" lIns="0" tIns="15875" rIns="0" bIns="0" rtlCol="0">
            <a:spAutoFit/>
          </a:bodyPr>
          <a:lstStyle/>
          <a:p>
            <a:pPr marL="12700">
              <a:spcBef>
                <a:spcPts val="125"/>
              </a:spcBef>
            </a:pPr>
            <a:r>
              <a:rPr sz="2000" spc="-25" dirty="0">
                <a:solidFill>
                  <a:srgbClr val="FDFFFF"/>
                </a:solidFill>
                <a:latin typeface="Arial"/>
                <a:cs typeface="Arial"/>
              </a:rPr>
              <a:t>15</a:t>
            </a:r>
            <a:endParaRPr sz="2000">
              <a:latin typeface="Arial"/>
              <a:cs typeface="Arial"/>
            </a:endParaRPr>
          </a:p>
        </p:txBody>
      </p:sp>
      <p:sp>
        <p:nvSpPr>
          <p:cNvPr id="4" name="object 4"/>
          <p:cNvSpPr txBox="1">
            <a:spLocks noGrp="1"/>
          </p:cNvSpPr>
          <p:nvPr>
            <p:ph type="title"/>
          </p:nvPr>
        </p:nvSpPr>
        <p:spPr>
          <a:xfrm>
            <a:off x="694743" y="445030"/>
            <a:ext cx="10401300" cy="1002389"/>
          </a:xfrm>
          <a:prstGeom prst="rect">
            <a:avLst/>
          </a:prstGeom>
        </p:spPr>
        <p:txBody>
          <a:bodyPr vert="horz" wrap="square" lIns="0" tIns="322135" rIns="0" bIns="0" rtlCol="0" anchor="ctr">
            <a:spAutoFit/>
          </a:bodyPr>
          <a:lstStyle/>
          <a:p>
            <a:pPr marL="313690">
              <a:lnSpc>
                <a:spcPct val="100000"/>
              </a:lnSpc>
              <a:spcBef>
                <a:spcPts val="130"/>
              </a:spcBef>
            </a:pPr>
            <a:r>
              <a:rPr dirty="0">
                <a:solidFill>
                  <a:srgbClr val="252525"/>
                </a:solidFill>
              </a:rPr>
              <a:t>Unfit</a:t>
            </a:r>
            <a:r>
              <a:rPr spc="45" dirty="0">
                <a:solidFill>
                  <a:srgbClr val="252525"/>
                </a:solidFill>
              </a:rPr>
              <a:t> </a:t>
            </a:r>
            <a:r>
              <a:rPr dirty="0">
                <a:solidFill>
                  <a:srgbClr val="252525"/>
                </a:solidFill>
              </a:rPr>
              <a:t>for</a:t>
            </a:r>
            <a:r>
              <a:rPr spc="35" dirty="0">
                <a:solidFill>
                  <a:srgbClr val="252525"/>
                </a:solidFill>
              </a:rPr>
              <a:t> </a:t>
            </a:r>
            <a:r>
              <a:rPr dirty="0">
                <a:solidFill>
                  <a:srgbClr val="252525"/>
                </a:solidFill>
              </a:rPr>
              <a:t>Human</a:t>
            </a:r>
            <a:r>
              <a:rPr spc="90" dirty="0">
                <a:solidFill>
                  <a:srgbClr val="252525"/>
                </a:solidFill>
              </a:rPr>
              <a:t> </a:t>
            </a:r>
            <a:r>
              <a:rPr spc="-10" dirty="0">
                <a:solidFill>
                  <a:srgbClr val="252525"/>
                </a:solidFill>
              </a:rPr>
              <a:t>Habitation</a:t>
            </a:r>
          </a:p>
        </p:txBody>
      </p:sp>
      <p:pic>
        <p:nvPicPr>
          <p:cNvPr id="5" name="object 5"/>
          <p:cNvPicPr/>
          <p:nvPr/>
        </p:nvPicPr>
        <p:blipFill>
          <a:blip r:embed="rId2" cstate="print"/>
          <a:stretch>
            <a:fillRect/>
          </a:stretch>
        </p:blipFill>
        <p:spPr>
          <a:xfrm>
            <a:off x="9756672" y="5640213"/>
            <a:ext cx="1619250" cy="1143000"/>
          </a:xfrm>
          <a:prstGeom prst="rect">
            <a:avLst/>
          </a:prstGeom>
        </p:spPr>
      </p:pic>
      <p:pic>
        <p:nvPicPr>
          <p:cNvPr id="6" name="Picture 5">
            <a:extLst>
              <a:ext uri="{FF2B5EF4-FFF2-40B4-BE49-F238E27FC236}">
                <a16:creationId xmlns:a16="http://schemas.microsoft.com/office/drawing/2014/main" id="{A5A27248-1CED-10B1-7152-652D5CDE33C8}"/>
              </a:ext>
            </a:extLst>
          </p:cNvPr>
          <p:cNvPicPr>
            <a:picLocks noChangeAspect="1"/>
          </p:cNvPicPr>
          <p:nvPr/>
        </p:nvPicPr>
        <p:blipFill>
          <a:blip r:embed="rId3"/>
          <a:stretch>
            <a:fillRect/>
          </a:stretch>
        </p:blipFill>
        <p:spPr>
          <a:xfrm>
            <a:off x="18195" y="3876259"/>
            <a:ext cx="2943636" cy="298174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A25F7B-C5BA-3895-F09D-CC33555A8EF6}"/>
              </a:ext>
            </a:extLst>
          </p:cNvPr>
          <p:cNvPicPr>
            <a:picLocks noChangeAspect="1"/>
          </p:cNvPicPr>
          <p:nvPr/>
        </p:nvPicPr>
        <p:blipFill>
          <a:blip r:embed="rId2"/>
          <a:stretch>
            <a:fillRect/>
          </a:stretch>
        </p:blipFill>
        <p:spPr>
          <a:xfrm>
            <a:off x="18195" y="3876259"/>
            <a:ext cx="2943636" cy="2981741"/>
          </a:xfrm>
          <a:prstGeom prst="rect">
            <a:avLst/>
          </a:prstGeom>
        </p:spPr>
      </p:pic>
      <p:sp>
        <p:nvSpPr>
          <p:cNvPr id="2" name="object 2"/>
          <p:cNvSpPr txBox="1">
            <a:spLocks noGrp="1"/>
          </p:cNvSpPr>
          <p:nvPr>
            <p:ph type="body" idx="1"/>
          </p:nvPr>
        </p:nvSpPr>
        <p:spPr>
          <a:xfrm>
            <a:off x="2118360" y="1825626"/>
            <a:ext cx="10382250" cy="3582391"/>
          </a:xfrm>
          <a:prstGeom prst="rect">
            <a:avLst/>
          </a:prstGeom>
        </p:spPr>
        <p:txBody>
          <a:bodyPr vert="horz" wrap="square" lIns="0" tIns="78105" rIns="0" bIns="0" rtlCol="0">
            <a:spAutoFit/>
          </a:bodyPr>
          <a:lstStyle/>
          <a:p>
            <a:pPr marL="0" indent="0">
              <a:lnSpc>
                <a:spcPct val="100000"/>
              </a:lnSpc>
              <a:spcBef>
                <a:spcPts val="615"/>
              </a:spcBef>
              <a:buNone/>
            </a:pPr>
            <a:r>
              <a:rPr spc="-10" dirty="0">
                <a:solidFill>
                  <a:schemeClr val="tx2">
                    <a:lumMod val="25000"/>
                  </a:schemeClr>
                </a:solidFill>
              </a:rPr>
              <a:t>410.831continued,</a:t>
            </a:r>
          </a:p>
          <a:p>
            <a:pPr marL="179451" indent="0">
              <a:lnSpc>
                <a:spcPct val="100000"/>
              </a:lnSpc>
              <a:spcBef>
                <a:spcPts val="430"/>
              </a:spcBef>
              <a:buNone/>
            </a:pPr>
            <a:r>
              <a:rPr sz="2400" spc="-10" dirty="0">
                <a:solidFill>
                  <a:schemeClr val="tx2">
                    <a:lumMod val="25000"/>
                  </a:schemeClr>
                </a:solidFill>
              </a:rPr>
              <a:t>Condemnation</a:t>
            </a:r>
            <a:endParaRPr sz="2400" dirty="0">
              <a:solidFill>
                <a:schemeClr val="tx2">
                  <a:lumMod val="25000"/>
                </a:schemeClr>
              </a:solidFill>
              <a:cs typeface="Segoe UI Symbol"/>
            </a:endParaRPr>
          </a:p>
          <a:p>
            <a:pPr marL="637286" indent="0">
              <a:lnSpc>
                <a:spcPct val="100000"/>
              </a:lnSpc>
              <a:spcBef>
                <a:spcPts val="525"/>
              </a:spcBef>
              <a:buNone/>
            </a:pPr>
            <a:r>
              <a:rPr sz="2000" dirty="0">
                <a:solidFill>
                  <a:schemeClr val="tx2">
                    <a:lumMod val="25000"/>
                  </a:schemeClr>
                </a:solidFill>
              </a:rPr>
              <a:t>Order</a:t>
            </a:r>
            <a:r>
              <a:rPr sz="2000" spc="15" dirty="0">
                <a:solidFill>
                  <a:schemeClr val="tx2">
                    <a:lumMod val="25000"/>
                  </a:schemeClr>
                </a:solidFill>
              </a:rPr>
              <a:t> </a:t>
            </a:r>
            <a:r>
              <a:rPr sz="2000" spc="-10" dirty="0">
                <a:solidFill>
                  <a:schemeClr val="tx2">
                    <a:lumMod val="25000"/>
                  </a:schemeClr>
                </a:solidFill>
              </a:rPr>
              <a:t>condemning</a:t>
            </a:r>
            <a:r>
              <a:rPr sz="2000" spc="-60" dirty="0">
                <a:solidFill>
                  <a:schemeClr val="tx2">
                    <a:lumMod val="25000"/>
                  </a:schemeClr>
                </a:solidFill>
              </a:rPr>
              <a:t> </a:t>
            </a:r>
            <a:r>
              <a:rPr sz="2000" dirty="0">
                <a:solidFill>
                  <a:schemeClr val="tx2">
                    <a:lumMod val="25000"/>
                  </a:schemeClr>
                </a:solidFill>
              </a:rPr>
              <a:t>dwelling</a:t>
            </a:r>
            <a:r>
              <a:rPr sz="2000" spc="10" dirty="0">
                <a:solidFill>
                  <a:schemeClr val="tx2">
                    <a:lumMod val="25000"/>
                  </a:schemeClr>
                </a:solidFill>
              </a:rPr>
              <a:t> </a:t>
            </a:r>
            <a:r>
              <a:rPr sz="2000" dirty="0">
                <a:solidFill>
                  <a:schemeClr val="tx2">
                    <a:lumMod val="25000"/>
                  </a:schemeClr>
                </a:solidFill>
              </a:rPr>
              <a:t>or</a:t>
            </a:r>
            <a:r>
              <a:rPr sz="2000" spc="-55" dirty="0">
                <a:solidFill>
                  <a:schemeClr val="tx2">
                    <a:lumMod val="25000"/>
                  </a:schemeClr>
                </a:solidFill>
              </a:rPr>
              <a:t> </a:t>
            </a:r>
            <a:r>
              <a:rPr sz="2000" spc="-10" dirty="0">
                <a:solidFill>
                  <a:schemeClr val="tx2">
                    <a:lumMod val="25000"/>
                  </a:schemeClr>
                </a:solidFill>
              </a:rPr>
              <a:t>portion</a:t>
            </a:r>
            <a:endParaRPr sz="2000" dirty="0">
              <a:solidFill>
                <a:schemeClr val="tx2">
                  <a:lumMod val="25000"/>
                </a:schemeClr>
              </a:solidFill>
              <a:cs typeface="Segoe UI Symbol"/>
            </a:endParaRPr>
          </a:p>
          <a:p>
            <a:pPr marL="637286" indent="0">
              <a:lnSpc>
                <a:spcPct val="100000"/>
              </a:lnSpc>
              <a:spcBef>
                <a:spcPts val="530"/>
              </a:spcBef>
              <a:buNone/>
            </a:pPr>
            <a:r>
              <a:rPr sz="2000" dirty="0">
                <a:solidFill>
                  <a:schemeClr val="tx2">
                    <a:lumMod val="25000"/>
                  </a:schemeClr>
                </a:solidFill>
              </a:rPr>
              <a:t>Order</a:t>
            </a:r>
            <a:r>
              <a:rPr sz="2000" spc="-5" dirty="0">
                <a:solidFill>
                  <a:schemeClr val="tx2">
                    <a:lumMod val="25000"/>
                  </a:schemeClr>
                </a:solidFill>
              </a:rPr>
              <a:t> </a:t>
            </a:r>
            <a:r>
              <a:rPr sz="2000" dirty="0">
                <a:solidFill>
                  <a:schemeClr val="tx2">
                    <a:lumMod val="25000"/>
                  </a:schemeClr>
                </a:solidFill>
              </a:rPr>
              <a:t>to</a:t>
            </a:r>
            <a:r>
              <a:rPr sz="2000" spc="-60" dirty="0">
                <a:solidFill>
                  <a:schemeClr val="tx2">
                    <a:lumMod val="25000"/>
                  </a:schemeClr>
                </a:solidFill>
              </a:rPr>
              <a:t> </a:t>
            </a:r>
            <a:r>
              <a:rPr sz="2000" dirty="0">
                <a:solidFill>
                  <a:schemeClr val="tx2">
                    <a:lumMod val="25000"/>
                  </a:schemeClr>
                </a:solidFill>
              </a:rPr>
              <a:t>vacate</a:t>
            </a:r>
            <a:r>
              <a:rPr sz="2000" spc="-20" dirty="0">
                <a:solidFill>
                  <a:schemeClr val="tx2">
                    <a:lumMod val="25000"/>
                  </a:schemeClr>
                </a:solidFill>
              </a:rPr>
              <a:t> </a:t>
            </a:r>
            <a:r>
              <a:rPr sz="2000" dirty="0">
                <a:solidFill>
                  <a:schemeClr val="tx2">
                    <a:lumMod val="25000"/>
                  </a:schemeClr>
                </a:solidFill>
              </a:rPr>
              <a:t>dwelling</a:t>
            </a:r>
            <a:r>
              <a:rPr sz="2000" spc="-10" dirty="0">
                <a:solidFill>
                  <a:schemeClr val="tx2">
                    <a:lumMod val="25000"/>
                  </a:schemeClr>
                </a:solidFill>
              </a:rPr>
              <a:t> </a:t>
            </a:r>
            <a:r>
              <a:rPr sz="2000" dirty="0">
                <a:solidFill>
                  <a:schemeClr val="tx2">
                    <a:lumMod val="25000"/>
                  </a:schemeClr>
                </a:solidFill>
              </a:rPr>
              <a:t>or</a:t>
            </a:r>
            <a:r>
              <a:rPr sz="2000" spc="-70" dirty="0">
                <a:solidFill>
                  <a:schemeClr val="tx2">
                    <a:lumMod val="25000"/>
                  </a:schemeClr>
                </a:solidFill>
              </a:rPr>
              <a:t> </a:t>
            </a:r>
            <a:r>
              <a:rPr sz="2000" spc="-10" dirty="0">
                <a:solidFill>
                  <a:schemeClr val="tx2">
                    <a:lumMod val="25000"/>
                  </a:schemeClr>
                </a:solidFill>
              </a:rPr>
              <a:t>portion</a:t>
            </a:r>
            <a:endParaRPr sz="2000" dirty="0">
              <a:solidFill>
                <a:schemeClr val="tx2">
                  <a:lumMod val="25000"/>
                </a:schemeClr>
              </a:solidFill>
              <a:cs typeface="Segoe UI Symbol"/>
            </a:endParaRPr>
          </a:p>
          <a:p>
            <a:pPr marL="1095121" indent="0">
              <a:lnSpc>
                <a:spcPct val="100000"/>
              </a:lnSpc>
              <a:spcBef>
                <a:spcPts val="530"/>
              </a:spcBef>
              <a:buNone/>
            </a:pPr>
            <a:r>
              <a:rPr sz="2000" dirty="0">
                <a:solidFill>
                  <a:schemeClr val="tx2">
                    <a:lumMod val="25000"/>
                  </a:schemeClr>
                </a:solidFill>
              </a:rPr>
              <a:t>MGL</a:t>
            </a:r>
            <a:r>
              <a:rPr sz="2000" spc="-50" dirty="0">
                <a:solidFill>
                  <a:schemeClr val="tx2">
                    <a:lumMod val="25000"/>
                  </a:schemeClr>
                </a:solidFill>
              </a:rPr>
              <a:t> </a:t>
            </a:r>
            <a:r>
              <a:rPr sz="2000" dirty="0">
                <a:solidFill>
                  <a:schemeClr val="tx2">
                    <a:lumMod val="25000"/>
                  </a:schemeClr>
                </a:solidFill>
              </a:rPr>
              <a:t>Chapter</a:t>
            </a:r>
            <a:r>
              <a:rPr sz="2000" spc="-85" dirty="0">
                <a:solidFill>
                  <a:schemeClr val="tx2">
                    <a:lumMod val="25000"/>
                  </a:schemeClr>
                </a:solidFill>
              </a:rPr>
              <a:t> </a:t>
            </a:r>
            <a:r>
              <a:rPr sz="2000" dirty="0">
                <a:solidFill>
                  <a:schemeClr val="tx2">
                    <a:lumMod val="25000"/>
                  </a:schemeClr>
                </a:solidFill>
              </a:rPr>
              <a:t>79A,</a:t>
            </a:r>
            <a:r>
              <a:rPr sz="2000" spc="-15" dirty="0">
                <a:solidFill>
                  <a:schemeClr val="tx2">
                    <a:lumMod val="25000"/>
                  </a:schemeClr>
                </a:solidFill>
              </a:rPr>
              <a:t> </a:t>
            </a:r>
            <a:r>
              <a:rPr sz="2000" dirty="0">
                <a:solidFill>
                  <a:schemeClr val="tx2">
                    <a:lumMod val="25000"/>
                  </a:schemeClr>
                </a:solidFill>
              </a:rPr>
              <a:t>Section</a:t>
            </a:r>
            <a:r>
              <a:rPr sz="2000" spc="-70" dirty="0">
                <a:solidFill>
                  <a:schemeClr val="tx2">
                    <a:lumMod val="25000"/>
                  </a:schemeClr>
                </a:solidFill>
              </a:rPr>
              <a:t> </a:t>
            </a:r>
            <a:r>
              <a:rPr sz="2000" dirty="0">
                <a:solidFill>
                  <a:schemeClr val="tx2">
                    <a:lumMod val="25000"/>
                  </a:schemeClr>
                </a:solidFill>
              </a:rPr>
              <a:t>13</a:t>
            </a:r>
            <a:r>
              <a:rPr sz="2000" spc="-65" dirty="0">
                <a:solidFill>
                  <a:schemeClr val="tx2">
                    <a:lumMod val="25000"/>
                  </a:schemeClr>
                </a:solidFill>
              </a:rPr>
              <a:t> </a:t>
            </a:r>
            <a:r>
              <a:rPr sz="2000" dirty="0">
                <a:solidFill>
                  <a:schemeClr val="tx2">
                    <a:lumMod val="25000"/>
                  </a:schemeClr>
                </a:solidFill>
              </a:rPr>
              <a:t>Relocation </a:t>
            </a:r>
            <a:r>
              <a:rPr sz="2000" spc="-10" dirty="0">
                <a:solidFill>
                  <a:schemeClr val="tx2">
                    <a:lumMod val="25000"/>
                  </a:schemeClr>
                </a:solidFill>
              </a:rPr>
              <a:t>responsibilities</a:t>
            </a:r>
            <a:endParaRPr sz="2000" dirty="0">
              <a:solidFill>
                <a:schemeClr val="tx2">
                  <a:lumMod val="25000"/>
                </a:schemeClr>
              </a:solidFill>
              <a:cs typeface="Segoe UI Symbol"/>
            </a:endParaRPr>
          </a:p>
          <a:p>
            <a:pPr marL="1552956" indent="0">
              <a:lnSpc>
                <a:spcPct val="100000"/>
              </a:lnSpc>
              <a:spcBef>
                <a:spcPts val="530"/>
              </a:spcBef>
              <a:buNone/>
            </a:pPr>
            <a:r>
              <a:rPr sz="2000" dirty="0">
                <a:solidFill>
                  <a:schemeClr val="tx2">
                    <a:lumMod val="25000"/>
                  </a:schemeClr>
                </a:solidFill>
              </a:rPr>
              <a:t>Documented</a:t>
            </a:r>
            <a:r>
              <a:rPr sz="2000" spc="-50" dirty="0">
                <a:solidFill>
                  <a:schemeClr val="tx2">
                    <a:lumMod val="25000"/>
                  </a:schemeClr>
                </a:solidFill>
              </a:rPr>
              <a:t> </a:t>
            </a:r>
            <a:r>
              <a:rPr sz="2000" spc="-10" dirty="0">
                <a:solidFill>
                  <a:schemeClr val="tx2">
                    <a:lumMod val="25000"/>
                  </a:schemeClr>
                </a:solidFill>
              </a:rPr>
              <a:t>moving</a:t>
            </a:r>
            <a:r>
              <a:rPr sz="2000" spc="-90" dirty="0">
                <a:solidFill>
                  <a:schemeClr val="tx2">
                    <a:lumMod val="25000"/>
                  </a:schemeClr>
                </a:solidFill>
              </a:rPr>
              <a:t> </a:t>
            </a:r>
            <a:r>
              <a:rPr sz="2000" spc="-10" dirty="0">
                <a:solidFill>
                  <a:schemeClr val="tx2">
                    <a:lumMod val="25000"/>
                  </a:schemeClr>
                </a:solidFill>
              </a:rPr>
              <a:t>expenses</a:t>
            </a:r>
            <a:endParaRPr sz="2000" dirty="0">
              <a:solidFill>
                <a:schemeClr val="tx2">
                  <a:lumMod val="25000"/>
                </a:schemeClr>
              </a:solidFill>
              <a:cs typeface="Segoe UI Symbol"/>
            </a:endParaRPr>
          </a:p>
          <a:p>
            <a:pPr marL="637286" indent="0">
              <a:lnSpc>
                <a:spcPct val="100000"/>
              </a:lnSpc>
              <a:spcBef>
                <a:spcPts val="525"/>
              </a:spcBef>
              <a:buNone/>
            </a:pPr>
            <a:r>
              <a:rPr sz="2000" dirty="0">
                <a:solidFill>
                  <a:schemeClr val="tx2">
                    <a:lumMod val="25000"/>
                  </a:schemeClr>
                </a:solidFill>
              </a:rPr>
              <a:t>Order</a:t>
            </a:r>
            <a:r>
              <a:rPr sz="2000" spc="10" dirty="0">
                <a:solidFill>
                  <a:schemeClr val="tx2">
                    <a:lumMod val="25000"/>
                  </a:schemeClr>
                </a:solidFill>
              </a:rPr>
              <a:t> </a:t>
            </a:r>
            <a:r>
              <a:rPr sz="2000" dirty="0">
                <a:solidFill>
                  <a:schemeClr val="tx2">
                    <a:lumMod val="25000"/>
                  </a:schemeClr>
                </a:solidFill>
              </a:rPr>
              <a:t>to</a:t>
            </a:r>
            <a:r>
              <a:rPr sz="2000" spc="-45" dirty="0">
                <a:solidFill>
                  <a:schemeClr val="tx2">
                    <a:lumMod val="25000"/>
                  </a:schemeClr>
                </a:solidFill>
              </a:rPr>
              <a:t> </a:t>
            </a:r>
            <a:r>
              <a:rPr sz="2000" dirty="0">
                <a:solidFill>
                  <a:schemeClr val="tx2">
                    <a:lumMod val="25000"/>
                  </a:schemeClr>
                </a:solidFill>
              </a:rPr>
              <a:t>secure</a:t>
            </a:r>
            <a:r>
              <a:rPr sz="2000" spc="-5" dirty="0">
                <a:solidFill>
                  <a:schemeClr val="tx2">
                    <a:lumMod val="25000"/>
                  </a:schemeClr>
                </a:solidFill>
              </a:rPr>
              <a:t> </a:t>
            </a:r>
            <a:r>
              <a:rPr sz="2000" dirty="0">
                <a:solidFill>
                  <a:schemeClr val="tx2">
                    <a:lumMod val="25000"/>
                  </a:schemeClr>
                </a:solidFill>
              </a:rPr>
              <a:t>dwelling</a:t>
            </a:r>
            <a:r>
              <a:rPr sz="2000" spc="-70" dirty="0">
                <a:solidFill>
                  <a:schemeClr val="tx2">
                    <a:lumMod val="25000"/>
                  </a:schemeClr>
                </a:solidFill>
              </a:rPr>
              <a:t> </a:t>
            </a:r>
            <a:r>
              <a:rPr sz="2000" dirty="0">
                <a:solidFill>
                  <a:schemeClr val="tx2">
                    <a:lumMod val="25000"/>
                  </a:schemeClr>
                </a:solidFill>
              </a:rPr>
              <a:t>or</a:t>
            </a:r>
            <a:r>
              <a:rPr sz="2000" spc="-60" dirty="0">
                <a:solidFill>
                  <a:schemeClr val="tx2">
                    <a:lumMod val="25000"/>
                  </a:schemeClr>
                </a:solidFill>
              </a:rPr>
              <a:t> </a:t>
            </a:r>
            <a:r>
              <a:rPr sz="2000" spc="-10" dirty="0">
                <a:solidFill>
                  <a:schemeClr val="tx2">
                    <a:lumMod val="25000"/>
                  </a:schemeClr>
                </a:solidFill>
              </a:rPr>
              <a:t>portion</a:t>
            </a:r>
            <a:endParaRPr sz="2000" dirty="0">
              <a:solidFill>
                <a:schemeClr val="tx2">
                  <a:lumMod val="25000"/>
                </a:schemeClr>
              </a:solidFill>
              <a:cs typeface="Segoe UI Symbol"/>
            </a:endParaRPr>
          </a:p>
          <a:p>
            <a:pPr marL="179451" indent="0">
              <a:lnSpc>
                <a:spcPct val="100000"/>
              </a:lnSpc>
              <a:spcBef>
                <a:spcPts val="430"/>
              </a:spcBef>
              <a:buNone/>
            </a:pPr>
            <a:r>
              <a:rPr sz="2400" spc="-10" dirty="0">
                <a:solidFill>
                  <a:schemeClr val="tx2">
                    <a:lumMod val="25000"/>
                  </a:schemeClr>
                </a:solidFill>
              </a:rPr>
              <a:t>Demolition</a:t>
            </a:r>
            <a:endParaRPr sz="2400" dirty="0">
              <a:solidFill>
                <a:schemeClr val="tx2">
                  <a:lumMod val="25000"/>
                </a:schemeClr>
              </a:solidFill>
              <a:cs typeface="Segoe UI Symbol"/>
            </a:endParaRPr>
          </a:p>
          <a:p>
            <a:pPr marL="637286" indent="0">
              <a:lnSpc>
                <a:spcPct val="100000"/>
              </a:lnSpc>
              <a:spcBef>
                <a:spcPts val="525"/>
              </a:spcBef>
              <a:buNone/>
            </a:pPr>
            <a:r>
              <a:rPr sz="2000" dirty="0">
                <a:solidFill>
                  <a:schemeClr val="tx2">
                    <a:lumMod val="25000"/>
                  </a:schemeClr>
                </a:solidFill>
              </a:rPr>
              <a:t>No</a:t>
            </a:r>
            <a:r>
              <a:rPr sz="2000" spc="-50" dirty="0">
                <a:solidFill>
                  <a:schemeClr val="tx2">
                    <a:lumMod val="25000"/>
                  </a:schemeClr>
                </a:solidFill>
              </a:rPr>
              <a:t> </a:t>
            </a:r>
            <a:r>
              <a:rPr sz="2000" dirty="0">
                <a:solidFill>
                  <a:schemeClr val="tx2">
                    <a:lumMod val="25000"/>
                  </a:schemeClr>
                </a:solidFill>
              </a:rPr>
              <a:t>compliance</a:t>
            </a:r>
            <a:r>
              <a:rPr sz="2000" spc="-10" dirty="0">
                <a:solidFill>
                  <a:schemeClr val="tx2">
                    <a:lumMod val="25000"/>
                  </a:schemeClr>
                </a:solidFill>
              </a:rPr>
              <a:t> </a:t>
            </a:r>
            <a:r>
              <a:rPr sz="2000" dirty="0">
                <a:solidFill>
                  <a:schemeClr val="tx2">
                    <a:lumMod val="25000"/>
                  </a:schemeClr>
                </a:solidFill>
              </a:rPr>
              <a:t>after</a:t>
            </a:r>
            <a:r>
              <a:rPr sz="2000" spc="10" dirty="0">
                <a:solidFill>
                  <a:schemeClr val="tx2">
                    <a:lumMod val="25000"/>
                  </a:schemeClr>
                </a:solidFill>
              </a:rPr>
              <a:t> </a:t>
            </a:r>
            <a:r>
              <a:rPr sz="2000" dirty="0">
                <a:solidFill>
                  <a:schemeClr val="tx2">
                    <a:lumMod val="25000"/>
                  </a:schemeClr>
                </a:solidFill>
              </a:rPr>
              <a:t>1</a:t>
            </a:r>
            <a:r>
              <a:rPr sz="2000" spc="-40" dirty="0">
                <a:solidFill>
                  <a:schemeClr val="tx2">
                    <a:lumMod val="25000"/>
                  </a:schemeClr>
                </a:solidFill>
              </a:rPr>
              <a:t> </a:t>
            </a:r>
            <a:r>
              <a:rPr sz="2000" spc="-20" dirty="0">
                <a:solidFill>
                  <a:schemeClr val="tx2">
                    <a:lumMod val="25000"/>
                  </a:schemeClr>
                </a:solidFill>
              </a:rPr>
              <a:t>year</a:t>
            </a:r>
            <a:endParaRPr sz="2000" dirty="0">
              <a:solidFill>
                <a:schemeClr val="tx2">
                  <a:lumMod val="25000"/>
                </a:schemeClr>
              </a:solidFill>
              <a:cs typeface="Segoe UI Symbol"/>
            </a:endParaRPr>
          </a:p>
        </p:txBody>
      </p:sp>
      <p:sp>
        <p:nvSpPr>
          <p:cNvPr id="3" name="object 3"/>
          <p:cNvSpPr txBox="1"/>
          <p:nvPr/>
        </p:nvSpPr>
        <p:spPr>
          <a:xfrm>
            <a:off x="2233930" y="796862"/>
            <a:ext cx="311150" cy="334645"/>
          </a:xfrm>
          <a:prstGeom prst="rect">
            <a:avLst/>
          </a:prstGeom>
        </p:spPr>
        <p:txBody>
          <a:bodyPr vert="horz" wrap="square" lIns="0" tIns="15875" rIns="0" bIns="0" rtlCol="0">
            <a:spAutoFit/>
          </a:bodyPr>
          <a:lstStyle/>
          <a:p>
            <a:pPr marL="12700">
              <a:spcBef>
                <a:spcPts val="125"/>
              </a:spcBef>
            </a:pPr>
            <a:r>
              <a:rPr sz="2000" spc="-25" dirty="0">
                <a:solidFill>
                  <a:srgbClr val="FDFFFF"/>
                </a:solidFill>
                <a:latin typeface="Arial"/>
                <a:cs typeface="Arial"/>
              </a:rPr>
              <a:t>16</a:t>
            </a:r>
            <a:endParaRPr sz="2000">
              <a:latin typeface="Arial"/>
              <a:cs typeface="Arial"/>
            </a:endParaRPr>
          </a:p>
        </p:txBody>
      </p:sp>
      <p:sp>
        <p:nvSpPr>
          <p:cNvPr id="4" name="object 4"/>
          <p:cNvSpPr txBox="1">
            <a:spLocks noGrp="1"/>
          </p:cNvSpPr>
          <p:nvPr>
            <p:ph type="title"/>
          </p:nvPr>
        </p:nvSpPr>
        <p:spPr>
          <a:xfrm>
            <a:off x="2118360" y="526713"/>
            <a:ext cx="10401300" cy="1002389"/>
          </a:xfrm>
          <a:prstGeom prst="rect">
            <a:avLst/>
          </a:prstGeom>
        </p:spPr>
        <p:txBody>
          <a:bodyPr vert="horz" wrap="square" lIns="0" tIns="322135" rIns="0" bIns="0" rtlCol="0" anchor="ctr">
            <a:spAutoFit/>
          </a:bodyPr>
          <a:lstStyle/>
          <a:p>
            <a:pPr marL="383540">
              <a:lnSpc>
                <a:spcPct val="100000"/>
              </a:lnSpc>
              <a:spcBef>
                <a:spcPts val="130"/>
              </a:spcBef>
            </a:pPr>
            <a:r>
              <a:rPr dirty="0">
                <a:solidFill>
                  <a:srgbClr val="252525"/>
                </a:solidFill>
              </a:rPr>
              <a:t>Unfit</a:t>
            </a:r>
            <a:r>
              <a:rPr spc="40" dirty="0">
                <a:solidFill>
                  <a:srgbClr val="252525"/>
                </a:solidFill>
              </a:rPr>
              <a:t> </a:t>
            </a:r>
            <a:r>
              <a:rPr dirty="0">
                <a:solidFill>
                  <a:srgbClr val="252525"/>
                </a:solidFill>
              </a:rPr>
              <a:t>for</a:t>
            </a:r>
            <a:r>
              <a:rPr spc="45" dirty="0">
                <a:solidFill>
                  <a:srgbClr val="252525"/>
                </a:solidFill>
              </a:rPr>
              <a:t> </a:t>
            </a:r>
            <a:r>
              <a:rPr dirty="0">
                <a:solidFill>
                  <a:srgbClr val="252525"/>
                </a:solidFill>
              </a:rPr>
              <a:t>Human</a:t>
            </a:r>
            <a:r>
              <a:rPr spc="90" dirty="0">
                <a:solidFill>
                  <a:srgbClr val="252525"/>
                </a:solidFill>
              </a:rPr>
              <a:t> </a:t>
            </a:r>
            <a:r>
              <a:rPr spc="-10" dirty="0">
                <a:solidFill>
                  <a:srgbClr val="252525"/>
                </a:solidFill>
              </a:rPr>
              <a:t>Habitation</a:t>
            </a:r>
          </a:p>
        </p:txBody>
      </p:sp>
      <p:pic>
        <p:nvPicPr>
          <p:cNvPr id="5" name="object 5"/>
          <p:cNvPicPr/>
          <p:nvPr/>
        </p:nvPicPr>
        <p:blipFill>
          <a:blip r:embed="rId3" cstate="print"/>
          <a:stretch>
            <a:fillRect/>
          </a:stretch>
        </p:blipFill>
        <p:spPr>
          <a:xfrm>
            <a:off x="9526598" y="5622515"/>
            <a:ext cx="1619250" cy="1143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C1AE-1C74-E5E0-EDD1-F95FDC4B5C0E}"/>
              </a:ext>
            </a:extLst>
          </p:cNvPr>
          <p:cNvSpPr>
            <a:spLocks noGrp="1"/>
          </p:cNvSpPr>
          <p:nvPr>
            <p:ph type="title"/>
          </p:nvPr>
        </p:nvSpPr>
        <p:spPr>
          <a:xfrm>
            <a:off x="842296" y="43262"/>
            <a:ext cx="8463619" cy="1320800"/>
          </a:xfrm>
        </p:spPr>
        <p:txBody>
          <a:bodyPr/>
          <a:lstStyle/>
          <a:p>
            <a:r>
              <a:rPr lang="en-US" dirty="0"/>
              <a:t>The story begins</a:t>
            </a:r>
          </a:p>
        </p:txBody>
      </p:sp>
      <p:sp>
        <p:nvSpPr>
          <p:cNvPr id="3" name="Rectangle 1">
            <a:extLst>
              <a:ext uri="{FF2B5EF4-FFF2-40B4-BE49-F238E27FC236}">
                <a16:creationId xmlns:a16="http://schemas.microsoft.com/office/drawing/2014/main" id="{073F9E02-8DB3-22FC-AEB5-5D776D8884D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79479B24-43B5-82B8-46EC-7181D6E92004}"/>
              </a:ext>
            </a:extLst>
          </p:cNvPr>
          <p:cNvSpPr txBox="1"/>
          <p:nvPr/>
        </p:nvSpPr>
        <p:spPr>
          <a:xfrm>
            <a:off x="251872" y="1048001"/>
            <a:ext cx="11676624" cy="5786199"/>
          </a:xfrm>
          <a:prstGeom prst="rect">
            <a:avLst/>
          </a:prstGeom>
          <a:solidFill>
            <a:schemeClr val="accent4">
              <a:lumMod val="20000"/>
              <a:lumOff val="80000"/>
            </a:schemeClr>
          </a:solidFill>
        </p:spPr>
        <p:txBody>
          <a:bodyPr wrap="square" rtlCol="0">
            <a:spAutoFit/>
          </a:bodyPr>
          <a:lstStyle/>
          <a:p>
            <a:r>
              <a:rPr lang="en-US" sz="2200" dirty="0">
                <a:solidFill>
                  <a:schemeClr val="accent3">
                    <a:lumMod val="75000"/>
                  </a:schemeClr>
                </a:solidFill>
                <a:effectLst/>
                <a:latin typeface="Calibri" panose="020F0502020204030204" pitchFamily="34" charset="0"/>
              </a:rPr>
              <a:t>Flo is a relatively new assistant health agent for Anytown Massachusetts. Her boss Eduardo is away for a little over 2 weeks on African safari and has left Flo in charge. Eduardo </a:t>
            </a:r>
            <a:r>
              <a:rPr lang="en-US" sz="2200" dirty="0">
                <a:solidFill>
                  <a:schemeClr val="accent3">
                    <a:lumMod val="75000"/>
                  </a:schemeClr>
                </a:solidFill>
                <a:latin typeface="Calibri" panose="020F0502020204030204" pitchFamily="34" charset="0"/>
              </a:rPr>
              <a:t>knows that he needs to get away occasionally to support his own mental and physical health, and he is confident that he has left Flo with the knowledge and resources she needs to be successful.</a:t>
            </a:r>
          </a:p>
          <a:p>
            <a:endParaRPr lang="en-US" sz="2200" dirty="0">
              <a:solidFill>
                <a:schemeClr val="accent3">
                  <a:lumMod val="75000"/>
                </a:schemeClr>
              </a:solidFill>
              <a:effectLst/>
              <a:latin typeface="Calibri" panose="020F0502020204030204" pitchFamily="34" charset="0"/>
            </a:endParaRPr>
          </a:p>
          <a:p>
            <a:r>
              <a:rPr lang="en-US" sz="2200" dirty="0">
                <a:solidFill>
                  <a:schemeClr val="accent3">
                    <a:lumMod val="75000"/>
                  </a:schemeClr>
                </a:solidFill>
                <a:latin typeface="Calibri" panose="020F0502020204030204" pitchFamily="34" charset="0"/>
              </a:rPr>
              <a:t>Eduardo left for vacation on a Thursday; Around mid-day Friday, a staff member from the Water Dept. came over to talk to Flo about a home that he had just gone to. His description:</a:t>
            </a:r>
          </a:p>
          <a:p>
            <a:pPr marL="285750" indent="-285750">
              <a:buFont typeface="Arial" panose="020B0604020202020204" pitchFamily="34" charset="0"/>
              <a:buChar char="•"/>
            </a:pPr>
            <a:r>
              <a:rPr lang="en-US" sz="2200" dirty="0">
                <a:solidFill>
                  <a:schemeClr val="accent3">
                    <a:lumMod val="75000"/>
                  </a:schemeClr>
                </a:solidFill>
                <a:latin typeface="Calibri" panose="020F0502020204030204" pitchFamily="34" charset="0"/>
              </a:rPr>
              <a:t>He only saw the basement while replacing a water meter which he could barely get to because of the stacked boxes, bags and other “junk”. </a:t>
            </a:r>
          </a:p>
          <a:p>
            <a:pPr marL="285750" indent="-285750">
              <a:buFont typeface="Arial" panose="020B0604020202020204" pitchFamily="34" charset="0"/>
              <a:buChar char="•"/>
            </a:pPr>
            <a:r>
              <a:rPr lang="en-US" sz="2200" dirty="0">
                <a:solidFill>
                  <a:schemeClr val="accent3">
                    <a:lumMod val="75000"/>
                  </a:schemeClr>
                </a:solidFill>
                <a:latin typeface="Calibri" panose="020F0502020204030204" pitchFamily="34" charset="0"/>
              </a:rPr>
              <a:t>He also said that it smelled badly of urine a feces from the 4 cats that he saw wandering the basement.</a:t>
            </a:r>
          </a:p>
          <a:p>
            <a:pPr marL="285750" indent="-285750">
              <a:buFont typeface="Arial" panose="020B0604020202020204" pitchFamily="34" charset="0"/>
              <a:buChar char="•"/>
            </a:pPr>
            <a:r>
              <a:rPr lang="en-US" sz="2200" dirty="0">
                <a:solidFill>
                  <a:schemeClr val="accent3">
                    <a:lumMod val="75000"/>
                  </a:schemeClr>
                </a:solidFill>
                <a:latin typeface="Calibri" panose="020F0502020204030204" pitchFamily="34" charset="0"/>
              </a:rPr>
              <a:t>He is concerned that the property owner is a hoarder and is living in squalor.</a:t>
            </a:r>
          </a:p>
          <a:p>
            <a:pPr marL="285750" indent="-285750">
              <a:buFont typeface="Arial" panose="020B0604020202020204" pitchFamily="34" charset="0"/>
              <a:buChar char="•"/>
            </a:pPr>
            <a:endParaRPr lang="en-US" sz="2200" dirty="0">
              <a:solidFill>
                <a:schemeClr val="accent3">
                  <a:lumMod val="75000"/>
                </a:schemeClr>
              </a:solidFill>
              <a:latin typeface="Calibri" panose="020F0502020204030204" pitchFamily="34" charset="0"/>
            </a:endParaRPr>
          </a:p>
          <a:p>
            <a:r>
              <a:rPr lang="en-US" sz="2200" dirty="0">
                <a:solidFill>
                  <a:srgbClr val="C00000"/>
                </a:solidFill>
                <a:latin typeface="Calibri" panose="020F0502020204030204" pitchFamily="34" charset="0"/>
              </a:rPr>
              <a:t>What should Flo do?</a:t>
            </a:r>
          </a:p>
          <a:p>
            <a:endParaRPr lang="en-US" sz="2200" dirty="0">
              <a:solidFill>
                <a:srgbClr val="C00000"/>
              </a:solidFill>
              <a:latin typeface="Calibri" panose="020F0502020204030204" pitchFamily="34" charset="0"/>
            </a:endParaRPr>
          </a:p>
          <a:p>
            <a:r>
              <a:rPr lang="en-US" sz="2200" dirty="0">
                <a:solidFill>
                  <a:schemeClr val="accent3">
                    <a:lumMod val="75000"/>
                  </a:schemeClr>
                </a:solidFill>
                <a:effectLst/>
                <a:latin typeface="Calibri" panose="020F0502020204030204" pitchFamily="34" charset="0"/>
              </a:rPr>
              <a:t>Flo decides to do some research on hoarding and squalor</a:t>
            </a:r>
          </a:p>
          <a:p>
            <a:endParaRPr lang="en-US" dirty="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0787368F-338F-A6A2-6866-2C0F2E485371}"/>
                  </a:ext>
                </a:extLst>
              </p14:cNvPr>
              <p14:cNvContentPartPr/>
              <p14:nvPr/>
            </p14:nvContentPartPr>
            <p14:xfrm>
              <a:off x="7456425" y="4425306"/>
              <a:ext cx="7920" cy="9720"/>
            </p14:xfrm>
          </p:contentPart>
        </mc:Choice>
        <mc:Fallback xmlns="">
          <p:pic>
            <p:nvPicPr>
              <p:cNvPr id="5" name="Ink 4">
                <a:extLst>
                  <a:ext uri="{FF2B5EF4-FFF2-40B4-BE49-F238E27FC236}">
                    <a16:creationId xmlns:a16="http://schemas.microsoft.com/office/drawing/2014/main" id="{0787368F-338F-A6A2-6866-2C0F2E485371}"/>
                  </a:ext>
                </a:extLst>
              </p:cNvPr>
              <p:cNvPicPr/>
              <p:nvPr/>
            </p:nvPicPr>
            <p:blipFill>
              <a:blip r:embed="rId3"/>
              <a:stretch>
                <a:fillRect/>
              </a:stretch>
            </p:blipFill>
            <p:spPr>
              <a:xfrm>
                <a:off x="7450305" y="4419186"/>
                <a:ext cx="20160" cy="21960"/>
              </a:xfrm>
              <a:prstGeom prst="rect">
                <a:avLst/>
              </a:prstGeom>
            </p:spPr>
          </p:pic>
        </mc:Fallback>
      </mc:AlternateContent>
    </p:spTree>
    <p:extLst>
      <p:ext uri="{BB962C8B-B14F-4D97-AF65-F5344CB8AC3E}">
        <p14:creationId xmlns:p14="http://schemas.microsoft.com/office/powerpoint/2010/main" val="12918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7402" y="1468107"/>
            <a:ext cx="8229600" cy="4525963"/>
          </a:xfrm>
        </p:spPr>
        <p:txBody>
          <a:bodyPr/>
          <a:lstStyle/>
          <a:p>
            <a:pPr marL="0" indent="0">
              <a:buNone/>
            </a:pPr>
            <a:r>
              <a:rPr lang="en-US" dirty="0">
                <a:solidFill>
                  <a:schemeClr val="accent1">
                    <a:lumMod val="75000"/>
                  </a:schemeClr>
                </a:solidFill>
              </a:rPr>
              <a:t>Condemnation- </a:t>
            </a:r>
          </a:p>
          <a:p>
            <a:pPr marL="402336" lvl="1" indent="0">
              <a:buNone/>
            </a:pPr>
            <a:r>
              <a:rPr lang="en-US" dirty="0">
                <a:solidFill>
                  <a:schemeClr val="accent1">
                    <a:lumMod val="75000"/>
                  </a:schemeClr>
                </a:solidFill>
              </a:rPr>
              <a:t>Individual out on the street</a:t>
            </a:r>
          </a:p>
          <a:p>
            <a:pPr marL="402336" lvl="1" indent="0">
              <a:buNone/>
            </a:pPr>
            <a:r>
              <a:rPr lang="en-US" dirty="0">
                <a:solidFill>
                  <a:schemeClr val="accent1">
                    <a:lumMod val="75000"/>
                  </a:schemeClr>
                </a:solidFill>
              </a:rPr>
              <a:t>Cost town money to relocate the individual</a:t>
            </a:r>
          </a:p>
          <a:p>
            <a:pPr marL="402336" lvl="1" indent="0">
              <a:buNone/>
            </a:pPr>
            <a:r>
              <a:rPr lang="en-US" dirty="0">
                <a:solidFill>
                  <a:schemeClr val="accent1">
                    <a:lumMod val="75000"/>
                  </a:schemeClr>
                </a:solidFill>
              </a:rPr>
              <a:t>Town cost clean/ tear down-how do they recover cost</a:t>
            </a:r>
          </a:p>
          <a:p>
            <a:pPr marL="402336" lvl="1" indent="0">
              <a:buNone/>
            </a:pPr>
            <a:r>
              <a:rPr lang="en-US" dirty="0">
                <a:solidFill>
                  <a:schemeClr val="accent1">
                    <a:lumMod val="75000"/>
                  </a:schemeClr>
                </a:solidFill>
              </a:rPr>
              <a:t>It doesn’t help the individual get better</a:t>
            </a:r>
          </a:p>
          <a:p>
            <a:pPr marL="859536" lvl="2" indent="0">
              <a:buClrTx/>
              <a:buNone/>
            </a:pPr>
            <a:r>
              <a:rPr lang="en-US" dirty="0">
                <a:solidFill>
                  <a:schemeClr val="accent1">
                    <a:lumMod val="75000"/>
                  </a:schemeClr>
                </a:solidFill>
              </a:rPr>
              <a:t>Recidivism </a:t>
            </a:r>
          </a:p>
        </p:txBody>
      </p:sp>
      <p:sp>
        <p:nvSpPr>
          <p:cNvPr id="3" name="Title 2"/>
          <p:cNvSpPr>
            <a:spLocks noGrp="1"/>
          </p:cNvSpPr>
          <p:nvPr>
            <p:ph type="title"/>
          </p:nvPr>
        </p:nvSpPr>
        <p:spPr/>
        <p:txBody>
          <a:bodyPr>
            <a:normAutofit/>
          </a:bodyPr>
          <a:lstStyle/>
          <a:p>
            <a:r>
              <a:rPr lang="en-US" b="0" dirty="0"/>
              <a:t>Limitations: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253421"/>
            <a:ext cx="2962900" cy="19716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4191001"/>
            <a:ext cx="3048000" cy="2020957"/>
          </a:xfrm>
          <a:prstGeom prst="rect">
            <a:avLst/>
          </a:prstGeom>
        </p:spPr>
      </p:pic>
    </p:spTree>
    <p:extLst>
      <p:ext uri="{BB962C8B-B14F-4D97-AF65-F5344CB8AC3E}">
        <p14:creationId xmlns:p14="http://schemas.microsoft.com/office/powerpoint/2010/main" val="136501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676" y="371356"/>
            <a:ext cx="10401300" cy="1020343"/>
          </a:xfrm>
          <a:prstGeom prst="rect">
            <a:avLst/>
          </a:prstGeom>
        </p:spPr>
        <p:txBody>
          <a:bodyPr vert="horz" wrap="square" lIns="0" tIns="339915" rIns="0" bIns="0" rtlCol="0" anchor="ctr">
            <a:spAutoFit/>
          </a:bodyPr>
          <a:lstStyle/>
          <a:p>
            <a:pPr marL="518159">
              <a:lnSpc>
                <a:spcPct val="100000"/>
              </a:lnSpc>
              <a:spcBef>
                <a:spcPts val="130"/>
              </a:spcBef>
            </a:pPr>
            <a:r>
              <a:rPr dirty="0"/>
              <a:t>Hoarding</a:t>
            </a:r>
            <a:r>
              <a:rPr spc="80" dirty="0"/>
              <a:t> </a:t>
            </a:r>
            <a:r>
              <a:rPr dirty="0"/>
              <a:t>–</a:t>
            </a:r>
            <a:r>
              <a:rPr spc="90" dirty="0"/>
              <a:t> </a:t>
            </a:r>
            <a:r>
              <a:rPr dirty="0"/>
              <a:t>The</a:t>
            </a:r>
            <a:r>
              <a:rPr spc="50" dirty="0"/>
              <a:t> </a:t>
            </a:r>
            <a:r>
              <a:rPr spc="-20" dirty="0"/>
              <a:t>End?</a:t>
            </a:r>
          </a:p>
        </p:txBody>
      </p:sp>
      <p:sp>
        <p:nvSpPr>
          <p:cNvPr id="3" name="object 3"/>
          <p:cNvSpPr txBox="1"/>
          <p:nvPr/>
        </p:nvSpPr>
        <p:spPr>
          <a:xfrm>
            <a:off x="2625725" y="1585248"/>
            <a:ext cx="6955790" cy="4633961"/>
          </a:xfrm>
          <a:prstGeom prst="rect">
            <a:avLst/>
          </a:prstGeom>
        </p:spPr>
        <p:txBody>
          <a:bodyPr vert="horz" wrap="square" lIns="0" tIns="177165" rIns="0" bIns="0" rtlCol="0">
            <a:spAutoFit/>
          </a:bodyPr>
          <a:lstStyle/>
          <a:p>
            <a:pPr marR="2324100" algn="r">
              <a:spcBef>
                <a:spcPts val="1395"/>
              </a:spcBef>
            </a:pPr>
            <a:r>
              <a:rPr lang="en-US" sz="2750" spc="65" dirty="0">
                <a:solidFill>
                  <a:schemeClr val="tx2">
                    <a:lumMod val="25000"/>
                  </a:schemeClr>
                </a:solidFill>
                <a:latin typeface="Franklin Gothic Book" panose="020B0503020102020204" pitchFamily="34" charset="0"/>
                <a:cs typeface="Garamond"/>
              </a:rPr>
              <a:t>W</a:t>
            </a:r>
            <a:r>
              <a:rPr sz="2750" spc="65" dirty="0">
                <a:solidFill>
                  <a:schemeClr val="tx2">
                    <a:lumMod val="25000"/>
                  </a:schemeClr>
                </a:solidFill>
                <a:latin typeface="Franklin Gothic Book" panose="020B0503020102020204" pitchFamily="34" charset="0"/>
                <a:cs typeface="Garamond"/>
              </a:rPr>
              <a:t>hen</a:t>
            </a:r>
            <a:r>
              <a:rPr sz="2750" spc="5"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is</a:t>
            </a:r>
            <a:r>
              <a:rPr sz="2750" spc="40"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clean</a:t>
            </a:r>
            <a:r>
              <a:rPr sz="2750" spc="80" dirty="0">
                <a:solidFill>
                  <a:schemeClr val="tx2">
                    <a:lumMod val="25000"/>
                  </a:schemeClr>
                </a:solidFill>
                <a:latin typeface="Franklin Gothic Book" panose="020B0503020102020204" pitchFamily="34" charset="0"/>
                <a:cs typeface="Garamond"/>
              </a:rPr>
              <a:t> </a:t>
            </a:r>
            <a:r>
              <a:rPr sz="2750" dirty="0">
                <a:solidFill>
                  <a:schemeClr val="tx2">
                    <a:lumMod val="25000"/>
                  </a:schemeClr>
                </a:solidFill>
                <a:latin typeface="Franklin Gothic Book" panose="020B0503020102020204" pitchFamily="34" charset="0"/>
                <a:cs typeface="Garamond"/>
              </a:rPr>
              <a:t>“clean</a:t>
            </a:r>
            <a:r>
              <a:rPr sz="2750" spc="5" dirty="0">
                <a:solidFill>
                  <a:schemeClr val="tx2">
                    <a:lumMod val="25000"/>
                  </a:schemeClr>
                </a:solidFill>
                <a:latin typeface="Franklin Gothic Book" panose="020B0503020102020204" pitchFamily="34" charset="0"/>
                <a:cs typeface="Garamond"/>
              </a:rPr>
              <a:t> </a:t>
            </a:r>
            <a:r>
              <a:rPr sz="2750" spc="-10" dirty="0">
                <a:solidFill>
                  <a:schemeClr val="tx2">
                    <a:lumMod val="25000"/>
                  </a:schemeClr>
                </a:solidFill>
                <a:latin typeface="Franklin Gothic Book" panose="020B0503020102020204" pitchFamily="34" charset="0"/>
                <a:cs typeface="Garamond"/>
              </a:rPr>
              <a:t>enough?”</a:t>
            </a:r>
            <a:endParaRPr sz="2750" dirty="0">
              <a:solidFill>
                <a:schemeClr val="tx2">
                  <a:lumMod val="25000"/>
                </a:schemeClr>
              </a:solidFill>
              <a:latin typeface="Franklin Gothic Book" panose="020B0503020102020204" pitchFamily="34" charset="0"/>
              <a:cs typeface="Garamond"/>
            </a:endParaRPr>
          </a:p>
          <a:p>
            <a:pPr marR="2252345" algn="r">
              <a:spcBef>
                <a:spcPts val="1105"/>
              </a:spcBef>
            </a:pPr>
            <a:r>
              <a:rPr sz="2400" dirty="0">
                <a:solidFill>
                  <a:schemeClr val="tx2">
                    <a:lumMod val="25000"/>
                  </a:schemeClr>
                </a:solidFill>
                <a:latin typeface="Franklin Gothic Book" panose="020B0503020102020204" pitchFamily="34" charset="0"/>
                <a:cs typeface="Garamond"/>
              </a:rPr>
              <a:t>Consider</a:t>
            </a:r>
            <a:r>
              <a:rPr sz="2400" spc="10"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violations</a:t>
            </a:r>
            <a:r>
              <a:rPr sz="2400" spc="25"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cited in</a:t>
            </a:r>
            <a:r>
              <a:rPr sz="2400" spc="-25" dirty="0">
                <a:solidFill>
                  <a:schemeClr val="tx2">
                    <a:lumMod val="25000"/>
                  </a:schemeClr>
                </a:solidFill>
                <a:latin typeface="Franklin Gothic Book" panose="020B0503020102020204" pitchFamily="34" charset="0"/>
                <a:cs typeface="Garamond"/>
              </a:rPr>
              <a:t> </a:t>
            </a:r>
            <a:r>
              <a:rPr sz="2400" spc="-10" dirty="0">
                <a:solidFill>
                  <a:schemeClr val="tx2">
                    <a:lumMod val="25000"/>
                  </a:schemeClr>
                </a:solidFill>
                <a:latin typeface="Franklin Gothic Book" panose="020B0503020102020204" pitchFamily="34" charset="0"/>
                <a:cs typeface="Garamond"/>
              </a:rPr>
              <a:t>order</a:t>
            </a:r>
            <a:endParaRPr sz="2400" dirty="0">
              <a:solidFill>
                <a:schemeClr val="tx2">
                  <a:lumMod val="25000"/>
                </a:schemeClr>
              </a:solidFill>
              <a:latin typeface="Franklin Gothic Book" panose="020B0503020102020204" pitchFamily="34" charset="0"/>
              <a:cs typeface="Garamond"/>
            </a:endParaRPr>
          </a:p>
          <a:p>
            <a:pPr marL="927735">
              <a:spcBef>
                <a:spcPts val="975"/>
              </a:spcBef>
            </a:pPr>
            <a:r>
              <a:rPr sz="2000" dirty="0">
                <a:solidFill>
                  <a:schemeClr val="tx2">
                    <a:lumMod val="25000"/>
                  </a:schemeClr>
                </a:solidFill>
                <a:latin typeface="Franklin Gothic Book" panose="020B0503020102020204" pitchFamily="34" charset="0"/>
                <a:cs typeface="Garamond"/>
              </a:rPr>
              <a:t>Specific</a:t>
            </a:r>
            <a:r>
              <a:rPr sz="2000" spc="-3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violations</a:t>
            </a:r>
            <a:r>
              <a:rPr sz="2000" spc="-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cited</a:t>
            </a:r>
            <a:r>
              <a:rPr sz="2000" spc="-5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must</a:t>
            </a:r>
            <a:r>
              <a:rPr sz="2000" spc="-7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be</a:t>
            </a:r>
            <a:r>
              <a:rPr sz="2000" spc="-25" dirty="0">
                <a:solidFill>
                  <a:schemeClr val="tx2">
                    <a:lumMod val="25000"/>
                  </a:schemeClr>
                </a:solidFill>
                <a:latin typeface="Franklin Gothic Book" panose="020B0503020102020204" pitchFamily="34" charset="0"/>
                <a:cs typeface="Garamond"/>
              </a:rPr>
              <a:t> </a:t>
            </a:r>
            <a:r>
              <a:rPr sz="2000" spc="-10" dirty="0">
                <a:solidFill>
                  <a:schemeClr val="tx2">
                    <a:lumMod val="25000"/>
                  </a:schemeClr>
                </a:solidFill>
                <a:latin typeface="Franklin Gothic Book" panose="020B0503020102020204" pitchFamily="34" charset="0"/>
                <a:cs typeface="Garamond"/>
              </a:rPr>
              <a:t>corrected</a:t>
            </a:r>
            <a:endParaRPr sz="2000" dirty="0">
              <a:solidFill>
                <a:schemeClr val="tx2">
                  <a:lumMod val="25000"/>
                </a:schemeClr>
              </a:solidFill>
              <a:latin typeface="Franklin Gothic Book" panose="020B0503020102020204" pitchFamily="34" charset="0"/>
              <a:cs typeface="Garamond"/>
            </a:endParaRPr>
          </a:p>
          <a:p>
            <a:pPr marL="927735">
              <a:spcBef>
                <a:spcPts val="1055"/>
              </a:spcBef>
            </a:pPr>
            <a:r>
              <a:rPr sz="2000" dirty="0">
                <a:solidFill>
                  <a:schemeClr val="tx2">
                    <a:lumMod val="25000"/>
                  </a:schemeClr>
                </a:solidFill>
                <a:latin typeface="Franklin Gothic Book" panose="020B0503020102020204" pitchFamily="34" charset="0"/>
                <a:cs typeface="Garamond"/>
              </a:rPr>
              <a:t>Important</a:t>
            </a:r>
            <a:r>
              <a:rPr sz="2000" spc="-1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to</a:t>
            </a:r>
            <a:r>
              <a:rPr sz="2000" spc="-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be</a:t>
            </a:r>
            <a:r>
              <a:rPr sz="2000" spc="-3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thorough</a:t>
            </a:r>
            <a:r>
              <a:rPr sz="2000" spc="-8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in</a:t>
            </a:r>
            <a:r>
              <a:rPr sz="2000" spc="-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citing</a:t>
            </a:r>
            <a:r>
              <a:rPr sz="2000" spc="-90" dirty="0">
                <a:solidFill>
                  <a:schemeClr val="tx2">
                    <a:lumMod val="25000"/>
                  </a:schemeClr>
                </a:solidFill>
                <a:latin typeface="Franklin Gothic Book" panose="020B0503020102020204" pitchFamily="34" charset="0"/>
                <a:cs typeface="Garamond"/>
              </a:rPr>
              <a:t> </a:t>
            </a:r>
            <a:r>
              <a:rPr sz="2000" spc="-10" dirty="0">
                <a:solidFill>
                  <a:schemeClr val="tx2">
                    <a:lumMod val="25000"/>
                  </a:schemeClr>
                </a:solidFill>
                <a:latin typeface="Franklin Gothic Book" panose="020B0503020102020204" pitchFamily="34" charset="0"/>
                <a:cs typeface="Garamond"/>
              </a:rPr>
              <a:t>violations</a:t>
            </a:r>
            <a:endParaRPr sz="2000" dirty="0">
              <a:solidFill>
                <a:schemeClr val="tx2">
                  <a:lumMod val="25000"/>
                </a:schemeClr>
              </a:solidFill>
              <a:latin typeface="Franklin Gothic Book" panose="020B0503020102020204" pitchFamily="34" charset="0"/>
              <a:cs typeface="Garamond"/>
            </a:endParaRPr>
          </a:p>
          <a:p>
            <a:pPr marL="470534">
              <a:spcBef>
                <a:spcPts val="955"/>
              </a:spcBef>
            </a:pPr>
            <a:r>
              <a:rPr sz="2400" dirty="0">
                <a:solidFill>
                  <a:schemeClr val="tx2">
                    <a:lumMod val="25000"/>
                  </a:schemeClr>
                </a:solidFill>
                <a:latin typeface="Franklin Gothic Book" panose="020B0503020102020204" pitchFamily="34" charset="0"/>
                <a:cs typeface="Garamond"/>
              </a:rPr>
              <a:t>Additional</a:t>
            </a:r>
            <a:r>
              <a:rPr sz="2400" spc="50"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codes</a:t>
            </a:r>
            <a:r>
              <a:rPr sz="2400" spc="-40"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that</a:t>
            </a:r>
            <a:r>
              <a:rPr sz="2400" spc="-10" dirty="0">
                <a:solidFill>
                  <a:schemeClr val="tx2">
                    <a:lumMod val="25000"/>
                  </a:schemeClr>
                </a:solidFill>
                <a:latin typeface="Franklin Gothic Book" panose="020B0503020102020204" pitchFamily="34" charset="0"/>
                <a:cs typeface="Garamond"/>
              </a:rPr>
              <a:t> </a:t>
            </a:r>
            <a:r>
              <a:rPr sz="2400" dirty="0">
                <a:solidFill>
                  <a:schemeClr val="tx2">
                    <a:lumMod val="25000"/>
                  </a:schemeClr>
                </a:solidFill>
                <a:latin typeface="Franklin Gothic Book" panose="020B0503020102020204" pitchFamily="34" charset="0"/>
                <a:cs typeface="Garamond"/>
              </a:rPr>
              <a:t>impact</a:t>
            </a:r>
            <a:r>
              <a:rPr sz="2400" spc="-10" dirty="0">
                <a:solidFill>
                  <a:schemeClr val="tx2">
                    <a:lumMod val="25000"/>
                  </a:schemeClr>
                </a:solidFill>
                <a:latin typeface="Franklin Gothic Book" panose="020B0503020102020204" pitchFamily="34" charset="0"/>
                <a:cs typeface="Garamond"/>
              </a:rPr>
              <a:t> safety</a:t>
            </a:r>
            <a:endParaRPr sz="2400" dirty="0">
              <a:solidFill>
                <a:schemeClr val="tx2">
                  <a:lumMod val="25000"/>
                </a:schemeClr>
              </a:solidFill>
              <a:latin typeface="Franklin Gothic Book" panose="020B0503020102020204" pitchFamily="34" charset="0"/>
              <a:cs typeface="Garamond"/>
            </a:endParaRPr>
          </a:p>
          <a:p>
            <a:pPr marL="927735">
              <a:spcBef>
                <a:spcPts val="1050"/>
              </a:spcBef>
            </a:pPr>
            <a:r>
              <a:rPr sz="2000" dirty="0">
                <a:solidFill>
                  <a:schemeClr val="tx2">
                    <a:lumMod val="25000"/>
                  </a:schemeClr>
                </a:solidFill>
                <a:latin typeface="Franklin Gothic Book" panose="020B0503020102020204" pitchFamily="34" charset="0"/>
                <a:cs typeface="Garamond"/>
              </a:rPr>
              <a:t>Local</a:t>
            </a:r>
            <a:r>
              <a:rPr sz="2000" spc="-4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fire</a:t>
            </a:r>
            <a:r>
              <a:rPr sz="2000" spc="-114"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inspector</a:t>
            </a:r>
            <a:r>
              <a:rPr sz="2000" spc="-3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will</a:t>
            </a:r>
            <a:r>
              <a:rPr sz="2000" spc="-4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have</a:t>
            </a:r>
            <a:r>
              <a:rPr sz="2000" spc="-4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combustion/rescue</a:t>
            </a:r>
            <a:r>
              <a:rPr sz="2000" spc="-45" dirty="0">
                <a:solidFill>
                  <a:schemeClr val="tx2">
                    <a:lumMod val="25000"/>
                  </a:schemeClr>
                </a:solidFill>
                <a:latin typeface="Franklin Gothic Book" panose="020B0503020102020204" pitchFamily="34" charset="0"/>
                <a:cs typeface="Garamond"/>
              </a:rPr>
              <a:t> </a:t>
            </a:r>
            <a:r>
              <a:rPr sz="2000" spc="-10" dirty="0">
                <a:solidFill>
                  <a:schemeClr val="tx2">
                    <a:lumMod val="25000"/>
                  </a:schemeClr>
                </a:solidFill>
                <a:latin typeface="Franklin Gothic Book" panose="020B0503020102020204" pitchFamily="34" charset="0"/>
                <a:cs typeface="Garamond"/>
              </a:rPr>
              <a:t>concerns</a:t>
            </a:r>
            <a:endParaRPr sz="2000" dirty="0">
              <a:solidFill>
                <a:schemeClr val="tx2">
                  <a:lumMod val="25000"/>
                </a:schemeClr>
              </a:solidFill>
              <a:latin typeface="Franklin Gothic Book" panose="020B0503020102020204" pitchFamily="34" charset="0"/>
              <a:cs typeface="Garamond"/>
            </a:endParaRPr>
          </a:p>
          <a:p>
            <a:pPr marL="927735">
              <a:spcBef>
                <a:spcPts val="980"/>
              </a:spcBef>
            </a:pPr>
            <a:r>
              <a:rPr sz="2000" dirty="0">
                <a:solidFill>
                  <a:schemeClr val="tx2">
                    <a:lumMod val="25000"/>
                  </a:schemeClr>
                </a:solidFill>
                <a:latin typeface="Franklin Gothic Book" panose="020B0503020102020204" pitchFamily="34" charset="0"/>
                <a:cs typeface="Garamond"/>
              </a:rPr>
              <a:t>Building</a:t>
            </a:r>
            <a:r>
              <a:rPr sz="2000" spc="-2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inspector</a:t>
            </a:r>
            <a:r>
              <a:rPr sz="2000" spc="-8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will</a:t>
            </a:r>
            <a:r>
              <a:rPr sz="2000" spc="-3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have</a:t>
            </a:r>
            <a:r>
              <a:rPr sz="2000" spc="-25"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structural</a:t>
            </a:r>
            <a:r>
              <a:rPr sz="2000" spc="-25" dirty="0">
                <a:solidFill>
                  <a:schemeClr val="tx2">
                    <a:lumMod val="25000"/>
                  </a:schemeClr>
                </a:solidFill>
                <a:latin typeface="Franklin Gothic Book" panose="020B0503020102020204" pitchFamily="34" charset="0"/>
                <a:cs typeface="Garamond"/>
              </a:rPr>
              <a:t> </a:t>
            </a:r>
            <a:r>
              <a:rPr sz="2000" spc="-10" dirty="0">
                <a:solidFill>
                  <a:schemeClr val="tx2">
                    <a:lumMod val="25000"/>
                  </a:schemeClr>
                </a:solidFill>
                <a:latin typeface="Franklin Gothic Book" panose="020B0503020102020204" pitchFamily="34" charset="0"/>
                <a:cs typeface="Garamond"/>
              </a:rPr>
              <a:t>concerns</a:t>
            </a:r>
            <a:endParaRPr sz="2000" dirty="0">
              <a:solidFill>
                <a:schemeClr val="tx2">
                  <a:lumMod val="25000"/>
                </a:schemeClr>
              </a:solidFill>
              <a:latin typeface="Franklin Gothic Book" panose="020B0503020102020204" pitchFamily="34" charset="0"/>
              <a:cs typeface="Garamond"/>
            </a:endParaRPr>
          </a:p>
          <a:p>
            <a:pPr marL="470534">
              <a:spcBef>
                <a:spcPts val="955"/>
              </a:spcBef>
            </a:pPr>
            <a:r>
              <a:rPr sz="2400" dirty="0">
                <a:solidFill>
                  <a:schemeClr val="tx2">
                    <a:lumMod val="25000"/>
                  </a:schemeClr>
                </a:solidFill>
                <a:latin typeface="Franklin Gothic Book" panose="020B0503020102020204" pitchFamily="34" charset="0"/>
                <a:cs typeface="Garamond"/>
              </a:rPr>
              <a:t>Periodic</a:t>
            </a:r>
            <a:r>
              <a:rPr sz="2400" spc="35" dirty="0">
                <a:solidFill>
                  <a:schemeClr val="tx2">
                    <a:lumMod val="25000"/>
                  </a:schemeClr>
                </a:solidFill>
                <a:latin typeface="Franklin Gothic Book" panose="020B0503020102020204" pitchFamily="34" charset="0"/>
                <a:cs typeface="Garamond"/>
              </a:rPr>
              <a:t> </a:t>
            </a:r>
            <a:r>
              <a:rPr sz="2400" spc="-10" dirty="0">
                <a:solidFill>
                  <a:schemeClr val="tx2">
                    <a:lumMod val="25000"/>
                  </a:schemeClr>
                </a:solidFill>
                <a:latin typeface="Franklin Gothic Book" panose="020B0503020102020204" pitchFamily="34" charset="0"/>
                <a:cs typeface="Garamond"/>
              </a:rPr>
              <a:t>follow-</a:t>
            </a:r>
            <a:r>
              <a:rPr sz="2400" spc="-25" dirty="0">
                <a:solidFill>
                  <a:schemeClr val="tx2">
                    <a:lumMod val="25000"/>
                  </a:schemeClr>
                </a:solidFill>
                <a:latin typeface="Franklin Gothic Book" panose="020B0503020102020204" pitchFamily="34" charset="0"/>
                <a:cs typeface="Garamond"/>
              </a:rPr>
              <a:t>up</a:t>
            </a:r>
            <a:endParaRPr sz="2400" dirty="0">
              <a:solidFill>
                <a:schemeClr val="tx2">
                  <a:lumMod val="25000"/>
                </a:schemeClr>
              </a:solidFill>
              <a:latin typeface="Franklin Gothic Book" panose="020B0503020102020204" pitchFamily="34" charset="0"/>
              <a:cs typeface="Garamond"/>
            </a:endParaRPr>
          </a:p>
          <a:p>
            <a:pPr marL="927735">
              <a:spcBef>
                <a:spcPts val="1050"/>
              </a:spcBef>
            </a:pPr>
            <a:r>
              <a:rPr sz="2000" dirty="0">
                <a:solidFill>
                  <a:schemeClr val="tx2">
                    <a:lumMod val="25000"/>
                  </a:schemeClr>
                </a:solidFill>
                <a:latin typeface="Franklin Gothic Book" panose="020B0503020102020204" pitchFamily="34" charset="0"/>
                <a:cs typeface="Garamond"/>
              </a:rPr>
              <a:t>Is</a:t>
            </a:r>
            <a:r>
              <a:rPr sz="2000" spc="-8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someone</a:t>
            </a:r>
            <a:r>
              <a:rPr sz="2000" spc="-3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available</a:t>
            </a:r>
            <a:r>
              <a:rPr sz="2000" spc="-3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to</a:t>
            </a:r>
            <a:r>
              <a:rPr sz="2000" spc="-70" dirty="0">
                <a:solidFill>
                  <a:schemeClr val="tx2">
                    <a:lumMod val="25000"/>
                  </a:schemeClr>
                </a:solidFill>
                <a:latin typeface="Franklin Gothic Book" panose="020B0503020102020204" pitchFamily="34" charset="0"/>
                <a:cs typeface="Garamond"/>
              </a:rPr>
              <a:t> </a:t>
            </a:r>
            <a:r>
              <a:rPr sz="2000" dirty="0">
                <a:solidFill>
                  <a:schemeClr val="tx2">
                    <a:lumMod val="25000"/>
                  </a:schemeClr>
                </a:solidFill>
                <a:latin typeface="Franklin Gothic Book" panose="020B0503020102020204" pitchFamily="34" charset="0"/>
                <a:cs typeface="Garamond"/>
              </a:rPr>
              <a:t>check</a:t>
            </a:r>
            <a:r>
              <a:rPr sz="2000" spc="-60" dirty="0">
                <a:solidFill>
                  <a:schemeClr val="tx2">
                    <a:lumMod val="25000"/>
                  </a:schemeClr>
                </a:solidFill>
                <a:latin typeface="Franklin Gothic Book" panose="020B0503020102020204" pitchFamily="34" charset="0"/>
                <a:cs typeface="Garamond"/>
              </a:rPr>
              <a:t> </a:t>
            </a:r>
            <a:r>
              <a:rPr sz="2000" spc="-25" dirty="0">
                <a:solidFill>
                  <a:schemeClr val="tx2">
                    <a:lumMod val="25000"/>
                  </a:schemeClr>
                </a:solidFill>
                <a:latin typeface="Franklin Gothic Book" panose="020B0503020102020204" pitchFamily="34" charset="0"/>
                <a:cs typeface="Garamond"/>
              </a:rPr>
              <a:t>in</a:t>
            </a:r>
            <a:endParaRPr sz="2000" dirty="0">
              <a:solidFill>
                <a:schemeClr val="tx2">
                  <a:lumMod val="25000"/>
                </a:schemeClr>
              </a:solidFill>
              <a:latin typeface="Franklin Gothic Book" panose="020B0503020102020204" pitchFamily="34" charset="0"/>
              <a:cs typeface="Garamond"/>
            </a:endParaRPr>
          </a:p>
        </p:txBody>
      </p:sp>
      <p:pic>
        <p:nvPicPr>
          <p:cNvPr id="4" name="object 4"/>
          <p:cNvPicPr/>
          <p:nvPr/>
        </p:nvPicPr>
        <p:blipFill>
          <a:blip r:embed="rId2" cstate="print"/>
          <a:stretch>
            <a:fillRect/>
          </a:stretch>
        </p:blipFill>
        <p:spPr>
          <a:xfrm>
            <a:off x="9420410" y="5534025"/>
            <a:ext cx="1619250" cy="1143000"/>
          </a:xfrm>
          <a:prstGeom prst="rect">
            <a:avLst/>
          </a:prstGeom>
        </p:spPr>
      </p:pic>
      <p:pic>
        <p:nvPicPr>
          <p:cNvPr id="5" name="Picture 4">
            <a:extLst>
              <a:ext uri="{FF2B5EF4-FFF2-40B4-BE49-F238E27FC236}">
                <a16:creationId xmlns:a16="http://schemas.microsoft.com/office/drawing/2014/main" id="{603FC4F8-2162-AAA4-B136-7CEE2639FB82}"/>
              </a:ext>
            </a:extLst>
          </p:cNvPr>
          <p:cNvPicPr>
            <a:picLocks noChangeAspect="1"/>
          </p:cNvPicPr>
          <p:nvPr/>
        </p:nvPicPr>
        <p:blipFill>
          <a:blip r:embed="rId3"/>
          <a:stretch>
            <a:fillRect/>
          </a:stretch>
        </p:blipFill>
        <p:spPr>
          <a:xfrm>
            <a:off x="18195" y="3876259"/>
            <a:ext cx="2943636" cy="298174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360" y="278129"/>
            <a:ext cx="9778365" cy="1494596"/>
          </a:xfrm>
          <a:prstGeom prst="rect">
            <a:avLst/>
          </a:prstGeom>
        </p:spPr>
        <p:txBody>
          <a:bodyPr vert="horz" lIns="0" tIns="0" rIns="0" bIns="0" rtlCol="0" anchor="b" anchorCtr="0">
            <a:normAutofit/>
          </a:bodyPr>
          <a:lstStyle/>
          <a:p>
            <a:pPr>
              <a:lnSpc>
                <a:spcPct val="80000"/>
              </a:lnSpc>
              <a:spcBef>
                <a:spcPct val="0"/>
              </a:spcBef>
              <a:spcAft>
                <a:spcPts val="600"/>
              </a:spcAft>
            </a:pPr>
            <a:r>
              <a:rPr lang="en-US" sz="4400" b="1" i="0" kern="1200" spc="100" baseline="0">
                <a:solidFill>
                  <a:schemeClr val="bg1"/>
                </a:solidFill>
                <a:latin typeface="+mj-lt"/>
                <a:ea typeface="+mj-ea"/>
                <a:cs typeface="+mj-cs"/>
              </a:rPr>
              <a:t>How do we respond once we have a general idea of what’s going on?</a:t>
            </a:r>
          </a:p>
        </p:txBody>
      </p:sp>
      <p:sp>
        <p:nvSpPr>
          <p:cNvPr id="3" name="Content Placeholder 2"/>
          <p:cNvSpPr>
            <a:spLocks noGrp="1"/>
          </p:cNvSpPr>
          <p:nvPr>
            <p:ph sz="quarter" idx="15"/>
          </p:nvPr>
        </p:nvSpPr>
        <p:spPr>
          <a:xfrm>
            <a:off x="594360" y="2676525"/>
            <a:ext cx="4490827" cy="3597470"/>
          </a:xfrm>
        </p:spPr>
        <p:txBody>
          <a:bodyPr vert="horz" lIns="0" tIns="45720" rIns="0" bIns="0" rtlCol="0">
            <a:normAutofit/>
          </a:bodyPr>
          <a:lstStyle/>
          <a:p>
            <a:r>
              <a:rPr lang="en-US" dirty="0"/>
              <a:t>Design appropriate  response based on assessment and availability of resources</a:t>
            </a:r>
          </a:p>
          <a:p>
            <a:pPr marL="342900" indent="-342900">
              <a:buFont typeface="Arial" panose="020B0604020202020204" pitchFamily="34" charset="0"/>
              <a:buChar char="•"/>
            </a:pPr>
            <a:r>
              <a:rPr lang="en-US" dirty="0"/>
              <a:t>What legal entities are involved</a:t>
            </a:r>
          </a:p>
          <a:p>
            <a:pPr lvl="1"/>
            <a:r>
              <a:rPr lang="en-US" dirty="0"/>
              <a:t>Common code violations</a:t>
            </a:r>
          </a:p>
          <a:p>
            <a:pPr lvl="1"/>
            <a:r>
              <a:rPr lang="en-US" dirty="0"/>
              <a:t>What needs to be done to come into compliance</a:t>
            </a:r>
          </a:p>
          <a:p>
            <a:pPr lvl="1"/>
            <a:r>
              <a:rPr lang="en-US" dirty="0"/>
              <a:t>Communication key to a good outcome</a:t>
            </a:r>
          </a:p>
          <a:p>
            <a:pPr lvl="1"/>
            <a:r>
              <a:rPr lang="en-US" dirty="0"/>
              <a:t>Team approach to response</a:t>
            </a:r>
          </a:p>
        </p:txBody>
      </p:sp>
      <p:pic>
        <p:nvPicPr>
          <p:cNvPr id="5" name="Graphic 4" descr="Meeting outline">
            <a:extLst>
              <a:ext uri="{FF2B5EF4-FFF2-40B4-BE49-F238E27FC236}">
                <a16:creationId xmlns:a16="http://schemas.microsoft.com/office/drawing/2014/main" id="{DA7C540A-53A1-4CDE-B601-4BBBC5193E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8576" y="2676525"/>
            <a:ext cx="3597470" cy="3597470"/>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72910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360" y="189572"/>
            <a:ext cx="6787747" cy="1593507"/>
          </a:xfrm>
        </p:spPr>
        <p:txBody>
          <a:bodyPr anchor="b">
            <a:normAutofit/>
          </a:bodyPr>
          <a:lstStyle/>
          <a:p>
            <a:r>
              <a:rPr lang="en-US" dirty="0"/>
              <a:t>Working Together</a:t>
            </a:r>
          </a:p>
        </p:txBody>
      </p:sp>
      <p:sp>
        <p:nvSpPr>
          <p:cNvPr id="2" name="Content Placeholder 1"/>
          <p:cNvSpPr>
            <a:spLocks noGrp="1"/>
          </p:cNvSpPr>
          <p:nvPr>
            <p:ph sz="quarter" idx="13"/>
          </p:nvPr>
        </p:nvSpPr>
        <p:spPr>
          <a:xfrm>
            <a:off x="594359" y="2281918"/>
            <a:ext cx="6787747" cy="3708517"/>
          </a:xfrm>
        </p:spPr>
        <p:txBody>
          <a:bodyPr>
            <a:normAutofit/>
          </a:bodyPr>
          <a:lstStyle/>
          <a:p>
            <a:pPr marL="0" indent="0">
              <a:buNone/>
            </a:pPr>
            <a:r>
              <a:rPr lang="en-US" sz="1800" dirty="0">
                <a:solidFill>
                  <a:schemeClr val="tx2">
                    <a:lumMod val="25000"/>
                  </a:schemeClr>
                </a:solidFill>
              </a:rPr>
              <a:t>No overnight solution, no 1-800 number to call</a:t>
            </a:r>
          </a:p>
          <a:p>
            <a:pPr marL="0" indent="0">
              <a:buNone/>
            </a:pPr>
            <a:r>
              <a:rPr lang="en-US" sz="1800" dirty="0">
                <a:solidFill>
                  <a:schemeClr val="tx2">
                    <a:lumMod val="25000"/>
                  </a:schemeClr>
                </a:solidFill>
              </a:rPr>
              <a:t>Preparation:</a:t>
            </a:r>
          </a:p>
          <a:p>
            <a:pPr marL="402336" lvl="1" indent="0">
              <a:buNone/>
            </a:pPr>
            <a:r>
              <a:rPr lang="en-US" sz="1800" dirty="0">
                <a:solidFill>
                  <a:schemeClr val="tx2">
                    <a:lumMod val="25000"/>
                  </a:schemeClr>
                </a:solidFill>
              </a:rPr>
              <a:t>Network with local agencies and departments ahead of time</a:t>
            </a:r>
          </a:p>
          <a:p>
            <a:pPr marL="402336" lvl="1" indent="0">
              <a:buNone/>
            </a:pPr>
            <a:r>
              <a:rPr lang="en-US" sz="1800" dirty="0">
                <a:solidFill>
                  <a:schemeClr val="tx2">
                    <a:lumMod val="25000"/>
                  </a:schemeClr>
                </a:solidFill>
              </a:rPr>
              <a:t>Learn abilities and limitations</a:t>
            </a:r>
          </a:p>
          <a:p>
            <a:pPr marL="402336" lvl="1" indent="0">
              <a:buNone/>
            </a:pPr>
            <a:r>
              <a:rPr lang="en-US" sz="1800" dirty="0">
                <a:solidFill>
                  <a:schemeClr val="tx2">
                    <a:lumMod val="25000"/>
                  </a:schemeClr>
                </a:solidFill>
              </a:rPr>
              <a:t>What information can be shared-HIPAA may apply</a:t>
            </a:r>
          </a:p>
          <a:p>
            <a:pPr marL="402336" lvl="1" indent="0">
              <a:buNone/>
            </a:pPr>
            <a:r>
              <a:rPr lang="en-US" sz="1800" dirty="0">
                <a:solidFill>
                  <a:schemeClr val="tx2">
                    <a:lumMod val="25000"/>
                  </a:schemeClr>
                </a:solidFill>
              </a:rPr>
              <a:t>Assess roles and responsibilities</a:t>
            </a:r>
          </a:p>
          <a:p>
            <a:pPr marL="402336" lvl="1" indent="0">
              <a:buNone/>
            </a:pPr>
            <a:r>
              <a:rPr lang="en-US" sz="1800" dirty="0">
                <a:solidFill>
                  <a:schemeClr val="tx2">
                    <a:lumMod val="25000"/>
                  </a:schemeClr>
                </a:solidFill>
              </a:rPr>
              <a:t>Begin the communication process</a:t>
            </a:r>
          </a:p>
          <a:p>
            <a:pPr marL="859536" lvl="2" indent="0">
              <a:buClrTx/>
              <a:buNone/>
            </a:pPr>
            <a:r>
              <a:rPr lang="en-US" sz="1800" dirty="0">
                <a:solidFill>
                  <a:schemeClr val="tx2">
                    <a:lumMod val="25000"/>
                  </a:schemeClr>
                </a:solidFill>
              </a:rPr>
              <a:t>Assessment tools-HOMES</a:t>
            </a:r>
          </a:p>
          <a:p>
            <a:pPr marL="859536" lvl="2" indent="0">
              <a:buClrTx/>
              <a:buNone/>
            </a:pPr>
            <a:r>
              <a:rPr lang="en-US" sz="1800" dirty="0">
                <a:solidFill>
                  <a:schemeClr val="tx2">
                    <a:lumMod val="25000"/>
                  </a:schemeClr>
                </a:solidFill>
              </a:rPr>
              <a:t>Inspection tools-CIR</a:t>
            </a:r>
          </a:p>
          <a:p>
            <a:endParaRPr lang="en-US" sz="1700" dirty="0"/>
          </a:p>
        </p:txBody>
      </p:sp>
    </p:spTree>
    <p:extLst>
      <p:ext uri="{BB962C8B-B14F-4D97-AF65-F5344CB8AC3E}">
        <p14:creationId xmlns:p14="http://schemas.microsoft.com/office/powerpoint/2010/main" val="2576933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F605-F258-4DCD-8CFF-C013D464A88B}"/>
              </a:ext>
            </a:extLst>
          </p:cNvPr>
          <p:cNvSpPr>
            <a:spLocks noGrp="1"/>
          </p:cNvSpPr>
          <p:nvPr>
            <p:ph type="title"/>
          </p:nvPr>
        </p:nvSpPr>
        <p:spPr/>
        <p:txBody>
          <a:bodyPr/>
          <a:lstStyle/>
          <a:p>
            <a:r>
              <a:rPr lang="en-US" dirty="0"/>
              <a:t>Community Partnerships</a:t>
            </a:r>
          </a:p>
        </p:txBody>
      </p:sp>
      <p:graphicFrame>
        <p:nvGraphicFramePr>
          <p:cNvPr id="7" name="Diagram 6">
            <a:extLst>
              <a:ext uri="{FF2B5EF4-FFF2-40B4-BE49-F238E27FC236}">
                <a16:creationId xmlns:a16="http://schemas.microsoft.com/office/drawing/2014/main" id="{24A11428-D3E9-48E4-AFF5-D2F30F0FAADB}"/>
              </a:ext>
            </a:extLst>
          </p:cNvPr>
          <p:cNvGraphicFramePr/>
          <p:nvPr>
            <p:extLst>
              <p:ext uri="{D42A27DB-BD31-4B8C-83A1-F6EECF244321}">
                <p14:modId xmlns:p14="http://schemas.microsoft.com/office/powerpoint/2010/main" val="594179389"/>
              </p:ext>
            </p:extLst>
          </p:nvPr>
        </p:nvGraphicFramePr>
        <p:xfrm>
          <a:off x="249631" y="1133418"/>
          <a:ext cx="11467829" cy="3019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23C9F6BE-3978-4D3A-9D72-950756B2E288}"/>
              </a:ext>
            </a:extLst>
          </p:cNvPr>
          <p:cNvGraphicFramePr/>
          <p:nvPr>
            <p:extLst>
              <p:ext uri="{D42A27DB-BD31-4B8C-83A1-F6EECF244321}">
                <p14:modId xmlns:p14="http://schemas.microsoft.com/office/powerpoint/2010/main" val="1312246915"/>
              </p:ext>
            </p:extLst>
          </p:nvPr>
        </p:nvGraphicFramePr>
        <p:xfrm>
          <a:off x="908925" y="3321115"/>
          <a:ext cx="10332172" cy="33096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a:extLst>
              <a:ext uri="{FF2B5EF4-FFF2-40B4-BE49-F238E27FC236}">
                <a16:creationId xmlns:a16="http://schemas.microsoft.com/office/drawing/2014/main" id="{C373B490-3A79-C1D5-DCA4-4C271A40B43D}"/>
              </a:ext>
            </a:extLst>
          </p:cNvPr>
          <p:cNvSpPr txBox="1"/>
          <p:nvPr/>
        </p:nvSpPr>
        <p:spPr>
          <a:xfrm>
            <a:off x="3048918" y="3247088"/>
            <a:ext cx="6097836"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2343964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02BF-721E-44D1-8BD6-245935ECC33C}"/>
              </a:ext>
            </a:extLst>
          </p:cNvPr>
          <p:cNvSpPr>
            <a:spLocks noGrp="1"/>
          </p:cNvSpPr>
          <p:nvPr>
            <p:ph type="title"/>
          </p:nvPr>
        </p:nvSpPr>
        <p:spPr>
          <a:xfrm>
            <a:off x="193197" y="2684566"/>
            <a:ext cx="2512123" cy="1846053"/>
          </a:xfrm>
        </p:spPr>
        <p:txBody>
          <a:bodyPr>
            <a:normAutofit fontScale="90000"/>
          </a:bodyPr>
          <a:lstStyle/>
          <a:p>
            <a:r>
              <a:rPr lang="en-US" dirty="0"/>
              <a:t>Build Your Response Team</a:t>
            </a:r>
          </a:p>
        </p:txBody>
      </p:sp>
      <p:sp>
        <p:nvSpPr>
          <p:cNvPr id="3" name="Content Placeholder 2">
            <a:extLst>
              <a:ext uri="{FF2B5EF4-FFF2-40B4-BE49-F238E27FC236}">
                <a16:creationId xmlns:a16="http://schemas.microsoft.com/office/drawing/2014/main" id="{681FFA93-42B5-4D75-9470-F4B531CAF132}"/>
              </a:ext>
            </a:extLst>
          </p:cNvPr>
          <p:cNvSpPr>
            <a:spLocks noGrp="1"/>
          </p:cNvSpPr>
          <p:nvPr>
            <p:ph idx="1"/>
          </p:nvPr>
        </p:nvSpPr>
        <p:spPr>
          <a:xfrm>
            <a:off x="677334" y="2160589"/>
            <a:ext cx="9674782" cy="4279004"/>
          </a:xfrm>
        </p:spPr>
        <p:txBody>
          <a:bodyPr>
            <a:normAutofit/>
          </a:bodyPr>
          <a:lstStyle/>
          <a:p>
            <a:pPr lvl="0">
              <a:spcBef>
                <a:spcPct val="20000"/>
              </a:spcBef>
              <a:spcAft>
                <a:spcPts val="600"/>
              </a:spcAft>
              <a:buClr>
                <a:srgbClr val="7030A0"/>
              </a:buClr>
              <a:buFont typeface="Arial" panose="020B0604020202020204" pitchFamily="34" charset="0"/>
              <a:buChar char="•"/>
            </a:pPr>
            <a:endParaRPr lang="en-US" sz="2000" b="1" dirty="0">
              <a:solidFill>
                <a:srgbClr val="76DBF4">
                  <a:lumMod val="20000"/>
                  <a:lumOff val="80000"/>
                </a:srgbClr>
              </a:solidFill>
            </a:endParaRPr>
          </a:p>
          <a:p>
            <a:endParaRPr lang="en-US" dirty="0"/>
          </a:p>
        </p:txBody>
      </p:sp>
      <p:graphicFrame>
        <p:nvGraphicFramePr>
          <p:cNvPr id="11" name="Diagram 10">
            <a:extLst>
              <a:ext uri="{FF2B5EF4-FFF2-40B4-BE49-F238E27FC236}">
                <a16:creationId xmlns:a16="http://schemas.microsoft.com/office/drawing/2014/main" id="{E0581282-AFA6-4443-9F5F-1AF2DF24F1E2}"/>
              </a:ext>
            </a:extLst>
          </p:cNvPr>
          <p:cNvGraphicFramePr/>
          <p:nvPr/>
        </p:nvGraphicFramePr>
        <p:xfrm>
          <a:off x="2032000" y="96499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0AC172B9-3669-4D0B-A76D-6BBF9A0FB85A}"/>
              </a:ext>
            </a:extLst>
          </p:cNvPr>
          <p:cNvSpPr txBox="1"/>
          <p:nvPr/>
        </p:nvSpPr>
        <p:spPr>
          <a:xfrm>
            <a:off x="8818532" y="2915096"/>
            <a:ext cx="3180271" cy="138499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2800" dirty="0">
                <a:solidFill>
                  <a:schemeClr val="accent1">
                    <a:lumMod val="75000"/>
                  </a:schemeClr>
                </a:solidFill>
              </a:rPr>
              <a:t>Who else might be a part of your team?</a:t>
            </a:r>
          </a:p>
        </p:txBody>
      </p:sp>
    </p:spTree>
    <p:extLst>
      <p:ext uri="{BB962C8B-B14F-4D97-AF65-F5344CB8AC3E}">
        <p14:creationId xmlns:p14="http://schemas.microsoft.com/office/powerpoint/2010/main" val="2070912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87529" y="243251"/>
            <a:ext cx="5513595" cy="6135916"/>
          </a:xfrm>
          <a:prstGeom prst="rect">
            <a:avLst/>
          </a:prstGeom>
        </p:spPr>
        <p:txBody>
          <a:bodyPr vert="horz" lIns="91440" tIns="45720" rIns="91440" bIns="45720" rtlCol="0" anchor="ctr">
            <a:normAutofit/>
          </a:bodyPr>
          <a:lstStyle/>
          <a:p>
            <a:pPr>
              <a:spcBef>
                <a:spcPts val="1000"/>
              </a:spcBef>
              <a:buClr>
                <a:schemeClr val="accent1"/>
              </a:buClr>
              <a:buSzPct val="80000"/>
              <a:tabLst>
                <a:tab pos="457200" algn="l"/>
              </a:tabLst>
            </a:pPr>
            <a:r>
              <a:rPr lang="en-US" sz="2800" dirty="0">
                <a:solidFill>
                  <a:schemeClr val="tx2">
                    <a:lumMod val="25000"/>
                  </a:schemeClr>
                </a:solidFill>
              </a:rPr>
              <a:t>HOMES-multi-disciplinary risk assessment</a:t>
            </a:r>
          </a:p>
          <a:p>
            <a:pPr>
              <a:spcBef>
                <a:spcPts val="1000"/>
              </a:spcBef>
              <a:buClr>
                <a:schemeClr val="accent1"/>
              </a:buClr>
              <a:buSzPct val="80000"/>
              <a:tabLst>
                <a:tab pos="457200" algn="l"/>
              </a:tabLst>
            </a:pPr>
            <a:r>
              <a:rPr lang="en-US" sz="2800" dirty="0">
                <a:solidFill>
                  <a:schemeClr val="tx2">
                    <a:lumMod val="25000"/>
                  </a:schemeClr>
                </a:solidFill>
              </a:rPr>
              <a:t>Uniform Inspection Checklist</a:t>
            </a:r>
          </a:p>
          <a:p>
            <a:pPr>
              <a:spcBef>
                <a:spcPts val="1000"/>
              </a:spcBef>
              <a:buClr>
                <a:schemeClr val="accent1"/>
              </a:buClr>
              <a:buSzPct val="80000"/>
              <a:tabLst>
                <a:tab pos="457200" algn="l"/>
              </a:tabLst>
            </a:pPr>
            <a:r>
              <a:rPr lang="en-US" sz="2800" dirty="0">
                <a:solidFill>
                  <a:schemeClr val="tx2">
                    <a:lumMod val="25000"/>
                  </a:schemeClr>
                </a:solidFill>
              </a:rPr>
              <a:t>Clutter Image Rating Scale-CIR</a:t>
            </a:r>
          </a:p>
          <a:p>
            <a:pPr marL="57150">
              <a:spcBef>
                <a:spcPts val="1000"/>
              </a:spcBef>
              <a:buClr>
                <a:schemeClr val="accent1"/>
              </a:buClr>
              <a:buSzPct val="80000"/>
            </a:pPr>
            <a:endParaRPr lang="en-US" b="1" cap="all" dirty="0">
              <a:solidFill>
                <a:schemeClr val="tx2">
                  <a:lumMod val="25000"/>
                </a:schemeClr>
              </a:solidFill>
            </a:endParaRPr>
          </a:p>
          <a:p>
            <a:pPr marL="285750" indent="-228600">
              <a:spcBef>
                <a:spcPts val="1000"/>
              </a:spcBef>
              <a:buClr>
                <a:schemeClr val="accent1"/>
              </a:buClr>
              <a:buSzPct val="80000"/>
              <a:buFont typeface="Wingdings 3" charset="2"/>
              <a:buChar char=""/>
            </a:pPr>
            <a:endParaRPr lang="en-US" cap="all" dirty="0">
              <a:solidFill>
                <a:schemeClr val="tx2">
                  <a:lumMod val="50000"/>
                </a:schemeClr>
              </a:solidFill>
            </a:endParaRPr>
          </a:p>
          <a:p>
            <a:pPr marL="285750" indent="-228600">
              <a:spcBef>
                <a:spcPts val="1000"/>
              </a:spcBef>
              <a:buClr>
                <a:schemeClr val="accent1"/>
              </a:buClr>
              <a:buSzPct val="80000"/>
              <a:buFont typeface="Wingdings 3" charset="2"/>
              <a:buChar char=""/>
            </a:pPr>
            <a:endParaRPr lang="en-US" cap="all" dirty="0">
              <a:solidFill>
                <a:schemeClr val="tx1">
                  <a:lumMod val="75000"/>
                  <a:lumOff val="25000"/>
                </a:schemeClr>
              </a:solidFill>
            </a:endParaRPr>
          </a:p>
        </p:txBody>
      </p:sp>
      <p:pic>
        <p:nvPicPr>
          <p:cNvPr id="5" name="Picture 4">
            <a:extLst>
              <a:ext uri="{FF2B5EF4-FFF2-40B4-BE49-F238E27FC236}">
                <a16:creationId xmlns:a16="http://schemas.microsoft.com/office/drawing/2014/main" id="{B893CD13-8C06-3CE3-6AF0-24309A8DA33B}"/>
              </a:ext>
            </a:extLst>
          </p:cNvPr>
          <p:cNvPicPr>
            <a:picLocks noChangeAspect="1"/>
          </p:cNvPicPr>
          <p:nvPr/>
        </p:nvPicPr>
        <p:blipFill>
          <a:blip r:embed="rId3"/>
          <a:stretch>
            <a:fillRect/>
          </a:stretch>
        </p:blipFill>
        <p:spPr>
          <a:xfrm>
            <a:off x="18195" y="3876259"/>
            <a:ext cx="2943636" cy="2981741"/>
          </a:xfrm>
          <a:prstGeom prst="rect">
            <a:avLst/>
          </a:prstGeom>
        </p:spPr>
      </p:pic>
      <p:sp>
        <p:nvSpPr>
          <p:cNvPr id="2" name="TextBox 1"/>
          <p:cNvSpPr txBox="1"/>
          <p:nvPr/>
        </p:nvSpPr>
        <p:spPr>
          <a:xfrm>
            <a:off x="565949" y="283561"/>
            <a:ext cx="4016418" cy="5050729"/>
          </a:xfrm>
          <a:prstGeom prst="rect">
            <a:avLst/>
          </a:prstGeom>
        </p:spPr>
        <p:txBody>
          <a:bodyPr vert="horz" lIns="91440" tIns="45720" rIns="91440" bIns="45720" rtlCol="0" anchor="ctr">
            <a:normAutofit/>
          </a:bodyPr>
          <a:lstStyle/>
          <a:p>
            <a:pPr>
              <a:spcBef>
                <a:spcPct val="0"/>
              </a:spcBef>
              <a:spcAft>
                <a:spcPts val="600"/>
              </a:spcAft>
            </a:pPr>
            <a:r>
              <a:rPr lang="en-US" sz="3600" dirty="0">
                <a:solidFill>
                  <a:schemeClr val="bg1"/>
                </a:solidFill>
                <a:latin typeface="+mj-lt"/>
                <a:ea typeface="+mj-ea"/>
                <a:cs typeface="+mj-cs"/>
              </a:rPr>
              <a:t>Communication with Service providers:</a:t>
            </a:r>
          </a:p>
          <a:p>
            <a:pPr>
              <a:spcBef>
                <a:spcPct val="0"/>
              </a:spcBef>
              <a:spcAft>
                <a:spcPts val="600"/>
              </a:spcAft>
            </a:pPr>
            <a:endParaRPr lang="en-US" sz="3600" dirty="0">
              <a:solidFill>
                <a:schemeClr val="bg1"/>
              </a:solidFill>
              <a:latin typeface="+mj-lt"/>
              <a:ea typeface="+mj-ea"/>
              <a:cs typeface="+mj-cs"/>
            </a:endParaRPr>
          </a:p>
          <a:p>
            <a:pPr>
              <a:spcBef>
                <a:spcPct val="0"/>
              </a:spcBef>
              <a:spcAft>
                <a:spcPts val="600"/>
              </a:spcAft>
            </a:pPr>
            <a:r>
              <a:rPr lang="en-US" sz="3600" dirty="0">
                <a:solidFill>
                  <a:schemeClr val="bg1"/>
                </a:solidFill>
                <a:latin typeface="+mj-lt"/>
                <a:ea typeface="+mj-ea"/>
                <a:cs typeface="+mj-cs"/>
              </a:rPr>
              <a:t>Assessment Tools</a:t>
            </a:r>
          </a:p>
          <a:p>
            <a:pPr>
              <a:spcBef>
                <a:spcPct val="0"/>
              </a:spcBef>
              <a:spcAft>
                <a:spcPts val="600"/>
              </a:spcAft>
            </a:pPr>
            <a:endParaRPr lang="en-US" sz="3600" dirty="0">
              <a:solidFill>
                <a:schemeClr val="accent1"/>
              </a:solidFill>
              <a:latin typeface="+mj-lt"/>
              <a:ea typeface="+mj-ea"/>
              <a:cs typeface="+mj-cs"/>
            </a:endParaRPr>
          </a:p>
        </p:txBody>
      </p:sp>
      <p:sp>
        <p:nvSpPr>
          <p:cNvPr id="4" name="TextBox 3">
            <a:extLst>
              <a:ext uri="{FF2B5EF4-FFF2-40B4-BE49-F238E27FC236}">
                <a16:creationId xmlns:a16="http://schemas.microsoft.com/office/drawing/2014/main" id="{2FBEFEE2-9498-F9F2-A175-9C892E459DE7}"/>
              </a:ext>
            </a:extLst>
          </p:cNvPr>
          <p:cNvSpPr txBox="1"/>
          <p:nvPr/>
        </p:nvSpPr>
        <p:spPr>
          <a:xfrm>
            <a:off x="2520155" y="5071784"/>
            <a:ext cx="6990735" cy="1200329"/>
          </a:xfrm>
          <a:prstGeom prst="rect">
            <a:avLst/>
          </a:prstGeom>
          <a:solidFill>
            <a:schemeClr val="accent6">
              <a:lumMod val="20000"/>
              <a:lumOff val="80000"/>
            </a:schemeClr>
          </a:solidFill>
        </p:spPr>
        <p:txBody>
          <a:bodyPr wrap="square" rtlCol="0">
            <a:spAutoFit/>
          </a:bodyPr>
          <a:lstStyle/>
          <a:p>
            <a:r>
              <a:rPr lang="en-US" sz="2400" dirty="0">
                <a:solidFill>
                  <a:schemeClr val="tx2">
                    <a:lumMod val="25000"/>
                  </a:schemeClr>
                </a:solidFill>
              </a:rPr>
              <a:t>It may be helpful to consider other observations while conducting the inspection. These tools will help you to communicate with others on your team.</a:t>
            </a:r>
          </a:p>
        </p:txBody>
      </p:sp>
    </p:spTree>
    <p:extLst>
      <p:ext uri="{BB962C8B-B14F-4D97-AF65-F5344CB8AC3E}">
        <p14:creationId xmlns:p14="http://schemas.microsoft.com/office/powerpoint/2010/main" val="3918119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3D763D0-527B-057A-3ED3-CF5D55274244}"/>
              </a:ext>
            </a:extLst>
          </p:cNvPr>
          <p:cNvPicPr>
            <a:picLocks noGrp="1" noChangeAspect="1"/>
          </p:cNvPicPr>
          <p:nvPr>
            <p:ph sz="quarter" idx="13"/>
          </p:nvPr>
        </p:nvPicPr>
        <p:blipFill>
          <a:blip r:embed="rId2"/>
          <a:stretch>
            <a:fillRect/>
          </a:stretch>
        </p:blipFill>
        <p:spPr>
          <a:xfrm>
            <a:off x="2321591" y="310427"/>
            <a:ext cx="8471206" cy="5905150"/>
          </a:xfrm>
        </p:spPr>
      </p:pic>
    </p:spTree>
    <p:extLst>
      <p:ext uri="{BB962C8B-B14F-4D97-AF65-F5344CB8AC3E}">
        <p14:creationId xmlns:p14="http://schemas.microsoft.com/office/powerpoint/2010/main" val="2640027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08999594-E1B3-4FC6-8359-A8187F82A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749" y="97607"/>
            <a:ext cx="8834502" cy="6662786"/>
          </a:xfrm>
          <a:prstGeom prst="rect">
            <a:avLst/>
          </a:prstGeom>
        </p:spPr>
      </p:pic>
    </p:spTree>
    <p:extLst>
      <p:ext uri="{BB962C8B-B14F-4D97-AF65-F5344CB8AC3E}">
        <p14:creationId xmlns:p14="http://schemas.microsoft.com/office/powerpoint/2010/main" val="3845747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7377" y="604674"/>
            <a:ext cx="3645371" cy="1596177"/>
          </a:xfrm>
        </p:spPr>
        <p:txBody>
          <a:bodyPr vert="horz" lIns="91440" tIns="45720" rIns="91440" bIns="45720" rtlCol="0" anchor="ctr">
            <a:normAutofit/>
          </a:bodyPr>
          <a:lstStyle/>
          <a:p>
            <a:r>
              <a:rPr lang="en-US" sz="3600" dirty="0"/>
              <a:t>Uniform inspection checklist</a:t>
            </a:r>
          </a:p>
        </p:txBody>
      </p:sp>
      <p:sp>
        <p:nvSpPr>
          <p:cNvPr id="3" name="Text Placeholder 2"/>
          <p:cNvSpPr>
            <a:spLocks noGrp="1"/>
          </p:cNvSpPr>
          <p:nvPr>
            <p:ph type="body" idx="1"/>
          </p:nvPr>
        </p:nvSpPr>
        <p:spPr>
          <a:xfrm>
            <a:off x="6342451" y="2415343"/>
            <a:ext cx="5580472" cy="3424107"/>
          </a:xfrm>
        </p:spPr>
        <p:txBody>
          <a:bodyPr vert="horz" lIns="91440" tIns="45720" rIns="91440" bIns="45720" rtlCol="0" anchor="ctr">
            <a:normAutofit fontScale="92500"/>
          </a:bodyPr>
          <a:lstStyle/>
          <a:p>
            <a:pPr lvl="1" indent="-228600">
              <a:lnSpc>
                <a:spcPct val="110000"/>
              </a:lnSpc>
              <a:buFont typeface="Arial" panose="020B0604020202020204" pitchFamily="34" charset="0"/>
              <a:buChar char="•"/>
            </a:pPr>
            <a:endParaRPr lang="en-US" sz="1600" dirty="0">
              <a:solidFill>
                <a:schemeClr val="tx1"/>
              </a:solidFill>
            </a:endParaRPr>
          </a:p>
          <a:p>
            <a:pPr marL="571500" lvl="1">
              <a:lnSpc>
                <a:spcPct val="110000"/>
              </a:lnSpc>
            </a:pPr>
            <a:r>
              <a:rPr lang="en-US" sz="2400" dirty="0">
                <a:solidFill>
                  <a:schemeClr val="tx2">
                    <a:lumMod val="25000"/>
                  </a:schemeClr>
                </a:solidFill>
              </a:rPr>
              <a:t>Resident: Ensure housing is safe, sanitary, and in good repair.</a:t>
            </a:r>
          </a:p>
          <a:p>
            <a:pPr marL="571500" lvl="1">
              <a:lnSpc>
                <a:spcPct val="110000"/>
              </a:lnSpc>
            </a:pPr>
            <a:r>
              <a:rPr lang="en-US" sz="2400" dirty="0">
                <a:solidFill>
                  <a:schemeClr val="tx2">
                    <a:lumMod val="25000"/>
                  </a:schemeClr>
                </a:solidFill>
              </a:rPr>
              <a:t>Inspector: </a:t>
            </a:r>
          </a:p>
          <a:p>
            <a:pPr marL="1028700" lvl="2">
              <a:lnSpc>
                <a:spcPct val="110000"/>
              </a:lnSpc>
            </a:pPr>
            <a:r>
              <a:rPr lang="en-US" sz="2400" dirty="0">
                <a:solidFill>
                  <a:schemeClr val="tx2">
                    <a:lumMod val="25000"/>
                  </a:schemeClr>
                </a:solidFill>
              </a:rPr>
              <a:t>Distinction between hazardous vs. housekeeping;</a:t>
            </a:r>
          </a:p>
          <a:p>
            <a:pPr marL="1028700" lvl="2">
              <a:lnSpc>
                <a:spcPct val="110000"/>
              </a:lnSpc>
            </a:pPr>
            <a:r>
              <a:rPr lang="en-US" sz="2400" dirty="0">
                <a:solidFill>
                  <a:schemeClr val="tx2">
                    <a:lumMod val="25000"/>
                  </a:schemeClr>
                </a:solidFill>
              </a:rPr>
              <a:t>Document deficiencies in specifics; </a:t>
            </a:r>
          </a:p>
          <a:p>
            <a:pPr marL="1028700" lvl="2">
              <a:lnSpc>
                <a:spcPct val="110000"/>
              </a:lnSpc>
            </a:pPr>
            <a:r>
              <a:rPr lang="en-US" sz="2400" dirty="0">
                <a:solidFill>
                  <a:schemeClr val="tx2">
                    <a:lumMod val="25000"/>
                  </a:schemeClr>
                </a:solidFill>
              </a:rPr>
              <a:t>Rate each room.</a:t>
            </a:r>
          </a:p>
          <a:p>
            <a:pPr marL="742950" lvl="1" indent="-228600">
              <a:lnSpc>
                <a:spcPct val="110000"/>
              </a:lnSpc>
              <a:buFont typeface="Arial" panose="020B0604020202020204" pitchFamily="34" charset="0"/>
              <a:buChar char="•"/>
            </a:pPr>
            <a:endParaRPr lang="en-US" sz="1600" dirty="0">
              <a:solidFill>
                <a:schemeClr val="tx2">
                  <a:lumMod val="50000"/>
                </a:schemeClr>
              </a:solidFill>
            </a:endParaRPr>
          </a:p>
          <a:p>
            <a:pPr lvl="1" indent="-228600">
              <a:lnSpc>
                <a:spcPct val="110000"/>
              </a:lnSpc>
              <a:buFont typeface="Arial" panose="020B0604020202020204" pitchFamily="34" charset="0"/>
              <a:buChar char="•"/>
            </a:pPr>
            <a:endParaRPr lang="en-US" sz="1600" dirty="0">
              <a:solidFill>
                <a:schemeClr val="tx1"/>
              </a:solidFill>
            </a:endParaRPr>
          </a:p>
        </p:txBody>
      </p:sp>
      <p:sp>
        <p:nvSpPr>
          <p:cNvPr id="5" name="TextBox 4">
            <a:extLst>
              <a:ext uri="{FF2B5EF4-FFF2-40B4-BE49-F238E27FC236}">
                <a16:creationId xmlns:a16="http://schemas.microsoft.com/office/drawing/2014/main" id="{9FC9869D-F44E-45E1-910A-947E6FE7ADC2}"/>
              </a:ext>
            </a:extLst>
          </p:cNvPr>
          <p:cNvSpPr txBox="1"/>
          <p:nvPr/>
        </p:nvSpPr>
        <p:spPr>
          <a:xfrm>
            <a:off x="1925319" y="5577840"/>
            <a:ext cx="3581400" cy="261610"/>
          </a:xfrm>
          <a:prstGeom prst="rect">
            <a:avLst/>
          </a:prstGeom>
          <a:noFill/>
        </p:spPr>
        <p:txBody>
          <a:bodyPr wrap="square" rtlCol="0">
            <a:spAutoFit/>
          </a:bodyPr>
          <a:lstStyle/>
          <a:p>
            <a:r>
              <a:rPr lang="en-US" sz="1100" dirty="0"/>
              <a:t>https://www.centerforhoardingandcluttering.com/</a:t>
            </a:r>
          </a:p>
        </p:txBody>
      </p:sp>
      <p:pic>
        <p:nvPicPr>
          <p:cNvPr id="7" name="Picture 6">
            <a:extLst>
              <a:ext uri="{FF2B5EF4-FFF2-40B4-BE49-F238E27FC236}">
                <a16:creationId xmlns:a16="http://schemas.microsoft.com/office/drawing/2014/main" id="{15360A44-94B5-1A0E-3DD4-1B4195824C18}"/>
              </a:ext>
            </a:extLst>
          </p:cNvPr>
          <p:cNvPicPr>
            <a:picLocks noChangeAspect="1"/>
          </p:cNvPicPr>
          <p:nvPr/>
        </p:nvPicPr>
        <p:blipFill>
          <a:blip r:embed="rId3"/>
          <a:stretch>
            <a:fillRect/>
          </a:stretch>
        </p:blipFill>
        <p:spPr>
          <a:xfrm>
            <a:off x="269077" y="292864"/>
            <a:ext cx="6238300" cy="6031735"/>
          </a:xfrm>
          <a:prstGeom prst="rect">
            <a:avLst/>
          </a:prstGeom>
        </p:spPr>
      </p:pic>
      <p:sp>
        <p:nvSpPr>
          <p:cNvPr id="9" name="TextBox 8">
            <a:extLst>
              <a:ext uri="{FF2B5EF4-FFF2-40B4-BE49-F238E27FC236}">
                <a16:creationId xmlns:a16="http://schemas.microsoft.com/office/drawing/2014/main" id="{870299CE-9C60-0B55-8A7F-70D47E1F0150}"/>
              </a:ext>
            </a:extLst>
          </p:cNvPr>
          <p:cNvSpPr txBox="1"/>
          <p:nvPr/>
        </p:nvSpPr>
        <p:spPr>
          <a:xfrm>
            <a:off x="6179246" y="6049908"/>
            <a:ext cx="6097836" cy="276999"/>
          </a:xfrm>
          <a:prstGeom prst="rect">
            <a:avLst/>
          </a:prstGeom>
          <a:noFill/>
        </p:spPr>
        <p:txBody>
          <a:bodyPr wrap="square">
            <a:spAutoFit/>
          </a:bodyPr>
          <a:lstStyle/>
          <a:p>
            <a:r>
              <a:rPr lang="en-US" sz="1200" dirty="0">
                <a:solidFill>
                  <a:schemeClr val="tx2">
                    <a:lumMod val="25000"/>
                  </a:schemeClr>
                </a:solidFill>
              </a:rPr>
              <a:t>https://www.centerforhoardingandcluttering.com/uniform-inspection-checklist-2/</a:t>
            </a:r>
          </a:p>
        </p:txBody>
      </p:sp>
    </p:spTree>
    <p:extLst>
      <p:ext uri="{BB962C8B-B14F-4D97-AF65-F5344CB8AC3E}">
        <p14:creationId xmlns:p14="http://schemas.microsoft.com/office/powerpoint/2010/main" val="2098908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385CC8-DF17-4949-81AF-7D50CFA48073}"/>
              </a:ext>
            </a:extLst>
          </p:cNvPr>
          <p:cNvSpPr txBox="1"/>
          <p:nvPr/>
        </p:nvSpPr>
        <p:spPr>
          <a:xfrm>
            <a:off x="594360" y="102875"/>
            <a:ext cx="10873740" cy="1680205"/>
          </a:xfrm>
          <a:prstGeom prst="rect">
            <a:avLst/>
          </a:prstGeom>
        </p:spPr>
        <p:txBody>
          <a:bodyPr vert="horz" lIns="0" tIns="0" rIns="0" bIns="0" rtlCol="0" anchor="b" anchorCtr="0">
            <a:normAutofit/>
          </a:bodyPr>
          <a:lstStyle/>
          <a:p>
            <a:pPr>
              <a:lnSpc>
                <a:spcPct val="80000"/>
              </a:lnSpc>
              <a:spcBef>
                <a:spcPct val="0"/>
              </a:spcBef>
              <a:spcAft>
                <a:spcPts val="600"/>
              </a:spcAft>
            </a:pPr>
            <a:r>
              <a:rPr lang="en-US" sz="4400" b="1" i="0" kern="1200" spc="100" baseline="0">
                <a:solidFill>
                  <a:schemeClr val="bg1"/>
                </a:solidFill>
                <a:latin typeface="+mj-lt"/>
                <a:ea typeface="+mj-ea"/>
                <a:cs typeface="+mj-cs"/>
              </a:rPr>
              <a:t>Definition</a:t>
            </a:r>
          </a:p>
        </p:txBody>
      </p:sp>
      <p:sp>
        <p:nvSpPr>
          <p:cNvPr id="3" name="Content Placeholder 2"/>
          <p:cNvSpPr>
            <a:spLocks noGrp="1"/>
          </p:cNvSpPr>
          <p:nvPr>
            <p:ph sz="quarter" idx="13"/>
          </p:nvPr>
        </p:nvSpPr>
        <p:spPr>
          <a:xfrm>
            <a:off x="3295135" y="855502"/>
            <a:ext cx="8172965" cy="5609968"/>
          </a:xfrm>
        </p:spPr>
        <p:txBody>
          <a:bodyPr vert="horz" lIns="0" tIns="228600" rIns="0" bIns="0" rtlCol="0">
            <a:normAutofit lnSpcReduction="10000"/>
          </a:bodyPr>
          <a:lstStyle/>
          <a:p>
            <a:pPr marL="0" indent="0" algn="ctr">
              <a:buNone/>
            </a:pPr>
            <a:r>
              <a:rPr lang="en-US" b="1" dirty="0">
                <a:solidFill>
                  <a:schemeClr val="tx2">
                    <a:lumMod val="25000"/>
                  </a:schemeClr>
                </a:solidFill>
              </a:rPr>
              <a:t>Hoarding is a Mental Health Disorder as defined in the DSM V (Diagnostic and Statistical Manual of Mental Disorders) 2013 American Psychiatric Association</a:t>
            </a:r>
          </a:p>
          <a:p>
            <a:pPr marL="0" indent="0">
              <a:buNone/>
            </a:pPr>
            <a:r>
              <a:rPr lang="en-US" dirty="0">
                <a:solidFill>
                  <a:schemeClr val="tx2">
                    <a:lumMod val="25000"/>
                  </a:schemeClr>
                </a:solidFill>
              </a:rPr>
              <a:t>Persistent difficulty discarding or parting with possessions, regardless of their actual value.</a:t>
            </a:r>
          </a:p>
          <a:p>
            <a:pPr marL="0" indent="0">
              <a:buNone/>
            </a:pPr>
            <a:r>
              <a:rPr lang="en-US" dirty="0">
                <a:solidFill>
                  <a:schemeClr val="tx2">
                    <a:lumMod val="25000"/>
                  </a:schemeClr>
                </a:solidFill>
              </a:rPr>
              <a:t>This difficulty is due to a perceived need to save the items and </a:t>
            </a:r>
            <a:r>
              <a:rPr lang="en-US" u="sng" dirty="0">
                <a:solidFill>
                  <a:schemeClr val="tx2">
                    <a:lumMod val="25000"/>
                  </a:schemeClr>
                </a:solidFill>
              </a:rPr>
              <a:t>distress</a:t>
            </a:r>
            <a:r>
              <a:rPr lang="en-US" dirty="0">
                <a:solidFill>
                  <a:schemeClr val="tx2">
                    <a:lumMod val="25000"/>
                  </a:schemeClr>
                </a:solidFill>
              </a:rPr>
              <a:t> associated with discarding them. (items seen as a friend, a part of identity or memory, wastefulness, process/ decision making too cumbersome  </a:t>
            </a:r>
          </a:p>
          <a:p>
            <a:pPr marL="0" indent="0">
              <a:buNone/>
            </a:pPr>
            <a:r>
              <a:rPr lang="en-US" dirty="0">
                <a:solidFill>
                  <a:schemeClr val="tx2">
                    <a:lumMod val="25000"/>
                  </a:schemeClr>
                </a:solidFill>
              </a:rPr>
              <a:t>The symptoms result in the accumulation of possessions that congest and clutter active living areas and substantially compromise their intended use.(shower, bed, fridge may be inaccessible)</a:t>
            </a:r>
            <a:br>
              <a:rPr lang="en-US" dirty="0">
                <a:solidFill>
                  <a:schemeClr val="tx2">
                    <a:lumMod val="25000"/>
                  </a:schemeClr>
                </a:solidFill>
              </a:rPr>
            </a:br>
            <a:endParaRPr lang="en-US" dirty="0">
              <a:solidFill>
                <a:schemeClr val="tx2">
                  <a:lumMod val="25000"/>
                </a:schemeClr>
              </a:solidFill>
            </a:endParaRPr>
          </a:p>
          <a:p>
            <a:pPr marL="0" indent="0">
              <a:buNone/>
            </a:pPr>
            <a:r>
              <a:rPr lang="en-US" dirty="0">
                <a:solidFill>
                  <a:schemeClr val="tx2">
                    <a:lumMod val="25000"/>
                  </a:schemeClr>
                </a:solidFill>
              </a:rPr>
              <a:t>Specifiers</a:t>
            </a:r>
          </a:p>
          <a:p>
            <a:pPr marL="402336" lvl="1" indent="0">
              <a:buNone/>
            </a:pPr>
            <a:r>
              <a:rPr lang="en-US" dirty="0">
                <a:solidFill>
                  <a:schemeClr val="tx2">
                    <a:lumMod val="25000"/>
                  </a:schemeClr>
                </a:solidFill>
              </a:rPr>
              <a:t>Is there excessive acquiring</a:t>
            </a:r>
          </a:p>
          <a:p>
            <a:pPr marL="402336" lvl="1" indent="0">
              <a:buNone/>
            </a:pPr>
            <a:r>
              <a:rPr lang="en-US" dirty="0">
                <a:solidFill>
                  <a:schemeClr val="tx2">
                    <a:lumMod val="25000"/>
                  </a:schemeClr>
                </a:solidFill>
              </a:rPr>
              <a:t>Level of insight</a:t>
            </a:r>
          </a:p>
          <a:p>
            <a:endParaRPr lang="en-US" sz="1100" dirty="0"/>
          </a:p>
        </p:txBody>
      </p:sp>
    </p:spTree>
    <p:extLst>
      <p:ext uri="{BB962C8B-B14F-4D97-AF65-F5344CB8AC3E}">
        <p14:creationId xmlns:p14="http://schemas.microsoft.com/office/powerpoint/2010/main" val="1205532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40" y="438087"/>
            <a:ext cx="7028330" cy="5430982"/>
          </a:xfrm>
          <a:prstGeom prst="rect">
            <a:avLst/>
          </a:prstGeom>
        </p:spPr>
      </p:pic>
      <p:sp>
        <p:nvSpPr>
          <p:cNvPr id="5" name="TextBox 4">
            <a:extLst>
              <a:ext uri="{FF2B5EF4-FFF2-40B4-BE49-F238E27FC236}">
                <a16:creationId xmlns:a16="http://schemas.microsoft.com/office/drawing/2014/main" id="{96B76ED1-28F2-A369-0088-066F0127FF67}"/>
              </a:ext>
            </a:extLst>
          </p:cNvPr>
          <p:cNvSpPr txBox="1"/>
          <p:nvPr/>
        </p:nvSpPr>
        <p:spPr>
          <a:xfrm>
            <a:off x="6360405" y="5971401"/>
            <a:ext cx="4799682" cy="646331"/>
          </a:xfrm>
          <a:prstGeom prst="rect">
            <a:avLst/>
          </a:prstGeom>
          <a:noFill/>
        </p:spPr>
        <p:txBody>
          <a:bodyPr wrap="square">
            <a:spAutoFit/>
          </a:bodyPr>
          <a:lstStyle/>
          <a:p>
            <a:r>
              <a:rPr lang="en-US" dirty="0">
                <a:solidFill>
                  <a:schemeClr val="tx2">
                    <a:lumMod val="25000"/>
                  </a:schemeClr>
                </a:solidFill>
              </a:rPr>
              <a:t>https://hoarding.iocdf.org/about-hoarding/do-i-have-hoarding-disorder/</a:t>
            </a:r>
          </a:p>
        </p:txBody>
      </p:sp>
      <p:sp>
        <p:nvSpPr>
          <p:cNvPr id="6" name="TextBox 5">
            <a:extLst>
              <a:ext uri="{FF2B5EF4-FFF2-40B4-BE49-F238E27FC236}">
                <a16:creationId xmlns:a16="http://schemas.microsoft.com/office/drawing/2014/main" id="{B7A67360-A347-7B02-170A-320758CF8443}"/>
              </a:ext>
            </a:extLst>
          </p:cNvPr>
          <p:cNvSpPr txBox="1"/>
          <p:nvPr/>
        </p:nvSpPr>
        <p:spPr>
          <a:xfrm>
            <a:off x="8538072" y="1597446"/>
            <a:ext cx="2489812" cy="2585323"/>
          </a:xfrm>
          <a:prstGeom prst="rect">
            <a:avLst/>
          </a:prstGeom>
          <a:noFill/>
        </p:spPr>
        <p:txBody>
          <a:bodyPr wrap="square" rtlCol="0">
            <a:spAutoFit/>
          </a:bodyPr>
          <a:lstStyle/>
          <a:p>
            <a:r>
              <a:rPr lang="en-US" sz="3600" dirty="0">
                <a:solidFill>
                  <a:schemeClr val="tx2">
                    <a:lumMod val="25000"/>
                  </a:schemeClr>
                </a:solidFill>
              </a:rPr>
              <a:t>Clutter Image Rating Scale</a:t>
            </a:r>
          </a:p>
          <a:p>
            <a:endParaRPr lang="en-US" dirty="0">
              <a:solidFill>
                <a:schemeClr val="tx2">
                  <a:lumMod val="25000"/>
                </a:schemeClr>
              </a:solidFill>
            </a:endParaRPr>
          </a:p>
        </p:txBody>
      </p:sp>
      <p:sp>
        <p:nvSpPr>
          <p:cNvPr id="8" name="TextBox 7">
            <a:extLst>
              <a:ext uri="{FF2B5EF4-FFF2-40B4-BE49-F238E27FC236}">
                <a16:creationId xmlns:a16="http://schemas.microsoft.com/office/drawing/2014/main" id="{1B547D6A-00A6-4B2B-3BB1-D5AB0F23CFE9}"/>
              </a:ext>
            </a:extLst>
          </p:cNvPr>
          <p:cNvSpPr txBox="1"/>
          <p:nvPr/>
        </p:nvSpPr>
        <p:spPr>
          <a:xfrm>
            <a:off x="382837" y="5991530"/>
            <a:ext cx="6097836" cy="646331"/>
          </a:xfrm>
          <a:prstGeom prst="rect">
            <a:avLst/>
          </a:prstGeom>
          <a:noFill/>
        </p:spPr>
        <p:txBody>
          <a:bodyPr wrap="square">
            <a:spAutoFit/>
          </a:bodyPr>
          <a:lstStyle/>
          <a:p>
            <a:r>
              <a:rPr lang="en-US" dirty="0">
                <a:solidFill>
                  <a:schemeClr val="tx2">
                    <a:lumMod val="25000"/>
                  </a:schemeClr>
                </a:solidFill>
              </a:rPr>
              <a:t>Source: </a:t>
            </a:r>
            <a:r>
              <a:rPr lang="en-US" dirty="0" err="1">
                <a:solidFill>
                  <a:schemeClr val="tx2">
                    <a:lumMod val="25000"/>
                  </a:schemeClr>
                </a:solidFill>
              </a:rPr>
              <a:t>Steketee</a:t>
            </a:r>
            <a:r>
              <a:rPr lang="en-US" dirty="0">
                <a:solidFill>
                  <a:schemeClr val="tx2">
                    <a:lumMod val="25000"/>
                  </a:schemeClr>
                </a:solidFill>
              </a:rPr>
              <a:t> &amp; Frost (2007). Compulsive Hoarding and Acquiring Therapist Guide. NY: Oxford University Press.</a:t>
            </a:r>
          </a:p>
        </p:txBody>
      </p:sp>
    </p:spTree>
    <p:extLst>
      <p:ext uri="{BB962C8B-B14F-4D97-AF65-F5344CB8AC3E}">
        <p14:creationId xmlns:p14="http://schemas.microsoft.com/office/powerpoint/2010/main" val="161706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93CA6-9CEE-444C-A817-9F744AAEFFE3}"/>
              </a:ext>
            </a:extLst>
          </p:cNvPr>
          <p:cNvPicPr>
            <a:picLocks noChangeAspect="1"/>
          </p:cNvPicPr>
          <p:nvPr/>
        </p:nvPicPr>
        <p:blipFill>
          <a:blip r:embed="rId2"/>
          <a:stretch>
            <a:fillRect/>
          </a:stretch>
        </p:blipFill>
        <p:spPr>
          <a:xfrm>
            <a:off x="0" y="53144"/>
            <a:ext cx="7084166" cy="5102794"/>
          </a:xfrm>
          <a:prstGeom prst="rect">
            <a:avLst/>
          </a:prstGeom>
        </p:spPr>
      </p:pic>
      <p:pic>
        <p:nvPicPr>
          <p:cNvPr id="3" name="Picture 2">
            <a:extLst>
              <a:ext uri="{FF2B5EF4-FFF2-40B4-BE49-F238E27FC236}">
                <a16:creationId xmlns:a16="http://schemas.microsoft.com/office/drawing/2014/main" id="{06B70FBE-C234-4FC6-895E-246903F89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330" y="2258210"/>
            <a:ext cx="5952670" cy="4599790"/>
          </a:xfrm>
          <a:prstGeom prst="rect">
            <a:avLst/>
          </a:prstGeom>
        </p:spPr>
      </p:pic>
    </p:spTree>
    <p:extLst>
      <p:ext uri="{BB962C8B-B14F-4D97-AF65-F5344CB8AC3E}">
        <p14:creationId xmlns:p14="http://schemas.microsoft.com/office/powerpoint/2010/main" val="546069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BE9FE-B405-4B5B-B0E8-C6B0ABF2E593}"/>
              </a:ext>
            </a:extLst>
          </p:cNvPr>
          <p:cNvPicPr>
            <a:picLocks noChangeAspect="1"/>
          </p:cNvPicPr>
          <p:nvPr/>
        </p:nvPicPr>
        <p:blipFill>
          <a:blip r:embed="rId2"/>
          <a:stretch>
            <a:fillRect/>
          </a:stretch>
        </p:blipFill>
        <p:spPr>
          <a:xfrm>
            <a:off x="226828" y="361505"/>
            <a:ext cx="6316379" cy="4735804"/>
          </a:xfrm>
          <a:prstGeom prst="rect">
            <a:avLst/>
          </a:prstGeom>
        </p:spPr>
      </p:pic>
      <p:pic>
        <p:nvPicPr>
          <p:cNvPr id="4" name="Picture 3">
            <a:extLst>
              <a:ext uri="{FF2B5EF4-FFF2-40B4-BE49-F238E27FC236}">
                <a16:creationId xmlns:a16="http://schemas.microsoft.com/office/drawing/2014/main" id="{6BE0C220-ED4F-427C-B527-E4824570E809}"/>
              </a:ext>
            </a:extLst>
          </p:cNvPr>
          <p:cNvPicPr>
            <a:picLocks noChangeAspect="1"/>
          </p:cNvPicPr>
          <p:nvPr/>
        </p:nvPicPr>
        <p:blipFill>
          <a:blip r:embed="rId3"/>
          <a:stretch>
            <a:fillRect/>
          </a:stretch>
        </p:blipFill>
        <p:spPr>
          <a:xfrm>
            <a:off x="6106408" y="2307263"/>
            <a:ext cx="5858764" cy="4523624"/>
          </a:xfrm>
          <a:prstGeom prst="rect">
            <a:avLst/>
          </a:prstGeom>
        </p:spPr>
      </p:pic>
    </p:spTree>
    <p:extLst>
      <p:ext uri="{BB962C8B-B14F-4D97-AF65-F5344CB8AC3E}">
        <p14:creationId xmlns:p14="http://schemas.microsoft.com/office/powerpoint/2010/main" val="2685140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8F964-FE38-44B4-B9A2-81BAAAAB8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129" y="2332154"/>
            <a:ext cx="5856977" cy="4525846"/>
          </a:xfrm>
          <a:prstGeom prst="rect">
            <a:avLst/>
          </a:prstGeom>
        </p:spPr>
      </p:pic>
      <p:pic>
        <p:nvPicPr>
          <p:cNvPr id="2" name="Picture 1">
            <a:extLst>
              <a:ext uri="{FF2B5EF4-FFF2-40B4-BE49-F238E27FC236}">
                <a16:creationId xmlns:a16="http://schemas.microsoft.com/office/drawing/2014/main" id="{0CDC38EB-0011-4E29-9650-144AD39A3BDB}"/>
              </a:ext>
            </a:extLst>
          </p:cNvPr>
          <p:cNvPicPr>
            <a:picLocks noChangeAspect="1"/>
          </p:cNvPicPr>
          <p:nvPr/>
        </p:nvPicPr>
        <p:blipFill>
          <a:blip r:embed="rId3"/>
          <a:stretch>
            <a:fillRect/>
          </a:stretch>
        </p:blipFill>
        <p:spPr>
          <a:xfrm>
            <a:off x="173361" y="205973"/>
            <a:ext cx="6449447" cy="5046511"/>
          </a:xfrm>
          <a:prstGeom prst="rect">
            <a:avLst/>
          </a:prstGeom>
        </p:spPr>
      </p:pic>
    </p:spTree>
    <p:extLst>
      <p:ext uri="{BB962C8B-B14F-4D97-AF65-F5344CB8AC3E}">
        <p14:creationId xmlns:p14="http://schemas.microsoft.com/office/powerpoint/2010/main" val="572541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06788-E266-ECFD-8918-A59039355B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ADA9AF-4B6D-B9CD-7328-519BD1703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129" y="2332154"/>
            <a:ext cx="5856977" cy="4525846"/>
          </a:xfrm>
          <a:prstGeom prst="rect">
            <a:avLst/>
          </a:prstGeom>
        </p:spPr>
      </p:pic>
      <p:pic>
        <p:nvPicPr>
          <p:cNvPr id="2" name="Picture 1">
            <a:extLst>
              <a:ext uri="{FF2B5EF4-FFF2-40B4-BE49-F238E27FC236}">
                <a16:creationId xmlns:a16="http://schemas.microsoft.com/office/drawing/2014/main" id="{F6E3D1A4-A35D-F00A-1ED8-FB660122BD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361" y="289692"/>
            <a:ext cx="6449447" cy="4879073"/>
          </a:xfrm>
          <a:prstGeom prst="rect">
            <a:avLst/>
          </a:prstGeom>
        </p:spPr>
      </p:pic>
    </p:spTree>
    <p:extLst>
      <p:ext uri="{BB962C8B-B14F-4D97-AF65-F5344CB8AC3E}">
        <p14:creationId xmlns:p14="http://schemas.microsoft.com/office/powerpoint/2010/main" val="1318588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4E98A131-B894-4643-B8DC-D07B86ED5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840" y="1270562"/>
            <a:ext cx="3962400" cy="5262318"/>
          </a:xfrm>
          <a:prstGeom prst="rect">
            <a:avLst/>
          </a:prstGeom>
        </p:spPr>
      </p:pic>
      <p:pic>
        <p:nvPicPr>
          <p:cNvPr id="5" name="Picture 4" descr="Screen Clipping">
            <a:extLst>
              <a:ext uri="{FF2B5EF4-FFF2-40B4-BE49-F238E27FC236}">
                <a16:creationId xmlns:a16="http://schemas.microsoft.com/office/drawing/2014/main" id="{6B3B3B02-4F8F-47BC-B22E-752151FFA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792450"/>
            <a:ext cx="4038600" cy="5331272"/>
          </a:xfrm>
          <a:prstGeom prst="rect">
            <a:avLst/>
          </a:prstGeom>
        </p:spPr>
      </p:pic>
      <p:sp>
        <p:nvSpPr>
          <p:cNvPr id="4" name="Title 1">
            <a:extLst>
              <a:ext uri="{FF2B5EF4-FFF2-40B4-BE49-F238E27FC236}">
                <a16:creationId xmlns:a16="http://schemas.microsoft.com/office/drawing/2014/main" id="{352ACD47-7439-4107-9E46-ABF2E896E53B}"/>
              </a:ext>
            </a:extLst>
          </p:cNvPr>
          <p:cNvSpPr txBox="1">
            <a:spLocks/>
          </p:cNvSpPr>
          <p:nvPr/>
        </p:nvSpPr>
        <p:spPr>
          <a:xfrm>
            <a:off x="1116992" y="304800"/>
            <a:ext cx="4750408" cy="838200"/>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lumMod val="25000"/>
                  </a:schemeClr>
                </a:solidFill>
              </a:rPr>
              <a:t>Collaborative Agreement</a:t>
            </a:r>
          </a:p>
        </p:txBody>
      </p:sp>
    </p:spTree>
    <p:extLst>
      <p:ext uri="{BB962C8B-B14F-4D97-AF65-F5344CB8AC3E}">
        <p14:creationId xmlns:p14="http://schemas.microsoft.com/office/powerpoint/2010/main" val="1450141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3255-8080-508A-3AEC-DF897342DE46}"/>
              </a:ext>
            </a:extLst>
          </p:cNvPr>
          <p:cNvSpPr>
            <a:spLocks noGrp="1"/>
          </p:cNvSpPr>
          <p:nvPr>
            <p:ph type="title"/>
          </p:nvPr>
        </p:nvSpPr>
        <p:spPr/>
        <p:txBody>
          <a:bodyPr/>
          <a:lstStyle/>
          <a:p>
            <a:r>
              <a:rPr lang="en-US" dirty="0"/>
              <a:t>Inspection report will help with planning</a:t>
            </a:r>
          </a:p>
        </p:txBody>
      </p:sp>
      <p:sp>
        <p:nvSpPr>
          <p:cNvPr id="3" name="TextBox 2">
            <a:extLst>
              <a:ext uri="{FF2B5EF4-FFF2-40B4-BE49-F238E27FC236}">
                <a16:creationId xmlns:a16="http://schemas.microsoft.com/office/drawing/2014/main" id="{CB7C7B45-3A9F-03D4-2316-BBA1F9703352}"/>
              </a:ext>
            </a:extLst>
          </p:cNvPr>
          <p:cNvSpPr txBox="1"/>
          <p:nvPr/>
        </p:nvSpPr>
        <p:spPr>
          <a:xfrm>
            <a:off x="812800" y="2165498"/>
            <a:ext cx="10221416" cy="4401205"/>
          </a:xfrm>
          <a:prstGeom prst="rect">
            <a:avLst/>
          </a:prstGeom>
          <a:noFill/>
        </p:spPr>
        <p:txBody>
          <a:bodyPr wrap="square" rtlCol="0">
            <a:spAutoFit/>
          </a:bodyPr>
          <a:lstStyle/>
          <a:p>
            <a:r>
              <a:rPr lang="en-US" sz="2800" dirty="0">
                <a:solidFill>
                  <a:schemeClr val="tx2">
                    <a:lumMod val="25000"/>
                  </a:schemeClr>
                </a:solidFill>
              </a:rPr>
              <a:t>Living room must be cleaned</a:t>
            </a:r>
          </a:p>
          <a:p>
            <a:endParaRPr lang="en-US" sz="2800" dirty="0">
              <a:solidFill>
                <a:schemeClr val="tx2">
                  <a:lumMod val="25000"/>
                </a:schemeClr>
              </a:solidFill>
            </a:endParaRPr>
          </a:p>
          <a:p>
            <a:r>
              <a:rPr lang="en-US" sz="2800" dirty="0">
                <a:solidFill>
                  <a:schemeClr val="tx2">
                    <a:lumMod val="25000"/>
                  </a:schemeClr>
                </a:solidFill>
              </a:rPr>
              <a:t>Or</a:t>
            </a:r>
          </a:p>
          <a:p>
            <a:endParaRPr lang="en-US" sz="2800" dirty="0">
              <a:solidFill>
                <a:schemeClr val="tx2">
                  <a:lumMod val="25000"/>
                </a:schemeClr>
              </a:solidFill>
            </a:endParaRPr>
          </a:p>
          <a:p>
            <a:r>
              <a:rPr lang="en-US" sz="2800" dirty="0">
                <a:solidFill>
                  <a:schemeClr val="tx2">
                    <a:lumMod val="25000"/>
                  </a:schemeClr>
                </a:solidFill>
              </a:rPr>
              <a:t>Living room currently full with bags of clothes, stacks of magazines and other items blocking access to rear egress; item piles up to 5’. Window is blocked by items stacked on the couch tipping onto windowsill. Must have paths to egress a minimum of 3’ width. Items on couch must be removed to gain access to window. Pile height must be reduced to maximum 2’. </a:t>
            </a:r>
          </a:p>
        </p:txBody>
      </p:sp>
    </p:spTree>
    <p:extLst>
      <p:ext uri="{BB962C8B-B14F-4D97-AF65-F5344CB8AC3E}">
        <p14:creationId xmlns:p14="http://schemas.microsoft.com/office/powerpoint/2010/main" val="195644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D877B546-F01C-47E6-8E59-32E764FCA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404" y="1304910"/>
            <a:ext cx="7577193" cy="4248181"/>
          </a:xfrm>
          <a:prstGeom prst="rect">
            <a:avLst/>
          </a:prstGeom>
        </p:spPr>
      </p:pic>
      <p:sp>
        <p:nvSpPr>
          <p:cNvPr id="5" name="TextBox 4">
            <a:extLst>
              <a:ext uri="{FF2B5EF4-FFF2-40B4-BE49-F238E27FC236}">
                <a16:creationId xmlns:a16="http://schemas.microsoft.com/office/drawing/2014/main" id="{19D9A114-8016-4186-94D3-17F0C65C5501}"/>
              </a:ext>
            </a:extLst>
          </p:cNvPr>
          <p:cNvSpPr txBox="1"/>
          <p:nvPr/>
        </p:nvSpPr>
        <p:spPr>
          <a:xfrm>
            <a:off x="847326" y="402903"/>
            <a:ext cx="6096000" cy="584775"/>
          </a:xfrm>
          <a:prstGeom prst="rect">
            <a:avLst/>
          </a:prstGeom>
          <a:noFill/>
        </p:spPr>
        <p:txBody>
          <a:bodyPr wrap="square" rtlCol="0">
            <a:spAutoFit/>
          </a:bodyPr>
          <a:lstStyle/>
          <a:p>
            <a:r>
              <a:rPr lang="en-US" sz="3200" dirty="0">
                <a:solidFill>
                  <a:schemeClr val="tx2">
                    <a:lumMod val="25000"/>
                  </a:schemeClr>
                </a:solidFill>
                <a:latin typeface="Arial" panose="020B0604020202020204" pitchFamily="34" charset="0"/>
                <a:cs typeface="Arial" panose="020B0604020202020204" pitchFamily="34" charset="0"/>
              </a:rPr>
              <a:t>Room mapping</a:t>
            </a:r>
          </a:p>
        </p:txBody>
      </p:sp>
    </p:spTree>
    <p:extLst>
      <p:ext uri="{BB962C8B-B14F-4D97-AF65-F5344CB8AC3E}">
        <p14:creationId xmlns:p14="http://schemas.microsoft.com/office/powerpoint/2010/main" val="4022622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39105674"/>
              </p:ext>
            </p:extLst>
          </p:nvPr>
        </p:nvGraphicFramePr>
        <p:xfrm>
          <a:off x="2133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4B20F3C-9D89-4DD1-9CD9-8A6A61549675}"/>
              </a:ext>
            </a:extLst>
          </p:cNvPr>
          <p:cNvSpPr txBox="1"/>
          <p:nvPr/>
        </p:nvSpPr>
        <p:spPr>
          <a:xfrm>
            <a:off x="2057400" y="381001"/>
            <a:ext cx="6096000" cy="584775"/>
          </a:xfrm>
          <a:prstGeom prst="rect">
            <a:avLst/>
          </a:prstGeom>
          <a:noFill/>
        </p:spPr>
        <p:txBody>
          <a:bodyPr wrap="square" rtlCol="0">
            <a:spAutoFit/>
          </a:bodyPr>
          <a:lstStyle/>
          <a:p>
            <a:r>
              <a:rPr lang="en-US" sz="3200" dirty="0">
                <a:solidFill>
                  <a:schemeClr val="accent1"/>
                </a:solidFill>
                <a:latin typeface="Arial" panose="020B0604020202020204" pitchFamily="34" charset="0"/>
                <a:cs typeface="Arial" panose="020B0604020202020204" pitchFamily="34" charset="0"/>
              </a:rPr>
              <a:t>Tiered approach</a:t>
            </a:r>
          </a:p>
        </p:txBody>
      </p:sp>
    </p:spTree>
    <p:extLst>
      <p:ext uri="{BB962C8B-B14F-4D97-AF65-F5344CB8AC3E}">
        <p14:creationId xmlns:p14="http://schemas.microsoft.com/office/powerpoint/2010/main" val="2374367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60284D-D703-4873-99C3-F469001CFFA2}"/>
              </a:ext>
            </a:extLst>
          </p:cNvPr>
          <p:cNvPicPr>
            <a:picLocks noChangeAspect="1"/>
          </p:cNvPicPr>
          <p:nvPr/>
        </p:nvPicPr>
        <p:blipFill rotWithShape="1">
          <a:blip r:embed="rId2"/>
          <a:srcRect r="1" b="15600"/>
          <a:stretch/>
        </p:blipFill>
        <p:spPr>
          <a:xfrm>
            <a:off x="568452" y="571500"/>
            <a:ext cx="11055096" cy="5715000"/>
          </a:xfrm>
          <a:prstGeom prst="rect">
            <a:avLst/>
          </a:prstGeom>
        </p:spPr>
      </p:pic>
    </p:spTree>
    <p:extLst>
      <p:ext uri="{BB962C8B-B14F-4D97-AF65-F5344CB8AC3E}">
        <p14:creationId xmlns:p14="http://schemas.microsoft.com/office/powerpoint/2010/main" val="253240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F1E9B33-E133-4152-BF4B-89C2D5C433CF}"/>
              </a:ext>
            </a:extLst>
          </p:cNvPr>
          <p:cNvPicPr>
            <a:picLocks noChangeAspect="1"/>
          </p:cNvPicPr>
          <p:nvPr/>
        </p:nvPicPr>
        <p:blipFill rotWithShape="1">
          <a:blip r:embed="rId3"/>
          <a:srcRect l="18351" r="19630" b="1"/>
          <a:stretch/>
        </p:blipFill>
        <p:spPr>
          <a:xfrm>
            <a:off x="1683412" y="-1"/>
            <a:ext cx="350357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a16="http://schemas.microsoft.com/office/drawing/2014/main" id="{175988CC-0D18-4E8C-AB27-461B62F6F6EF}"/>
              </a:ext>
            </a:extLst>
          </p:cNvPr>
          <p:cNvSpPr txBox="1"/>
          <p:nvPr/>
        </p:nvSpPr>
        <p:spPr>
          <a:xfrm>
            <a:off x="4643417" y="609599"/>
            <a:ext cx="5142027" cy="1717343"/>
          </a:xfrm>
          <a:prstGeom prst="rect">
            <a:avLst/>
          </a:prstGeom>
        </p:spPr>
        <p:txBody>
          <a:bodyPr vert="horz" lIns="91440" tIns="45720" rIns="91440" bIns="45720" rtlCol="0" anchor="t">
            <a:normAutofit fontScale="77500" lnSpcReduction="20000"/>
          </a:bodyPr>
          <a:lstStyle/>
          <a:p>
            <a:pPr>
              <a:spcBef>
                <a:spcPct val="0"/>
              </a:spcBef>
              <a:spcAft>
                <a:spcPts val="600"/>
              </a:spcAft>
            </a:pPr>
            <a:r>
              <a:rPr lang="en-US" sz="4600" dirty="0">
                <a:solidFill>
                  <a:schemeClr val="bg1"/>
                </a:solidFill>
                <a:latin typeface="+mj-lt"/>
                <a:ea typeface="+mj-ea"/>
                <a:cs typeface="+mj-cs"/>
              </a:rPr>
              <a:t>Is it hoarding</a:t>
            </a:r>
            <a:r>
              <a:rPr lang="en-US" sz="4600" cap="all" dirty="0">
                <a:solidFill>
                  <a:schemeClr val="bg1"/>
                </a:solidFill>
                <a:latin typeface="+mj-lt"/>
                <a:ea typeface="+mj-ea"/>
                <a:cs typeface="+mj-cs"/>
              </a:rPr>
              <a:t>?</a:t>
            </a:r>
          </a:p>
          <a:p>
            <a:pPr>
              <a:spcBef>
                <a:spcPct val="0"/>
              </a:spcBef>
              <a:spcAft>
                <a:spcPts val="600"/>
              </a:spcAft>
            </a:pPr>
            <a:endParaRPr lang="en-US" sz="3600" cap="all" dirty="0">
              <a:solidFill>
                <a:schemeClr val="accent1"/>
              </a:solidFill>
              <a:latin typeface="+mj-lt"/>
              <a:ea typeface="+mj-ea"/>
              <a:cs typeface="+mj-cs"/>
            </a:endParaRPr>
          </a:p>
          <a:p>
            <a:pPr>
              <a:spcBef>
                <a:spcPct val="0"/>
              </a:spcBef>
              <a:spcAft>
                <a:spcPts val="600"/>
              </a:spcAft>
            </a:pPr>
            <a:r>
              <a:rPr lang="en-US" sz="3600" cap="all" dirty="0">
                <a:solidFill>
                  <a:schemeClr val="bg1"/>
                </a:solidFill>
                <a:latin typeface="+mj-lt"/>
                <a:ea typeface="+mj-ea"/>
                <a:cs typeface="+mj-cs"/>
              </a:rPr>
              <a:t>Ask yourself these 3 questions: </a:t>
            </a:r>
          </a:p>
        </p:txBody>
      </p:sp>
      <p:pic>
        <p:nvPicPr>
          <p:cNvPr id="14" name="Picture 13">
            <a:extLst>
              <a:ext uri="{FF2B5EF4-FFF2-40B4-BE49-F238E27FC236}">
                <a16:creationId xmlns:a16="http://schemas.microsoft.com/office/drawing/2014/main" id="{AC139FF6-3E29-4921-9E3B-13E4D5260218}"/>
              </a:ext>
            </a:extLst>
          </p:cNvPr>
          <p:cNvPicPr>
            <a:picLocks noChangeAspect="1"/>
          </p:cNvPicPr>
          <p:nvPr/>
        </p:nvPicPr>
        <p:blipFill rotWithShape="1">
          <a:blip r:embed="rId4"/>
          <a:srcRect l="27437" r="17482" b="3"/>
          <a:stretch/>
        </p:blipFill>
        <p:spPr>
          <a:xfrm>
            <a:off x="1524020" y="4235548"/>
            <a:ext cx="2545406"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a:scene3d>
            <a:camera prst="orthographicFront"/>
            <a:lightRig rig="threePt" dir="t">
              <a:rot lat="0" lon="0" rev="2700000"/>
            </a:lightRig>
          </a:scene3d>
          <a:sp3d contourW="6350">
            <a:bevelT h="38100"/>
            <a:contourClr>
              <a:srgbClr val="C0C0C0"/>
            </a:contourClr>
          </a:sp3d>
        </p:spPr>
      </p:pic>
      <p:sp>
        <p:nvSpPr>
          <p:cNvPr id="3" name="Content Placeholder 2"/>
          <p:cNvSpPr>
            <a:spLocks noGrp="1"/>
          </p:cNvSpPr>
          <p:nvPr>
            <p:ph idx="1"/>
          </p:nvPr>
        </p:nvSpPr>
        <p:spPr>
          <a:xfrm>
            <a:off x="4643418" y="2160590"/>
            <a:ext cx="6111018" cy="3880773"/>
          </a:xfrm>
        </p:spPr>
        <p:txBody>
          <a:bodyPr vert="horz" lIns="91440" tIns="45720" rIns="91440" bIns="45720" rtlCol="0">
            <a:normAutofit/>
          </a:bodyPr>
          <a:lstStyle/>
          <a:p>
            <a:endParaRPr lang="en-US" b="1" dirty="0"/>
          </a:p>
          <a:p>
            <a:pPr>
              <a:buFont typeface="Arial" panose="020B0604020202020204" pitchFamily="34" charset="0"/>
              <a:buChar char="•"/>
            </a:pPr>
            <a:r>
              <a:rPr lang="en-US" dirty="0">
                <a:solidFill>
                  <a:schemeClr val="accent1">
                    <a:lumMod val="75000"/>
                  </a:schemeClr>
                </a:solidFill>
              </a:rPr>
              <a:t>Is there a failure to discard a large volume of items?</a:t>
            </a:r>
          </a:p>
          <a:p>
            <a:pPr>
              <a:buFont typeface="Arial" panose="020B0604020202020204" pitchFamily="34" charset="0"/>
              <a:buChar char="•"/>
            </a:pPr>
            <a:r>
              <a:rPr lang="en-US" dirty="0">
                <a:solidFill>
                  <a:schemeClr val="accent1">
                    <a:lumMod val="75000"/>
                  </a:schemeClr>
                </a:solidFill>
              </a:rPr>
              <a:t>Does the clutter make it hard to use rooms for their intended use?</a:t>
            </a:r>
          </a:p>
          <a:p>
            <a:pPr>
              <a:buFont typeface="Arial" panose="020B0604020202020204" pitchFamily="34" charset="0"/>
              <a:buChar char="•"/>
            </a:pPr>
            <a:r>
              <a:rPr lang="en-US" dirty="0">
                <a:solidFill>
                  <a:schemeClr val="accent1">
                    <a:lumMod val="75000"/>
                  </a:schemeClr>
                </a:solidFill>
              </a:rPr>
              <a:t>Is there stress or impaired functioning caused by the clutter? </a:t>
            </a:r>
          </a:p>
          <a:p>
            <a:endParaRPr lang="en-US" dirty="0"/>
          </a:p>
        </p:txBody>
      </p:sp>
      <p:sp>
        <p:nvSpPr>
          <p:cNvPr id="2" name="TextBox 1">
            <a:extLst>
              <a:ext uri="{FF2B5EF4-FFF2-40B4-BE49-F238E27FC236}">
                <a16:creationId xmlns:a16="http://schemas.microsoft.com/office/drawing/2014/main" id="{49136CC1-6922-261F-E6AA-C9FF2508A43F}"/>
              </a:ext>
            </a:extLst>
          </p:cNvPr>
          <p:cNvSpPr txBox="1"/>
          <p:nvPr/>
        </p:nvSpPr>
        <p:spPr>
          <a:xfrm>
            <a:off x="5186989" y="5794872"/>
            <a:ext cx="5312086" cy="646331"/>
          </a:xfrm>
          <a:prstGeom prst="rect">
            <a:avLst/>
          </a:prstGeom>
          <a:noFill/>
        </p:spPr>
        <p:txBody>
          <a:bodyPr wrap="square" rtlCol="0">
            <a:spAutoFit/>
          </a:bodyPr>
          <a:lstStyle/>
          <a:p>
            <a:pPr algn="ctr"/>
            <a:r>
              <a:rPr lang="en-US" b="1" dirty="0">
                <a:solidFill>
                  <a:srgbClr val="7030A0"/>
                </a:solidFill>
              </a:rPr>
              <a:t>NOTE: We are not here to diagnose, but to understand.</a:t>
            </a:r>
          </a:p>
        </p:txBody>
      </p:sp>
    </p:spTree>
    <p:extLst>
      <p:ext uri="{BB962C8B-B14F-4D97-AF65-F5344CB8AC3E}">
        <p14:creationId xmlns:p14="http://schemas.microsoft.com/office/powerpoint/2010/main" val="140731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615E1-3EBA-4644-88AE-9865E8AF8275}"/>
              </a:ext>
            </a:extLst>
          </p:cNvPr>
          <p:cNvPicPr>
            <a:picLocks noChangeAspect="1"/>
          </p:cNvPicPr>
          <p:nvPr/>
        </p:nvPicPr>
        <p:blipFill rotWithShape="1">
          <a:blip r:embed="rId2"/>
          <a:srcRect t="2440" r="1" b="13503"/>
          <a:stretch/>
        </p:blipFill>
        <p:spPr>
          <a:xfrm>
            <a:off x="568452" y="571500"/>
            <a:ext cx="11055096" cy="5715000"/>
          </a:xfrm>
          <a:prstGeom prst="rect">
            <a:avLst/>
          </a:prstGeom>
        </p:spPr>
      </p:pic>
    </p:spTree>
    <p:extLst>
      <p:ext uri="{BB962C8B-B14F-4D97-AF65-F5344CB8AC3E}">
        <p14:creationId xmlns:p14="http://schemas.microsoft.com/office/powerpoint/2010/main" val="956686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882AB-AE38-490F-B9AD-D73021996B6E}"/>
              </a:ext>
            </a:extLst>
          </p:cNvPr>
          <p:cNvPicPr>
            <a:picLocks noChangeAspect="1"/>
          </p:cNvPicPr>
          <p:nvPr/>
        </p:nvPicPr>
        <p:blipFill rotWithShape="1">
          <a:blip r:embed="rId2"/>
          <a:srcRect l="250" r="1716" b="-4"/>
          <a:stretch/>
        </p:blipFill>
        <p:spPr>
          <a:xfrm>
            <a:off x="568452" y="571500"/>
            <a:ext cx="11055096" cy="5715000"/>
          </a:xfrm>
          <a:prstGeom prst="rect">
            <a:avLst/>
          </a:prstGeom>
        </p:spPr>
      </p:pic>
    </p:spTree>
    <p:extLst>
      <p:ext uri="{BB962C8B-B14F-4D97-AF65-F5344CB8AC3E}">
        <p14:creationId xmlns:p14="http://schemas.microsoft.com/office/powerpoint/2010/main" val="3818552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804CC6AE-EF6C-4A48-BE3E-7441E3701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04800"/>
            <a:ext cx="5614506" cy="5715000"/>
          </a:xfrm>
          <a:prstGeom prst="rect">
            <a:avLst/>
          </a:prstGeom>
        </p:spPr>
      </p:pic>
      <p:sp>
        <p:nvSpPr>
          <p:cNvPr id="4" name="Title 1">
            <a:extLst>
              <a:ext uri="{FF2B5EF4-FFF2-40B4-BE49-F238E27FC236}">
                <a16:creationId xmlns:a16="http://schemas.microsoft.com/office/drawing/2014/main" id="{03BC1268-E78E-452D-9E27-CFA850F62974}"/>
              </a:ext>
            </a:extLst>
          </p:cNvPr>
          <p:cNvSpPr txBox="1">
            <a:spLocks/>
          </p:cNvSpPr>
          <p:nvPr/>
        </p:nvSpPr>
        <p:spPr>
          <a:xfrm>
            <a:off x="7010400" y="3657600"/>
            <a:ext cx="4082860" cy="1828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rPr>
              <a:t>Communicating Progress</a:t>
            </a:r>
          </a:p>
        </p:txBody>
      </p:sp>
    </p:spTree>
    <p:extLst>
      <p:ext uri="{BB962C8B-B14F-4D97-AF65-F5344CB8AC3E}">
        <p14:creationId xmlns:p14="http://schemas.microsoft.com/office/powerpoint/2010/main" val="2163080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FD035939-65B8-4D76-A780-D2F19AB3C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333" y="990601"/>
            <a:ext cx="6491335" cy="4929205"/>
          </a:xfrm>
          <a:prstGeom prst="rect">
            <a:avLst/>
          </a:prstGeom>
        </p:spPr>
      </p:pic>
      <p:sp>
        <p:nvSpPr>
          <p:cNvPr id="4" name="Title 1">
            <a:extLst>
              <a:ext uri="{FF2B5EF4-FFF2-40B4-BE49-F238E27FC236}">
                <a16:creationId xmlns:a16="http://schemas.microsoft.com/office/drawing/2014/main" id="{04B45372-2A47-45D1-8562-67B920B2A07A}"/>
              </a:ext>
            </a:extLst>
          </p:cNvPr>
          <p:cNvSpPr txBox="1">
            <a:spLocks/>
          </p:cNvSpPr>
          <p:nvPr/>
        </p:nvSpPr>
        <p:spPr>
          <a:xfrm>
            <a:off x="1905000" y="228600"/>
            <a:ext cx="3810000" cy="8382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Goal Setting</a:t>
            </a:r>
          </a:p>
        </p:txBody>
      </p:sp>
    </p:spTree>
    <p:extLst>
      <p:ext uri="{BB962C8B-B14F-4D97-AF65-F5344CB8AC3E}">
        <p14:creationId xmlns:p14="http://schemas.microsoft.com/office/powerpoint/2010/main" val="970691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B8806A-DFF7-4563-B25F-A87ABADAE7FC}"/>
              </a:ext>
            </a:extLst>
          </p:cNvPr>
          <p:cNvSpPr txBox="1"/>
          <p:nvPr/>
        </p:nvSpPr>
        <p:spPr>
          <a:xfrm>
            <a:off x="284237" y="263142"/>
            <a:ext cx="3543960" cy="399030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solidFill>
                  <a:schemeClr val="tx2">
                    <a:lumMod val="25000"/>
                  </a:schemeClr>
                </a:solidFill>
                <a:latin typeface="+mj-lt"/>
                <a:ea typeface="+mj-ea"/>
                <a:cs typeface="+mj-cs"/>
              </a:rPr>
              <a:t>Treatment: there is no “one size fits all”</a:t>
            </a:r>
          </a:p>
        </p:txBody>
      </p:sp>
      <p:sp>
        <p:nvSpPr>
          <p:cNvPr id="3" name="Content Placeholder 2"/>
          <p:cNvSpPr>
            <a:spLocks noGrp="1"/>
          </p:cNvSpPr>
          <p:nvPr>
            <p:ph idx="1"/>
          </p:nvPr>
        </p:nvSpPr>
        <p:spPr>
          <a:xfrm>
            <a:off x="4648201" y="914400"/>
            <a:ext cx="6222241" cy="5638800"/>
          </a:xfrm>
        </p:spPr>
        <p:txBody>
          <a:bodyPr vert="horz" lIns="91440" tIns="45720" rIns="91440" bIns="45720" rtlCol="0" anchor="ctr">
            <a:normAutofit fontScale="92500" lnSpcReduction="10000"/>
          </a:bodyPr>
          <a:lstStyle/>
          <a:p>
            <a:pPr marL="0" indent="0">
              <a:lnSpc>
                <a:spcPct val="107000"/>
              </a:lnSpc>
              <a:spcBef>
                <a:spcPts val="0"/>
              </a:spcBef>
              <a:spcAft>
                <a:spcPts val="800"/>
              </a:spcAft>
              <a:buNone/>
              <a:tabLst>
                <a:tab pos="457200" algn="l"/>
              </a:tabLst>
            </a:pPr>
            <a:r>
              <a:rPr lang="en-US" sz="2200" dirty="0">
                <a:solidFill>
                  <a:schemeClr val="tx2">
                    <a:lumMod val="25000"/>
                  </a:schemeClr>
                </a:solidFill>
                <a:ea typeface="Calibri" panose="020F0502020204030204" pitchFamily="34" charset="0"/>
                <a:cs typeface="Times New Roman" panose="02020603050405020304" pitchFamily="18" charset="0"/>
              </a:rPr>
              <a:t>Medication alone does not alleviate hoarding behavior</a:t>
            </a:r>
          </a:p>
          <a:p>
            <a:pPr marL="0" indent="0">
              <a:lnSpc>
                <a:spcPct val="107000"/>
              </a:lnSpc>
              <a:spcBef>
                <a:spcPts val="0"/>
              </a:spcBef>
              <a:spcAft>
                <a:spcPts val="800"/>
              </a:spcAft>
              <a:buNone/>
              <a:tabLst>
                <a:tab pos="457200" algn="l"/>
              </a:tabLst>
            </a:pPr>
            <a:r>
              <a:rPr lang="en-US" sz="2200" dirty="0">
                <a:solidFill>
                  <a:schemeClr val="tx2">
                    <a:lumMod val="25000"/>
                  </a:schemeClr>
                </a:solidFill>
                <a:ea typeface="Calibri" panose="020F0502020204030204" pitchFamily="34" charset="0"/>
                <a:cs typeface="Times New Roman" panose="02020603050405020304" pitchFamily="18" charset="0"/>
              </a:rPr>
              <a:t>Intervention - cleanout not recommended </a:t>
            </a:r>
          </a:p>
          <a:p>
            <a:pPr marL="0" indent="0">
              <a:lnSpc>
                <a:spcPct val="107000"/>
              </a:lnSpc>
              <a:spcBef>
                <a:spcPts val="0"/>
              </a:spcBef>
              <a:spcAft>
                <a:spcPts val="800"/>
              </a:spcAft>
              <a:buNone/>
              <a:tabLst>
                <a:tab pos="457200" algn="l"/>
              </a:tabLst>
            </a:pPr>
            <a:r>
              <a:rPr lang="en-US" sz="2200" dirty="0">
                <a:solidFill>
                  <a:schemeClr val="tx2">
                    <a:lumMod val="25000"/>
                  </a:schemeClr>
                </a:solidFill>
                <a:ea typeface="Calibri" panose="020F0502020204030204" pitchFamily="34" charset="0"/>
                <a:cs typeface="Times New Roman" panose="02020603050405020304" pitchFamily="18" charset="0"/>
              </a:rPr>
              <a:t>Cognitive behavior therapy (CBT) </a:t>
            </a:r>
          </a:p>
          <a:p>
            <a:pPr marL="0" indent="0">
              <a:lnSpc>
                <a:spcPct val="107000"/>
              </a:lnSpc>
              <a:spcBef>
                <a:spcPts val="0"/>
              </a:spcBef>
              <a:spcAft>
                <a:spcPts val="800"/>
              </a:spcAft>
              <a:buNone/>
              <a:tabLst>
                <a:tab pos="457200" algn="l"/>
              </a:tabLst>
            </a:pPr>
            <a:r>
              <a:rPr lang="en-US" sz="2200" dirty="0">
                <a:solidFill>
                  <a:schemeClr val="tx2">
                    <a:lumMod val="25000"/>
                  </a:schemeClr>
                </a:solidFill>
                <a:ea typeface="Calibri" panose="020F0502020204030204" pitchFamily="34" charset="0"/>
                <a:cs typeface="Times New Roman" panose="02020603050405020304" pitchFamily="18" charset="0"/>
              </a:rPr>
              <a:t>	The core principles of CBT are identifying negative or 	false beliefs and testing or restructuring them. Skills 	training:</a:t>
            </a:r>
          </a:p>
          <a:p>
            <a:pPr lvl="2" indent="-228600">
              <a:lnSpc>
                <a:spcPct val="107000"/>
              </a:lnSpc>
              <a:spcBef>
                <a:spcPts val="0"/>
              </a:spcBef>
              <a:spcAft>
                <a:spcPts val="800"/>
              </a:spcAft>
              <a:tabLst>
                <a:tab pos="1371600" algn="l"/>
              </a:tabLst>
            </a:pPr>
            <a:r>
              <a:rPr lang="en-US" sz="2200" dirty="0">
                <a:solidFill>
                  <a:schemeClr val="tx2">
                    <a:lumMod val="25000"/>
                  </a:schemeClr>
                </a:solidFill>
                <a:ea typeface="Calibri" panose="020F0502020204030204" pitchFamily="34" charset="0"/>
                <a:cs typeface="Times New Roman" panose="02020603050405020304" pitchFamily="18" charset="0"/>
              </a:rPr>
              <a:t>Organizing</a:t>
            </a:r>
          </a:p>
          <a:p>
            <a:pPr lvl="2" indent="-228600">
              <a:lnSpc>
                <a:spcPct val="107000"/>
              </a:lnSpc>
              <a:spcBef>
                <a:spcPts val="0"/>
              </a:spcBef>
              <a:spcAft>
                <a:spcPts val="800"/>
              </a:spcAft>
              <a:tabLst>
                <a:tab pos="1371600" algn="l"/>
              </a:tabLst>
            </a:pPr>
            <a:r>
              <a:rPr lang="en-US" sz="2200" dirty="0">
                <a:solidFill>
                  <a:schemeClr val="tx2">
                    <a:lumMod val="25000"/>
                  </a:schemeClr>
                </a:solidFill>
                <a:ea typeface="Calibri" panose="020F0502020204030204" pitchFamily="34" charset="0"/>
                <a:cs typeface="Times New Roman" panose="02020603050405020304" pitchFamily="18" charset="0"/>
              </a:rPr>
              <a:t>Decision making</a:t>
            </a:r>
          </a:p>
          <a:p>
            <a:pPr lvl="2" indent="-228600">
              <a:lnSpc>
                <a:spcPct val="107000"/>
              </a:lnSpc>
              <a:spcBef>
                <a:spcPts val="0"/>
              </a:spcBef>
              <a:spcAft>
                <a:spcPts val="800"/>
              </a:spcAft>
              <a:tabLst>
                <a:tab pos="1371600" algn="l"/>
              </a:tabLst>
            </a:pPr>
            <a:r>
              <a:rPr lang="en-US" sz="2200" dirty="0">
                <a:solidFill>
                  <a:schemeClr val="tx2">
                    <a:lumMod val="25000"/>
                  </a:schemeClr>
                </a:solidFill>
                <a:ea typeface="Calibri" panose="020F0502020204030204" pitchFamily="34" charset="0"/>
                <a:cs typeface="Times New Roman" panose="02020603050405020304" pitchFamily="18" charset="0"/>
              </a:rPr>
              <a:t>Problem solving</a:t>
            </a:r>
          </a:p>
          <a:p>
            <a:pPr marL="114300" indent="0">
              <a:lnSpc>
                <a:spcPct val="107000"/>
              </a:lnSpc>
              <a:spcBef>
                <a:spcPts val="0"/>
              </a:spcBef>
              <a:spcAft>
                <a:spcPts val="800"/>
              </a:spcAft>
              <a:buNone/>
              <a:tabLst>
                <a:tab pos="1371600" algn="l"/>
              </a:tabLst>
            </a:pPr>
            <a:r>
              <a:rPr lang="en-US" sz="2200" dirty="0">
                <a:solidFill>
                  <a:schemeClr val="tx2">
                    <a:lumMod val="25000"/>
                  </a:schemeClr>
                </a:solidFill>
                <a:ea typeface="Calibri" panose="020F0502020204030204" pitchFamily="34" charset="0"/>
                <a:cs typeface="Times New Roman" panose="02020603050405020304" pitchFamily="18" charset="0"/>
              </a:rPr>
              <a:t>Self help groups</a:t>
            </a:r>
          </a:p>
          <a:p>
            <a:pPr marL="742950" lvl="1" indent="-285750">
              <a:lnSpc>
                <a:spcPct val="107000"/>
              </a:lnSpc>
              <a:spcBef>
                <a:spcPts val="0"/>
              </a:spcBef>
              <a:spcAft>
                <a:spcPts val="800"/>
              </a:spcAft>
              <a:tabLst>
                <a:tab pos="914400" algn="l"/>
              </a:tabLst>
            </a:pPr>
            <a:r>
              <a:rPr lang="en-US" sz="2200" dirty="0">
                <a:solidFill>
                  <a:schemeClr val="tx2">
                    <a:lumMod val="25000"/>
                  </a:schemeClr>
                </a:solidFill>
                <a:effectLst/>
                <a:ea typeface="Calibri" panose="020F0502020204030204" pitchFamily="34" charset="0"/>
                <a:cs typeface="Times New Roman" panose="02020603050405020304" pitchFamily="18" charset="0"/>
              </a:rPr>
              <a:t>Buried in treasures</a:t>
            </a:r>
          </a:p>
          <a:p>
            <a:pPr marL="742950" lvl="1" indent="-285750">
              <a:lnSpc>
                <a:spcPct val="107000"/>
              </a:lnSpc>
              <a:spcBef>
                <a:spcPts val="0"/>
              </a:spcBef>
              <a:spcAft>
                <a:spcPts val="800"/>
              </a:spcAft>
              <a:tabLst>
                <a:tab pos="914400" algn="l"/>
              </a:tabLst>
            </a:pPr>
            <a:r>
              <a:rPr lang="en-US" sz="2200" dirty="0">
                <a:solidFill>
                  <a:schemeClr val="tx2">
                    <a:lumMod val="25000"/>
                  </a:schemeClr>
                </a:solidFill>
                <a:ea typeface="Calibri" panose="020F0502020204030204" pitchFamily="34" charset="0"/>
                <a:cs typeface="Times New Roman" panose="02020603050405020304" pitchFamily="18" charset="0"/>
              </a:rPr>
              <a:t>Clutterers’ Anonymous</a:t>
            </a:r>
            <a:endParaRPr lang="en-US" sz="2200" dirty="0">
              <a:solidFill>
                <a:schemeClr val="tx2">
                  <a:lumMod val="25000"/>
                </a:schemeClr>
              </a:solidFill>
              <a:effectLst/>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tabLst>
                <a:tab pos="457200" algn="l"/>
              </a:tabLst>
            </a:pPr>
            <a:r>
              <a:rPr lang="en-US" sz="2200" dirty="0">
                <a:solidFill>
                  <a:schemeClr val="tx2">
                    <a:lumMod val="25000"/>
                  </a:schemeClr>
                </a:solidFill>
                <a:ea typeface="Calibri" panose="020F0502020204030204" pitchFamily="34" charset="0"/>
                <a:cs typeface="Times New Roman" panose="02020603050405020304" pitchFamily="18" charset="0"/>
              </a:rPr>
              <a:t>Harm reduction</a:t>
            </a:r>
          </a:p>
          <a:p>
            <a:pPr marL="0" indent="0">
              <a:lnSpc>
                <a:spcPct val="107000"/>
              </a:lnSpc>
              <a:spcBef>
                <a:spcPts val="0"/>
              </a:spcBef>
              <a:spcAft>
                <a:spcPts val="800"/>
              </a:spcAft>
              <a:buNone/>
            </a:pPr>
            <a:r>
              <a:rPr lang="en-US" sz="2200" dirty="0">
                <a:solidFill>
                  <a:schemeClr val="tx2">
                    <a:lumMod val="25000"/>
                  </a:schemeClr>
                </a:solidFill>
                <a:ea typeface="Calibri" panose="020F0502020204030204" pitchFamily="34" charset="0"/>
                <a:cs typeface="Times New Roman" panose="02020603050405020304" pitchFamily="18" charset="0"/>
              </a:rPr>
              <a:t> </a:t>
            </a:r>
          </a:p>
          <a:p>
            <a:pPr>
              <a:lnSpc>
                <a:spcPct val="110000"/>
              </a:lnSpc>
            </a:pPr>
            <a:endParaRPr lang="en-US" sz="1400" b="1" dirty="0"/>
          </a:p>
          <a:p>
            <a:pPr>
              <a:lnSpc>
                <a:spcPct val="110000"/>
              </a:lnSpc>
            </a:pPr>
            <a:endParaRPr lang="en-US" sz="1400" dirty="0"/>
          </a:p>
        </p:txBody>
      </p:sp>
      <p:pic>
        <p:nvPicPr>
          <p:cNvPr id="6" name="Picture 5">
            <a:extLst>
              <a:ext uri="{FF2B5EF4-FFF2-40B4-BE49-F238E27FC236}">
                <a16:creationId xmlns:a16="http://schemas.microsoft.com/office/drawing/2014/main" id="{587656ED-1F0C-0CB0-A0AB-FB7F7F0F9487}"/>
              </a:ext>
            </a:extLst>
          </p:cNvPr>
          <p:cNvPicPr>
            <a:picLocks noChangeAspect="1"/>
          </p:cNvPicPr>
          <p:nvPr/>
        </p:nvPicPr>
        <p:blipFill>
          <a:blip r:embed="rId3"/>
          <a:stretch>
            <a:fillRect/>
          </a:stretch>
        </p:blipFill>
        <p:spPr>
          <a:xfrm>
            <a:off x="0" y="4168877"/>
            <a:ext cx="2724821" cy="2760093"/>
          </a:xfrm>
          <a:prstGeom prst="rect">
            <a:avLst/>
          </a:prstGeom>
        </p:spPr>
      </p:pic>
    </p:spTree>
    <p:extLst>
      <p:ext uri="{BB962C8B-B14F-4D97-AF65-F5344CB8AC3E}">
        <p14:creationId xmlns:p14="http://schemas.microsoft.com/office/powerpoint/2010/main" val="881114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91A1-DDB2-4EAA-BFE2-4C24A0A8CFA1}"/>
              </a:ext>
            </a:extLst>
          </p:cNvPr>
          <p:cNvSpPr>
            <a:spLocks noGrp="1"/>
          </p:cNvSpPr>
          <p:nvPr>
            <p:ph type="title"/>
          </p:nvPr>
        </p:nvSpPr>
        <p:spPr>
          <a:xfrm>
            <a:off x="641074" y="1419900"/>
            <a:ext cx="2844002" cy="4018201"/>
          </a:xfrm>
        </p:spPr>
        <p:txBody>
          <a:bodyPr>
            <a:normAutofit/>
          </a:bodyPr>
          <a:lstStyle/>
          <a:p>
            <a:pPr algn="l"/>
            <a:r>
              <a:rPr lang="en-US" sz="4100" b="1"/>
              <a:t>Resources</a:t>
            </a:r>
          </a:p>
        </p:txBody>
      </p:sp>
      <p:sp>
        <p:nvSpPr>
          <p:cNvPr id="3" name="Content Placeholder 2">
            <a:extLst>
              <a:ext uri="{FF2B5EF4-FFF2-40B4-BE49-F238E27FC236}">
                <a16:creationId xmlns:a16="http://schemas.microsoft.com/office/drawing/2014/main" id="{EF460C9F-2732-415E-A9BA-642778F5E846}"/>
              </a:ext>
            </a:extLst>
          </p:cNvPr>
          <p:cNvSpPr>
            <a:spLocks noGrp="1"/>
          </p:cNvSpPr>
          <p:nvPr>
            <p:ph idx="1"/>
          </p:nvPr>
        </p:nvSpPr>
        <p:spPr>
          <a:xfrm>
            <a:off x="4142129" y="466158"/>
            <a:ext cx="7792523" cy="5925683"/>
          </a:xfrm>
        </p:spPr>
        <p:txBody>
          <a:bodyPr anchor="ctr">
            <a:normAutofit/>
          </a:bodyPr>
          <a:lstStyle/>
          <a:p>
            <a:pPr marL="0" indent="0">
              <a:buNone/>
            </a:pPr>
            <a:r>
              <a:rPr lang="en-US" dirty="0"/>
              <a:t>Massachusetts Hoarding Resource Network</a:t>
            </a:r>
          </a:p>
          <a:p>
            <a:pPr marL="0" indent="0">
              <a:buNone/>
            </a:pPr>
            <a:r>
              <a:rPr lang="en-US" sz="2000" dirty="0">
                <a:hlinkClick r:id="rId2"/>
              </a:rPr>
              <a:t>https://www.mamh.org/education/older-adult-behavioral-health/mhrn</a:t>
            </a:r>
            <a:endParaRPr lang="en-US" sz="2000" dirty="0"/>
          </a:p>
          <a:p>
            <a:pPr marL="0" indent="0">
              <a:buNone/>
            </a:pPr>
            <a:r>
              <a:rPr lang="en-US" dirty="0" err="1"/>
              <a:t>MassHousing</a:t>
            </a:r>
            <a:r>
              <a:rPr lang="en-US" dirty="0"/>
              <a:t> </a:t>
            </a:r>
          </a:p>
          <a:p>
            <a:pPr marL="402336" lvl="1" indent="0">
              <a:buNone/>
            </a:pPr>
            <a:r>
              <a:rPr lang="en-US" sz="2400" spc="-10" dirty="0">
                <a:solidFill>
                  <a:srgbClr val="404040"/>
                </a:solidFill>
                <a:latin typeface="Garamond"/>
                <a:cs typeface="Garamond"/>
                <a:hlinkClick r:id="rId3"/>
              </a:rPr>
              <a:t>www.masshousing.com/programs-</a:t>
            </a:r>
            <a:r>
              <a:rPr lang="en-US" sz="2400" spc="-10" dirty="0">
                <a:solidFill>
                  <a:srgbClr val="404040"/>
                </a:solidFill>
                <a:latin typeface="Garamond"/>
                <a:cs typeface="Garamond"/>
              </a:rPr>
              <a:t> outreach/housing-stability/partnership- programs/hoarding</a:t>
            </a:r>
            <a:endParaRPr lang="en-US" dirty="0"/>
          </a:p>
          <a:p>
            <a:pPr marL="0" indent="0">
              <a:buNone/>
            </a:pPr>
            <a:r>
              <a:rPr lang="en-US" dirty="0"/>
              <a:t>International OCD Foundation</a:t>
            </a:r>
          </a:p>
          <a:p>
            <a:pPr marL="402336" lvl="1" indent="0">
              <a:buNone/>
            </a:pPr>
            <a:r>
              <a:rPr lang="en-US" dirty="0">
                <a:hlinkClick r:id="rId4"/>
              </a:rPr>
              <a:t>https://iocdf.org/</a:t>
            </a:r>
            <a:endParaRPr lang="en-US" dirty="0"/>
          </a:p>
          <a:p>
            <a:pPr marL="0" indent="0">
              <a:buNone/>
            </a:pPr>
            <a:r>
              <a:rPr lang="en-US" dirty="0"/>
              <a:t>National alliance on mental illness</a:t>
            </a:r>
          </a:p>
          <a:p>
            <a:pPr marL="402336" lvl="1" indent="0">
              <a:buNone/>
            </a:pPr>
            <a:r>
              <a:rPr lang="en-US" dirty="0">
                <a:hlinkClick r:id="rId5"/>
              </a:rPr>
              <a:t>www.Nami.org</a:t>
            </a:r>
            <a:endParaRPr lang="en-US" dirty="0"/>
          </a:p>
          <a:p>
            <a:pPr marL="402336" lvl="1" indent="0">
              <a:buNone/>
            </a:pPr>
            <a:endParaRPr lang="en-US" dirty="0"/>
          </a:p>
          <a:p>
            <a:endParaRPr lang="en-US" dirty="0"/>
          </a:p>
        </p:txBody>
      </p:sp>
    </p:spTree>
    <p:extLst>
      <p:ext uri="{BB962C8B-B14F-4D97-AF65-F5344CB8AC3E}">
        <p14:creationId xmlns:p14="http://schemas.microsoft.com/office/powerpoint/2010/main" val="37194354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ANIMAL HOARDING RESOURCES</a:t>
            </a:r>
          </a:p>
        </p:txBody>
      </p:sp>
      <p:sp>
        <p:nvSpPr>
          <p:cNvPr id="3" name="Content Placeholder 2"/>
          <p:cNvSpPr>
            <a:spLocks noGrp="1"/>
          </p:cNvSpPr>
          <p:nvPr>
            <p:ph idx="1"/>
          </p:nvPr>
        </p:nvSpPr>
        <p:spPr/>
        <p:txBody>
          <a:bodyPr/>
          <a:lstStyle/>
          <a:p>
            <a:pPr marL="402336" lvl="1" indent="0">
              <a:buNone/>
            </a:pPr>
            <a:r>
              <a:rPr lang="en-US" dirty="0"/>
              <a:t>ANIMAL LEGAL DEFENSE FUND</a:t>
            </a:r>
          </a:p>
          <a:p>
            <a:pPr marL="402336" lvl="1" indent="0">
              <a:buNone/>
            </a:pPr>
            <a:r>
              <a:rPr lang="en-US" dirty="0">
                <a:hlinkClick r:id="rId2"/>
              </a:rPr>
              <a:t>WWW.ALDF.ORG/ANIMAL-HOARDING</a:t>
            </a:r>
            <a:endParaRPr lang="en-US" dirty="0"/>
          </a:p>
          <a:p>
            <a:pPr marL="457200" lvl="1" indent="0">
              <a:buNone/>
            </a:pPr>
            <a:endParaRPr lang="en-US" dirty="0"/>
          </a:p>
          <a:p>
            <a:pPr marL="402336" lvl="1" indent="0">
              <a:buNone/>
            </a:pPr>
            <a:r>
              <a:rPr lang="en-US" dirty="0"/>
              <a:t>American society for the prevention of cruelty to animals</a:t>
            </a:r>
          </a:p>
          <a:p>
            <a:pPr marL="402336" lvl="1" indent="0">
              <a:buNone/>
            </a:pPr>
            <a:r>
              <a:rPr lang="en-US" u="sng" dirty="0">
                <a:solidFill>
                  <a:schemeClr val="accent1">
                    <a:lumMod val="60000"/>
                    <a:lumOff val="40000"/>
                  </a:schemeClr>
                </a:solidFill>
                <a:hlinkClick r:id="rId3"/>
              </a:rPr>
              <a:t>www.aspca.org/helping-people-pets/animal-hoarding</a:t>
            </a:r>
            <a:endParaRPr lang="en-US" u="sng" dirty="0">
              <a:solidFill>
                <a:schemeClr val="accent1">
                  <a:lumMod val="60000"/>
                  <a:lumOff val="40000"/>
                </a:schemeClr>
              </a:solidFill>
            </a:endParaRPr>
          </a:p>
          <a:p>
            <a:pPr marL="402336" lvl="1" indent="0">
              <a:buNone/>
            </a:pPr>
            <a:endParaRPr lang="en-US" u="sng" dirty="0">
              <a:solidFill>
                <a:schemeClr val="accent1">
                  <a:lumMod val="60000"/>
                  <a:lumOff val="40000"/>
                </a:schemeClr>
              </a:solidFill>
            </a:endParaRPr>
          </a:p>
          <a:p>
            <a:pPr marL="402336" lvl="1" indent="0">
              <a:buNone/>
            </a:pPr>
            <a:r>
              <a:rPr lang="en-US" u="sng" dirty="0"/>
              <a:t>MSPCA</a:t>
            </a:r>
          </a:p>
          <a:p>
            <a:pPr marL="402336" lvl="1" indent="0">
              <a:buNone/>
            </a:pPr>
            <a:r>
              <a:rPr lang="en-US" u="sng" dirty="0">
                <a:hlinkClick r:id="rId4"/>
              </a:rPr>
              <a:t>https://www.mspca.org/</a:t>
            </a:r>
            <a:endParaRPr lang="en-US" u="sng" dirty="0"/>
          </a:p>
          <a:p>
            <a:pPr marL="402336" lvl="1" indent="0">
              <a:buNone/>
            </a:pPr>
            <a:endParaRPr lang="en-US" u="sng" dirty="0"/>
          </a:p>
          <a:p>
            <a:pPr marL="402336" lvl="1" indent="0">
              <a:buNone/>
            </a:pPr>
            <a:r>
              <a:rPr lang="en-US" u="sng" dirty="0"/>
              <a:t>Animal Rescue League of Boston</a:t>
            </a:r>
          </a:p>
          <a:p>
            <a:pPr marL="402336" lvl="1" indent="0">
              <a:buNone/>
            </a:pPr>
            <a:r>
              <a:rPr lang="en-US" u="sng" dirty="0">
                <a:hlinkClick r:id="rId5"/>
              </a:rPr>
              <a:t>https://www.arlboston.org/</a:t>
            </a:r>
            <a:endParaRPr lang="en-US" u="sng" dirty="0"/>
          </a:p>
          <a:p>
            <a:pPr marL="402336" lvl="1" indent="0">
              <a:buNone/>
            </a:pPr>
            <a:endParaRPr lang="en-US" u="sng" dirty="0">
              <a:solidFill>
                <a:schemeClr val="accent1">
                  <a:lumMod val="60000"/>
                  <a:lumOff val="40000"/>
                </a:schemeClr>
              </a:solidFill>
            </a:endParaRPr>
          </a:p>
          <a:p>
            <a:pPr marL="0" indent="0">
              <a:buNone/>
            </a:pPr>
            <a:endParaRPr lang="en-US" dirty="0"/>
          </a:p>
        </p:txBody>
      </p:sp>
    </p:spTree>
    <p:extLst>
      <p:ext uri="{BB962C8B-B14F-4D97-AF65-F5344CB8AC3E}">
        <p14:creationId xmlns:p14="http://schemas.microsoft.com/office/powerpoint/2010/main" val="671123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9EA0A2-EEC4-4B75-A573-A391C449389B}"/>
              </a:ext>
            </a:extLst>
          </p:cNvPr>
          <p:cNvSpPr txBox="1"/>
          <p:nvPr/>
        </p:nvSpPr>
        <p:spPr>
          <a:xfrm>
            <a:off x="2971800" y="622727"/>
            <a:ext cx="3429000"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Questions?</a:t>
            </a:r>
          </a:p>
        </p:txBody>
      </p:sp>
      <p:pic>
        <p:nvPicPr>
          <p:cNvPr id="3" name="Picture 2">
            <a:extLst>
              <a:ext uri="{FF2B5EF4-FFF2-40B4-BE49-F238E27FC236}">
                <a16:creationId xmlns:a16="http://schemas.microsoft.com/office/drawing/2014/main" id="{03333314-0BC5-4CA7-92A2-9FBFAF9F0F14}"/>
              </a:ext>
            </a:extLst>
          </p:cNvPr>
          <p:cNvPicPr>
            <a:picLocks noChangeAspect="1"/>
          </p:cNvPicPr>
          <p:nvPr/>
        </p:nvPicPr>
        <p:blipFill>
          <a:blip r:embed="rId2"/>
          <a:stretch>
            <a:fillRect/>
          </a:stretch>
        </p:blipFill>
        <p:spPr>
          <a:xfrm>
            <a:off x="5574030" y="1453724"/>
            <a:ext cx="5715000" cy="4295775"/>
          </a:xfrm>
          <a:prstGeom prst="rect">
            <a:avLst/>
          </a:prstGeom>
        </p:spPr>
      </p:pic>
      <p:sp>
        <p:nvSpPr>
          <p:cNvPr id="6" name="TextBox 5">
            <a:extLst>
              <a:ext uri="{FF2B5EF4-FFF2-40B4-BE49-F238E27FC236}">
                <a16:creationId xmlns:a16="http://schemas.microsoft.com/office/drawing/2014/main" id="{A55163F1-F215-380B-5745-820AD617A1CC}"/>
              </a:ext>
            </a:extLst>
          </p:cNvPr>
          <p:cNvSpPr txBox="1"/>
          <p:nvPr/>
        </p:nvSpPr>
        <p:spPr>
          <a:xfrm>
            <a:off x="1055370" y="3144467"/>
            <a:ext cx="3340417" cy="914289"/>
          </a:xfrm>
          <a:prstGeom prst="rect">
            <a:avLst/>
          </a:prstGeom>
          <a:noFill/>
        </p:spPr>
        <p:txBody>
          <a:bodyPr wrap="square">
            <a:spAutoFit/>
          </a:bodyPr>
          <a:lstStyle/>
          <a:p>
            <a:pPr marL="12700" marR="5080">
              <a:lnSpc>
                <a:spcPct val="100800"/>
              </a:lnSpc>
              <a:spcBef>
                <a:spcPts val="85"/>
              </a:spcBef>
            </a:pPr>
            <a:r>
              <a:rPr lang="de-DE" sz="1800" dirty="0">
                <a:solidFill>
                  <a:schemeClr val="accent1">
                    <a:lumMod val="75000"/>
                  </a:schemeClr>
                </a:solidFill>
                <a:latin typeface="Arial"/>
                <a:cs typeface="Arial"/>
              </a:rPr>
              <a:t>Erika Woods MS,</a:t>
            </a:r>
            <a:r>
              <a:rPr lang="de-DE" sz="1800" spc="20" dirty="0">
                <a:solidFill>
                  <a:schemeClr val="accent1">
                    <a:lumMod val="75000"/>
                  </a:schemeClr>
                </a:solidFill>
                <a:latin typeface="Arial"/>
                <a:cs typeface="Arial"/>
              </a:rPr>
              <a:t> </a:t>
            </a:r>
            <a:r>
              <a:rPr lang="de-DE" sz="1800" spc="-25" dirty="0">
                <a:solidFill>
                  <a:schemeClr val="accent1">
                    <a:lumMod val="75000"/>
                  </a:schemeClr>
                </a:solidFill>
                <a:latin typeface="Arial"/>
                <a:cs typeface="Arial"/>
              </a:rPr>
              <a:t>RS </a:t>
            </a:r>
            <a:r>
              <a:rPr lang="de-DE" sz="1800" u="sng" spc="-10" dirty="0">
                <a:solidFill>
                  <a:schemeClr val="accent1">
                    <a:lumMod val="75000"/>
                  </a:schemeClr>
                </a:solidFill>
                <a:uFill>
                  <a:solidFill>
                    <a:srgbClr val="000000"/>
                  </a:solidFill>
                </a:uFill>
                <a:latin typeface="Arial"/>
                <a:cs typeface="Arial"/>
              </a:rPr>
              <a:t>Erika.woods@capecod.gov</a:t>
            </a:r>
            <a:r>
              <a:rPr lang="de-DE" sz="1800" u="none" spc="-10" dirty="0">
                <a:solidFill>
                  <a:schemeClr val="accent1">
                    <a:lumMod val="75000"/>
                  </a:schemeClr>
                </a:solidFill>
                <a:latin typeface="Arial"/>
                <a:cs typeface="Arial"/>
              </a:rPr>
              <a:t> 508.375.6620</a:t>
            </a:r>
            <a:endParaRPr lang="de-DE" sz="1800" dirty="0">
              <a:solidFill>
                <a:schemeClr val="accent1">
                  <a:lumMod val="75000"/>
                </a:schemeClr>
              </a:solidFill>
              <a:latin typeface="Arial"/>
              <a:cs typeface="Arial"/>
            </a:endParaRPr>
          </a:p>
        </p:txBody>
      </p:sp>
      <p:sp>
        <p:nvSpPr>
          <p:cNvPr id="7" name="TextBox 6">
            <a:extLst>
              <a:ext uri="{FF2B5EF4-FFF2-40B4-BE49-F238E27FC236}">
                <a16:creationId xmlns:a16="http://schemas.microsoft.com/office/drawing/2014/main" id="{8CD165EC-893D-98D3-AAFD-64BF627F259F}"/>
              </a:ext>
            </a:extLst>
          </p:cNvPr>
          <p:cNvSpPr txBox="1"/>
          <p:nvPr/>
        </p:nvSpPr>
        <p:spPr>
          <a:xfrm>
            <a:off x="1055370" y="4443578"/>
            <a:ext cx="3340417" cy="914289"/>
          </a:xfrm>
          <a:prstGeom prst="rect">
            <a:avLst/>
          </a:prstGeom>
          <a:noFill/>
        </p:spPr>
        <p:txBody>
          <a:bodyPr wrap="square">
            <a:spAutoFit/>
          </a:bodyPr>
          <a:lstStyle/>
          <a:p>
            <a:pPr marL="12700" marR="5080">
              <a:lnSpc>
                <a:spcPct val="100800"/>
              </a:lnSpc>
              <a:spcBef>
                <a:spcPts val="85"/>
              </a:spcBef>
            </a:pPr>
            <a:r>
              <a:rPr lang="de-DE" sz="1800" dirty="0">
                <a:solidFill>
                  <a:schemeClr val="accent1">
                    <a:lumMod val="75000"/>
                  </a:schemeClr>
                </a:solidFill>
                <a:latin typeface="Arial"/>
                <a:cs typeface="Arial"/>
              </a:rPr>
              <a:t>Paul</a:t>
            </a:r>
            <a:r>
              <a:rPr lang="de-DE" sz="1800" spc="-30" dirty="0">
                <a:solidFill>
                  <a:schemeClr val="accent1">
                    <a:lumMod val="75000"/>
                  </a:schemeClr>
                </a:solidFill>
                <a:latin typeface="Arial"/>
                <a:cs typeface="Arial"/>
              </a:rPr>
              <a:t> </a:t>
            </a:r>
            <a:r>
              <a:rPr lang="de-DE" sz="1800" dirty="0">
                <a:solidFill>
                  <a:schemeClr val="accent1">
                    <a:lumMod val="75000"/>
                  </a:schemeClr>
                </a:solidFill>
                <a:latin typeface="Arial"/>
                <a:cs typeface="Arial"/>
              </a:rPr>
              <a:t>Halfmann</a:t>
            </a:r>
            <a:r>
              <a:rPr lang="de-DE" sz="1800" spc="-30" dirty="0">
                <a:solidFill>
                  <a:schemeClr val="accent1">
                    <a:lumMod val="75000"/>
                  </a:schemeClr>
                </a:solidFill>
                <a:latin typeface="Arial"/>
                <a:cs typeface="Arial"/>
              </a:rPr>
              <a:t> </a:t>
            </a:r>
            <a:r>
              <a:rPr lang="de-DE" sz="1800" dirty="0">
                <a:solidFill>
                  <a:schemeClr val="accent1">
                    <a:lumMod val="75000"/>
                  </a:schemeClr>
                </a:solidFill>
                <a:latin typeface="Arial"/>
                <a:cs typeface="Arial"/>
              </a:rPr>
              <a:t>MPH,</a:t>
            </a:r>
            <a:r>
              <a:rPr lang="de-DE" sz="1800" spc="20" dirty="0">
                <a:solidFill>
                  <a:schemeClr val="accent1">
                    <a:lumMod val="75000"/>
                  </a:schemeClr>
                </a:solidFill>
                <a:latin typeface="Arial"/>
                <a:cs typeface="Arial"/>
              </a:rPr>
              <a:t> </a:t>
            </a:r>
            <a:r>
              <a:rPr lang="de-DE" sz="1800" spc="-25" dirty="0">
                <a:solidFill>
                  <a:schemeClr val="accent1">
                    <a:lumMod val="75000"/>
                  </a:schemeClr>
                </a:solidFill>
                <a:latin typeface="Arial"/>
                <a:cs typeface="Arial"/>
              </a:rPr>
              <a:t>RS </a:t>
            </a:r>
            <a:r>
              <a:rPr lang="de-DE" sz="1800" u="sng" spc="-10" dirty="0">
                <a:solidFill>
                  <a:schemeClr val="accent1">
                    <a:lumMod val="75000"/>
                  </a:schemeClr>
                </a:solidFill>
                <a:uFill>
                  <a:solidFill>
                    <a:srgbClr val="000000"/>
                  </a:solidFill>
                </a:uFill>
                <a:latin typeface="Arial"/>
                <a:cs typeface="Arial"/>
                <a:hlinkClick r:id="rId3">
                  <a:extLst>
                    <a:ext uri="{A12FA001-AC4F-418D-AE19-62706E023703}">
                      <ahyp:hlinkClr xmlns:ahyp="http://schemas.microsoft.com/office/drawing/2018/hyperlinkcolor" val="tx"/>
                    </a:ext>
                  </a:extLst>
                </a:hlinkClick>
              </a:rPr>
              <a:t>Halfmannphc@gmail.com</a:t>
            </a:r>
            <a:r>
              <a:rPr lang="de-DE" sz="1800" u="none" spc="-10" dirty="0">
                <a:solidFill>
                  <a:schemeClr val="accent1">
                    <a:lumMod val="75000"/>
                  </a:schemeClr>
                </a:solidFill>
                <a:latin typeface="Arial"/>
                <a:cs typeface="Arial"/>
              </a:rPr>
              <a:t> 508.340.6590</a:t>
            </a:r>
            <a:endParaRPr lang="de-DE" sz="1800" dirty="0">
              <a:solidFill>
                <a:schemeClr val="accent1">
                  <a:lumMod val="75000"/>
                </a:schemeClr>
              </a:solidFill>
              <a:latin typeface="Arial"/>
              <a:cs typeface="Arial"/>
            </a:endParaRPr>
          </a:p>
        </p:txBody>
      </p:sp>
    </p:spTree>
    <p:extLst>
      <p:ext uri="{BB962C8B-B14F-4D97-AF65-F5344CB8AC3E}">
        <p14:creationId xmlns:p14="http://schemas.microsoft.com/office/powerpoint/2010/main" val="19404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8647BC-4128-406F-A05E-7FA5BE0DDD16}"/>
              </a:ext>
            </a:extLst>
          </p:cNvPr>
          <p:cNvPicPr>
            <a:picLocks noChangeAspect="1"/>
          </p:cNvPicPr>
          <p:nvPr/>
        </p:nvPicPr>
        <p:blipFill>
          <a:blip r:embed="rId2"/>
          <a:stretch>
            <a:fillRect/>
          </a:stretch>
        </p:blipFill>
        <p:spPr>
          <a:xfrm>
            <a:off x="309093" y="1038682"/>
            <a:ext cx="2730321" cy="2487842"/>
          </a:xfrm>
          <a:prstGeom prst="rect">
            <a:avLst/>
          </a:prstGeom>
        </p:spPr>
      </p:pic>
      <p:sp>
        <p:nvSpPr>
          <p:cNvPr id="5" name="Content Placeholder 4">
            <a:extLst>
              <a:ext uri="{FF2B5EF4-FFF2-40B4-BE49-F238E27FC236}">
                <a16:creationId xmlns:a16="http://schemas.microsoft.com/office/drawing/2014/main" id="{1246947F-18D7-4D49-A4EE-978C3BE65E11}"/>
              </a:ext>
            </a:extLst>
          </p:cNvPr>
          <p:cNvSpPr>
            <a:spLocks noGrp="1"/>
          </p:cNvSpPr>
          <p:nvPr>
            <p:ph idx="1"/>
          </p:nvPr>
        </p:nvSpPr>
        <p:spPr>
          <a:xfrm>
            <a:off x="3859326" y="2032969"/>
            <a:ext cx="7315200" cy="3876540"/>
          </a:xfrm>
        </p:spPr>
        <p:txBody>
          <a:bodyPr vert="horz" lIns="91440" tIns="45720" rIns="91440" bIns="45720" rtlCol="0" anchor="t">
            <a:normAutofit/>
          </a:bodyPr>
          <a:lstStyle/>
          <a:p>
            <a:pPr marL="0" indent="0">
              <a:buNone/>
            </a:pPr>
            <a:r>
              <a:rPr lang="en-US" sz="2800" dirty="0">
                <a:solidFill>
                  <a:schemeClr val="tx2">
                    <a:lumMod val="25000"/>
                  </a:schemeClr>
                </a:solidFill>
              </a:rPr>
              <a:t>Hoarding and squalor are not the same</a:t>
            </a:r>
          </a:p>
          <a:p>
            <a:pPr marL="0" indent="0">
              <a:buNone/>
            </a:pPr>
            <a:r>
              <a:rPr lang="en-US" sz="2800" dirty="0">
                <a:solidFill>
                  <a:schemeClr val="tx2">
                    <a:lumMod val="25000"/>
                  </a:schemeClr>
                </a:solidFill>
              </a:rPr>
              <a:t>Squalor is defined as filthiness or degradation from neglect: Two forms– domestic and personal</a:t>
            </a:r>
          </a:p>
          <a:p>
            <a:pPr marL="0" indent="0">
              <a:buNone/>
            </a:pPr>
            <a:r>
              <a:rPr lang="en-US" sz="2800" dirty="0">
                <a:solidFill>
                  <a:schemeClr val="tx2">
                    <a:lumMod val="25000"/>
                  </a:schemeClr>
                </a:solidFill>
              </a:rPr>
              <a:t>Hoarding is related to the volume of clutter in the home, </a:t>
            </a:r>
            <a:r>
              <a:rPr lang="en-US" sz="2800" b="1" dirty="0">
                <a:solidFill>
                  <a:schemeClr val="tx2">
                    <a:lumMod val="25000"/>
                  </a:schemeClr>
                </a:solidFill>
              </a:rPr>
              <a:t>not the cleanliness</a:t>
            </a:r>
          </a:p>
          <a:p>
            <a:pPr marL="0" indent="0">
              <a:buNone/>
            </a:pPr>
            <a:r>
              <a:rPr lang="en-US" sz="2800" dirty="0">
                <a:solidFill>
                  <a:schemeClr val="tx2">
                    <a:lumMod val="25000"/>
                  </a:schemeClr>
                </a:solidFill>
              </a:rPr>
              <a:t>Squalor is often accompanied by hoarding; however the reverse is seldom the case.</a:t>
            </a:r>
          </a:p>
          <a:p>
            <a:endParaRPr lang="en-US" dirty="0"/>
          </a:p>
        </p:txBody>
      </p:sp>
      <p:sp>
        <p:nvSpPr>
          <p:cNvPr id="7" name="TextBox 6">
            <a:extLst>
              <a:ext uri="{FF2B5EF4-FFF2-40B4-BE49-F238E27FC236}">
                <a16:creationId xmlns:a16="http://schemas.microsoft.com/office/drawing/2014/main" id="{38C53DE6-AFD8-471D-B3DE-A14B2374CA32}"/>
              </a:ext>
            </a:extLst>
          </p:cNvPr>
          <p:cNvSpPr txBox="1"/>
          <p:nvPr/>
        </p:nvSpPr>
        <p:spPr>
          <a:xfrm>
            <a:off x="3859326" y="684739"/>
            <a:ext cx="7315200" cy="707886"/>
          </a:xfrm>
          <a:prstGeom prst="rect">
            <a:avLst/>
          </a:prstGeom>
          <a:noFill/>
        </p:spPr>
        <p:txBody>
          <a:bodyPr wrap="square" rtlCol="0">
            <a:spAutoFit/>
          </a:bodyPr>
          <a:lstStyle/>
          <a:p>
            <a:r>
              <a:rPr lang="en-US" sz="4000" b="1" dirty="0">
                <a:solidFill>
                  <a:schemeClr val="bg1"/>
                </a:solidFill>
              </a:rPr>
              <a:t>Hoarding vs Squalor </a:t>
            </a:r>
          </a:p>
        </p:txBody>
      </p:sp>
      <p:pic>
        <p:nvPicPr>
          <p:cNvPr id="9" name="Picture 8">
            <a:extLst>
              <a:ext uri="{FF2B5EF4-FFF2-40B4-BE49-F238E27FC236}">
                <a16:creationId xmlns:a16="http://schemas.microsoft.com/office/drawing/2014/main" id="{FCA5CBE4-FF54-42AD-874E-ADD1E7B8BCD9}"/>
              </a:ext>
            </a:extLst>
          </p:cNvPr>
          <p:cNvPicPr>
            <a:picLocks noChangeAspect="1"/>
          </p:cNvPicPr>
          <p:nvPr/>
        </p:nvPicPr>
        <p:blipFill>
          <a:blip r:embed="rId3"/>
          <a:stretch>
            <a:fillRect/>
          </a:stretch>
        </p:blipFill>
        <p:spPr>
          <a:xfrm>
            <a:off x="249034" y="3723032"/>
            <a:ext cx="2944541" cy="2209540"/>
          </a:xfrm>
          <a:prstGeom prst="rect">
            <a:avLst/>
          </a:prstGeom>
        </p:spPr>
      </p:pic>
    </p:spTree>
    <p:extLst>
      <p:ext uri="{BB962C8B-B14F-4D97-AF65-F5344CB8AC3E}">
        <p14:creationId xmlns:p14="http://schemas.microsoft.com/office/powerpoint/2010/main" val="3187434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E1501B-1969-4E17-A43D-30F41EDBCD26}"/>
              </a:ext>
            </a:extLst>
          </p:cNvPr>
          <p:cNvPicPr>
            <a:picLocks noChangeAspect="1"/>
          </p:cNvPicPr>
          <p:nvPr/>
        </p:nvPicPr>
        <p:blipFill>
          <a:blip r:embed="rId3"/>
          <a:stretch>
            <a:fillRect/>
          </a:stretch>
        </p:blipFill>
        <p:spPr>
          <a:xfrm>
            <a:off x="8179370" y="1839052"/>
            <a:ext cx="3079452" cy="2306790"/>
          </a:xfrm>
          <a:prstGeom prst="rect">
            <a:avLst/>
          </a:prstGeom>
        </p:spPr>
      </p:pic>
      <p:sp>
        <p:nvSpPr>
          <p:cNvPr id="6" name="Content Placeholder 5">
            <a:extLst>
              <a:ext uri="{FF2B5EF4-FFF2-40B4-BE49-F238E27FC236}">
                <a16:creationId xmlns:a16="http://schemas.microsoft.com/office/drawing/2014/main" id="{9638CEB0-866C-4285-9A7E-00CAB36B564C}"/>
              </a:ext>
            </a:extLst>
          </p:cNvPr>
          <p:cNvSpPr>
            <a:spLocks noGrp="1"/>
          </p:cNvSpPr>
          <p:nvPr>
            <p:ph idx="1"/>
          </p:nvPr>
        </p:nvSpPr>
        <p:spPr>
          <a:xfrm>
            <a:off x="459154" y="934308"/>
            <a:ext cx="8368773" cy="5422687"/>
          </a:xfrm>
        </p:spPr>
        <p:txBody>
          <a:bodyPr>
            <a:normAutofit/>
          </a:bodyPr>
          <a:lstStyle/>
          <a:p>
            <a:pPr marL="0" indent="0">
              <a:buNone/>
            </a:pPr>
            <a:r>
              <a:rPr lang="en-US" dirty="0">
                <a:solidFill>
                  <a:schemeClr val="tx2">
                    <a:lumMod val="25000"/>
                  </a:schemeClr>
                </a:solidFill>
              </a:rPr>
              <a:t>Complex condition-not recognized as a standalone diagnosis </a:t>
            </a:r>
            <a:r>
              <a:rPr lang="en-US">
                <a:solidFill>
                  <a:schemeClr val="tx2">
                    <a:lumMod val="25000"/>
                  </a:schemeClr>
                </a:solidFill>
              </a:rPr>
              <a:t>in DSM-5</a:t>
            </a:r>
          </a:p>
          <a:p>
            <a:pPr marL="0" indent="0">
              <a:buNone/>
            </a:pPr>
            <a:endParaRPr lang="en-US" dirty="0">
              <a:solidFill>
                <a:schemeClr val="tx2">
                  <a:lumMod val="25000"/>
                </a:schemeClr>
              </a:solidFill>
            </a:endParaRPr>
          </a:p>
          <a:p>
            <a:pPr marL="0" indent="0">
              <a:buNone/>
            </a:pPr>
            <a:r>
              <a:rPr lang="en-US" sz="2200" dirty="0">
                <a:solidFill>
                  <a:schemeClr val="tx2">
                    <a:lumMod val="25000"/>
                  </a:schemeClr>
                </a:solidFill>
              </a:rPr>
              <a:t>Generally, overlaps with: </a:t>
            </a:r>
          </a:p>
          <a:p>
            <a:pPr marL="0" indent="0">
              <a:buNone/>
            </a:pPr>
            <a:r>
              <a:rPr lang="en-US" sz="2200" dirty="0">
                <a:solidFill>
                  <a:schemeClr val="tx2">
                    <a:lumMod val="25000"/>
                  </a:schemeClr>
                </a:solidFill>
              </a:rPr>
              <a:t>Depression</a:t>
            </a:r>
          </a:p>
          <a:p>
            <a:pPr marL="0" indent="0">
              <a:buNone/>
            </a:pPr>
            <a:r>
              <a:rPr lang="en-US" sz="2200" dirty="0">
                <a:solidFill>
                  <a:schemeClr val="tx2">
                    <a:lumMod val="25000"/>
                  </a:schemeClr>
                </a:solidFill>
              </a:rPr>
              <a:t>Anxiety</a:t>
            </a:r>
          </a:p>
          <a:p>
            <a:pPr marL="0" indent="0">
              <a:buNone/>
            </a:pPr>
            <a:r>
              <a:rPr lang="en-US" sz="2200" dirty="0">
                <a:solidFill>
                  <a:schemeClr val="tx2">
                    <a:lumMod val="25000"/>
                  </a:schemeClr>
                </a:solidFill>
              </a:rPr>
              <a:t>Cognitive impairment</a:t>
            </a:r>
          </a:p>
          <a:p>
            <a:pPr marL="0" indent="0">
              <a:buNone/>
            </a:pPr>
            <a:r>
              <a:rPr lang="en-US" sz="2200" dirty="0">
                <a:solidFill>
                  <a:schemeClr val="tx2">
                    <a:lumMod val="25000"/>
                  </a:schemeClr>
                </a:solidFill>
              </a:rPr>
              <a:t>Personality disorders</a:t>
            </a:r>
          </a:p>
          <a:p>
            <a:pPr marL="0" indent="0">
              <a:buNone/>
            </a:pPr>
            <a:endParaRPr lang="en-US" sz="2800" dirty="0">
              <a:solidFill>
                <a:schemeClr val="tx2">
                  <a:lumMod val="25000"/>
                </a:schemeClr>
              </a:solidFill>
            </a:endParaRPr>
          </a:p>
          <a:p>
            <a:pPr marL="0" indent="0">
              <a:buNone/>
            </a:pPr>
            <a:r>
              <a:rPr lang="en-US" sz="2800" dirty="0">
                <a:solidFill>
                  <a:schemeClr val="tx2">
                    <a:lumMod val="25000"/>
                  </a:schemeClr>
                </a:solidFill>
              </a:rPr>
              <a:t>Squalor component may be a result of hoarding food or inability to properly store food due to hoarding</a:t>
            </a:r>
          </a:p>
          <a:p>
            <a:endParaRPr lang="en-US" dirty="0"/>
          </a:p>
        </p:txBody>
      </p:sp>
      <p:sp>
        <p:nvSpPr>
          <p:cNvPr id="8" name="TextBox 7">
            <a:extLst>
              <a:ext uri="{FF2B5EF4-FFF2-40B4-BE49-F238E27FC236}">
                <a16:creationId xmlns:a16="http://schemas.microsoft.com/office/drawing/2014/main" id="{1DF0D579-276C-4C4E-9D47-B2A313BE6134}"/>
              </a:ext>
            </a:extLst>
          </p:cNvPr>
          <p:cNvSpPr txBox="1"/>
          <p:nvPr/>
        </p:nvSpPr>
        <p:spPr>
          <a:xfrm>
            <a:off x="459154" y="226422"/>
            <a:ext cx="7997780" cy="707886"/>
          </a:xfrm>
          <a:prstGeom prst="rect">
            <a:avLst/>
          </a:prstGeom>
          <a:noFill/>
        </p:spPr>
        <p:txBody>
          <a:bodyPr wrap="square" rtlCol="0">
            <a:spAutoFit/>
          </a:bodyPr>
          <a:lstStyle/>
          <a:p>
            <a:r>
              <a:rPr lang="en-US" sz="4000" b="1" dirty="0">
                <a:solidFill>
                  <a:schemeClr val="bg1"/>
                </a:solidFill>
              </a:rPr>
              <a:t>Squalor</a:t>
            </a:r>
          </a:p>
        </p:txBody>
      </p:sp>
    </p:spTree>
    <p:extLst>
      <p:ext uri="{BB962C8B-B14F-4D97-AF65-F5344CB8AC3E}">
        <p14:creationId xmlns:p14="http://schemas.microsoft.com/office/powerpoint/2010/main" val="239656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t="24056" r="1" b="8226"/>
          <a:stretch/>
        </p:blipFill>
        <p:spPr>
          <a:xfrm>
            <a:off x="613615" y="584005"/>
            <a:ext cx="10984025" cy="5541492"/>
          </a:xfrm>
          <a:prstGeom prst="rect">
            <a:avLst/>
          </a:prstGeom>
          <a:noFill/>
        </p:spPr>
      </p:pic>
    </p:spTree>
    <p:extLst>
      <p:ext uri="{BB962C8B-B14F-4D97-AF65-F5344CB8AC3E}">
        <p14:creationId xmlns:p14="http://schemas.microsoft.com/office/powerpoint/2010/main" val="3141909549"/>
      </p:ext>
    </p:extLst>
  </p:cSld>
  <p:clrMapOvr>
    <a:masterClrMapping/>
  </p:clrMapOvr>
</p:sld>
</file>

<file path=ppt/theme/theme1.xml><?xml version="1.0" encoding="utf-8"?>
<a:theme xmlns:a="http://schemas.openxmlformats.org/drawingml/2006/main" name="Cust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e9aed54-38ee-4a77-ab99-b5cc82ec747d" xsi:nil="true"/>
    <lcf76f155ced4ddcb4097134ff3c332f xmlns="8d996a60-0002-44c1-adff-d87d4b2fc00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2EACFBD853E740839AFF28DA74B360" ma:contentTypeVersion="14" ma:contentTypeDescription="Create a new document." ma:contentTypeScope="" ma:versionID="57f7dc5203de9016938fba741edd5491">
  <xsd:schema xmlns:xsd="http://www.w3.org/2001/XMLSchema" xmlns:xs="http://www.w3.org/2001/XMLSchema" xmlns:p="http://schemas.microsoft.com/office/2006/metadata/properties" xmlns:ns2="8d996a60-0002-44c1-adff-d87d4b2fc00f" xmlns:ns3="7e9aed54-38ee-4a77-ab99-b5cc82ec747d" targetNamespace="http://schemas.microsoft.com/office/2006/metadata/properties" ma:root="true" ma:fieldsID="39f32b0118ed442f1a4d1acba48dd9d9" ns2:_="" ns3:_="">
    <xsd:import namespace="8d996a60-0002-44c1-adff-d87d4b2fc00f"/>
    <xsd:import namespace="7e9aed54-38ee-4a77-ab99-b5cc82ec74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996a60-0002-44c1-adff-d87d4b2fc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ceb9721-df7c-4dbc-8f19-77f5dc396abe"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9aed54-38ee-4a77-ab99-b5cc82ec747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e2f25da-42a1-40c7-95b0-750b85123426}" ma:internalName="TaxCatchAll" ma:showField="CatchAllData" ma:web="7e9aed54-38ee-4a77-ab99-b5cc82ec7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B194E-8B30-4377-8C59-ECFB902D2A26}">
  <ds:schemaRefs>
    <ds:schemaRef ds:uri="http://www.w3.org/XML/1998/namespace"/>
    <ds:schemaRef ds:uri="http://schemas.microsoft.com/office/2006/documentManagement/types"/>
    <ds:schemaRef ds:uri="http://purl.org/dc/dcmitype/"/>
    <ds:schemaRef ds:uri="http://purl.org/dc/elements/1.1/"/>
    <ds:schemaRef ds:uri="http://schemas.microsoft.com/sharepoint/v3"/>
    <ds:schemaRef ds:uri="http://purl.org/dc/terms/"/>
    <ds:schemaRef ds:uri="http://schemas.microsoft.com/office/2006/metadata/properties"/>
    <ds:schemaRef ds:uri="230e9df3-be65-4c73-a93b-d1236ebd677e"/>
    <ds:schemaRef ds:uri="http://schemas.microsoft.com/office/infopath/2007/PartnerControls"/>
    <ds:schemaRef ds:uri="http://schemas.openxmlformats.org/package/2006/metadata/core-properties"/>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3.xml><?xml version="1.0" encoding="utf-8"?>
<ds:datastoreItem xmlns:ds="http://schemas.openxmlformats.org/officeDocument/2006/customXml" ds:itemID="{82D53246-0E25-4155-AC27-74EDFF3B2F52}"/>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Geometric annual presentation</Template>
  <TotalTime>995</TotalTime>
  <Words>3718</Words>
  <Application>Microsoft Office PowerPoint</Application>
  <PresentationFormat>Widescreen</PresentationFormat>
  <Paragraphs>515</Paragraphs>
  <Slides>67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Arial</vt:lpstr>
      <vt:lpstr>Calibri</vt:lpstr>
      <vt:lpstr>docs-Roboto</vt:lpstr>
      <vt:lpstr>Franklin Gothic Book</vt:lpstr>
      <vt:lpstr>Franklin Gothic Demi</vt:lpstr>
      <vt:lpstr>Garamond</vt:lpstr>
      <vt:lpstr>Segoe UI Symbol</vt:lpstr>
      <vt:lpstr>Times New Roman</vt:lpstr>
      <vt:lpstr>Wingdings 3</vt:lpstr>
      <vt:lpstr>Custom</vt:lpstr>
      <vt:lpstr>Hoarding Situations and Solutions</vt:lpstr>
      <vt:lpstr>QR code for environmental scan of hoarding services across the Commonwealth</vt:lpstr>
      <vt:lpstr>Topic overview</vt:lpstr>
      <vt:lpstr>The story begins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we have to worry about animal hoarding?</vt:lpstr>
      <vt:lpstr>What does it look like?</vt:lpstr>
      <vt:lpstr>Now what?</vt:lpstr>
      <vt:lpstr>Regulatory Process</vt:lpstr>
      <vt:lpstr>Legal Authority</vt:lpstr>
      <vt:lpstr>Hoarding becomes a legal problem when…</vt:lpstr>
      <vt:lpstr>Gaining Access</vt:lpstr>
      <vt:lpstr>Site visit</vt:lpstr>
      <vt:lpstr>Access onto Property</vt:lpstr>
      <vt:lpstr>Legal Constraints</vt:lpstr>
      <vt:lpstr>Now what?</vt:lpstr>
      <vt:lpstr>Reasons to be concerned….</vt:lpstr>
      <vt:lpstr>PowerPoint Presentation</vt:lpstr>
      <vt:lpstr>PowerPoint Presentation</vt:lpstr>
      <vt:lpstr>PowerPoint Presentation</vt:lpstr>
      <vt:lpstr>Cognitive Functioning</vt:lpstr>
      <vt:lpstr>Challenges</vt:lpstr>
      <vt:lpstr>Now what?</vt:lpstr>
      <vt:lpstr>Interactive Lesson </vt:lpstr>
      <vt:lpstr>Do’s:</vt:lpstr>
      <vt:lpstr>Don’ts:</vt:lpstr>
      <vt:lpstr>Inspection Responsibility</vt:lpstr>
      <vt:lpstr>Inspection Responsibility</vt:lpstr>
      <vt:lpstr>Enforcement Options:</vt:lpstr>
      <vt:lpstr>Hoarding</vt:lpstr>
      <vt:lpstr>Unfit for Human Habitation</vt:lpstr>
      <vt:lpstr>Unfit for Human Habitation</vt:lpstr>
      <vt:lpstr>Limitations:</vt:lpstr>
      <vt:lpstr>Hoarding – The End?</vt:lpstr>
      <vt:lpstr>PowerPoint Presentation</vt:lpstr>
      <vt:lpstr>Working Together</vt:lpstr>
      <vt:lpstr>Community Partnerships</vt:lpstr>
      <vt:lpstr>Build Your Response Team</vt:lpstr>
      <vt:lpstr>PowerPoint Presentation</vt:lpstr>
      <vt:lpstr>PowerPoint Presentation</vt:lpstr>
      <vt:lpstr>PowerPoint Presentation</vt:lpstr>
      <vt:lpstr>Uniform inspection checklist</vt:lpstr>
      <vt:lpstr>PowerPoint Presentation</vt:lpstr>
      <vt:lpstr>PowerPoint Presentation</vt:lpstr>
      <vt:lpstr>PowerPoint Presentation</vt:lpstr>
      <vt:lpstr>PowerPoint Presentation</vt:lpstr>
      <vt:lpstr>PowerPoint Presentation</vt:lpstr>
      <vt:lpstr>PowerPoint Presentation</vt:lpstr>
      <vt:lpstr>Inspection report will help with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ANIMAL HOARDING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Erika Woods</dc:creator>
  <cp:lastModifiedBy>Erika Woods</cp:lastModifiedBy>
  <cp:revision>4</cp:revision>
  <dcterms:created xsi:type="dcterms:W3CDTF">2024-10-26T15:23:42Z</dcterms:created>
  <dcterms:modified xsi:type="dcterms:W3CDTF">2024-11-25T14:20:05Z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0x010100502EACFBD853E740839AFF28DA74B360</vt:lpwstr>
  </property>
  <property fmtid="{D5CDD505-2E9C-101B-9397-08002B2CF9AE}" pid="3" name="MSIP_Label_4b8ca930-c773-4612-ba57-7600e9043226_Enabled">
    <vt:lpwstr>true</vt:lpwstr>
  </property>
  <property fmtid="{D5CDD505-2E9C-101B-9397-08002B2CF9AE}" pid="4" name="MSIP_Label_4b8ca930-c773-4612-ba57-7600e9043226_SetDate">
    <vt:lpwstr>2024-10-26T15:24:50Z</vt:lpwstr>
  </property>
  <property fmtid="{D5CDD505-2E9C-101B-9397-08002B2CF9AE}" pid="5" name="MSIP_Label_4b8ca930-c773-4612-ba57-7600e9043226_Method">
    <vt:lpwstr>Standard</vt:lpwstr>
  </property>
  <property fmtid="{D5CDD505-2E9C-101B-9397-08002B2CF9AE}" pid="6" name="MSIP_Label_4b8ca930-c773-4612-ba57-7600e9043226_Name">
    <vt:lpwstr>defa4170-0d19-0005-0004-bc88714345d2</vt:lpwstr>
  </property>
  <property fmtid="{D5CDD505-2E9C-101B-9397-08002B2CF9AE}" pid="7" name="MSIP_Label_4b8ca930-c773-4612-ba57-7600e9043226_SiteId">
    <vt:lpwstr>84475217-b423-48db-b766-ed4bbbea74f1</vt:lpwstr>
  </property>
  <property fmtid="{D5CDD505-2E9C-101B-9397-08002B2CF9AE}" pid="8" name="MSIP_Label_4b8ca930-c773-4612-ba57-7600e9043226_ActionId">
    <vt:lpwstr>d70202c1-c5bf-4b91-8469-563323a3b14a</vt:lpwstr>
  </property>
  <property fmtid="{D5CDD505-2E9C-101B-9397-08002B2CF9AE}" pid="9" name="MSIP_Label_4b8ca930-c773-4612-ba57-7600e9043226_ContentBits">
    <vt:lpwstr>0</vt:lpwstr>
  </property>
</Properties>
</file>