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8" r:id="rId3"/>
    <p:sldId id="257" r:id="rId4"/>
    <p:sldId id="323" r:id="rId5"/>
    <p:sldId id="384" r:id="rId6"/>
    <p:sldId id="275" r:id="rId7"/>
    <p:sldId id="281" r:id="rId8"/>
    <p:sldId id="388" r:id="rId9"/>
    <p:sldId id="389" r:id="rId10"/>
    <p:sldId id="390" r:id="rId11"/>
    <p:sldId id="369" r:id="rId12"/>
    <p:sldId id="370" r:id="rId13"/>
    <p:sldId id="391" r:id="rId14"/>
    <p:sldId id="371" r:id="rId15"/>
    <p:sldId id="385" r:id="rId16"/>
    <p:sldId id="387" r:id="rId17"/>
    <p:sldId id="372" r:id="rId18"/>
    <p:sldId id="373" r:id="rId19"/>
    <p:sldId id="374" r:id="rId20"/>
    <p:sldId id="375" r:id="rId21"/>
    <p:sldId id="376" r:id="rId22"/>
    <p:sldId id="325" r:id="rId23"/>
    <p:sldId id="377" r:id="rId24"/>
    <p:sldId id="392" r:id="rId25"/>
    <p:sldId id="393" r:id="rId26"/>
    <p:sldId id="378" r:id="rId27"/>
    <p:sldId id="379" r:id="rId28"/>
    <p:sldId id="394" r:id="rId29"/>
    <p:sldId id="380" r:id="rId30"/>
    <p:sldId id="381" r:id="rId31"/>
    <p:sldId id="395" r:id="rId32"/>
    <p:sldId id="396" r:id="rId33"/>
    <p:sldId id="382" r:id="rId34"/>
    <p:sldId id="383" r:id="rId35"/>
    <p:sldId id="397" r:id="rId36"/>
    <p:sldId id="398" r:id="rId37"/>
    <p:sldId id="399" r:id="rId38"/>
    <p:sldId id="404" r:id="rId39"/>
    <p:sldId id="400" r:id="rId40"/>
    <p:sldId id="403" r:id="rId41"/>
    <p:sldId id="402" r:id="rId42"/>
    <p:sldId id="326" r:id="rId43"/>
    <p:sldId id="352" r:id="rId44"/>
    <p:sldId id="327" r:id="rId45"/>
    <p:sldId id="328" r:id="rId46"/>
    <p:sldId id="353" r:id="rId47"/>
    <p:sldId id="306" r:id="rId48"/>
    <p:sldId id="27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3"/>
    <p:restoredTop sz="94300"/>
  </p:normalViewPr>
  <p:slideViewPr>
    <p:cSldViewPr>
      <p:cViewPr varScale="1">
        <p:scale>
          <a:sx n="102" d="100"/>
          <a:sy n="102" d="100"/>
        </p:scale>
        <p:origin x="162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0B835-F4DF-4998-983D-845924CD99A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C8CB850-9EF8-4ABA-A028-DDE49DBF7E55}">
      <dgm:prSet phldrT="[Text]"/>
      <dgm:spPr/>
      <dgm:t>
        <a:bodyPr/>
        <a:lstStyle/>
        <a:p>
          <a:r>
            <a:rPr lang="en-US" dirty="0">
              <a:solidFill>
                <a:schemeClr val="tx1"/>
              </a:solidFill>
            </a:rPr>
            <a:t>History</a:t>
          </a:r>
        </a:p>
      </dgm:t>
    </dgm:pt>
    <dgm:pt modelId="{27E9A032-2DEE-4FCF-8272-115BD9BAA737}" type="parTrans" cxnId="{A1B34EAA-F8D5-43EF-AB60-23363C1240B1}">
      <dgm:prSet/>
      <dgm:spPr/>
      <dgm:t>
        <a:bodyPr/>
        <a:lstStyle/>
        <a:p>
          <a:endParaRPr lang="en-US"/>
        </a:p>
      </dgm:t>
    </dgm:pt>
    <dgm:pt modelId="{D853FD04-B681-4A7F-9F57-FE7661F8EBA1}" type="sibTrans" cxnId="{A1B34EAA-F8D5-43EF-AB60-23363C1240B1}">
      <dgm:prSet/>
      <dgm:spPr/>
      <dgm:t>
        <a:bodyPr/>
        <a:lstStyle/>
        <a:p>
          <a:endParaRPr lang="en-US"/>
        </a:p>
      </dgm:t>
    </dgm:pt>
    <dgm:pt modelId="{3E8D43BF-C126-461B-8B77-BCC6C89BD41A}">
      <dgm:prSet phldrT="[Text]" custT="1"/>
      <dgm:spPr/>
      <dgm:t>
        <a:bodyPr/>
        <a:lstStyle/>
        <a:p>
          <a:r>
            <a:rPr lang="en-US" sz="2400" dirty="0"/>
            <a:t>Substantive portion = Billing Provider</a:t>
          </a:r>
        </a:p>
      </dgm:t>
    </dgm:pt>
    <dgm:pt modelId="{FC00CD59-12FB-4413-9A84-FE417A00FC71}" type="parTrans" cxnId="{D0AF5DEE-F3D7-4E8A-938F-E0F6FD6F3DE9}">
      <dgm:prSet/>
      <dgm:spPr/>
      <dgm:t>
        <a:bodyPr/>
        <a:lstStyle/>
        <a:p>
          <a:endParaRPr lang="en-US"/>
        </a:p>
      </dgm:t>
    </dgm:pt>
    <dgm:pt modelId="{D6C932BE-AE43-4BCC-97CF-4764B81AA00B}" type="sibTrans" cxnId="{D0AF5DEE-F3D7-4E8A-938F-E0F6FD6F3DE9}">
      <dgm:prSet/>
      <dgm:spPr/>
      <dgm:t>
        <a:bodyPr/>
        <a:lstStyle/>
        <a:p>
          <a:endParaRPr lang="en-US"/>
        </a:p>
      </dgm:t>
    </dgm:pt>
    <dgm:pt modelId="{185A459D-179F-4FDF-AD2B-969F8CE26ADE}">
      <dgm:prSet phldrT="[Text]"/>
      <dgm:spPr/>
      <dgm:t>
        <a:bodyPr/>
        <a:lstStyle/>
        <a:p>
          <a:r>
            <a:rPr lang="en-US" b="1" dirty="0">
              <a:solidFill>
                <a:schemeClr val="tx1"/>
              </a:solidFill>
            </a:rPr>
            <a:t>Update</a:t>
          </a:r>
        </a:p>
      </dgm:t>
    </dgm:pt>
    <dgm:pt modelId="{04C22D3E-E79A-4330-BE43-36251D998418}" type="parTrans" cxnId="{D023F9BB-7A4F-4B0B-B140-E1C77A3261E3}">
      <dgm:prSet/>
      <dgm:spPr/>
      <dgm:t>
        <a:bodyPr/>
        <a:lstStyle/>
        <a:p>
          <a:endParaRPr lang="en-US"/>
        </a:p>
      </dgm:t>
    </dgm:pt>
    <dgm:pt modelId="{599FBAD3-89C3-4258-9030-0D16925DEC67}" type="sibTrans" cxnId="{D023F9BB-7A4F-4B0B-B140-E1C77A3261E3}">
      <dgm:prSet/>
      <dgm:spPr/>
      <dgm:t>
        <a:bodyPr/>
        <a:lstStyle/>
        <a:p>
          <a:endParaRPr lang="en-US"/>
        </a:p>
      </dgm:t>
    </dgm:pt>
    <dgm:pt modelId="{E8871CB8-1A64-4733-B18C-8DB5FED255E4}">
      <dgm:prSet phldrT="[Text]"/>
      <dgm:spPr/>
      <dgm:t>
        <a:bodyPr/>
        <a:lstStyle/>
        <a:p>
          <a:r>
            <a:rPr lang="en-US" dirty="0"/>
            <a:t>CMS proposed TIME to determine billing provider</a:t>
          </a:r>
        </a:p>
      </dgm:t>
    </dgm:pt>
    <dgm:pt modelId="{A2334DB9-9A9F-4540-9AB5-1EDDE2C7F61A}" type="parTrans" cxnId="{E160E3F7-C57F-4ACA-8CBB-578CE31F1E64}">
      <dgm:prSet/>
      <dgm:spPr/>
      <dgm:t>
        <a:bodyPr/>
        <a:lstStyle/>
        <a:p>
          <a:endParaRPr lang="en-US"/>
        </a:p>
      </dgm:t>
    </dgm:pt>
    <dgm:pt modelId="{F7281319-A763-4766-B3E1-8873EB587D6E}" type="sibTrans" cxnId="{E160E3F7-C57F-4ACA-8CBB-578CE31F1E64}">
      <dgm:prSet/>
      <dgm:spPr/>
      <dgm:t>
        <a:bodyPr/>
        <a:lstStyle/>
        <a:p>
          <a:endParaRPr lang="en-US"/>
        </a:p>
      </dgm:t>
    </dgm:pt>
    <dgm:pt modelId="{1128CD5F-0BCB-49BC-B8C3-E52B2AA05992}">
      <dgm:prSet phldrT="[Text]"/>
      <dgm:spPr/>
      <dgm:t>
        <a:bodyPr/>
        <a:lstStyle/>
        <a:p>
          <a:r>
            <a:rPr lang="en-US" b="1" dirty="0">
              <a:solidFill>
                <a:schemeClr val="tx1"/>
              </a:solidFill>
            </a:rPr>
            <a:t>Current </a:t>
          </a:r>
        </a:p>
      </dgm:t>
    </dgm:pt>
    <dgm:pt modelId="{41A806C6-96C6-4A1D-9214-8CD5B9EB2B10}" type="parTrans" cxnId="{A2B43C7D-3ACB-4705-8A9E-0D52840EAB47}">
      <dgm:prSet/>
      <dgm:spPr/>
      <dgm:t>
        <a:bodyPr/>
        <a:lstStyle/>
        <a:p>
          <a:endParaRPr lang="en-US"/>
        </a:p>
      </dgm:t>
    </dgm:pt>
    <dgm:pt modelId="{B5F11673-E9FE-4D88-9E3E-5BD99DCBC7F4}" type="sibTrans" cxnId="{A2B43C7D-3ACB-4705-8A9E-0D52840EAB47}">
      <dgm:prSet/>
      <dgm:spPr/>
      <dgm:t>
        <a:bodyPr/>
        <a:lstStyle/>
        <a:p>
          <a:endParaRPr lang="en-US"/>
        </a:p>
      </dgm:t>
    </dgm:pt>
    <dgm:pt modelId="{375B5627-6865-4FFD-8AE9-F40D4B763A67}">
      <dgm:prSet phldrT="[Text]"/>
      <dgm:spPr/>
      <dgm:t>
        <a:bodyPr/>
        <a:lstStyle/>
        <a:p>
          <a:r>
            <a:rPr lang="en-US" dirty="0"/>
            <a:t>CMS defined substantive portion</a:t>
          </a:r>
        </a:p>
      </dgm:t>
    </dgm:pt>
    <dgm:pt modelId="{1CCF9DF7-EF41-4447-B1F6-744A51870A76}" type="parTrans" cxnId="{C96B28EC-0A87-4721-964B-EDAD963B2577}">
      <dgm:prSet/>
      <dgm:spPr/>
      <dgm:t>
        <a:bodyPr/>
        <a:lstStyle/>
        <a:p>
          <a:endParaRPr lang="en-US"/>
        </a:p>
      </dgm:t>
    </dgm:pt>
    <dgm:pt modelId="{7E4CFBD0-455A-4BA4-B3CA-023078C2153A}" type="sibTrans" cxnId="{C96B28EC-0A87-4721-964B-EDAD963B2577}">
      <dgm:prSet/>
      <dgm:spPr/>
      <dgm:t>
        <a:bodyPr/>
        <a:lstStyle/>
        <a:p>
          <a:endParaRPr lang="en-US"/>
        </a:p>
      </dgm:t>
    </dgm:pt>
    <dgm:pt modelId="{5ECD8F32-C282-CD42-B064-519417F1B76A}">
      <dgm:prSet phldrT="[Text]" custT="1"/>
      <dgm:spPr/>
      <dgm:t>
        <a:bodyPr/>
        <a:lstStyle/>
        <a:p>
          <a:r>
            <a:rPr lang="en-US" sz="1400" b="0" i="0" dirty="0"/>
            <a:t>"substantive portion" is defined as one of the three key components (history, exam, or medical decision-making), or more than half of the total time spent by the physician and nonphysician practitioner (NPP) performing the split/shared visit.</a:t>
          </a:r>
          <a:endParaRPr lang="en-US" sz="1400" dirty="0"/>
        </a:p>
      </dgm:t>
    </dgm:pt>
    <dgm:pt modelId="{2291A063-1017-7A44-9370-15A7CB7EDC9E}" type="parTrans" cxnId="{862CDD64-11E1-8F43-A799-AD04B0D7EAD9}">
      <dgm:prSet/>
      <dgm:spPr/>
      <dgm:t>
        <a:bodyPr/>
        <a:lstStyle/>
        <a:p>
          <a:endParaRPr lang="en-US"/>
        </a:p>
      </dgm:t>
    </dgm:pt>
    <dgm:pt modelId="{D80AA807-D40C-6546-BDB5-2649021DC68D}" type="sibTrans" cxnId="{862CDD64-11E1-8F43-A799-AD04B0D7EAD9}">
      <dgm:prSet/>
      <dgm:spPr/>
      <dgm:t>
        <a:bodyPr/>
        <a:lstStyle/>
        <a:p>
          <a:endParaRPr lang="en-US"/>
        </a:p>
      </dgm:t>
    </dgm:pt>
    <dgm:pt modelId="{7ACFC892-6F42-CA42-A881-3A986BFA31E0}">
      <dgm:prSet phldrT="[Text]"/>
      <dgm:spPr/>
      <dgm:t>
        <a:bodyPr/>
        <a:lstStyle/>
        <a:p>
          <a:r>
            <a:rPr lang="en-US" dirty="0"/>
            <a:t>more than half of the total time spent </a:t>
          </a:r>
          <a:r>
            <a:rPr lang="en-US" b="1" dirty="0">
              <a:solidFill>
                <a:srgbClr val="FF0000"/>
              </a:solidFill>
            </a:rPr>
            <a:t>OR</a:t>
          </a:r>
        </a:p>
      </dgm:t>
    </dgm:pt>
    <dgm:pt modelId="{DE6FE9C0-B606-BE47-89AF-FDE887848847}" type="parTrans" cxnId="{4E232C1E-54BF-A44F-91EB-B18AB146F4DC}">
      <dgm:prSet/>
      <dgm:spPr/>
      <dgm:t>
        <a:bodyPr/>
        <a:lstStyle/>
        <a:p>
          <a:endParaRPr lang="en-US"/>
        </a:p>
      </dgm:t>
    </dgm:pt>
    <dgm:pt modelId="{0F81E6AA-27A2-634C-8AA1-D628F494ACD1}" type="sibTrans" cxnId="{4E232C1E-54BF-A44F-91EB-B18AB146F4DC}">
      <dgm:prSet/>
      <dgm:spPr/>
      <dgm:t>
        <a:bodyPr/>
        <a:lstStyle/>
        <a:p>
          <a:endParaRPr lang="en-US"/>
        </a:p>
      </dgm:t>
    </dgm:pt>
    <dgm:pt modelId="{C8FE2BB1-B726-9444-875F-0CF2C321F1C8}">
      <dgm:prSet phldrT="[Text]"/>
      <dgm:spPr/>
      <dgm:t>
        <a:bodyPr/>
        <a:lstStyle/>
        <a:p>
          <a:r>
            <a:rPr lang="en-US" dirty="0"/>
            <a:t>Substantive part of the Medical Decision Making</a:t>
          </a:r>
        </a:p>
      </dgm:t>
    </dgm:pt>
    <dgm:pt modelId="{304DCFDF-E672-7F48-95F1-2A12A7D16D3A}" type="parTrans" cxnId="{5AB5E129-2DC9-584B-9065-DE3249A9EA47}">
      <dgm:prSet/>
      <dgm:spPr/>
      <dgm:t>
        <a:bodyPr/>
        <a:lstStyle/>
        <a:p>
          <a:endParaRPr lang="en-US"/>
        </a:p>
      </dgm:t>
    </dgm:pt>
    <dgm:pt modelId="{360808F7-9583-FD46-A5E5-4F698F0CF7B7}" type="sibTrans" cxnId="{5AB5E129-2DC9-584B-9065-DE3249A9EA47}">
      <dgm:prSet/>
      <dgm:spPr/>
      <dgm:t>
        <a:bodyPr/>
        <a:lstStyle/>
        <a:p>
          <a:endParaRPr lang="en-US"/>
        </a:p>
      </dgm:t>
    </dgm:pt>
    <dgm:pt modelId="{E81F1FB3-2F31-4EF5-9D5C-AF5732E17798}" type="pres">
      <dgm:prSet presAssocID="{6650B835-F4DF-4998-983D-845924CD99A5}" presName="linearFlow" presStyleCnt="0">
        <dgm:presLayoutVars>
          <dgm:dir/>
          <dgm:animLvl val="lvl"/>
          <dgm:resizeHandles val="exact"/>
        </dgm:presLayoutVars>
      </dgm:prSet>
      <dgm:spPr/>
    </dgm:pt>
    <dgm:pt modelId="{13BC27BE-CC68-4C87-89B3-14946F48BB52}" type="pres">
      <dgm:prSet presAssocID="{4C8CB850-9EF8-4ABA-A028-DDE49DBF7E55}" presName="composite" presStyleCnt="0"/>
      <dgm:spPr/>
    </dgm:pt>
    <dgm:pt modelId="{8FBAABBA-5DA8-4F6D-8FCE-E951322C3B09}" type="pres">
      <dgm:prSet presAssocID="{4C8CB850-9EF8-4ABA-A028-DDE49DBF7E55}" presName="parentText" presStyleLbl="alignNode1" presStyleIdx="0" presStyleCnt="3">
        <dgm:presLayoutVars>
          <dgm:chMax val="1"/>
          <dgm:bulletEnabled val="1"/>
        </dgm:presLayoutVars>
      </dgm:prSet>
      <dgm:spPr/>
    </dgm:pt>
    <dgm:pt modelId="{413CF671-2B58-4D57-999F-C9FDA6CCD9B8}" type="pres">
      <dgm:prSet presAssocID="{4C8CB850-9EF8-4ABA-A028-DDE49DBF7E55}" presName="descendantText" presStyleLbl="alignAcc1" presStyleIdx="0" presStyleCnt="3">
        <dgm:presLayoutVars>
          <dgm:bulletEnabled val="1"/>
        </dgm:presLayoutVars>
      </dgm:prSet>
      <dgm:spPr/>
    </dgm:pt>
    <dgm:pt modelId="{2EC73DF7-7BCF-4DB6-9B44-1B0410BD2CAC}" type="pres">
      <dgm:prSet presAssocID="{D853FD04-B681-4A7F-9F57-FE7661F8EBA1}" presName="sp" presStyleCnt="0"/>
      <dgm:spPr/>
    </dgm:pt>
    <dgm:pt modelId="{D9C0E4B8-1ED1-4874-831D-0ED2D9522035}" type="pres">
      <dgm:prSet presAssocID="{185A459D-179F-4FDF-AD2B-969F8CE26ADE}" presName="composite" presStyleCnt="0"/>
      <dgm:spPr/>
    </dgm:pt>
    <dgm:pt modelId="{6EF66EB5-70EF-4428-A7C4-5F302E229AD5}" type="pres">
      <dgm:prSet presAssocID="{185A459D-179F-4FDF-AD2B-969F8CE26ADE}" presName="parentText" presStyleLbl="alignNode1" presStyleIdx="1" presStyleCnt="3">
        <dgm:presLayoutVars>
          <dgm:chMax val="1"/>
          <dgm:bulletEnabled val="1"/>
        </dgm:presLayoutVars>
      </dgm:prSet>
      <dgm:spPr/>
    </dgm:pt>
    <dgm:pt modelId="{F94497FA-CF33-4736-8ABB-8B85C3DAE55A}" type="pres">
      <dgm:prSet presAssocID="{185A459D-179F-4FDF-AD2B-969F8CE26ADE}" presName="descendantText" presStyleLbl="alignAcc1" presStyleIdx="1" presStyleCnt="3">
        <dgm:presLayoutVars>
          <dgm:bulletEnabled val="1"/>
        </dgm:presLayoutVars>
      </dgm:prSet>
      <dgm:spPr/>
    </dgm:pt>
    <dgm:pt modelId="{C5B4EEE6-1FEF-4EC5-97CE-BAA62A5A84B2}" type="pres">
      <dgm:prSet presAssocID="{599FBAD3-89C3-4258-9030-0D16925DEC67}" presName="sp" presStyleCnt="0"/>
      <dgm:spPr/>
    </dgm:pt>
    <dgm:pt modelId="{03097041-2A96-4DFB-907F-58F8445F5FBA}" type="pres">
      <dgm:prSet presAssocID="{1128CD5F-0BCB-49BC-B8C3-E52B2AA05992}" presName="composite" presStyleCnt="0"/>
      <dgm:spPr/>
    </dgm:pt>
    <dgm:pt modelId="{93226523-9977-428F-87CF-1D5EEDCE2478}" type="pres">
      <dgm:prSet presAssocID="{1128CD5F-0BCB-49BC-B8C3-E52B2AA05992}" presName="parentText" presStyleLbl="alignNode1" presStyleIdx="2" presStyleCnt="3">
        <dgm:presLayoutVars>
          <dgm:chMax val="1"/>
          <dgm:bulletEnabled val="1"/>
        </dgm:presLayoutVars>
      </dgm:prSet>
      <dgm:spPr/>
    </dgm:pt>
    <dgm:pt modelId="{FA194CC6-E8BF-4FDC-9C08-EB7A6457C925}" type="pres">
      <dgm:prSet presAssocID="{1128CD5F-0BCB-49BC-B8C3-E52B2AA05992}" presName="descendantText" presStyleLbl="alignAcc1" presStyleIdx="2" presStyleCnt="3">
        <dgm:presLayoutVars>
          <dgm:bulletEnabled val="1"/>
        </dgm:presLayoutVars>
      </dgm:prSet>
      <dgm:spPr/>
    </dgm:pt>
  </dgm:ptLst>
  <dgm:cxnLst>
    <dgm:cxn modelId="{0C7DC204-5C79-8242-9074-F2CAFEFDC9DB}" type="presOf" srcId="{C8FE2BB1-B726-9444-875F-0CF2C321F1C8}" destId="{FA194CC6-E8BF-4FDC-9C08-EB7A6457C925}" srcOrd="0" destOrd="2" presId="urn:microsoft.com/office/officeart/2005/8/layout/chevron2"/>
    <dgm:cxn modelId="{23D7E411-2D9B-BA41-AF2C-94ADCAA5EDB9}" type="presOf" srcId="{5ECD8F32-C282-CD42-B064-519417F1B76A}" destId="{413CF671-2B58-4D57-999F-C9FDA6CCD9B8}" srcOrd="0" destOrd="1" presId="urn:microsoft.com/office/officeart/2005/8/layout/chevron2"/>
    <dgm:cxn modelId="{4E232C1E-54BF-A44F-91EB-B18AB146F4DC}" srcId="{375B5627-6865-4FFD-8AE9-F40D4B763A67}" destId="{7ACFC892-6F42-CA42-A881-3A986BFA31E0}" srcOrd="0" destOrd="0" parTransId="{DE6FE9C0-B606-BE47-89AF-FDE887848847}" sibTransId="{0F81E6AA-27A2-634C-8AA1-D628F494ACD1}"/>
    <dgm:cxn modelId="{5AB5E129-2DC9-584B-9065-DE3249A9EA47}" srcId="{375B5627-6865-4FFD-8AE9-F40D4B763A67}" destId="{C8FE2BB1-B726-9444-875F-0CF2C321F1C8}" srcOrd="1" destOrd="0" parTransId="{304DCFDF-E672-7F48-95F1-2A12A7D16D3A}" sibTransId="{360808F7-9583-FD46-A5E5-4F698F0CF7B7}"/>
    <dgm:cxn modelId="{4A001741-837E-6F4E-A55E-311E5B7A8239}" type="presOf" srcId="{7ACFC892-6F42-CA42-A881-3A986BFA31E0}" destId="{FA194CC6-E8BF-4FDC-9C08-EB7A6457C925}" srcOrd="0" destOrd="1" presId="urn:microsoft.com/office/officeart/2005/8/layout/chevron2"/>
    <dgm:cxn modelId="{8594FF61-6258-DF4C-80C8-3B6900C1A23C}" type="presOf" srcId="{1128CD5F-0BCB-49BC-B8C3-E52B2AA05992}" destId="{93226523-9977-428F-87CF-1D5EEDCE2478}" srcOrd="0" destOrd="0" presId="urn:microsoft.com/office/officeart/2005/8/layout/chevron2"/>
    <dgm:cxn modelId="{862CDD64-11E1-8F43-A799-AD04B0D7EAD9}" srcId="{3E8D43BF-C126-461B-8B77-BCC6C89BD41A}" destId="{5ECD8F32-C282-CD42-B064-519417F1B76A}" srcOrd="0" destOrd="0" parTransId="{2291A063-1017-7A44-9370-15A7CB7EDC9E}" sibTransId="{D80AA807-D40C-6546-BDB5-2649021DC68D}"/>
    <dgm:cxn modelId="{5304316C-C705-6A4E-AAF0-1B0EC7EF11A3}" type="presOf" srcId="{375B5627-6865-4FFD-8AE9-F40D4B763A67}" destId="{FA194CC6-E8BF-4FDC-9C08-EB7A6457C925}" srcOrd="0" destOrd="0" presId="urn:microsoft.com/office/officeart/2005/8/layout/chevron2"/>
    <dgm:cxn modelId="{6055974D-D4A9-D740-A666-66D415DDEFFB}" type="presOf" srcId="{3E8D43BF-C126-461B-8B77-BCC6C89BD41A}" destId="{413CF671-2B58-4D57-999F-C9FDA6CCD9B8}" srcOrd="0" destOrd="0" presId="urn:microsoft.com/office/officeart/2005/8/layout/chevron2"/>
    <dgm:cxn modelId="{CD3CE054-14A3-9B4C-B209-DA115D6130C4}" type="presOf" srcId="{6650B835-F4DF-4998-983D-845924CD99A5}" destId="{E81F1FB3-2F31-4EF5-9D5C-AF5732E17798}" srcOrd="0" destOrd="0" presId="urn:microsoft.com/office/officeart/2005/8/layout/chevron2"/>
    <dgm:cxn modelId="{A2B43C7D-3ACB-4705-8A9E-0D52840EAB47}" srcId="{6650B835-F4DF-4998-983D-845924CD99A5}" destId="{1128CD5F-0BCB-49BC-B8C3-E52B2AA05992}" srcOrd="2" destOrd="0" parTransId="{41A806C6-96C6-4A1D-9214-8CD5B9EB2B10}" sibTransId="{B5F11673-E9FE-4D88-9E3E-5BD99DCBC7F4}"/>
    <dgm:cxn modelId="{2602898E-E965-5F44-A66C-9BA7E2F70806}" type="presOf" srcId="{185A459D-179F-4FDF-AD2B-969F8CE26ADE}" destId="{6EF66EB5-70EF-4428-A7C4-5F302E229AD5}" srcOrd="0" destOrd="0" presId="urn:microsoft.com/office/officeart/2005/8/layout/chevron2"/>
    <dgm:cxn modelId="{A1B34EAA-F8D5-43EF-AB60-23363C1240B1}" srcId="{6650B835-F4DF-4998-983D-845924CD99A5}" destId="{4C8CB850-9EF8-4ABA-A028-DDE49DBF7E55}" srcOrd="0" destOrd="0" parTransId="{27E9A032-2DEE-4FCF-8272-115BD9BAA737}" sibTransId="{D853FD04-B681-4A7F-9F57-FE7661F8EBA1}"/>
    <dgm:cxn modelId="{912C27BB-DFC0-CC49-90BB-B9C38DC63165}" type="presOf" srcId="{E8871CB8-1A64-4733-B18C-8DB5FED255E4}" destId="{F94497FA-CF33-4736-8ABB-8B85C3DAE55A}" srcOrd="0" destOrd="0" presId="urn:microsoft.com/office/officeart/2005/8/layout/chevron2"/>
    <dgm:cxn modelId="{D023F9BB-7A4F-4B0B-B140-E1C77A3261E3}" srcId="{6650B835-F4DF-4998-983D-845924CD99A5}" destId="{185A459D-179F-4FDF-AD2B-969F8CE26ADE}" srcOrd="1" destOrd="0" parTransId="{04C22D3E-E79A-4330-BE43-36251D998418}" sibTransId="{599FBAD3-89C3-4258-9030-0D16925DEC67}"/>
    <dgm:cxn modelId="{64725CCB-E007-F548-9D12-145078080FD6}" type="presOf" srcId="{4C8CB850-9EF8-4ABA-A028-DDE49DBF7E55}" destId="{8FBAABBA-5DA8-4F6D-8FCE-E951322C3B09}" srcOrd="0" destOrd="0" presId="urn:microsoft.com/office/officeart/2005/8/layout/chevron2"/>
    <dgm:cxn modelId="{C96B28EC-0A87-4721-964B-EDAD963B2577}" srcId="{1128CD5F-0BCB-49BC-B8C3-E52B2AA05992}" destId="{375B5627-6865-4FFD-8AE9-F40D4B763A67}" srcOrd="0" destOrd="0" parTransId="{1CCF9DF7-EF41-4447-B1F6-744A51870A76}" sibTransId="{7E4CFBD0-455A-4BA4-B3CA-023078C2153A}"/>
    <dgm:cxn modelId="{D0AF5DEE-F3D7-4E8A-938F-E0F6FD6F3DE9}" srcId="{4C8CB850-9EF8-4ABA-A028-DDE49DBF7E55}" destId="{3E8D43BF-C126-461B-8B77-BCC6C89BD41A}" srcOrd="0" destOrd="0" parTransId="{FC00CD59-12FB-4413-9A84-FE417A00FC71}" sibTransId="{D6C932BE-AE43-4BCC-97CF-4764B81AA00B}"/>
    <dgm:cxn modelId="{E160E3F7-C57F-4ACA-8CBB-578CE31F1E64}" srcId="{185A459D-179F-4FDF-AD2B-969F8CE26ADE}" destId="{E8871CB8-1A64-4733-B18C-8DB5FED255E4}" srcOrd="0" destOrd="0" parTransId="{A2334DB9-9A9F-4540-9AB5-1EDDE2C7F61A}" sibTransId="{F7281319-A763-4766-B3E1-8873EB587D6E}"/>
    <dgm:cxn modelId="{AF1E9C67-CA3C-2841-828C-4B1FF5A4272F}" type="presParOf" srcId="{E81F1FB3-2F31-4EF5-9D5C-AF5732E17798}" destId="{13BC27BE-CC68-4C87-89B3-14946F48BB52}" srcOrd="0" destOrd="0" presId="urn:microsoft.com/office/officeart/2005/8/layout/chevron2"/>
    <dgm:cxn modelId="{7D7A6FED-E281-BE4B-ADFC-3AB4246DB5BD}" type="presParOf" srcId="{13BC27BE-CC68-4C87-89B3-14946F48BB52}" destId="{8FBAABBA-5DA8-4F6D-8FCE-E951322C3B09}" srcOrd="0" destOrd="0" presId="urn:microsoft.com/office/officeart/2005/8/layout/chevron2"/>
    <dgm:cxn modelId="{25159A1E-1607-8646-BD9F-E501291B70DF}" type="presParOf" srcId="{13BC27BE-CC68-4C87-89B3-14946F48BB52}" destId="{413CF671-2B58-4D57-999F-C9FDA6CCD9B8}" srcOrd="1" destOrd="0" presId="urn:microsoft.com/office/officeart/2005/8/layout/chevron2"/>
    <dgm:cxn modelId="{3A150DB5-F49D-5549-8F68-11B462F09BB5}" type="presParOf" srcId="{E81F1FB3-2F31-4EF5-9D5C-AF5732E17798}" destId="{2EC73DF7-7BCF-4DB6-9B44-1B0410BD2CAC}" srcOrd="1" destOrd="0" presId="urn:microsoft.com/office/officeart/2005/8/layout/chevron2"/>
    <dgm:cxn modelId="{D5D0F8FF-1C39-FE49-A297-108AAD54BF14}" type="presParOf" srcId="{E81F1FB3-2F31-4EF5-9D5C-AF5732E17798}" destId="{D9C0E4B8-1ED1-4874-831D-0ED2D9522035}" srcOrd="2" destOrd="0" presId="urn:microsoft.com/office/officeart/2005/8/layout/chevron2"/>
    <dgm:cxn modelId="{8153B1A1-4030-DB43-91C9-3C77385CB69B}" type="presParOf" srcId="{D9C0E4B8-1ED1-4874-831D-0ED2D9522035}" destId="{6EF66EB5-70EF-4428-A7C4-5F302E229AD5}" srcOrd="0" destOrd="0" presId="urn:microsoft.com/office/officeart/2005/8/layout/chevron2"/>
    <dgm:cxn modelId="{CC6D915B-3790-084D-9456-4F901311FCB9}" type="presParOf" srcId="{D9C0E4B8-1ED1-4874-831D-0ED2D9522035}" destId="{F94497FA-CF33-4736-8ABB-8B85C3DAE55A}" srcOrd="1" destOrd="0" presId="urn:microsoft.com/office/officeart/2005/8/layout/chevron2"/>
    <dgm:cxn modelId="{FF0A77D8-7B2A-3240-843A-40874C9A4550}" type="presParOf" srcId="{E81F1FB3-2F31-4EF5-9D5C-AF5732E17798}" destId="{C5B4EEE6-1FEF-4EC5-97CE-BAA62A5A84B2}" srcOrd="3" destOrd="0" presId="urn:microsoft.com/office/officeart/2005/8/layout/chevron2"/>
    <dgm:cxn modelId="{F28BB904-6CB0-E948-816B-4F595E9138B0}" type="presParOf" srcId="{E81F1FB3-2F31-4EF5-9D5C-AF5732E17798}" destId="{03097041-2A96-4DFB-907F-58F8445F5FBA}" srcOrd="4" destOrd="0" presId="urn:microsoft.com/office/officeart/2005/8/layout/chevron2"/>
    <dgm:cxn modelId="{AAA81698-CCFA-4C4A-A4A1-520590137C44}" type="presParOf" srcId="{03097041-2A96-4DFB-907F-58F8445F5FBA}" destId="{93226523-9977-428F-87CF-1D5EEDCE2478}" srcOrd="0" destOrd="0" presId="urn:microsoft.com/office/officeart/2005/8/layout/chevron2"/>
    <dgm:cxn modelId="{604BEBED-D4AC-714A-9A95-86931D845AD1}" type="presParOf" srcId="{03097041-2A96-4DFB-907F-58F8445F5FBA}" destId="{FA194CC6-E8BF-4FDC-9C08-EB7A6457C92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AABBA-5DA8-4F6D-8FCE-E951322C3B09}">
      <dsp:nvSpPr>
        <dsp:cNvPr id="0" name=""/>
        <dsp:cNvSpPr/>
      </dsp:nvSpPr>
      <dsp:spPr>
        <a:xfrm rot="5400000">
          <a:off x="-245395" y="24805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History</a:t>
          </a:r>
        </a:p>
      </dsp:txBody>
      <dsp:txXfrm rot="-5400000">
        <a:off x="1" y="575246"/>
        <a:ext cx="1145177" cy="490791"/>
      </dsp:txXfrm>
    </dsp:sp>
    <dsp:sp modelId="{413CF671-2B58-4D57-999F-C9FDA6CCD9B8}">
      <dsp:nvSpPr>
        <dsp:cNvPr id="0" name=""/>
        <dsp:cNvSpPr/>
      </dsp:nvSpPr>
      <dsp:spPr>
        <a:xfrm rot="5400000">
          <a:off x="4155699" y="-3007863"/>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Substantive portion = Billing Provider</a:t>
          </a:r>
        </a:p>
        <a:p>
          <a:pPr marL="228600" lvl="2" indent="-114300" algn="l" defTabSz="622300">
            <a:lnSpc>
              <a:spcPct val="90000"/>
            </a:lnSpc>
            <a:spcBef>
              <a:spcPct val="0"/>
            </a:spcBef>
            <a:spcAft>
              <a:spcPct val="15000"/>
            </a:spcAft>
            <a:buChar char="•"/>
          </a:pPr>
          <a:r>
            <a:rPr lang="en-US" sz="1400" b="0" i="0" kern="1200" dirty="0"/>
            <a:t>"substantive portion" is defined as one of the three key components (history, exam, or medical decision-making), or more than half of the total time spent by the physician and nonphysician practitioner (NPP) performing the split/shared visit.</a:t>
          </a:r>
          <a:endParaRPr lang="en-US" sz="1400" kern="1200" dirty="0"/>
        </a:p>
      </dsp:txBody>
      <dsp:txXfrm rot="-5400000">
        <a:off x="1145178" y="54568"/>
        <a:ext cx="7032512" cy="959559"/>
      </dsp:txXfrm>
    </dsp:sp>
    <dsp:sp modelId="{6EF66EB5-70EF-4428-A7C4-5F302E229AD5}">
      <dsp:nvSpPr>
        <dsp:cNvPr id="0" name=""/>
        <dsp:cNvSpPr/>
      </dsp:nvSpPr>
      <dsp:spPr>
        <a:xfrm rot="5400000">
          <a:off x="-245395" y="169039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Update</a:t>
          </a:r>
        </a:p>
      </dsp:txBody>
      <dsp:txXfrm rot="-5400000">
        <a:off x="1" y="2017586"/>
        <a:ext cx="1145177" cy="490791"/>
      </dsp:txXfrm>
    </dsp:sp>
    <dsp:sp modelId="{F94497FA-CF33-4736-8ABB-8B85C3DAE55A}">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CMS proposed TIME to determine billing provider</a:t>
          </a:r>
        </a:p>
      </dsp:txBody>
      <dsp:txXfrm rot="-5400000">
        <a:off x="1145178" y="1496907"/>
        <a:ext cx="7032512" cy="959559"/>
      </dsp:txXfrm>
    </dsp:sp>
    <dsp:sp modelId="{93226523-9977-428F-87CF-1D5EEDCE2478}">
      <dsp:nvSpPr>
        <dsp:cNvPr id="0" name=""/>
        <dsp:cNvSpPr/>
      </dsp:nvSpPr>
      <dsp:spPr>
        <a:xfrm rot="5400000">
          <a:off x="-245395" y="313273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Current </a:t>
          </a:r>
        </a:p>
      </dsp:txBody>
      <dsp:txXfrm rot="-5400000">
        <a:off x="1" y="3459926"/>
        <a:ext cx="1145177" cy="490791"/>
      </dsp:txXfrm>
    </dsp:sp>
    <dsp:sp modelId="{FA194CC6-E8BF-4FDC-9C08-EB7A6457C925}">
      <dsp:nvSpPr>
        <dsp:cNvPr id="0" name=""/>
        <dsp:cNvSpPr/>
      </dsp:nvSpPr>
      <dsp:spPr>
        <a:xfrm rot="5400000">
          <a:off x="4155699" y="-12318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CMS defined substantive portion</a:t>
          </a:r>
        </a:p>
        <a:p>
          <a:pPr marL="457200" lvl="2" indent="-228600" algn="l" defTabSz="889000">
            <a:lnSpc>
              <a:spcPct val="90000"/>
            </a:lnSpc>
            <a:spcBef>
              <a:spcPct val="0"/>
            </a:spcBef>
            <a:spcAft>
              <a:spcPct val="15000"/>
            </a:spcAft>
            <a:buChar char="•"/>
          </a:pPr>
          <a:r>
            <a:rPr lang="en-US" sz="2000" kern="1200" dirty="0"/>
            <a:t>more than half of the total time spent </a:t>
          </a:r>
          <a:r>
            <a:rPr lang="en-US" sz="2000" b="1" kern="1200" dirty="0">
              <a:solidFill>
                <a:srgbClr val="FF0000"/>
              </a:solidFill>
            </a:rPr>
            <a:t>OR</a:t>
          </a:r>
        </a:p>
        <a:p>
          <a:pPr marL="457200" lvl="2" indent="-228600" algn="l" defTabSz="889000">
            <a:lnSpc>
              <a:spcPct val="90000"/>
            </a:lnSpc>
            <a:spcBef>
              <a:spcPct val="0"/>
            </a:spcBef>
            <a:spcAft>
              <a:spcPct val="15000"/>
            </a:spcAft>
            <a:buChar char="•"/>
          </a:pPr>
          <a:r>
            <a:rPr lang="en-US" sz="2000" kern="1200" dirty="0"/>
            <a:t>Substantive part of the Medical Decision Making</a:t>
          </a:r>
        </a:p>
      </dsp:txBody>
      <dsp:txXfrm rot="-5400000">
        <a:off x="1145178" y="2939247"/>
        <a:ext cx="7032512" cy="9595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6C33CC-97BC-044E-AEC1-1BFBA383A7D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5" name="Rectangle 3">
            <a:extLst>
              <a:ext uri="{FF2B5EF4-FFF2-40B4-BE49-F238E27FC236}">
                <a16:creationId xmlns:a16="http://schemas.microsoft.com/office/drawing/2014/main" id="{D16111FF-AA1A-044F-A5DF-B930DAC94AD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13316" name="Rectangle 4">
            <a:extLst>
              <a:ext uri="{FF2B5EF4-FFF2-40B4-BE49-F238E27FC236}">
                <a16:creationId xmlns:a16="http://schemas.microsoft.com/office/drawing/2014/main" id="{00FFB3B1-B668-714B-B436-AF462241CBC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a:extLst>
              <a:ext uri="{FF2B5EF4-FFF2-40B4-BE49-F238E27FC236}">
                <a16:creationId xmlns:a16="http://schemas.microsoft.com/office/drawing/2014/main" id="{D7CF4D9B-0F96-B145-9109-BAD2088B6A0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EE454B2F-7E2B-5D48-AE8E-5649949EF2E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079" name="Rectangle 7">
            <a:extLst>
              <a:ext uri="{FF2B5EF4-FFF2-40B4-BE49-F238E27FC236}">
                <a16:creationId xmlns:a16="http://schemas.microsoft.com/office/drawing/2014/main" id="{D7411D16-66D1-E945-80EE-4825919C04E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A7C80A6C-AA8E-A247-8FE5-CB56C575350A}" type="slidenum">
              <a:rPr lang="en-US" altLang="en-US"/>
              <a:pPr/>
              <a:t>‹#›</a:t>
            </a:fld>
            <a:endParaRPr lang="en-US" altLang="en-US"/>
          </a:p>
        </p:txBody>
      </p:sp>
    </p:spTree>
    <p:extLst>
      <p:ext uri="{BB962C8B-B14F-4D97-AF65-F5344CB8AC3E}">
        <p14:creationId xmlns:p14="http://schemas.microsoft.com/office/powerpoint/2010/main" val="1212549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54296B01-7DD8-F94E-A60C-2A5A9EE079B2}"/>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EEDC3AB-0715-464B-92C4-9ACD0F58A7DC}" type="slidenum">
              <a:rPr lang="en-US" altLang="en-US" sz="1200"/>
              <a:pPr eaLnBrk="1" hangingPunct="1"/>
              <a:t>1</a:t>
            </a:fld>
            <a:endParaRPr lang="en-US" altLang="en-US" sz="1200"/>
          </a:p>
        </p:txBody>
      </p:sp>
      <p:sp>
        <p:nvSpPr>
          <p:cNvPr id="15362" name="Rectangle 2">
            <a:extLst>
              <a:ext uri="{FF2B5EF4-FFF2-40B4-BE49-F238E27FC236}">
                <a16:creationId xmlns:a16="http://schemas.microsoft.com/office/drawing/2014/main" id="{5FDC9962-B37D-3A4D-BA22-367E2E04E954}"/>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4FD3951-A2AE-7B4C-A08C-78FD3E996D48}"/>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FD314949-8DF0-3149-BCB2-E9D9A5E75F3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3620DE-415B-5940-846F-D5D4C827B6BD}" type="slidenum">
              <a:rPr lang="en-US" altLang="en-US" sz="1200"/>
              <a:pPr eaLnBrk="1" hangingPunct="1"/>
              <a:t>20</a:t>
            </a:fld>
            <a:endParaRPr lang="en-US" altLang="en-US" sz="1200"/>
          </a:p>
        </p:txBody>
      </p:sp>
      <p:sp>
        <p:nvSpPr>
          <p:cNvPr id="93186" name="Rectangle 2">
            <a:extLst>
              <a:ext uri="{FF2B5EF4-FFF2-40B4-BE49-F238E27FC236}">
                <a16:creationId xmlns:a16="http://schemas.microsoft.com/office/drawing/2014/main" id="{495A3A87-DAD1-A341-BDBB-B9CCE1B106E7}"/>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B0301E35-7799-654D-AFF6-21A05408AC16}"/>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055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28716D3-375D-6C4F-B788-4CCCA3B84B1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752DE3E-A0C7-6D42-8F6D-F67D1993AEC9}" type="slidenum">
              <a:rPr lang="en-US" altLang="en-US" sz="1200"/>
              <a:pPr eaLnBrk="1" hangingPunct="1"/>
              <a:t>22</a:t>
            </a:fld>
            <a:endParaRPr lang="en-US" altLang="en-US" sz="1200"/>
          </a:p>
        </p:txBody>
      </p:sp>
      <p:sp>
        <p:nvSpPr>
          <p:cNvPr id="29698" name="Rectangle 2">
            <a:extLst>
              <a:ext uri="{FF2B5EF4-FFF2-40B4-BE49-F238E27FC236}">
                <a16:creationId xmlns:a16="http://schemas.microsoft.com/office/drawing/2014/main" id="{C1AD3B87-7CDF-CF41-8F3A-070A4F9DF27F}"/>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70B06305-6EDF-B048-A5E4-20DDDB83E15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FD314949-8DF0-3149-BCB2-E9D9A5E75F3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3620DE-415B-5940-846F-D5D4C827B6BD}" type="slidenum">
              <a:rPr lang="en-US" altLang="en-US" sz="1200"/>
              <a:pPr eaLnBrk="1" hangingPunct="1"/>
              <a:t>26</a:t>
            </a:fld>
            <a:endParaRPr lang="en-US" altLang="en-US" sz="1200"/>
          </a:p>
        </p:txBody>
      </p:sp>
      <p:sp>
        <p:nvSpPr>
          <p:cNvPr id="93186" name="Rectangle 2">
            <a:extLst>
              <a:ext uri="{FF2B5EF4-FFF2-40B4-BE49-F238E27FC236}">
                <a16:creationId xmlns:a16="http://schemas.microsoft.com/office/drawing/2014/main" id="{495A3A87-DAD1-A341-BDBB-B9CCE1B106E7}"/>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B0301E35-7799-654D-AFF6-21A05408AC16}"/>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8490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FD314949-8DF0-3149-BCB2-E9D9A5E75F3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3620DE-415B-5940-846F-D5D4C827B6BD}" type="slidenum">
              <a:rPr lang="en-US" altLang="en-US" sz="1200"/>
              <a:pPr eaLnBrk="1" hangingPunct="1"/>
              <a:t>29</a:t>
            </a:fld>
            <a:endParaRPr lang="en-US" altLang="en-US" sz="1200"/>
          </a:p>
        </p:txBody>
      </p:sp>
      <p:sp>
        <p:nvSpPr>
          <p:cNvPr id="93186" name="Rectangle 2">
            <a:extLst>
              <a:ext uri="{FF2B5EF4-FFF2-40B4-BE49-F238E27FC236}">
                <a16:creationId xmlns:a16="http://schemas.microsoft.com/office/drawing/2014/main" id="{495A3A87-DAD1-A341-BDBB-B9CCE1B106E7}"/>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B0301E35-7799-654D-AFF6-21A05408AC16}"/>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8161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6214AF38-14E3-3247-B57F-3BBE7E432018}"/>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30D8D39-7D62-5243-AA96-A7A56356599D}" type="slidenum">
              <a:rPr lang="en-US" altLang="en-US" sz="1200"/>
              <a:pPr eaLnBrk="1" hangingPunct="1"/>
              <a:t>33</a:t>
            </a:fld>
            <a:endParaRPr lang="en-US" altLang="en-US" sz="1200"/>
          </a:p>
        </p:txBody>
      </p:sp>
      <p:sp>
        <p:nvSpPr>
          <p:cNvPr id="25602" name="Rectangle 2">
            <a:extLst>
              <a:ext uri="{FF2B5EF4-FFF2-40B4-BE49-F238E27FC236}">
                <a16:creationId xmlns:a16="http://schemas.microsoft.com/office/drawing/2014/main" id="{B49715BE-3A87-8A4F-A101-0948380EFDEC}"/>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BFC5FFF-8EDC-1840-97F6-2508252EB0D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59987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80A6C-AA8E-A247-8FE5-CB56C575350A}" type="slidenum">
              <a:rPr lang="en-US" altLang="en-US" smtClean="0"/>
              <a:pPr/>
              <a:t>34</a:t>
            </a:fld>
            <a:endParaRPr lang="en-US" altLang="en-US"/>
          </a:p>
        </p:txBody>
      </p:sp>
    </p:spTree>
    <p:extLst>
      <p:ext uri="{BB962C8B-B14F-4D97-AF65-F5344CB8AC3E}">
        <p14:creationId xmlns:p14="http://schemas.microsoft.com/office/powerpoint/2010/main" val="332670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AC2ACFA4-ADDE-B64E-B027-BCBE4610DF7C}"/>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F800CD5-ECFD-6A43-A310-3418893DCB96}" type="slidenum">
              <a:rPr lang="en-US" altLang="en-US" sz="1200"/>
              <a:pPr eaLnBrk="1" hangingPunct="1"/>
              <a:t>48</a:t>
            </a:fld>
            <a:endParaRPr lang="en-US" altLang="en-US" sz="1200"/>
          </a:p>
        </p:txBody>
      </p:sp>
      <p:sp>
        <p:nvSpPr>
          <p:cNvPr id="116738" name="Rectangle 2">
            <a:extLst>
              <a:ext uri="{FF2B5EF4-FFF2-40B4-BE49-F238E27FC236}">
                <a16:creationId xmlns:a16="http://schemas.microsoft.com/office/drawing/2014/main" id="{436ED021-5653-8749-8618-A1CBAE71181E}"/>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0BF19C07-0046-DC43-A6EA-AD95E557A65E}"/>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2DEF8C80-0E12-FF4B-9A80-1DD21EF87AD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7C4854-8408-8F4B-AFF1-098F9C08F235}" type="slidenum">
              <a:rPr lang="en-US" altLang="en-US" sz="1200"/>
              <a:pPr eaLnBrk="1" hangingPunct="1"/>
              <a:t>2</a:t>
            </a:fld>
            <a:endParaRPr lang="en-US" altLang="en-US" sz="1200"/>
          </a:p>
        </p:txBody>
      </p:sp>
      <p:sp>
        <p:nvSpPr>
          <p:cNvPr id="17410" name="Rectangle 2">
            <a:extLst>
              <a:ext uri="{FF2B5EF4-FFF2-40B4-BE49-F238E27FC236}">
                <a16:creationId xmlns:a16="http://schemas.microsoft.com/office/drawing/2014/main" id="{B3D1DB0E-746E-514C-9FF8-06D134DE6FE5}"/>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DDFF71FD-BC65-7848-92FE-AE48BAFED1A7}"/>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315563A8-02B2-C746-95C8-D2B1315A8FCE}"/>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77F7470-B7C3-BC41-8965-7C6C37E4B879}" type="slidenum">
              <a:rPr lang="en-US" altLang="en-US" sz="1200"/>
              <a:pPr eaLnBrk="1" hangingPunct="1"/>
              <a:t>3</a:t>
            </a:fld>
            <a:endParaRPr lang="en-US" altLang="en-US" sz="1200"/>
          </a:p>
        </p:txBody>
      </p:sp>
      <p:sp>
        <p:nvSpPr>
          <p:cNvPr id="19458" name="Rectangle 2">
            <a:extLst>
              <a:ext uri="{FF2B5EF4-FFF2-40B4-BE49-F238E27FC236}">
                <a16:creationId xmlns:a16="http://schemas.microsoft.com/office/drawing/2014/main" id="{E464284B-AFCC-B74C-8E96-D29A3136348A}"/>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13656863-68B4-7547-8E01-F50E05A3D9EA}"/>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F3A0F970-5B12-444F-8B6B-6EA78404F82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BB793FE-D6DE-8A49-B248-7432D9D4FB2B}" type="slidenum">
              <a:rPr lang="en-US" altLang="en-US" sz="1200"/>
              <a:pPr eaLnBrk="1" hangingPunct="1"/>
              <a:t>4</a:t>
            </a:fld>
            <a:endParaRPr lang="en-US" altLang="en-US" sz="1200"/>
          </a:p>
        </p:txBody>
      </p:sp>
      <p:sp>
        <p:nvSpPr>
          <p:cNvPr id="21506" name="Rectangle 2">
            <a:extLst>
              <a:ext uri="{FF2B5EF4-FFF2-40B4-BE49-F238E27FC236}">
                <a16:creationId xmlns:a16="http://schemas.microsoft.com/office/drawing/2014/main" id="{B3ADC061-80A4-794C-A959-702568A55E3A}"/>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0BFB8513-4DE8-4A46-AD8B-D31127AA7667}"/>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86B00D4E-4A70-E441-91C3-8AC6F52A6BF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70B1F4-FFE8-0C46-B35D-FF421BDF3F59}" type="slidenum">
              <a:rPr lang="en-US" altLang="en-US" sz="1200"/>
              <a:pPr eaLnBrk="1" hangingPunct="1"/>
              <a:t>6</a:t>
            </a:fld>
            <a:endParaRPr lang="en-US" altLang="en-US" sz="1200"/>
          </a:p>
        </p:txBody>
      </p:sp>
      <p:sp>
        <p:nvSpPr>
          <p:cNvPr id="25602" name="Rectangle 2">
            <a:extLst>
              <a:ext uri="{FF2B5EF4-FFF2-40B4-BE49-F238E27FC236}">
                <a16:creationId xmlns:a16="http://schemas.microsoft.com/office/drawing/2014/main" id="{16B342DA-0C68-0449-BD50-5402806B56E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CB0269F6-9756-054D-8CFE-0D839908521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D52BC898-95C6-FB4A-9214-83009D7F3723}"/>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ECE7E17B-073C-5A41-84FE-72239DB0258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0F08D278-B380-414C-9A70-B801AFA9A1EF}"/>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315BEE9-40B3-2943-8602-C6C856DB3954}" type="slidenum">
              <a:rPr lang="en-US" altLang="en-US" sz="1200"/>
              <a:pPr eaLnBrk="1" hangingPunct="1"/>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F6911D63-55E0-7342-9C08-0237CF22906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7416A83-1179-2F44-AA9A-E0F195F07655}" type="slidenum">
              <a:rPr lang="en-US" altLang="en-US" sz="1200"/>
              <a:pPr eaLnBrk="1" hangingPunct="1"/>
              <a:t>11</a:t>
            </a:fld>
            <a:endParaRPr lang="en-US" altLang="en-US" sz="1200"/>
          </a:p>
        </p:txBody>
      </p:sp>
      <p:sp>
        <p:nvSpPr>
          <p:cNvPr id="62466" name="Rectangle 2">
            <a:extLst>
              <a:ext uri="{FF2B5EF4-FFF2-40B4-BE49-F238E27FC236}">
                <a16:creationId xmlns:a16="http://schemas.microsoft.com/office/drawing/2014/main" id="{7C39A3B3-C8CF-464E-8A24-4AF36BF75801}"/>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A95EC00-347D-C040-81A6-2E7507F0F6D1}"/>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4540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86B00D4E-4A70-E441-91C3-8AC6F52A6BF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70B1F4-FFE8-0C46-B35D-FF421BDF3F59}" type="slidenum">
              <a:rPr lang="en-US" altLang="en-US" sz="1200"/>
              <a:pPr eaLnBrk="1" hangingPunct="1"/>
              <a:t>14</a:t>
            </a:fld>
            <a:endParaRPr lang="en-US" altLang="en-US" sz="1200"/>
          </a:p>
        </p:txBody>
      </p:sp>
      <p:sp>
        <p:nvSpPr>
          <p:cNvPr id="25602" name="Rectangle 2">
            <a:extLst>
              <a:ext uri="{FF2B5EF4-FFF2-40B4-BE49-F238E27FC236}">
                <a16:creationId xmlns:a16="http://schemas.microsoft.com/office/drawing/2014/main" id="{16B342DA-0C68-0449-BD50-5402806B56E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CB0269F6-9756-054D-8CFE-0D839908521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74590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86B00D4E-4A70-E441-91C3-8AC6F52A6BF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70B1F4-FFE8-0C46-B35D-FF421BDF3F59}" type="slidenum">
              <a:rPr lang="en-US" altLang="en-US" sz="1200"/>
              <a:pPr eaLnBrk="1" hangingPunct="1"/>
              <a:t>18</a:t>
            </a:fld>
            <a:endParaRPr lang="en-US" altLang="en-US" sz="1200"/>
          </a:p>
        </p:txBody>
      </p:sp>
      <p:sp>
        <p:nvSpPr>
          <p:cNvPr id="25602" name="Rectangle 2">
            <a:extLst>
              <a:ext uri="{FF2B5EF4-FFF2-40B4-BE49-F238E27FC236}">
                <a16:creationId xmlns:a16="http://schemas.microsoft.com/office/drawing/2014/main" id="{16B342DA-0C68-0449-BD50-5402806B56E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CB0269F6-9756-054D-8CFE-0D839908521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2373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B2A5F82-DE69-9D41-A45B-FB128412DA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A13FE5-1571-4A49-965C-05DACA7CED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1D410A-3DD0-2042-9E45-A9066BB93413}"/>
              </a:ext>
            </a:extLst>
          </p:cNvPr>
          <p:cNvSpPr>
            <a:spLocks noGrp="1" noChangeArrowheads="1"/>
          </p:cNvSpPr>
          <p:nvPr>
            <p:ph type="sldNum" sz="quarter" idx="12"/>
          </p:nvPr>
        </p:nvSpPr>
        <p:spPr>
          <a:ln/>
        </p:spPr>
        <p:txBody>
          <a:bodyPr/>
          <a:lstStyle>
            <a:lvl1pPr>
              <a:defRPr/>
            </a:lvl1pPr>
          </a:lstStyle>
          <a:p>
            <a:fld id="{4D207B64-85C9-B94B-A107-691F2C34367F}" type="slidenum">
              <a:rPr lang="en-US" altLang="en-US"/>
              <a:pPr/>
              <a:t>‹#›</a:t>
            </a:fld>
            <a:endParaRPr lang="en-US" altLang="en-US"/>
          </a:p>
        </p:txBody>
      </p:sp>
    </p:spTree>
    <p:extLst>
      <p:ext uri="{BB962C8B-B14F-4D97-AF65-F5344CB8AC3E}">
        <p14:creationId xmlns:p14="http://schemas.microsoft.com/office/powerpoint/2010/main" val="289830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0C8ADB-CBFE-E14A-AB92-DD07E16A3E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0A0A9E-2B10-764B-B1D7-11C0FE3304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66DFA8-E219-6A4F-923C-7FCA2F097949}"/>
              </a:ext>
            </a:extLst>
          </p:cNvPr>
          <p:cNvSpPr>
            <a:spLocks noGrp="1" noChangeArrowheads="1"/>
          </p:cNvSpPr>
          <p:nvPr>
            <p:ph type="sldNum" sz="quarter" idx="12"/>
          </p:nvPr>
        </p:nvSpPr>
        <p:spPr>
          <a:ln/>
        </p:spPr>
        <p:txBody>
          <a:bodyPr/>
          <a:lstStyle>
            <a:lvl1pPr>
              <a:defRPr/>
            </a:lvl1pPr>
          </a:lstStyle>
          <a:p>
            <a:fld id="{38720B7D-1023-4441-893E-FDC425AFDA27}" type="slidenum">
              <a:rPr lang="en-US" altLang="en-US"/>
              <a:pPr/>
              <a:t>‹#›</a:t>
            </a:fld>
            <a:endParaRPr lang="en-US" altLang="en-US"/>
          </a:p>
        </p:txBody>
      </p:sp>
    </p:spTree>
    <p:extLst>
      <p:ext uri="{BB962C8B-B14F-4D97-AF65-F5344CB8AC3E}">
        <p14:creationId xmlns:p14="http://schemas.microsoft.com/office/powerpoint/2010/main" val="399980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8F76A1-3D0A-0244-8611-80E9D5A689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BD2335-9626-0643-A0E3-CF62BE1374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E9C9E0-0D4D-CB44-BBA0-CE0A78E39B41}"/>
              </a:ext>
            </a:extLst>
          </p:cNvPr>
          <p:cNvSpPr>
            <a:spLocks noGrp="1" noChangeArrowheads="1"/>
          </p:cNvSpPr>
          <p:nvPr>
            <p:ph type="sldNum" sz="quarter" idx="12"/>
          </p:nvPr>
        </p:nvSpPr>
        <p:spPr>
          <a:ln/>
        </p:spPr>
        <p:txBody>
          <a:bodyPr/>
          <a:lstStyle>
            <a:lvl1pPr>
              <a:defRPr/>
            </a:lvl1pPr>
          </a:lstStyle>
          <a:p>
            <a:fld id="{5E64B492-017B-0148-BB0B-A609EB939777}" type="slidenum">
              <a:rPr lang="en-US" altLang="en-US"/>
              <a:pPr/>
              <a:t>‹#›</a:t>
            </a:fld>
            <a:endParaRPr lang="en-US" altLang="en-US"/>
          </a:p>
        </p:txBody>
      </p:sp>
    </p:spTree>
    <p:extLst>
      <p:ext uri="{BB962C8B-B14F-4D97-AF65-F5344CB8AC3E}">
        <p14:creationId xmlns:p14="http://schemas.microsoft.com/office/powerpoint/2010/main" val="251714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BD4D3D-99DD-D44E-8057-226E7796F6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EF2FE2-C2E5-D147-95FC-A63DE5A060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0E0E4-24DB-DF42-9CE6-46690998F64E}"/>
              </a:ext>
            </a:extLst>
          </p:cNvPr>
          <p:cNvSpPr>
            <a:spLocks noGrp="1" noChangeArrowheads="1"/>
          </p:cNvSpPr>
          <p:nvPr>
            <p:ph type="sldNum" sz="quarter" idx="12"/>
          </p:nvPr>
        </p:nvSpPr>
        <p:spPr>
          <a:ln/>
        </p:spPr>
        <p:txBody>
          <a:bodyPr/>
          <a:lstStyle>
            <a:lvl1pPr>
              <a:defRPr/>
            </a:lvl1pPr>
          </a:lstStyle>
          <a:p>
            <a:fld id="{27ED7780-F0B8-7848-B1D2-4B087E7C6D4C}" type="slidenum">
              <a:rPr lang="en-US" altLang="en-US"/>
              <a:pPr/>
              <a:t>‹#›</a:t>
            </a:fld>
            <a:endParaRPr lang="en-US" altLang="en-US"/>
          </a:p>
        </p:txBody>
      </p:sp>
    </p:spTree>
    <p:extLst>
      <p:ext uri="{BB962C8B-B14F-4D97-AF65-F5344CB8AC3E}">
        <p14:creationId xmlns:p14="http://schemas.microsoft.com/office/powerpoint/2010/main" val="282785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76AABE-15AD-EB4B-860F-C56D0071A3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31250F-CC35-184C-8FA9-32BEB19976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FAE145-1B8B-8140-98C1-3965B3962A97}"/>
              </a:ext>
            </a:extLst>
          </p:cNvPr>
          <p:cNvSpPr>
            <a:spLocks noGrp="1" noChangeArrowheads="1"/>
          </p:cNvSpPr>
          <p:nvPr>
            <p:ph type="sldNum" sz="quarter" idx="12"/>
          </p:nvPr>
        </p:nvSpPr>
        <p:spPr>
          <a:ln/>
        </p:spPr>
        <p:txBody>
          <a:bodyPr/>
          <a:lstStyle>
            <a:lvl1pPr>
              <a:defRPr/>
            </a:lvl1pPr>
          </a:lstStyle>
          <a:p>
            <a:fld id="{2FD0805F-3525-8C41-948F-0A571B524662}" type="slidenum">
              <a:rPr lang="en-US" altLang="en-US"/>
              <a:pPr/>
              <a:t>‹#›</a:t>
            </a:fld>
            <a:endParaRPr lang="en-US" altLang="en-US"/>
          </a:p>
        </p:txBody>
      </p:sp>
    </p:spTree>
    <p:extLst>
      <p:ext uri="{BB962C8B-B14F-4D97-AF65-F5344CB8AC3E}">
        <p14:creationId xmlns:p14="http://schemas.microsoft.com/office/powerpoint/2010/main" val="32440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892010B-85B4-FA47-857F-3551AB6158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A0E4F4-3D57-0643-9095-56C00E7CD2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F24817-9B15-6041-AA59-80A5F2961053}"/>
              </a:ext>
            </a:extLst>
          </p:cNvPr>
          <p:cNvSpPr>
            <a:spLocks noGrp="1" noChangeArrowheads="1"/>
          </p:cNvSpPr>
          <p:nvPr>
            <p:ph type="sldNum" sz="quarter" idx="12"/>
          </p:nvPr>
        </p:nvSpPr>
        <p:spPr>
          <a:ln/>
        </p:spPr>
        <p:txBody>
          <a:bodyPr/>
          <a:lstStyle>
            <a:lvl1pPr>
              <a:defRPr/>
            </a:lvl1pPr>
          </a:lstStyle>
          <a:p>
            <a:fld id="{CE9F9FAB-FF03-9A48-8175-AC49F4FECF01}" type="slidenum">
              <a:rPr lang="en-US" altLang="en-US"/>
              <a:pPr/>
              <a:t>‹#›</a:t>
            </a:fld>
            <a:endParaRPr lang="en-US" altLang="en-US"/>
          </a:p>
        </p:txBody>
      </p:sp>
    </p:spTree>
    <p:extLst>
      <p:ext uri="{BB962C8B-B14F-4D97-AF65-F5344CB8AC3E}">
        <p14:creationId xmlns:p14="http://schemas.microsoft.com/office/powerpoint/2010/main" val="357020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A179CB9-9FF3-B44D-9F61-C334BDB792E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674BCEA-6CA8-EF4C-8FA2-3054BAE401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5E1D61A-FC59-8F40-81DB-3B2BBB3378AB}"/>
              </a:ext>
            </a:extLst>
          </p:cNvPr>
          <p:cNvSpPr>
            <a:spLocks noGrp="1" noChangeArrowheads="1"/>
          </p:cNvSpPr>
          <p:nvPr>
            <p:ph type="sldNum" sz="quarter" idx="12"/>
          </p:nvPr>
        </p:nvSpPr>
        <p:spPr>
          <a:ln/>
        </p:spPr>
        <p:txBody>
          <a:bodyPr/>
          <a:lstStyle>
            <a:lvl1pPr>
              <a:defRPr/>
            </a:lvl1pPr>
          </a:lstStyle>
          <a:p>
            <a:fld id="{F7F587A4-8EA3-9546-85DC-41D2FF9A412F}" type="slidenum">
              <a:rPr lang="en-US" altLang="en-US"/>
              <a:pPr/>
              <a:t>‹#›</a:t>
            </a:fld>
            <a:endParaRPr lang="en-US" altLang="en-US"/>
          </a:p>
        </p:txBody>
      </p:sp>
    </p:spTree>
    <p:extLst>
      <p:ext uri="{BB962C8B-B14F-4D97-AF65-F5344CB8AC3E}">
        <p14:creationId xmlns:p14="http://schemas.microsoft.com/office/powerpoint/2010/main" val="221950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5B1A248-B392-A04C-9C2F-99B6ACF657E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A98D1A-04EE-6243-AE41-8FB0E513F3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182114-94EB-8149-BB0D-AED8172A3F5A}"/>
              </a:ext>
            </a:extLst>
          </p:cNvPr>
          <p:cNvSpPr>
            <a:spLocks noGrp="1" noChangeArrowheads="1"/>
          </p:cNvSpPr>
          <p:nvPr>
            <p:ph type="sldNum" sz="quarter" idx="12"/>
          </p:nvPr>
        </p:nvSpPr>
        <p:spPr>
          <a:ln/>
        </p:spPr>
        <p:txBody>
          <a:bodyPr/>
          <a:lstStyle>
            <a:lvl1pPr>
              <a:defRPr/>
            </a:lvl1pPr>
          </a:lstStyle>
          <a:p>
            <a:fld id="{71B48046-DBAB-7045-BE79-291DD6998607}" type="slidenum">
              <a:rPr lang="en-US" altLang="en-US"/>
              <a:pPr/>
              <a:t>‹#›</a:t>
            </a:fld>
            <a:endParaRPr lang="en-US" altLang="en-US"/>
          </a:p>
        </p:txBody>
      </p:sp>
    </p:spTree>
    <p:extLst>
      <p:ext uri="{BB962C8B-B14F-4D97-AF65-F5344CB8AC3E}">
        <p14:creationId xmlns:p14="http://schemas.microsoft.com/office/powerpoint/2010/main" val="408085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66103F-C33B-5448-BAEE-768558AF26C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07B1843-F09A-5248-ABC4-5D6EF098CE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3AE3F31-53AF-C34B-BA74-088CE4B6FC69}"/>
              </a:ext>
            </a:extLst>
          </p:cNvPr>
          <p:cNvSpPr>
            <a:spLocks noGrp="1" noChangeArrowheads="1"/>
          </p:cNvSpPr>
          <p:nvPr>
            <p:ph type="sldNum" sz="quarter" idx="12"/>
          </p:nvPr>
        </p:nvSpPr>
        <p:spPr>
          <a:ln/>
        </p:spPr>
        <p:txBody>
          <a:bodyPr/>
          <a:lstStyle>
            <a:lvl1pPr>
              <a:defRPr/>
            </a:lvl1pPr>
          </a:lstStyle>
          <a:p>
            <a:fld id="{ADACC6AB-5FEE-BF48-958F-E6500606A680}" type="slidenum">
              <a:rPr lang="en-US" altLang="en-US"/>
              <a:pPr/>
              <a:t>‹#›</a:t>
            </a:fld>
            <a:endParaRPr lang="en-US" altLang="en-US"/>
          </a:p>
        </p:txBody>
      </p:sp>
    </p:spTree>
    <p:extLst>
      <p:ext uri="{BB962C8B-B14F-4D97-AF65-F5344CB8AC3E}">
        <p14:creationId xmlns:p14="http://schemas.microsoft.com/office/powerpoint/2010/main" val="358118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6267377-6A5C-F94F-A032-C4DAF9310D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AD2B03-0FA8-8F4C-8CE6-CC722AC426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DBD773D-5116-7042-A72D-F46804FCCF40}"/>
              </a:ext>
            </a:extLst>
          </p:cNvPr>
          <p:cNvSpPr>
            <a:spLocks noGrp="1" noChangeArrowheads="1"/>
          </p:cNvSpPr>
          <p:nvPr>
            <p:ph type="sldNum" sz="quarter" idx="12"/>
          </p:nvPr>
        </p:nvSpPr>
        <p:spPr>
          <a:ln/>
        </p:spPr>
        <p:txBody>
          <a:bodyPr/>
          <a:lstStyle>
            <a:lvl1pPr>
              <a:defRPr/>
            </a:lvl1pPr>
          </a:lstStyle>
          <a:p>
            <a:fld id="{795EEAC4-492C-6B44-8947-E40F8133E661}" type="slidenum">
              <a:rPr lang="en-US" altLang="en-US"/>
              <a:pPr/>
              <a:t>‹#›</a:t>
            </a:fld>
            <a:endParaRPr lang="en-US" altLang="en-US"/>
          </a:p>
        </p:txBody>
      </p:sp>
    </p:spTree>
    <p:extLst>
      <p:ext uri="{BB962C8B-B14F-4D97-AF65-F5344CB8AC3E}">
        <p14:creationId xmlns:p14="http://schemas.microsoft.com/office/powerpoint/2010/main" val="175374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2A163B-AE48-7D41-8D95-2D03A1BCCE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1EA30F-8567-6649-9CFB-D2FCD370C3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CB69A9-066E-7C40-97A2-97E695169126}"/>
              </a:ext>
            </a:extLst>
          </p:cNvPr>
          <p:cNvSpPr>
            <a:spLocks noGrp="1" noChangeArrowheads="1"/>
          </p:cNvSpPr>
          <p:nvPr>
            <p:ph type="sldNum" sz="quarter" idx="12"/>
          </p:nvPr>
        </p:nvSpPr>
        <p:spPr>
          <a:ln/>
        </p:spPr>
        <p:txBody>
          <a:bodyPr/>
          <a:lstStyle>
            <a:lvl1pPr>
              <a:defRPr/>
            </a:lvl1pPr>
          </a:lstStyle>
          <a:p>
            <a:fld id="{33A2DCAB-2001-D54B-9298-6EFF91CC544B}" type="slidenum">
              <a:rPr lang="en-US" altLang="en-US"/>
              <a:pPr/>
              <a:t>‹#›</a:t>
            </a:fld>
            <a:endParaRPr lang="en-US" altLang="en-US"/>
          </a:p>
        </p:txBody>
      </p:sp>
    </p:spTree>
    <p:extLst>
      <p:ext uri="{BB962C8B-B14F-4D97-AF65-F5344CB8AC3E}">
        <p14:creationId xmlns:p14="http://schemas.microsoft.com/office/powerpoint/2010/main" val="2735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9D1D8B-EABF-7A40-A07B-87ECAFC6FDE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1A278D5-18A3-3746-BE8D-2CA60F1E55A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65EF124-614C-FA46-97D8-4FD1831781C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US"/>
          </a:p>
        </p:txBody>
      </p:sp>
      <p:sp>
        <p:nvSpPr>
          <p:cNvPr id="1029" name="Rectangle 5">
            <a:extLst>
              <a:ext uri="{FF2B5EF4-FFF2-40B4-BE49-F238E27FC236}">
                <a16:creationId xmlns:a16="http://schemas.microsoft.com/office/drawing/2014/main" id="{AA7704A3-48D9-C844-9659-1DCEFB4A9BB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US"/>
          </a:p>
        </p:txBody>
      </p:sp>
      <p:sp>
        <p:nvSpPr>
          <p:cNvPr id="1030" name="Rectangle 6">
            <a:extLst>
              <a:ext uri="{FF2B5EF4-FFF2-40B4-BE49-F238E27FC236}">
                <a16:creationId xmlns:a16="http://schemas.microsoft.com/office/drawing/2014/main" id="{48FB02A1-8200-9745-B4FE-E59CE5A8D00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87D0E2D-8903-D44E-88FD-DA01800A2C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hyperlink" Target="https://www.novitas-solutions.com/webcenter/portal/MedicareJH/pagebyid?contentId=0014250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hhs.gov/guidance/document/auto-denial-claims-submitted-gz-modifi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jons-online.com/issue-archive/online-first/5030-cms-payment-for-principal-illness-navigation-how-do-i-credential-my-navigator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cms.gov/files/document/mln908628-transitional-care-management-services.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www.novitas-solutions.com/webcenter/content/conn/UCM_Repository/uuid/dDocName:0018491"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cms.gov/Medicare/Medicare-Fee-for-Service-Payment/PhysicianFeeSched/Downloads/FAQ-Advance-Care-Planning.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cms.gov/Regulations-and-Guidance/Guidance/Manuals/Downloads/ncd103c1_Part4.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a:extLst>
              <a:ext uri="{FF2B5EF4-FFF2-40B4-BE49-F238E27FC236}">
                <a16:creationId xmlns:a16="http://schemas.microsoft.com/office/drawing/2014/main" id="{9FE471ED-D1FE-8B4A-8224-C6F7FE245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67" t="7018" r="5000" b="4094"/>
          <a:stretch>
            <a:fillRect/>
          </a:stretch>
        </p:blipFill>
        <p:spPr bwMode="auto">
          <a:xfrm>
            <a:off x="381000" y="457200"/>
            <a:ext cx="83058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8" name="Rectangle 5">
            <a:extLst>
              <a:ext uri="{FF2B5EF4-FFF2-40B4-BE49-F238E27FC236}">
                <a16:creationId xmlns:a16="http://schemas.microsoft.com/office/drawing/2014/main" id="{E51C9347-5E08-2141-A0B1-B8C0C0FB122A}"/>
              </a:ext>
            </a:extLst>
          </p:cNvPr>
          <p:cNvSpPr>
            <a:spLocks noChangeArrowheads="1"/>
          </p:cNvSpPr>
          <p:nvPr/>
        </p:nvSpPr>
        <p:spPr bwMode="auto">
          <a:xfrm>
            <a:off x="2362200" y="3200400"/>
            <a:ext cx="3657600" cy="2209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339" name="Rectangle 2">
            <a:extLst>
              <a:ext uri="{FF2B5EF4-FFF2-40B4-BE49-F238E27FC236}">
                <a16:creationId xmlns:a16="http://schemas.microsoft.com/office/drawing/2014/main" id="{5252F224-F799-9549-9AE1-06383AEB3F8A}"/>
              </a:ext>
            </a:extLst>
          </p:cNvPr>
          <p:cNvSpPr>
            <a:spLocks noGrp="1" noChangeArrowheads="1"/>
          </p:cNvSpPr>
          <p:nvPr>
            <p:ph type="ctrTitle"/>
          </p:nvPr>
        </p:nvSpPr>
        <p:spPr>
          <a:xfrm>
            <a:off x="1981200" y="3951288"/>
            <a:ext cx="4648200" cy="1154112"/>
          </a:xfrm>
        </p:spPr>
        <p:txBody>
          <a:bodyPr/>
          <a:lstStyle/>
          <a:p>
            <a:pPr eaLnBrk="1" hangingPunct="1"/>
            <a:br>
              <a:rPr lang="en-US" altLang="en-US" sz="2400" b="1" dirty="0">
                <a:latin typeface="Comic Sans MS" panose="030F0902030302020204" pitchFamily="66" charset="0"/>
                <a:ea typeface="ＭＳ Ｐゴシック" panose="020B0600070205080204" pitchFamily="34" charset="-128"/>
              </a:rPr>
            </a:br>
            <a:r>
              <a:rPr lang="en-US" altLang="en-US" sz="2000" b="1" dirty="0">
                <a:latin typeface="Comic Sans MS" panose="030F0902030302020204" pitchFamily="66" charset="0"/>
                <a:ea typeface="ＭＳ Ｐゴシック" panose="020B0600070205080204" pitchFamily="34" charset="-128"/>
              </a:rPr>
              <a:t>2024 PFS Fee Schedule </a:t>
            </a:r>
            <a:br>
              <a:rPr lang="en-US" altLang="en-US" sz="2000" b="1" dirty="0">
                <a:latin typeface="Comic Sans MS" panose="030F0902030302020204" pitchFamily="66" charset="0"/>
                <a:ea typeface="ＭＳ Ｐゴシック" panose="020B0600070205080204" pitchFamily="34" charset="-128"/>
              </a:rPr>
            </a:br>
            <a:r>
              <a:rPr lang="en-US" altLang="en-US" sz="2000" b="1" dirty="0">
                <a:latin typeface="Comic Sans MS" panose="030F0902030302020204" pitchFamily="66" charset="0"/>
                <a:ea typeface="ＭＳ Ｐゴシック" panose="020B0600070205080204" pitchFamily="34" charset="-128"/>
              </a:rPr>
              <a:t> for Oncology </a:t>
            </a:r>
            <a:br>
              <a:rPr lang="en-US" altLang="en-US" sz="2000" b="1" dirty="0">
                <a:latin typeface="Comic Sans MS" panose="030F0902030302020204" pitchFamily="66" charset="0"/>
                <a:ea typeface="ＭＳ Ｐゴシック" panose="020B0600070205080204" pitchFamily="34" charset="-128"/>
              </a:rPr>
            </a:br>
            <a:r>
              <a:rPr lang="en-US" altLang="en-US" sz="2000" b="1" dirty="0">
                <a:latin typeface="Comic Sans MS" panose="030F0902030302020204" pitchFamily="66" charset="0"/>
                <a:ea typeface="ＭＳ Ｐゴシック" panose="020B0600070205080204" pitchFamily="34" charset="-128"/>
              </a:rPr>
              <a:t>Maximize. “TOP 10”</a:t>
            </a:r>
            <a:br>
              <a:rPr lang="en-US" altLang="en-US" sz="2400" b="1" dirty="0">
                <a:latin typeface="Comic Sans MS" panose="030F0902030302020204" pitchFamily="66" charset="0"/>
                <a:ea typeface="ＭＳ Ｐゴシック" panose="020B0600070205080204" pitchFamily="34" charset="-128"/>
              </a:rPr>
            </a:br>
            <a:br>
              <a:rPr lang="en-US" altLang="en-US" sz="1100" b="1" dirty="0">
                <a:latin typeface="Comic Sans MS" panose="030F0902030302020204" pitchFamily="66" charset="0"/>
                <a:ea typeface="ＭＳ Ｐゴシック" panose="020B0600070205080204" pitchFamily="34" charset="-128"/>
              </a:rPr>
            </a:br>
            <a:r>
              <a:rPr lang="en-US" altLang="en-US" sz="1600" b="1" dirty="0">
                <a:latin typeface="Comic Sans MS" panose="030F0902030302020204" pitchFamily="66" charset="0"/>
                <a:ea typeface="ＭＳ Ｐゴシック" panose="020B0600070205080204" pitchFamily="34" charset="-128"/>
              </a:rPr>
              <a:t>May 2, 2024</a:t>
            </a:r>
            <a:endParaRPr lang="en-US" altLang="en-US" dirty="0">
              <a:latin typeface="Comic Sans MS" panose="030F0902030302020204" pitchFamily="66" charset="0"/>
              <a:ea typeface="ＭＳ Ｐゴシック" panose="020B0600070205080204" pitchFamily="34" charset="-128"/>
            </a:endParaRPr>
          </a:p>
        </p:txBody>
      </p:sp>
      <p:sp>
        <p:nvSpPr>
          <p:cNvPr id="14340" name="Text Box 6">
            <a:extLst>
              <a:ext uri="{FF2B5EF4-FFF2-40B4-BE49-F238E27FC236}">
                <a16:creationId xmlns:a16="http://schemas.microsoft.com/office/drawing/2014/main" id="{2439D2D6-BB65-8F45-93D5-9060361F16E5}"/>
              </a:ext>
            </a:extLst>
          </p:cNvPr>
          <p:cNvSpPr txBox="1">
            <a:spLocks noChangeArrowheads="1"/>
          </p:cNvSpPr>
          <p:nvPr/>
        </p:nvSpPr>
        <p:spPr bwMode="auto">
          <a:xfrm>
            <a:off x="3276600" y="5486400"/>
            <a:ext cx="2895600"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50000"/>
              </a:spcBef>
            </a:pPr>
            <a:r>
              <a:rPr lang="en-US" altLang="en-US" sz="1600" b="1" dirty="0">
                <a:latin typeface="Cheri" pitchFamily="2" charset="0"/>
              </a:rPr>
              <a:t>By, Michelle Weiss, CHONC</a:t>
            </a:r>
          </a:p>
          <a:p>
            <a:pPr eaLnBrk="1" hangingPunct="1">
              <a:lnSpc>
                <a:spcPct val="70000"/>
              </a:lnSpc>
              <a:spcBef>
                <a:spcPct val="50000"/>
              </a:spcBef>
            </a:pPr>
            <a:r>
              <a:rPr lang="en-US" altLang="en-US" sz="1600" b="1" dirty="0">
                <a:latin typeface="Cheri" pitchFamily="2" charset="0"/>
              </a:rPr>
              <a:t>Weiss Oncology Consulting</a:t>
            </a:r>
          </a:p>
        </p:txBody>
      </p:sp>
      <p:pic>
        <p:nvPicPr>
          <p:cNvPr id="14341" name="Picture 6">
            <a:extLst>
              <a:ext uri="{FF2B5EF4-FFF2-40B4-BE49-F238E27FC236}">
                <a16:creationId xmlns:a16="http://schemas.microsoft.com/office/drawing/2014/main" id="{B5C30AA3-24D9-2945-B84F-854EF6DD2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6" t="30305" b="4033"/>
          <a:stretch>
            <a:fillRect/>
          </a:stretch>
        </p:blipFill>
        <p:spPr bwMode="auto">
          <a:xfrm>
            <a:off x="3810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1" descr="Screen Shot 2016-10-16 at 7.55.30 PM.jpg">
            <a:extLst>
              <a:ext uri="{FF2B5EF4-FFF2-40B4-BE49-F238E27FC236}">
                <a16:creationId xmlns:a16="http://schemas.microsoft.com/office/drawing/2014/main" id="{EE4E39BB-8C74-7241-B582-8B16F95648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200400"/>
            <a:ext cx="32004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09F5-51F0-D64C-B867-360EAC48616F}"/>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PFS - Split Shared Visits</a:t>
            </a:r>
            <a:endParaRPr lang="en-US" dirty="0"/>
          </a:p>
        </p:txBody>
      </p:sp>
      <p:sp>
        <p:nvSpPr>
          <p:cNvPr id="3" name="Content Placeholder 2">
            <a:extLst>
              <a:ext uri="{FF2B5EF4-FFF2-40B4-BE49-F238E27FC236}">
                <a16:creationId xmlns:a16="http://schemas.microsoft.com/office/drawing/2014/main" id="{A7446F37-FF1C-5144-8586-B85380A861A0}"/>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sz="2800" dirty="0">
                <a:ln w="0"/>
                <a:solidFill>
                  <a:srgbClr val="FF0000"/>
                </a:solidFill>
                <a:effectLst>
                  <a:outerShdw blurRad="38100" dist="19050" dir="2700000" algn="tl" rotWithShape="0">
                    <a:schemeClr val="dk1">
                      <a:alpha val="40000"/>
                    </a:schemeClr>
                  </a:outerShdw>
                </a:effectLst>
              </a:rPr>
              <a:t>EXAMPLE</a:t>
            </a:r>
          </a:p>
          <a:p>
            <a:pPr lvl="1"/>
            <a:r>
              <a:rPr lang="en-US" sz="2400" dirty="0">
                <a:ln w="0"/>
                <a:solidFill>
                  <a:schemeClr val="tx1"/>
                </a:solidFill>
                <a:effectLst>
                  <a:outerShdw blurRad="38100" dist="19050" dir="2700000" algn="tl" rotWithShape="0">
                    <a:schemeClr val="dk1">
                      <a:alpha val="40000"/>
                    </a:schemeClr>
                  </a:outerShdw>
                </a:effectLst>
              </a:rPr>
              <a:t>NPP </a:t>
            </a:r>
          </a:p>
          <a:p>
            <a:pPr lvl="2"/>
            <a:r>
              <a:rPr lang="en-US" sz="2000" dirty="0">
                <a:ln w="0"/>
                <a:solidFill>
                  <a:schemeClr val="tx1"/>
                </a:solidFill>
                <a:effectLst>
                  <a:outerShdw blurRad="38100" dist="19050" dir="2700000" algn="tl" rotWithShape="0">
                    <a:schemeClr val="dk1">
                      <a:alpha val="40000"/>
                    </a:schemeClr>
                  </a:outerShdw>
                </a:effectLst>
              </a:rPr>
              <a:t>Sees new/established patient in the hospital &amp; performs and documents history, exam and MDM</a:t>
            </a:r>
          </a:p>
          <a:p>
            <a:pPr lvl="2"/>
            <a:endParaRPr lang="en-US" sz="2000" dirty="0">
              <a:ln w="0"/>
              <a:solidFill>
                <a:schemeClr val="tx1"/>
              </a:solidFill>
              <a:effectLst>
                <a:outerShdw blurRad="38100" dist="19050" dir="2700000" algn="tl" rotWithShape="0">
                  <a:schemeClr val="dk1">
                    <a:alpha val="40000"/>
                  </a:schemeClr>
                </a:outerShdw>
              </a:effectLst>
            </a:endParaRPr>
          </a:p>
          <a:p>
            <a:pPr lvl="1"/>
            <a:r>
              <a:rPr lang="en-US" sz="2400" dirty="0">
                <a:ln w="0"/>
                <a:solidFill>
                  <a:schemeClr val="tx1"/>
                </a:solidFill>
                <a:effectLst>
                  <a:outerShdw blurRad="38100" dist="19050" dir="2700000" algn="tl" rotWithShape="0">
                    <a:schemeClr val="dk1">
                      <a:alpha val="40000"/>
                    </a:schemeClr>
                  </a:outerShdw>
                </a:effectLst>
              </a:rPr>
              <a:t>Physician</a:t>
            </a:r>
          </a:p>
          <a:p>
            <a:pPr lvl="2"/>
            <a:r>
              <a:rPr lang="en-US" sz="2000" dirty="0">
                <a:ln w="0"/>
                <a:solidFill>
                  <a:schemeClr val="tx1"/>
                </a:solidFill>
                <a:effectLst>
                  <a:outerShdw blurRad="38100" dist="19050" dir="2700000" algn="tl" rotWithShape="0">
                    <a:schemeClr val="dk1">
                      <a:alpha val="40000"/>
                    </a:schemeClr>
                  </a:outerShdw>
                </a:effectLst>
              </a:rPr>
              <a:t>From HOME discusses the patient with the NPP, reviews their documentation, performs and documents the MDM and signs the medical record</a:t>
            </a:r>
          </a:p>
          <a:p>
            <a:pPr lvl="2"/>
            <a:endParaRPr lang="en-US" sz="2000" dirty="0">
              <a:ln w="0"/>
              <a:solidFill>
                <a:schemeClr val="tx1"/>
              </a:solidFill>
              <a:effectLst>
                <a:outerShdw blurRad="38100" dist="19050" dir="2700000" algn="tl" rotWithShape="0">
                  <a:schemeClr val="dk1">
                    <a:alpha val="40000"/>
                  </a:schemeClr>
                </a:outerShdw>
              </a:effectLst>
            </a:endParaRPr>
          </a:p>
          <a:p>
            <a:pPr lvl="1"/>
            <a:r>
              <a:rPr lang="en-US" sz="2400" dirty="0">
                <a:ln w="0"/>
                <a:solidFill>
                  <a:schemeClr val="tx1"/>
                </a:solidFill>
                <a:effectLst>
                  <a:outerShdw blurRad="38100" dist="19050" dir="2700000" algn="tl" rotWithShape="0">
                    <a:schemeClr val="dk1">
                      <a:alpha val="40000"/>
                    </a:schemeClr>
                  </a:outerShdw>
                </a:effectLst>
              </a:rPr>
              <a:t>This claim can be billed by the NPP </a:t>
            </a:r>
            <a:r>
              <a:rPr lang="en-US" sz="2400" dirty="0">
                <a:ln w="0"/>
                <a:solidFill>
                  <a:srgbClr val="FF0000"/>
                </a:solidFill>
                <a:effectLst>
                  <a:outerShdw blurRad="38100" dist="19050" dir="2700000" algn="tl" rotWithShape="0">
                    <a:schemeClr val="dk1">
                      <a:alpha val="40000"/>
                    </a:schemeClr>
                  </a:outerShdw>
                </a:effectLst>
              </a:rPr>
              <a:t>or</a:t>
            </a:r>
            <a:r>
              <a:rPr lang="en-US" sz="2400" dirty="0">
                <a:ln w="0"/>
                <a:solidFill>
                  <a:schemeClr val="tx1"/>
                </a:solidFill>
                <a:effectLst>
                  <a:outerShdw blurRad="38100" dist="19050" dir="2700000" algn="tl" rotWithShape="0">
                    <a:schemeClr val="dk1">
                      <a:alpha val="40000"/>
                    </a:schemeClr>
                  </a:outerShdw>
                </a:effectLst>
              </a:rPr>
              <a:t> the Physician!!</a:t>
            </a:r>
          </a:p>
        </p:txBody>
      </p:sp>
    </p:spTree>
    <p:extLst>
      <p:ext uri="{BB962C8B-B14F-4D97-AF65-F5344CB8AC3E}">
        <p14:creationId xmlns:p14="http://schemas.microsoft.com/office/powerpoint/2010/main" val="225167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a:extLst>
              <a:ext uri="{FF2B5EF4-FFF2-40B4-BE49-F238E27FC236}">
                <a16:creationId xmlns:a16="http://schemas.microsoft.com/office/drawing/2014/main" id="{990CF938-C0B3-AB46-BB09-0E49FFBCEEF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
        <p:nvSpPr>
          <p:cNvPr id="4" name="Oval Callout 3">
            <a:extLst>
              <a:ext uri="{FF2B5EF4-FFF2-40B4-BE49-F238E27FC236}">
                <a16:creationId xmlns:a16="http://schemas.microsoft.com/office/drawing/2014/main" id="{B2E791EC-6533-BE41-AD68-5103C928752C}"/>
              </a:ext>
            </a:extLst>
          </p:cNvPr>
          <p:cNvSpPr/>
          <p:nvPr/>
        </p:nvSpPr>
        <p:spPr>
          <a:xfrm>
            <a:off x="4572000" y="1371600"/>
            <a:ext cx="4343400" cy="2286000"/>
          </a:xfrm>
          <a:prstGeom prst="wedgeEllipseCallout">
            <a:avLst>
              <a:gd name="adj1" fmla="val -60270"/>
              <a:gd name="adj2" fmla="val 22500"/>
            </a:avLst>
          </a:prstGeom>
        </p:spPr>
        <p:style>
          <a:lnRef idx="2">
            <a:schemeClr val="accent6"/>
          </a:lnRef>
          <a:fillRef idx="1">
            <a:schemeClr val="lt1"/>
          </a:fillRef>
          <a:effectRef idx="0">
            <a:schemeClr val="accent6"/>
          </a:effectRef>
          <a:fontRef idx="minor">
            <a:schemeClr val="dk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rgbClr val="000000"/>
                </a:solidFill>
              </a:rPr>
              <a:t>We have 3 vials, the last one had waste…We’re billing by HCPCS and NDC…What the heck!</a:t>
            </a:r>
          </a:p>
        </p:txBody>
      </p:sp>
      <p:sp>
        <p:nvSpPr>
          <p:cNvPr id="61443" name="Rectangle 4">
            <a:extLst>
              <a:ext uri="{FF2B5EF4-FFF2-40B4-BE49-F238E27FC236}">
                <a16:creationId xmlns:a16="http://schemas.microsoft.com/office/drawing/2014/main" id="{0ED81D0B-BA25-3A4F-81D4-F14CC5A6615D}"/>
              </a:ext>
            </a:extLst>
          </p:cNvPr>
          <p:cNvSpPr>
            <a:spLocks noChangeArrowheads="1"/>
          </p:cNvSpPr>
          <p:nvPr/>
        </p:nvSpPr>
        <p:spPr bwMode="auto">
          <a:xfrm>
            <a:off x="685800" y="6324600"/>
            <a:ext cx="815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solidFill>
                  <a:schemeClr val="bg1"/>
                </a:solidFill>
                <a:latin typeface="Comic Sans MS" panose="030F0902030302020204" pitchFamily="66" charset="0"/>
              </a:rPr>
              <a:t>#8  Modifiers </a:t>
            </a:r>
          </a:p>
        </p:txBody>
      </p:sp>
      <p:sp>
        <p:nvSpPr>
          <p:cNvPr id="61444" name="Rectangle 2">
            <a:extLst>
              <a:ext uri="{FF2B5EF4-FFF2-40B4-BE49-F238E27FC236}">
                <a16:creationId xmlns:a16="http://schemas.microsoft.com/office/drawing/2014/main" id="{410667A6-3643-C34A-BEC4-A40701482192}"/>
              </a:ext>
            </a:extLst>
          </p:cNvPr>
          <p:cNvSpPr>
            <a:spLocks noGrp="1" noChangeArrowheads="1"/>
          </p:cNvSpPr>
          <p:nvPr>
            <p:ph type="title"/>
          </p:nvPr>
        </p:nvSpPr>
        <p:spPr>
          <a:xfrm>
            <a:off x="1981200" y="274638"/>
            <a:ext cx="6705600" cy="1143000"/>
          </a:xfrm>
        </p:spPr>
        <p:txBody>
          <a:bodyPr/>
          <a:lstStyle/>
          <a:p>
            <a:pPr eaLnBrk="1" hangingPunct="1"/>
            <a:r>
              <a:rPr lang="en-US" altLang="en-US" sz="3200" b="1" dirty="0">
                <a:solidFill>
                  <a:schemeClr val="bg1"/>
                </a:solidFill>
                <a:latin typeface="Comic Sans MS" panose="030F0902030302020204" pitchFamily="66" charset="0"/>
                <a:ea typeface="ＭＳ Ｐゴシック" panose="020B0600070205080204" pitchFamily="34" charset="-128"/>
              </a:rPr>
              <a:t>2024 PFS Top 10</a:t>
            </a:r>
            <a:r>
              <a:rPr lang="en-US" altLang="en-US" sz="2400" b="1" dirty="0">
                <a:solidFill>
                  <a:schemeClr val="bg1"/>
                </a:solidFill>
                <a:latin typeface="Comic Sans MS" panose="030F0902030302020204" pitchFamily="66" charset="0"/>
                <a:ea typeface="ＭＳ Ｐゴシック" panose="020B0600070205080204" pitchFamily="34" charset="-128"/>
              </a:rPr>
              <a:t> </a:t>
            </a:r>
          </a:p>
        </p:txBody>
      </p:sp>
      <p:pic>
        <p:nvPicPr>
          <p:cNvPr id="61445" name="Picture 6">
            <a:extLst>
              <a:ext uri="{FF2B5EF4-FFF2-40B4-BE49-F238E27FC236}">
                <a16:creationId xmlns:a16="http://schemas.microsoft.com/office/drawing/2014/main" id="{7E607CAA-20A8-9348-A8FA-3228D60E6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6" t="30305" b="4033"/>
          <a:stretch>
            <a:fillRect/>
          </a:stretch>
        </p:blipFill>
        <p:spPr bwMode="auto">
          <a:xfrm>
            <a:off x="3810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529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3F00-2987-6743-B566-67BE656CB093}"/>
              </a:ext>
            </a:extLst>
          </p:cNvPr>
          <p:cNvSpPr>
            <a:spLocks noGrp="1"/>
          </p:cNvSpPr>
          <p:nvPr>
            <p:ph type="title"/>
          </p:nvPr>
        </p:nvSpPr>
        <p:spPr/>
        <p:txBody>
          <a:bodyPr/>
          <a:lstStyle/>
          <a:p>
            <a:r>
              <a:rPr lang="en-US" dirty="0">
                <a:solidFill>
                  <a:schemeClr val="bg1"/>
                </a:solidFill>
              </a:rPr>
              <a:t>Modifiers</a:t>
            </a:r>
          </a:p>
        </p:txBody>
      </p:sp>
      <p:sp>
        <p:nvSpPr>
          <p:cNvPr id="3" name="Content Placeholder 2">
            <a:extLst>
              <a:ext uri="{FF2B5EF4-FFF2-40B4-BE49-F238E27FC236}">
                <a16:creationId xmlns:a16="http://schemas.microsoft.com/office/drawing/2014/main" id="{3B5606F0-732C-B245-BD84-431CED0F65C1}"/>
              </a:ext>
            </a:extLst>
          </p:cNvPr>
          <p:cNvSpPr>
            <a:spLocks noGrp="1"/>
          </p:cNvSpPr>
          <p:nvPr>
            <p:ph idx="1"/>
          </p:nvPr>
        </p:nvSpPr>
        <p:spPr>
          <a:xfrm>
            <a:off x="457200" y="1295400"/>
            <a:ext cx="8229600" cy="3352800"/>
          </a:xfrm>
        </p:spPr>
        <p:style>
          <a:lnRef idx="2">
            <a:schemeClr val="dk1"/>
          </a:lnRef>
          <a:fillRef idx="1">
            <a:schemeClr val="lt1"/>
          </a:fillRef>
          <a:effectRef idx="0">
            <a:schemeClr val="dk1"/>
          </a:effectRef>
          <a:fontRef idx="minor">
            <a:schemeClr val="dk1"/>
          </a:fontRef>
        </p:style>
        <p:txBody>
          <a:bodyPr/>
          <a:lstStyle/>
          <a:p>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No oncology modifier changes in the PFS Final Rule </a:t>
            </a:r>
          </a:p>
          <a:p>
            <a:pPr lvl="1"/>
            <a:r>
              <a:rPr lang="en-US" sz="2000" dirty="0">
                <a:ln w="0"/>
                <a:solidFill>
                  <a:schemeClr val="tx1"/>
                </a:solidFill>
                <a:effectLst>
                  <a:outerShdw blurRad="38100" dist="19050" dir="2700000" algn="tl" rotWithShape="0">
                    <a:schemeClr val="dk1">
                      <a:alpha val="40000"/>
                    </a:schemeClr>
                  </a:outerShdw>
                </a:effectLst>
              </a:rPr>
              <a:t>Reminder </a:t>
            </a:r>
          </a:p>
          <a:p>
            <a:pPr lvl="2"/>
            <a:r>
              <a:rPr lang="en-US" sz="1800" dirty="0">
                <a:ln w="0"/>
                <a:solidFill>
                  <a:schemeClr val="tx1"/>
                </a:solidFill>
                <a:effectLst>
                  <a:outerShdw blurRad="38100" dist="19050" dir="2700000" algn="tl" rotWithShape="0">
                    <a:schemeClr val="dk1">
                      <a:alpha val="40000"/>
                    </a:schemeClr>
                  </a:outerShdw>
                </a:effectLst>
              </a:rPr>
              <a:t>JW = Waste (separate line)</a:t>
            </a:r>
          </a:p>
          <a:p>
            <a:pPr lvl="2"/>
            <a:r>
              <a:rPr lang="en-US" sz="1800" dirty="0">
                <a:ln w="0"/>
                <a:solidFill>
                  <a:schemeClr val="tx1"/>
                </a:solidFill>
                <a:effectLst>
                  <a:outerShdw blurRad="38100" dist="19050" dir="2700000" algn="tl" rotWithShape="0">
                    <a:schemeClr val="dk1">
                      <a:alpha val="40000"/>
                    </a:schemeClr>
                  </a:outerShdw>
                </a:effectLst>
              </a:rPr>
              <a:t>JZ = No Waste – Single Dose</a:t>
            </a:r>
          </a:p>
          <a:p>
            <a:pPr lvl="3"/>
            <a:r>
              <a:rPr lang="en-US" sz="1600" dirty="0">
                <a:ln w="0"/>
                <a:solidFill>
                  <a:schemeClr val="tx1"/>
                </a:solidFill>
                <a:effectLst>
                  <a:outerShdw blurRad="38100" dist="19050" dir="2700000" algn="tl" rotWithShape="0">
                    <a:schemeClr val="dk1">
                      <a:alpha val="40000"/>
                    </a:schemeClr>
                  </a:outerShdw>
                </a:effectLst>
              </a:rPr>
              <a:t>(do not count overfill or waste less than the billing unit)</a:t>
            </a:r>
          </a:p>
          <a:p>
            <a:pPr lvl="2"/>
            <a:r>
              <a:rPr lang="en-US" sz="2000" dirty="0">
                <a:ln w="0"/>
                <a:solidFill>
                  <a:schemeClr val="tx1"/>
                </a:solidFill>
                <a:effectLst>
                  <a:outerShdw blurRad="38100" dist="19050" dir="2700000" algn="tl" rotWithShape="0">
                    <a:schemeClr val="dk1">
                      <a:alpha val="40000"/>
                    </a:schemeClr>
                  </a:outerShdw>
                </a:effectLst>
              </a:rPr>
              <a:t>You must utilize the smallest vial available</a:t>
            </a:r>
          </a:p>
          <a:p>
            <a:pPr lvl="3"/>
            <a:r>
              <a:rPr lang="en-US" sz="1600" dirty="0">
                <a:ln w="0"/>
                <a:solidFill>
                  <a:schemeClr val="tx1"/>
                </a:solidFill>
                <a:effectLst>
                  <a:outerShdw blurRad="38100" dist="19050" dir="2700000" algn="tl" rotWithShape="0">
                    <a:schemeClr val="dk1">
                      <a:alpha val="40000"/>
                    </a:schemeClr>
                  </a:outerShdw>
                </a:effectLst>
              </a:rPr>
              <a:t>“JW Modifier Denials”</a:t>
            </a:r>
          </a:p>
        </p:txBody>
      </p:sp>
      <p:sp>
        <p:nvSpPr>
          <p:cNvPr id="4" name="TextBox 3">
            <a:extLst>
              <a:ext uri="{FF2B5EF4-FFF2-40B4-BE49-F238E27FC236}">
                <a16:creationId xmlns:a16="http://schemas.microsoft.com/office/drawing/2014/main" id="{6C9F07B4-5249-F84B-8433-41CC9B7664D9}"/>
              </a:ext>
            </a:extLst>
          </p:cNvPr>
          <p:cNvSpPr txBox="1"/>
          <p:nvPr/>
        </p:nvSpPr>
        <p:spPr>
          <a:xfrm>
            <a:off x="457200" y="4876800"/>
            <a:ext cx="7543800" cy="1107996"/>
          </a:xfrm>
          <a:prstGeom prst="rect">
            <a:avLst/>
          </a:prstGeom>
          <a:noFill/>
        </p:spPr>
        <p:txBody>
          <a:bodyPr wrap="square" rtlCol="0">
            <a:spAutoFit/>
          </a:bodyPr>
          <a:lstStyle/>
          <a:p>
            <a:r>
              <a:rPr lang="en-US" sz="1600" dirty="0">
                <a:solidFill>
                  <a:schemeClr val="bg1"/>
                </a:solidFill>
              </a:rPr>
              <a:t>Link to </a:t>
            </a:r>
            <a:r>
              <a:rPr lang="en-US" sz="1600" dirty="0" err="1">
                <a:solidFill>
                  <a:schemeClr val="bg1"/>
                </a:solidFill>
              </a:rPr>
              <a:t>Novitas</a:t>
            </a:r>
            <a:r>
              <a:rPr lang="en-US" sz="1600" dirty="0">
                <a:solidFill>
                  <a:schemeClr val="bg1"/>
                </a:solidFill>
              </a:rPr>
              <a:t> Instructions:</a:t>
            </a:r>
          </a:p>
          <a:p>
            <a:r>
              <a:rPr lang="en-US" sz="1600" dirty="0">
                <a:solidFill>
                  <a:schemeClr val="bg1"/>
                </a:solidFill>
                <a:hlinkClick r:id="rId2"/>
              </a:rPr>
              <a:t>https://www.novitas-solutions.com/webcenter/portal/MedicareJH/pagebyid?contentId=00142500</a:t>
            </a:r>
            <a:endParaRPr lang="en-US" sz="1600" dirty="0">
              <a:solidFill>
                <a:schemeClr val="bg1"/>
              </a:solidFill>
            </a:endParaRPr>
          </a:p>
          <a:p>
            <a:r>
              <a:rPr lang="en-US" dirty="0">
                <a:solidFill>
                  <a:schemeClr val="bg1"/>
                </a:solidFill>
              </a:rPr>
              <a:t> </a:t>
            </a:r>
          </a:p>
        </p:txBody>
      </p:sp>
    </p:spTree>
    <p:extLst>
      <p:ext uri="{BB962C8B-B14F-4D97-AF65-F5344CB8AC3E}">
        <p14:creationId xmlns:p14="http://schemas.microsoft.com/office/powerpoint/2010/main" val="114045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68DB4-4B37-5944-9AC3-2E65A68A7359}"/>
              </a:ext>
            </a:extLst>
          </p:cNvPr>
          <p:cNvSpPr>
            <a:spLocks noGrp="1"/>
          </p:cNvSpPr>
          <p:nvPr>
            <p:ph type="title"/>
          </p:nvPr>
        </p:nvSpPr>
        <p:spPr/>
        <p:txBody>
          <a:bodyPr/>
          <a:lstStyle/>
          <a:p>
            <a:r>
              <a:rPr lang="en-US" dirty="0">
                <a:solidFill>
                  <a:schemeClr val="bg1"/>
                </a:solidFill>
              </a:rPr>
              <a:t>Modifiers</a:t>
            </a:r>
            <a:endParaRPr lang="en-US" dirty="0"/>
          </a:p>
        </p:txBody>
      </p:sp>
      <p:sp>
        <p:nvSpPr>
          <p:cNvPr id="3" name="Content Placeholder 2">
            <a:extLst>
              <a:ext uri="{FF2B5EF4-FFF2-40B4-BE49-F238E27FC236}">
                <a16:creationId xmlns:a16="http://schemas.microsoft.com/office/drawing/2014/main" id="{4475F514-1758-BD40-904A-6B8F79355A07}"/>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Unrelated Modifier Tidbit…</a:t>
            </a:r>
          </a:p>
          <a:p>
            <a:pPr lvl="1"/>
            <a:r>
              <a:rPr lang="en-US" sz="2000" dirty="0">
                <a:ln w="0"/>
                <a:solidFill>
                  <a:schemeClr val="tx1"/>
                </a:solidFill>
                <a:effectLst>
                  <a:outerShdw blurRad="38100" dist="19050" dir="2700000" algn="tl" rotWithShape="0">
                    <a:schemeClr val="dk1">
                      <a:alpha val="40000"/>
                    </a:schemeClr>
                  </a:outerShdw>
                </a:effectLst>
              </a:rPr>
              <a:t>Ever try to obtain a rejection from Medicare for off label use </a:t>
            </a:r>
            <a:r>
              <a:rPr lang="mr-IN" sz="2000" dirty="0">
                <a:ln w="0"/>
                <a:solidFill>
                  <a:schemeClr val="tx1"/>
                </a:solidFill>
                <a:effectLst>
                  <a:outerShdw blurRad="38100" dist="19050" dir="2700000" algn="tl" rotWithShape="0">
                    <a:schemeClr val="dk1">
                      <a:alpha val="40000"/>
                    </a:schemeClr>
                  </a:outerShdw>
                </a:effectLst>
              </a:rPr>
              <a:t>–</a:t>
            </a:r>
            <a:r>
              <a:rPr lang="en-US" sz="2000" dirty="0">
                <a:ln w="0"/>
                <a:solidFill>
                  <a:schemeClr val="tx1"/>
                </a:solidFill>
                <a:effectLst>
                  <a:outerShdw blurRad="38100" dist="19050" dir="2700000" algn="tl" rotWithShape="0">
                    <a:schemeClr val="dk1">
                      <a:alpha val="40000"/>
                    </a:schemeClr>
                  </a:outerShdw>
                </a:effectLst>
              </a:rPr>
              <a:t> to apply for free drug </a:t>
            </a:r>
            <a:r>
              <a:rPr lang="mr-IN" sz="2000" dirty="0">
                <a:ln w="0"/>
                <a:solidFill>
                  <a:schemeClr val="tx1"/>
                </a:solidFill>
                <a:effectLst>
                  <a:outerShdw blurRad="38100" dist="19050" dir="2700000" algn="tl" rotWithShape="0">
                    <a:schemeClr val="dk1">
                      <a:alpha val="40000"/>
                    </a:schemeClr>
                  </a:outerShdw>
                </a:effectLst>
              </a:rPr>
              <a:t>–</a:t>
            </a:r>
            <a:r>
              <a:rPr lang="en-US" sz="2000" dirty="0">
                <a:ln w="0"/>
                <a:solidFill>
                  <a:schemeClr val="tx1"/>
                </a:solidFill>
                <a:effectLst>
                  <a:outerShdw blurRad="38100" dist="19050" dir="2700000" algn="tl" rotWithShape="0">
                    <a:schemeClr val="dk1">
                      <a:alpha val="40000"/>
                    </a:schemeClr>
                  </a:outerShdw>
                </a:effectLst>
              </a:rPr>
              <a:t> but based on the diagnosis code Medicare will reimburse anyway?  </a:t>
            </a:r>
          </a:p>
          <a:p>
            <a:pPr marL="0" lvl="0" indent="0" algn="ctr">
              <a:buNone/>
            </a:pPr>
            <a:endParaRPr lang="en-US" sz="1200" dirty="0">
              <a:ln w="0"/>
              <a:solidFill>
                <a:srgbClr val="FF0000"/>
              </a:solidFill>
              <a:effectLst>
                <a:outerShdw blurRad="38100" dist="19050" dir="2700000" algn="tl" rotWithShape="0">
                  <a:schemeClr val="dk1">
                    <a:alpha val="40000"/>
                  </a:schemeClr>
                </a:outerShdw>
              </a:effectLst>
            </a:endParaRPr>
          </a:p>
          <a:p>
            <a:pPr marL="0" lvl="0" indent="0" algn="ctr">
              <a:buNone/>
            </a:pPr>
            <a:r>
              <a:rPr lang="en-US" sz="2400" dirty="0">
                <a:ln w="0"/>
                <a:solidFill>
                  <a:srgbClr val="FF0000"/>
                </a:solidFill>
                <a:effectLst>
                  <a:outerShdw blurRad="38100" dist="19050" dir="2700000" algn="tl" rotWithShape="0">
                    <a:schemeClr val="dk1">
                      <a:alpha val="40000"/>
                    </a:schemeClr>
                  </a:outerShdw>
                </a:effectLst>
              </a:rPr>
              <a:t>What do you do???  </a:t>
            </a:r>
          </a:p>
          <a:p>
            <a:pPr marL="285750" lvl="0" indent="-285750">
              <a:buFont typeface="Arial"/>
              <a:buChar char="•"/>
            </a:pPr>
            <a:endParaRPr lang="en-US" sz="700" dirty="0">
              <a:ln w="0"/>
              <a:solidFill>
                <a:schemeClr val="tx1"/>
              </a:solidFill>
              <a:effectLst>
                <a:outerShdw blurRad="38100" dist="19050" dir="2700000" algn="tl" rotWithShape="0">
                  <a:schemeClr val="dk1">
                    <a:alpha val="40000"/>
                  </a:schemeClr>
                </a:outerShdw>
              </a:effectLst>
            </a:endParaRPr>
          </a:p>
          <a:p>
            <a:pPr marL="285750" lvl="0" indent="-285750">
              <a:buFont typeface="Arial"/>
              <a:buChar char="•"/>
            </a:pPr>
            <a:endParaRPr lang="en-US" sz="1200" dirty="0">
              <a:ln w="0"/>
              <a:solidFill>
                <a:schemeClr val="tx1"/>
              </a:solidFill>
              <a:effectLst>
                <a:outerShdw blurRad="38100" dist="19050" dir="2700000" algn="tl" rotWithShape="0">
                  <a:schemeClr val="dk1">
                    <a:alpha val="40000"/>
                  </a:schemeClr>
                </a:outerShdw>
              </a:effectLst>
            </a:endParaRPr>
          </a:p>
          <a:p>
            <a:pPr marL="285750" lvl="0" indent="-285750">
              <a:buFont typeface="Arial"/>
              <a:buChar char="•"/>
            </a:pPr>
            <a:r>
              <a:rPr lang="en-US" sz="2400" dirty="0">
                <a:ln w="0"/>
                <a:solidFill>
                  <a:schemeClr val="tx1"/>
                </a:solidFill>
                <a:effectLst>
                  <a:outerShdw blurRad="38100" dist="19050" dir="2700000" algn="tl" rotWithShape="0">
                    <a:schemeClr val="dk1">
                      <a:alpha val="40000"/>
                    </a:schemeClr>
                  </a:outerShdw>
                </a:effectLst>
              </a:rPr>
              <a:t>USE MODIFIER GZ!  </a:t>
            </a:r>
          </a:p>
          <a:p>
            <a:pPr marL="685800" lvl="1">
              <a:buFont typeface="Arial"/>
              <a:buChar char="•"/>
            </a:pPr>
            <a:r>
              <a:rPr lang="en-US" sz="2000" dirty="0">
                <a:ln w="0"/>
                <a:solidFill>
                  <a:schemeClr val="tx1"/>
                </a:solidFill>
                <a:effectLst>
                  <a:outerShdw blurRad="38100" dist="19050" dir="2700000" algn="tl" rotWithShape="0">
                    <a:schemeClr val="dk1">
                      <a:alpha val="40000"/>
                    </a:schemeClr>
                  </a:outerShdw>
                </a:effectLst>
              </a:rPr>
              <a:t>Medicare must deny service!</a:t>
            </a:r>
          </a:p>
          <a:p>
            <a:pPr marL="1085850" lvl="2">
              <a:buFont typeface="Arial"/>
              <a:buChar char="•"/>
            </a:pPr>
            <a:r>
              <a:rPr lang="en-US" sz="1800" dirty="0">
                <a:ln w="0"/>
                <a:solidFill>
                  <a:schemeClr val="tx1"/>
                </a:solidFill>
                <a:effectLst>
                  <a:outerShdw blurRad="38100" dist="19050" dir="2700000" algn="tl" rotWithShape="0">
                    <a:schemeClr val="dk1">
                      <a:alpha val="40000"/>
                    </a:schemeClr>
                  </a:outerShdw>
                </a:effectLst>
              </a:rPr>
              <a:t>Link to modifier GZ: </a:t>
            </a:r>
            <a:r>
              <a:rPr lang="en-US" sz="1800" dirty="0">
                <a:ln w="0"/>
                <a:solidFill>
                  <a:schemeClr val="tx1"/>
                </a:solidFill>
                <a:effectLst>
                  <a:outerShdw blurRad="38100" dist="19050" dir="2700000" algn="tl" rotWithShape="0">
                    <a:schemeClr val="dk1">
                      <a:alpha val="40000"/>
                    </a:schemeClr>
                  </a:outerShdw>
                </a:effectLst>
                <a:hlinkClick r:id="rId2"/>
              </a:rPr>
              <a:t>https://www.hhs.gov/guidance/document/auto-denial-claims-submitted-gz-modifier</a:t>
            </a:r>
            <a:endParaRPr lang="en-US" sz="1800" dirty="0">
              <a:ln w="0"/>
              <a:solidFill>
                <a:schemeClr val="tx1"/>
              </a:solidFill>
              <a:effectLst>
                <a:outerShdw blurRad="38100" dist="19050" dir="2700000" algn="tl" rotWithShape="0">
                  <a:schemeClr val="dk1">
                    <a:alpha val="40000"/>
                  </a:schemeClr>
                </a:outerShdw>
              </a:effectLst>
            </a:endParaRPr>
          </a:p>
          <a:p>
            <a:pPr marL="1085850" lvl="2">
              <a:buFont typeface="Arial"/>
              <a:buChar char="•"/>
            </a:pPr>
            <a:endParaRPr lang="en-US" sz="2000" dirty="0">
              <a:ln w="0"/>
              <a:solidFill>
                <a:schemeClr val="tx1"/>
              </a:solidFill>
              <a:effectLst>
                <a:outerShdw blurRad="38100" dist="19050" dir="2700000" algn="tl" rotWithShape="0">
                  <a:schemeClr val="dk1">
                    <a:alpha val="40000"/>
                  </a:schemeClr>
                </a:outerShdw>
              </a:effectLst>
            </a:endParaRPr>
          </a:p>
          <a:p>
            <a:pPr lvl="1"/>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879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072287D-6F9D-6747-955F-55FB40775947}"/>
              </a:ext>
            </a:extLst>
          </p:cNvPr>
          <p:cNvSpPr>
            <a:spLocks noGrp="1" noChangeArrowheads="1"/>
          </p:cNvSpPr>
          <p:nvPr>
            <p:ph type="title"/>
          </p:nvPr>
        </p:nvSpPr>
        <p:spPr>
          <a:xfrm>
            <a:off x="1981200" y="274638"/>
            <a:ext cx="6705600" cy="1143000"/>
          </a:xfrm>
        </p:spPr>
        <p:txBody>
          <a:bodyPr/>
          <a:lstStyle/>
          <a:p>
            <a:pPr eaLnBrk="1" hangingPunct="1"/>
            <a:r>
              <a:rPr lang="en-US" altLang="en-US" sz="3200" b="1" dirty="0">
                <a:solidFill>
                  <a:schemeClr val="bg1"/>
                </a:solidFill>
                <a:latin typeface="Comic Sans MS" panose="030F0902030302020204" pitchFamily="66" charset="0"/>
                <a:ea typeface="ＭＳ Ｐゴシック" panose="020B0600070205080204" pitchFamily="34" charset="-128"/>
              </a:rPr>
              <a:t>2024 PFS Top 10</a:t>
            </a:r>
            <a:r>
              <a:rPr lang="en-US" altLang="en-US" sz="2400" b="1" dirty="0">
                <a:solidFill>
                  <a:schemeClr val="bg1"/>
                </a:solidFill>
                <a:latin typeface="Comic Sans MS" panose="030F0902030302020204" pitchFamily="66" charset="0"/>
                <a:ea typeface="ＭＳ Ｐゴシック" panose="020B0600070205080204" pitchFamily="34" charset="-128"/>
              </a:rPr>
              <a:t> </a:t>
            </a:r>
          </a:p>
        </p:txBody>
      </p:sp>
      <p:sp>
        <p:nvSpPr>
          <p:cNvPr id="24580" name="Text Box 5">
            <a:extLst>
              <a:ext uri="{FF2B5EF4-FFF2-40B4-BE49-F238E27FC236}">
                <a16:creationId xmlns:a16="http://schemas.microsoft.com/office/drawing/2014/main" id="{30B349B5-8E07-1B4C-803B-F8DC6C9287B1}"/>
              </a:ext>
            </a:extLst>
          </p:cNvPr>
          <p:cNvSpPr txBox="1">
            <a:spLocks noChangeArrowheads="1"/>
          </p:cNvSpPr>
          <p:nvPr/>
        </p:nvSpPr>
        <p:spPr bwMode="auto">
          <a:xfrm>
            <a:off x="685800" y="6324600"/>
            <a:ext cx="845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solidFill>
                  <a:schemeClr val="bg1"/>
                </a:solidFill>
                <a:latin typeface="Comic Sans MS" panose="030F0902030302020204" pitchFamily="66" charset="0"/>
              </a:rPr>
              <a:t>#7   Telehealth</a:t>
            </a:r>
          </a:p>
        </p:txBody>
      </p:sp>
      <p:pic>
        <p:nvPicPr>
          <p:cNvPr id="24581" name="Picture 6">
            <a:extLst>
              <a:ext uri="{FF2B5EF4-FFF2-40B4-BE49-F238E27FC236}">
                <a16:creationId xmlns:a16="http://schemas.microsoft.com/office/drawing/2014/main" id="{0019069E-5279-3D4F-BFA3-962781F8A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6" t="30305" b="4033"/>
          <a:stretch>
            <a:fillRect/>
          </a:stretch>
        </p:blipFill>
        <p:spPr bwMode="auto">
          <a:xfrm>
            <a:off x="3810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E48E2F36-87B0-6447-A1A9-4AEB1439776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10000" y="1433741"/>
            <a:ext cx="3429000" cy="4543728"/>
          </a:xfrm>
          <a:prstGeom prst="rect">
            <a:avLst/>
          </a:prstGeom>
          <a:ln>
            <a:noFill/>
          </a:ln>
          <a:effectLst>
            <a:softEdge rad="112500"/>
          </a:effectLst>
        </p:spPr>
      </p:pic>
      <p:sp>
        <p:nvSpPr>
          <p:cNvPr id="5" name="Oval Callout 4">
            <a:extLst>
              <a:ext uri="{FF2B5EF4-FFF2-40B4-BE49-F238E27FC236}">
                <a16:creationId xmlns:a16="http://schemas.microsoft.com/office/drawing/2014/main" id="{6B8BE480-17CF-1842-9F88-70EAF87CC04A}"/>
              </a:ext>
            </a:extLst>
          </p:cNvPr>
          <p:cNvSpPr/>
          <p:nvPr/>
        </p:nvSpPr>
        <p:spPr>
          <a:xfrm>
            <a:off x="533400" y="2362200"/>
            <a:ext cx="2209800" cy="1352286"/>
          </a:xfrm>
          <a:prstGeom prst="wedgeEllipseCallout">
            <a:avLst>
              <a:gd name="adj1" fmla="val 149282"/>
              <a:gd name="adj2" fmla="val -4518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Yes doctor, I’m feeling GREAT!</a:t>
            </a:r>
          </a:p>
        </p:txBody>
      </p:sp>
    </p:spTree>
    <p:extLst>
      <p:ext uri="{BB962C8B-B14F-4D97-AF65-F5344CB8AC3E}">
        <p14:creationId xmlns:p14="http://schemas.microsoft.com/office/powerpoint/2010/main" val="385949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F5DC-D3AE-1F47-8B28-343F3684EB05}"/>
              </a:ext>
            </a:extLst>
          </p:cNvPr>
          <p:cNvSpPr>
            <a:spLocks noGrp="1"/>
          </p:cNvSpPr>
          <p:nvPr>
            <p:ph type="title"/>
          </p:nvPr>
        </p:nvSpPr>
        <p:spPr/>
        <p:txBody>
          <a:bodyPr/>
          <a:lstStyle/>
          <a:p>
            <a:r>
              <a:rPr lang="en-US" dirty="0">
                <a:solidFill>
                  <a:schemeClr val="bg1"/>
                </a:solidFill>
              </a:rPr>
              <a:t>2024 Telehealth</a:t>
            </a:r>
            <a:endParaRPr lang="en-US" dirty="0"/>
          </a:p>
        </p:txBody>
      </p:sp>
      <p:sp>
        <p:nvSpPr>
          <p:cNvPr id="3" name="Content Placeholder 2">
            <a:extLst>
              <a:ext uri="{FF2B5EF4-FFF2-40B4-BE49-F238E27FC236}">
                <a16:creationId xmlns:a16="http://schemas.microsoft.com/office/drawing/2014/main" id="{60729D52-190A-1444-B858-F084758D9AD5}"/>
              </a:ext>
            </a:extLst>
          </p:cNvPr>
          <p:cNvSpPr>
            <a:spLocks noGrp="1"/>
          </p:cNvSpPr>
          <p:nvPr>
            <p:ph idx="1"/>
          </p:nvPr>
        </p:nvSpPr>
        <p:spPr>
          <a:xfrm>
            <a:off x="838200" y="1752600"/>
            <a:ext cx="7467600" cy="4525963"/>
          </a:xfrm>
        </p:spPr>
        <p:style>
          <a:lnRef idx="2">
            <a:schemeClr val="dk1"/>
          </a:lnRef>
          <a:fillRef idx="1">
            <a:schemeClr val="lt1"/>
          </a:fillRef>
          <a:effectRef idx="0">
            <a:schemeClr val="dk1"/>
          </a:effectRef>
          <a:fontRef idx="minor">
            <a:schemeClr val="dk1"/>
          </a:fontRef>
        </p:style>
        <p:txBody>
          <a:bodyPr/>
          <a:lstStyle/>
          <a:p>
            <a:endParaRPr lang="en-US" sz="2800" dirty="0">
              <a:ln w="0"/>
              <a:solidFill>
                <a:schemeClr val="tx1"/>
              </a:solidFill>
              <a:effectLst>
                <a:outerShdw blurRad="38100" dist="19050" dir="2700000" algn="tl" rotWithShape="0">
                  <a:schemeClr val="dk1">
                    <a:alpha val="40000"/>
                  </a:schemeClr>
                </a:outerShdw>
              </a:effectLst>
            </a:endParaRPr>
          </a:p>
          <a:p>
            <a:r>
              <a:rPr lang="en-US" sz="2800" dirty="0">
                <a:ln w="0"/>
                <a:solidFill>
                  <a:schemeClr val="tx1"/>
                </a:solidFill>
                <a:effectLst>
                  <a:outerShdw blurRad="38100" dist="19050" dir="2700000" algn="tl" rotWithShape="0">
                    <a:schemeClr val="dk1">
                      <a:alpha val="40000"/>
                    </a:schemeClr>
                  </a:outerShdw>
                </a:effectLst>
              </a:rPr>
              <a:t>Expanded the scope of originating sites for services furnished via telehealth to include </a:t>
            </a:r>
          </a:p>
          <a:p>
            <a:pPr lvl="1"/>
            <a:r>
              <a:rPr lang="en-US" sz="2400" dirty="0">
                <a:ln w="0"/>
                <a:solidFill>
                  <a:schemeClr val="tx1"/>
                </a:solidFill>
                <a:effectLst>
                  <a:outerShdw blurRad="38100" dist="19050" dir="2700000" algn="tl" rotWithShape="0">
                    <a:schemeClr val="dk1">
                      <a:alpha val="40000"/>
                    </a:schemeClr>
                  </a:outerShdw>
                </a:effectLst>
              </a:rPr>
              <a:t>any site where the beneficiary is located at the time of the service </a:t>
            </a:r>
          </a:p>
          <a:p>
            <a:pPr lvl="1"/>
            <a:r>
              <a:rPr lang="en-US" sz="2400" dirty="0">
                <a:ln w="0"/>
                <a:solidFill>
                  <a:schemeClr val="tx1"/>
                </a:solidFill>
                <a:effectLst>
                  <a:outerShdw blurRad="38100" dist="19050" dir="2700000" algn="tl" rotWithShape="0">
                    <a:schemeClr val="dk1">
                      <a:alpha val="40000"/>
                    </a:schemeClr>
                  </a:outerShdw>
                </a:effectLst>
              </a:rPr>
              <a:t>including the patient’s home</a:t>
            </a:r>
          </a:p>
          <a:p>
            <a:endParaRPr lang="en-US" dirty="0">
              <a:ln w="0"/>
              <a:solidFill>
                <a:schemeClr val="tx1"/>
              </a:solidFill>
              <a:effectLst>
                <a:outerShdw blurRad="38100" dist="19050" dir="2700000" algn="tl" rotWithShape="0">
                  <a:schemeClr val="dk1">
                    <a:alpha val="40000"/>
                  </a:schemeClr>
                </a:outerShdw>
              </a:effectLst>
            </a:endParaRPr>
          </a:p>
        </p:txBody>
      </p:sp>
      <p:pic>
        <p:nvPicPr>
          <p:cNvPr id="1028" name="Picture 4" descr="Value-Based Care Through Telehealth">
            <a:extLst>
              <a:ext uri="{FF2B5EF4-FFF2-40B4-BE49-F238E27FC236}">
                <a16:creationId xmlns:a16="http://schemas.microsoft.com/office/drawing/2014/main" id="{95863FB1-51D4-024C-862F-E1A31E7A7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616" y="4648200"/>
            <a:ext cx="2486848" cy="129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5346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1DB7-40C3-1E44-B654-6BE662315274}"/>
              </a:ext>
            </a:extLst>
          </p:cNvPr>
          <p:cNvSpPr>
            <a:spLocks noGrp="1"/>
          </p:cNvSpPr>
          <p:nvPr>
            <p:ph type="title"/>
          </p:nvPr>
        </p:nvSpPr>
        <p:spPr/>
        <p:txBody>
          <a:bodyPr/>
          <a:lstStyle/>
          <a:p>
            <a:r>
              <a:rPr lang="en-US" dirty="0">
                <a:solidFill>
                  <a:schemeClr val="bg1"/>
                </a:solidFill>
              </a:rPr>
              <a:t>2024 Telehealth</a:t>
            </a:r>
            <a:endParaRPr lang="en-US" dirty="0"/>
          </a:p>
        </p:txBody>
      </p:sp>
      <p:sp>
        <p:nvSpPr>
          <p:cNvPr id="3" name="Content Placeholder 2">
            <a:extLst>
              <a:ext uri="{FF2B5EF4-FFF2-40B4-BE49-F238E27FC236}">
                <a16:creationId xmlns:a16="http://schemas.microsoft.com/office/drawing/2014/main" id="{EBF51B3D-6E1E-774F-9524-67D6CDA83455}"/>
              </a:ext>
            </a:extLst>
          </p:cNvPr>
          <p:cNvSpPr>
            <a:spLocks noGrp="1"/>
          </p:cNvSpPr>
          <p:nvPr>
            <p:ph idx="1"/>
          </p:nvPr>
        </p:nvSpPr>
        <p:spPr>
          <a:xfrm>
            <a:off x="457200" y="1600200"/>
            <a:ext cx="8229600" cy="4800600"/>
          </a:xfrm>
        </p:spPr>
        <p:style>
          <a:lnRef idx="2">
            <a:schemeClr val="dk1"/>
          </a:lnRef>
          <a:fillRef idx="1">
            <a:schemeClr val="lt1"/>
          </a:fillRef>
          <a:effectRef idx="0">
            <a:schemeClr val="dk1"/>
          </a:effectRef>
          <a:fontRef idx="minor">
            <a:schemeClr val="dk1"/>
          </a:fontRef>
        </p:style>
        <p:txBody>
          <a:bodyPr/>
          <a:lstStyle/>
          <a:p>
            <a:endParaRPr lang="en-US" sz="2800" dirty="0">
              <a:ln w="0"/>
              <a:solidFill>
                <a:schemeClr val="tx1"/>
              </a:solidFill>
              <a:effectLst>
                <a:outerShdw blurRad="38100" dist="19050" dir="2700000" algn="tl" rotWithShape="0">
                  <a:schemeClr val="dk1">
                    <a:alpha val="40000"/>
                  </a:schemeClr>
                </a:outerShdw>
              </a:effectLst>
            </a:endParaRPr>
          </a:p>
          <a:p>
            <a:r>
              <a:rPr lang="en-US" sz="2800" dirty="0">
                <a:ln w="0"/>
                <a:solidFill>
                  <a:schemeClr val="tx1"/>
                </a:solidFill>
                <a:effectLst>
                  <a:outerShdw blurRad="38100" dist="19050" dir="2700000" algn="tl" rotWithShape="0">
                    <a:schemeClr val="dk1">
                      <a:alpha val="40000"/>
                    </a:schemeClr>
                  </a:outerShdw>
                </a:effectLst>
              </a:rPr>
              <a:t>Place of Service: CMS requires POS to be the place where the patient is located</a:t>
            </a:r>
          </a:p>
          <a:p>
            <a:endParaRPr lang="en-US" sz="900" dirty="0">
              <a:ln w="0"/>
              <a:solidFill>
                <a:schemeClr val="tx1"/>
              </a:solidFill>
              <a:effectLst>
                <a:outerShdw blurRad="38100" dist="19050" dir="2700000" algn="tl" rotWithShape="0">
                  <a:schemeClr val="dk1">
                    <a:alpha val="40000"/>
                  </a:schemeClr>
                </a:outerShdw>
              </a:effectLst>
            </a:endParaRPr>
          </a:p>
          <a:p>
            <a:pPr lvl="1"/>
            <a:r>
              <a:rPr lang="en-US" sz="2000" dirty="0">
                <a:ln w="0"/>
                <a:solidFill>
                  <a:schemeClr val="tx1"/>
                </a:solidFill>
                <a:effectLst>
                  <a:outerShdw blurRad="38100" dist="19050" dir="2700000" algn="tl" rotWithShape="0">
                    <a:schemeClr val="dk1">
                      <a:alpha val="40000"/>
                    </a:schemeClr>
                  </a:outerShdw>
                </a:effectLst>
              </a:rPr>
              <a:t>POS “02”-</a:t>
            </a:r>
          </a:p>
          <a:p>
            <a:pPr lvl="2"/>
            <a:r>
              <a:rPr lang="en-US" sz="1800" dirty="0">
                <a:ln w="0"/>
                <a:solidFill>
                  <a:schemeClr val="tx1"/>
                </a:solidFill>
                <a:effectLst>
                  <a:outerShdw blurRad="38100" dist="19050" dir="2700000" algn="tl" rotWithShape="0">
                    <a:schemeClr val="dk1">
                      <a:alpha val="40000"/>
                    </a:schemeClr>
                  </a:outerShdw>
                </a:effectLst>
              </a:rPr>
              <a:t>Telehealth Provided Other Than in Patient’s Home (facility rate)</a:t>
            </a:r>
          </a:p>
          <a:p>
            <a:pPr lvl="1"/>
            <a:endParaRPr lang="en-US" sz="2000" dirty="0">
              <a:ln w="0"/>
              <a:solidFill>
                <a:schemeClr val="tx1"/>
              </a:solidFill>
              <a:effectLst>
                <a:outerShdw blurRad="38100" dist="19050" dir="2700000" algn="tl" rotWithShape="0">
                  <a:schemeClr val="dk1">
                    <a:alpha val="40000"/>
                  </a:schemeClr>
                </a:outerShdw>
              </a:effectLst>
            </a:endParaRPr>
          </a:p>
          <a:p>
            <a:pPr lvl="1"/>
            <a:r>
              <a:rPr lang="en-US" sz="2000" dirty="0">
                <a:ln w="0"/>
                <a:solidFill>
                  <a:schemeClr val="tx1"/>
                </a:solidFill>
                <a:effectLst>
                  <a:outerShdw blurRad="38100" dist="19050" dir="2700000" algn="tl" rotWithShape="0">
                    <a:schemeClr val="dk1">
                      <a:alpha val="40000"/>
                    </a:schemeClr>
                  </a:outerShdw>
                </a:effectLst>
              </a:rPr>
              <a:t>POS “10”-</a:t>
            </a:r>
          </a:p>
          <a:p>
            <a:pPr lvl="2"/>
            <a:r>
              <a:rPr lang="en-US" sz="1800" dirty="0">
                <a:ln w="0"/>
                <a:solidFill>
                  <a:schemeClr val="tx1"/>
                </a:solidFill>
                <a:effectLst>
                  <a:outerShdw blurRad="38100" dist="19050" dir="2700000" algn="tl" rotWithShape="0">
                    <a:schemeClr val="dk1">
                      <a:alpha val="40000"/>
                    </a:schemeClr>
                  </a:outerShdw>
                </a:effectLst>
              </a:rPr>
              <a:t>Telehealth Provided in Patient’s Home (non-facility rate </a:t>
            </a:r>
            <a:r>
              <a:rPr lang="mr-IN" sz="1800" dirty="0">
                <a:ln w="0"/>
                <a:solidFill>
                  <a:schemeClr val="tx1"/>
                </a:solidFill>
                <a:effectLst>
                  <a:outerShdw blurRad="38100" dist="19050" dir="2700000" algn="tl" rotWithShape="0">
                    <a:schemeClr val="dk1">
                      <a:alpha val="40000"/>
                    </a:schemeClr>
                  </a:outerShdw>
                </a:effectLst>
              </a:rPr>
              <a:t>–</a:t>
            </a:r>
            <a:r>
              <a:rPr lang="en-US" sz="1800" dirty="0">
                <a:ln w="0"/>
                <a:solidFill>
                  <a:schemeClr val="tx1"/>
                </a:solidFill>
                <a:effectLst>
                  <a:outerShdw blurRad="38100" dist="19050" dir="2700000" algn="tl" rotWithShape="0">
                    <a:schemeClr val="dk1">
                      <a:alpha val="40000"/>
                    </a:schemeClr>
                  </a:outerShdw>
                </a:effectLst>
              </a:rPr>
              <a:t> </a:t>
            </a:r>
            <a:r>
              <a:rPr lang="en-US" sz="1800" dirty="0" err="1">
                <a:ln w="0"/>
                <a:solidFill>
                  <a:schemeClr val="tx1"/>
                </a:solidFill>
                <a:effectLst>
                  <a:outerShdw blurRad="38100" dist="19050" dir="2700000" algn="tl" rotWithShape="0">
                    <a:schemeClr val="dk1">
                      <a:alpha val="40000"/>
                    </a:schemeClr>
                  </a:outerShdw>
                </a:effectLst>
              </a:rPr>
              <a:t>ie</a:t>
            </a:r>
            <a:r>
              <a:rPr lang="en-US" sz="1800" dirty="0">
                <a:ln w="0"/>
                <a:solidFill>
                  <a:schemeClr val="tx1"/>
                </a:solidFill>
                <a:effectLst>
                  <a:outerShdw blurRad="38100" dist="19050" dir="2700000" algn="tl" rotWithShape="0">
                    <a:schemeClr val="dk1">
                      <a:alpha val="40000"/>
                    </a:schemeClr>
                  </a:outerShdw>
                </a:effectLst>
              </a:rPr>
              <a:t>: higher)</a:t>
            </a:r>
          </a:p>
          <a:p>
            <a:pPr lvl="5"/>
            <a:r>
              <a:rPr lang="en-US" sz="1800" dirty="0">
                <a:ln w="0"/>
                <a:solidFill>
                  <a:schemeClr val="tx1"/>
                </a:solidFill>
                <a:effectLst>
                  <a:outerShdw blurRad="38100" dist="19050" dir="2700000" algn="tl" rotWithShape="0">
                    <a:schemeClr val="dk1">
                      <a:alpha val="40000"/>
                    </a:schemeClr>
                  </a:outerShdw>
                </a:effectLst>
              </a:rPr>
              <a:t>No more modifier 95 </a:t>
            </a:r>
          </a:p>
          <a:p>
            <a:pPr lvl="5"/>
            <a:r>
              <a:rPr lang="en-US" sz="1800" dirty="0">
                <a:ln w="0"/>
                <a:solidFill>
                  <a:schemeClr val="tx1"/>
                </a:solidFill>
                <a:effectLst>
                  <a:outerShdw blurRad="38100" dist="19050" dir="2700000" algn="tl" rotWithShape="0">
                    <a:schemeClr val="dk1">
                      <a:alpha val="40000"/>
                    </a:schemeClr>
                  </a:outerShdw>
                </a:effectLst>
              </a:rPr>
              <a:t>(see page 1767 PFS Final Rule)</a:t>
            </a:r>
          </a:p>
          <a:p>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7424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0012-AA57-AE43-91F1-F61FBE3DD181}"/>
              </a:ext>
            </a:extLst>
          </p:cNvPr>
          <p:cNvSpPr>
            <a:spLocks noGrp="1"/>
          </p:cNvSpPr>
          <p:nvPr>
            <p:ph type="title"/>
          </p:nvPr>
        </p:nvSpPr>
        <p:spPr/>
        <p:txBody>
          <a:bodyPr/>
          <a:lstStyle/>
          <a:p>
            <a:r>
              <a:rPr lang="en-US" dirty="0">
                <a:solidFill>
                  <a:schemeClr val="bg1"/>
                </a:solidFill>
              </a:rPr>
              <a:t>2024 Telehealth</a:t>
            </a:r>
          </a:p>
        </p:txBody>
      </p:sp>
      <p:pic>
        <p:nvPicPr>
          <p:cNvPr id="7" name="Picture 6" descr="A close-up of a document&#10;&#10;Description automatically generated">
            <a:extLst>
              <a:ext uri="{FF2B5EF4-FFF2-40B4-BE49-F238E27FC236}">
                <a16:creationId xmlns:a16="http://schemas.microsoft.com/office/drawing/2014/main" id="{0FA1AE64-AABC-B747-AB41-18A804A55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418488"/>
            <a:ext cx="6858000" cy="2210912"/>
          </a:xfrm>
          <a:prstGeom prst="rect">
            <a:avLst/>
          </a:prstGeom>
        </p:spPr>
      </p:pic>
      <p:pic>
        <p:nvPicPr>
          <p:cNvPr id="9" name="Picture 8" descr="A close-up of a document&#10;&#10;Description automatically generated">
            <a:extLst>
              <a:ext uri="{FF2B5EF4-FFF2-40B4-BE49-F238E27FC236}">
                <a16:creationId xmlns:a16="http://schemas.microsoft.com/office/drawing/2014/main" id="{AAF1432D-25FE-C648-9237-51EB87783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1302933"/>
            <a:ext cx="6924747" cy="2811867"/>
          </a:xfrm>
          <a:prstGeom prst="rect">
            <a:avLst/>
          </a:prstGeom>
        </p:spPr>
      </p:pic>
    </p:spTree>
    <p:extLst>
      <p:ext uri="{BB962C8B-B14F-4D97-AF65-F5344CB8AC3E}">
        <p14:creationId xmlns:p14="http://schemas.microsoft.com/office/powerpoint/2010/main" val="364934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072287D-6F9D-6747-955F-55FB40775947}"/>
              </a:ext>
            </a:extLst>
          </p:cNvPr>
          <p:cNvSpPr>
            <a:spLocks noGrp="1" noChangeArrowheads="1"/>
          </p:cNvSpPr>
          <p:nvPr>
            <p:ph type="title"/>
          </p:nvPr>
        </p:nvSpPr>
        <p:spPr>
          <a:xfrm>
            <a:off x="1981200" y="274638"/>
            <a:ext cx="6705600" cy="1143000"/>
          </a:xfrm>
        </p:spPr>
        <p:txBody>
          <a:bodyPr/>
          <a:lstStyle/>
          <a:p>
            <a:pPr eaLnBrk="1" hangingPunct="1"/>
            <a:r>
              <a:rPr lang="en-US" altLang="en-US" sz="3200" b="1" dirty="0">
                <a:solidFill>
                  <a:schemeClr val="bg1"/>
                </a:solidFill>
                <a:latin typeface="Comic Sans MS" panose="030F0902030302020204" pitchFamily="66" charset="0"/>
                <a:ea typeface="ＭＳ Ｐゴシック" panose="020B0600070205080204" pitchFamily="34" charset="-128"/>
              </a:rPr>
              <a:t>2024 PFS Top 10</a:t>
            </a:r>
            <a:r>
              <a:rPr lang="en-US" altLang="en-US" sz="2400" b="1" dirty="0">
                <a:solidFill>
                  <a:schemeClr val="bg1"/>
                </a:solidFill>
                <a:latin typeface="Comic Sans MS" panose="030F0902030302020204" pitchFamily="66" charset="0"/>
                <a:ea typeface="ＭＳ Ｐゴシック" panose="020B0600070205080204" pitchFamily="34" charset="-128"/>
              </a:rPr>
              <a:t> </a:t>
            </a:r>
          </a:p>
        </p:txBody>
      </p:sp>
      <p:sp>
        <p:nvSpPr>
          <p:cNvPr id="24580" name="Text Box 5">
            <a:extLst>
              <a:ext uri="{FF2B5EF4-FFF2-40B4-BE49-F238E27FC236}">
                <a16:creationId xmlns:a16="http://schemas.microsoft.com/office/drawing/2014/main" id="{30B349B5-8E07-1B4C-803B-F8DC6C9287B1}"/>
              </a:ext>
            </a:extLst>
          </p:cNvPr>
          <p:cNvSpPr txBox="1">
            <a:spLocks noChangeArrowheads="1"/>
          </p:cNvSpPr>
          <p:nvPr/>
        </p:nvSpPr>
        <p:spPr bwMode="auto">
          <a:xfrm>
            <a:off x="685800" y="6324600"/>
            <a:ext cx="845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solidFill>
                  <a:schemeClr val="bg1"/>
                </a:solidFill>
                <a:latin typeface="Comic Sans MS" panose="030F0902030302020204" pitchFamily="66" charset="0"/>
              </a:rPr>
              <a:t>#6  Remote Patient Monitoring</a:t>
            </a:r>
          </a:p>
        </p:txBody>
      </p:sp>
      <p:pic>
        <p:nvPicPr>
          <p:cNvPr id="24581" name="Picture 6">
            <a:extLst>
              <a:ext uri="{FF2B5EF4-FFF2-40B4-BE49-F238E27FC236}">
                <a16:creationId xmlns:a16="http://schemas.microsoft.com/office/drawing/2014/main" id="{0019069E-5279-3D4F-BFA3-962781F8A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6" t="30305" b="4033"/>
          <a:stretch>
            <a:fillRect/>
          </a:stretch>
        </p:blipFill>
        <p:spPr bwMode="auto">
          <a:xfrm>
            <a:off x="3810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Content Placeholder 5" descr="A person wearing virtual reality goggles&#10;&#10;Description automatically generated">
            <a:extLst>
              <a:ext uri="{FF2B5EF4-FFF2-40B4-BE49-F238E27FC236}">
                <a16:creationId xmlns:a16="http://schemas.microsoft.com/office/drawing/2014/main" id="{CFF8B93F-1FA2-AC4A-A813-189B0EC6D42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19912" y="1600200"/>
            <a:ext cx="3704175" cy="4525963"/>
          </a:xfrm>
        </p:spPr>
      </p:pic>
    </p:spTree>
    <p:extLst>
      <p:ext uri="{BB962C8B-B14F-4D97-AF65-F5344CB8AC3E}">
        <p14:creationId xmlns:p14="http://schemas.microsoft.com/office/powerpoint/2010/main" val="246269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B16E-AA2A-8948-B534-C07A0C60F113}"/>
              </a:ext>
            </a:extLst>
          </p:cNvPr>
          <p:cNvSpPr>
            <a:spLocks noGrp="1"/>
          </p:cNvSpPr>
          <p:nvPr>
            <p:ph type="title"/>
          </p:nvPr>
        </p:nvSpPr>
        <p:spPr/>
        <p:txBody>
          <a:bodyPr/>
          <a:lstStyle/>
          <a:p>
            <a:r>
              <a:rPr lang="en-US" dirty="0">
                <a:solidFill>
                  <a:schemeClr val="bg1"/>
                </a:solidFill>
              </a:rPr>
              <a:t>Remote Patient Monitoring</a:t>
            </a:r>
          </a:p>
        </p:txBody>
      </p:sp>
      <p:sp>
        <p:nvSpPr>
          <p:cNvPr id="3" name="Content Placeholder 2">
            <a:extLst>
              <a:ext uri="{FF2B5EF4-FFF2-40B4-BE49-F238E27FC236}">
                <a16:creationId xmlns:a16="http://schemas.microsoft.com/office/drawing/2014/main" id="{D24A8944-4438-C144-BAA0-2F71139610AF}"/>
              </a:ext>
            </a:extLst>
          </p:cNvPr>
          <p:cNvSpPr>
            <a:spLocks noGrp="1"/>
          </p:cNvSpPr>
          <p:nvPr>
            <p:ph idx="1"/>
          </p:nvPr>
        </p:nvSpPr>
        <p:spPr>
          <a:xfrm>
            <a:off x="457200" y="1371600"/>
            <a:ext cx="8229600" cy="4800600"/>
          </a:xfrm>
        </p:spPr>
        <p:style>
          <a:lnRef idx="2">
            <a:schemeClr val="dk1"/>
          </a:lnRef>
          <a:fillRef idx="1">
            <a:schemeClr val="lt1"/>
          </a:fillRef>
          <a:effectRef idx="0">
            <a:schemeClr val="dk1"/>
          </a:effectRef>
          <a:fontRef idx="minor">
            <a:schemeClr val="dk1"/>
          </a:fontRef>
        </p:style>
        <p:txBody>
          <a:bodyPr/>
          <a:lstStyle/>
          <a:p>
            <a:endParaRPr lang="en-US" sz="1800" dirty="0">
              <a:ln w="0"/>
              <a:solidFill>
                <a:schemeClr val="tx1"/>
              </a:solidFill>
              <a:effectLst>
                <a:outerShdw blurRad="38100" dist="19050" dir="2700000" algn="tl" rotWithShape="0">
                  <a:schemeClr val="dk1">
                    <a:alpha val="40000"/>
                  </a:schemeClr>
                </a:outerShdw>
              </a:effectLst>
            </a:endParaRPr>
          </a:p>
          <a:p>
            <a:r>
              <a:rPr lang="en-US" sz="1800" b="1" dirty="0">
                <a:ln w="0"/>
                <a:solidFill>
                  <a:schemeClr val="tx1"/>
                </a:solidFill>
                <a:effectLst>
                  <a:outerShdw blurRad="38100" dist="19050" dir="2700000" algn="tl" rotWithShape="0">
                    <a:schemeClr val="dk1">
                      <a:alpha val="40000"/>
                    </a:schemeClr>
                  </a:outerShdw>
                </a:effectLst>
              </a:rPr>
              <a:t>Clarification</a:t>
            </a:r>
            <a:r>
              <a:rPr lang="en-US" sz="1800" dirty="0">
                <a:ln w="0"/>
                <a:solidFill>
                  <a:schemeClr val="tx1"/>
                </a:solidFill>
                <a:effectLst>
                  <a:outerShdw blurRad="38100" dist="19050" dir="2700000" algn="tl" rotWithShape="0">
                    <a:schemeClr val="dk1">
                      <a:alpha val="40000"/>
                    </a:schemeClr>
                  </a:outerShdw>
                </a:effectLst>
              </a:rPr>
              <a:t> - CPT 98980 (1</a:t>
            </a:r>
            <a:r>
              <a:rPr lang="en-US" sz="1800" baseline="30000" dirty="0">
                <a:ln w="0"/>
                <a:solidFill>
                  <a:schemeClr val="tx1"/>
                </a:solidFill>
                <a:effectLst>
                  <a:outerShdw blurRad="38100" dist="19050" dir="2700000" algn="tl" rotWithShape="0">
                    <a:schemeClr val="dk1">
                      <a:alpha val="40000"/>
                    </a:schemeClr>
                  </a:outerShdw>
                </a:effectLst>
              </a:rPr>
              <a:t>st</a:t>
            </a:r>
            <a:r>
              <a:rPr lang="en-US" sz="1800" dirty="0">
                <a:ln w="0"/>
                <a:solidFill>
                  <a:schemeClr val="tx1"/>
                </a:solidFill>
                <a:effectLst>
                  <a:outerShdw blurRad="38100" dist="19050" dir="2700000" algn="tl" rotWithShape="0">
                    <a:schemeClr val="dk1">
                      <a:alpha val="40000"/>
                    </a:schemeClr>
                  </a:outerShdw>
                </a:effectLst>
              </a:rPr>
              <a:t> 20 min) and 98981 (each </a:t>
            </a:r>
            <a:r>
              <a:rPr lang="en-US" sz="1800" dirty="0" err="1">
                <a:ln w="0"/>
                <a:solidFill>
                  <a:schemeClr val="tx1"/>
                </a:solidFill>
                <a:effectLst>
                  <a:outerShdw blurRad="38100" dist="19050" dir="2700000" algn="tl" rotWithShape="0">
                    <a:schemeClr val="dk1">
                      <a:alpha val="40000"/>
                    </a:schemeClr>
                  </a:outerShdw>
                </a:effectLst>
              </a:rPr>
              <a:t>add’l</a:t>
            </a:r>
            <a:r>
              <a:rPr lang="en-US" sz="1800" dirty="0">
                <a:ln w="0"/>
                <a:solidFill>
                  <a:schemeClr val="tx1"/>
                </a:solidFill>
                <a:effectLst>
                  <a:outerShdw blurRad="38100" dist="19050" dir="2700000" algn="tl" rotWithShape="0">
                    <a:schemeClr val="dk1">
                      <a:alpha val="40000"/>
                    </a:schemeClr>
                  </a:outerShdw>
                </a:effectLst>
              </a:rPr>
              <a:t> 20 min)</a:t>
            </a:r>
          </a:p>
          <a:p>
            <a:pPr lvl="1"/>
            <a:r>
              <a:rPr lang="en-US" sz="1600" i="1" dirty="0">
                <a:ln w="0"/>
                <a:solidFill>
                  <a:schemeClr val="tx1"/>
                </a:solidFill>
                <a:effectLst>
                  <a:outerShdw blurRad="38100" dist="19050" dir="2700000" algn="tl" rotWithShape="0">
                    <a:schemeClr val="dk1">
                      <a:alpha val="40000"/>
                    </a:schemeClr>
                  </a:outerShdw>
                </a:effectLst>
              </a:rPr>
              <a:t>Reimbursement approx. $47/38</a:t>
            </a:r>
          </a:p>
          <a:p>
            <a:endParaRPr lang="en-US" sz="1800" i="1" dirty="0">
              <a:ln w="0"/>
              <a:solidFill>
                <a:schemeClr val="tx1"/>
              </a:solidFill>
              <a:effectLst>
                <a:outerShdw blurRad="38100" dist="19050" dir="2700000" algn="tl" rotWithShape="0">
                  <a:schemeClr val="dk1">
                    <a:alpha val="40000"/>
                  </a:schemeClr>
                </a:outerShdw>
              </a:effectLst>
            </a:endParaRPr>
          </a:p>
          <a:p>
            <a:pPr lvl="1"/>
            <a:r>
              <a:rPr lang="en-US" sz="1800" i="1" dirty="0">
                <a:ln w="0"/>
                <a:solidFill>
                  <a:schemeClr val="tx1"/>
                </a:solidFill>
                <a:effectLst>
                  <a:outerShdw blurRad="38100" dist="19050" dir="2700000" algn="tl" rotWithShape="0">
                    <a:schemeClr val="dk1">
                      <a:alpha val="40000"/>
                    </a:schemeClr>
                  </a:outerShdw>
                </a:effectLst>
              </a:rPr>
              <a:t>“Remote therapeutic monitoring treatment management services, physician or other qualified health care professional time in a calendar month requiring at least one interactive communication with the patient or caregiver during the calendar month”</a:t>
            </a:r>
          </a:p>
          <a:p>
            <a:endParaRPr lang="en-US" sz="1800" dirty="0">
              <a:ln w="0"/>
              <a:solidFill>
                <a:schemeClr val="tx1"/>
              </a:solidFill>
              <a:effectLst>
                <a:outerShdw blurRad="38100" dist="19050" dir="2700000" algn="tl" rotWithShape="0">
                  <a:schemeClr val="dk1">
                    <a:alpha val="40000"/>
                  </a:schemeClr>
                </a:outerShdw>
              </a:effectLst>
            </a:endParaRPr>
          </a:p>
          <a:p>
            <a:pPr marL="285750" indent="-285750">
              <a:buFont typeface="Arial"/>
              <a:buChar char="•"/>
            </a:pPr>
            <a:r>
              <a:rPr lang="en-US" sz="1800" dirty="0">
                <a:ln w="0"/>
                <a:solidFill>
                  <a:schemeClr val="tx1"/>
                </a:solidFill>
                <a:effectLst>
                  <a:outerShdw blurRad="38100" dist="19050" dir="2700000" algn="tl" rotWithShape="0">
                    <a:schemeClr val="dk1">
                      <a:alpha val="40000"/>
                    </a:schemeClr>
                  </a:outerShdw>
                </a:effectLst>
              </a:rPr>
              <a:t>2024 (Post COVID) </a:t>
            </a:r>
            <a:r>
              <a:rPr lang="mr-IN" sz="1800" dirty="0">
                <a:ln w="0"/>
                <a:solidFill>
                  <a:schemeClr val="tx1"/>
                </a:solidFill>
                <a:effectLst>
                  <a:outerShdw blurRad="38100" dist="19050" dir="2700000" algn="tl" rotWithShape="0">
                    <a:schemeClr val="dk1">
                      <a:alpha val="40000"/>
                    </a:schemeClr>
                  </a:outerShdw>
                </a:effectLst>
              </a:rPr>
              <a:t>–</a:t>
            </a:r>
            <a:r>
              <a:rPr lang="en-US" sz="1800" dirty="0">
                <a:ln w="0"/>
                <a:solidFill>
                  <a:schemeClr val="tx1"/>
                </a:solidFill>
                <a:effectLst>
                  <a:outerShdw blurRad="38100" dist="19050" dir="2700000" algn="tl" rotWithShape="0">
                    <a:schemeClr val="dk1">
                      <a:alpha val="40000"/>
                    </a:schemeClr>
                  </a:outerShdw>
                </a:effectLst>
              </a:rPr>
              <a:t> must be and established patient with a treatment plan in place</a:t>
            </a:r>
          </a:p>
          <a:p>
            <a:pPr marL="285750" indent="-285750">
              <a:buFont typeface="Arial"/>
              <a:buChar char="•"/>
            </a:pPr>
            <a:endParaRPr lang="en-US" sz="1800" dirty="0">
              <a:ln w="0"/>
              <a:solidFill>
                <a:schemeClr val="tx1"/>
              </a:solidFill>
              <a:effectLst>
                <a:outerShdw blurRad="38100" dist="19050" dir="2700000" algn="tl" rotWithShape="0">
                  <a:schemeClr val="dk1">
                    <a:alpha val="40000"/>
                  </a:schemeClr>
                </a:outerShdw>
              </a:effectLst>
            </a:endParaRPr>
          </a:p>
          <a:p>
            <a:pPr marL="285750" indent="-285750">
              <a:buFont typeface="Arial"/>
              <a:buChar char="•"/>
            </a:pPr>
            <a:r>
              <a:rPr lang="en-US" sz="1800" dirty="0">
                <a:ln w="0"/>
                <a:solidFill>
                  <a:schemeClr val="tx1"/>
                </a:solidFill>
                <a:effectLst>
                  <a:outerShdw blurRad="38100" dist="19050" dir="2700000" algn="tl" rotWithShape="0">
                    <a:schemeClr val="dk1">
                      <a:alpha val="40000"/>
                    </a:schemeClr>
                  </a:outerShdw>
                </a:effectLst>
              </a:rPr>
              <a:t>Can be utilized during a “global period” as long as you are not the global biller</a:t>
            </a:r>
          </a:p>
          <a:p>
            <a:endParaRPr lang="en-US" dirty="0">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D926433E-50B1-194D-8708-EEC03DEA3FED}"/>
              </a:ext>
            </a:extLst>
          </p:cNvPr>
          <p:cNvSpPr txBox="1"/>
          <p:nvPr/>
        </p:nvSpPr>
        <p:spPr>
          <a:xfrm>
            <a:off x="1066800" y="6172200"/>
            <a:ext cx="6853158" cy="646331"/>
          </a:xfrm>
          <a:prstGeom prst="rect">
            <a:avLst/>
          </a:prstGeom>
          <a:noFill/>
        </p:spPr>
        <p:txBody>
          <a:bodyPr wrap="none" rtlCol="0">
            <a:spAutoFit/>
          </a:bodyPr>
          <a:lstStyle/>
          <a:p>
            <a:r>
              <a:rPr lang="en-US" dirty="0">
                <a:solidFill>
                  <a:schemeClr val="bg1"/>
                </a:solidFill>
              </a:rPr>
              <a:t>Read the PFS  Rule in Federal Register </a:t>
            </a:r>
            <a:r>
              <a:rPr lang="mr-IN" dirty="0">
                <a:solidFill>
                  <a:schemeClr val="bg1"/>
                </a:solidFill>
              </a:rPr>
              <a:t>–</a:t>
            </a:r>
            <a:r>
              <a:rPr lang="en-US" dirty="0">
                <a:solidFill>
                  <a:schemeClr val="bg1"/>
                </a:solidFill>
              </a:rPr>
              <a:t> beginning on page 178</a:t>
            </a:r>
          </a:p>
          <a:p>
            <a:endParaRPr lang="en-US" dirty="0"/>
          </a:p>
        </p:txBody>
      </p:sp>
    </p:spTree>
    <p:extLst>
      <p:ext uri="{BB962C8B-B14F-4D97-AF65-F5344CB8AC3E}">
        <p14:creationId xmlns:p14="http://schemas.microsoft.com/office/powerpoint/2010/main" val="125983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9B756F28-73F8-9944-B94B-4E53CA502548}"/>
              </a:ext>
            </a:extLst>
          </p:cNvPr>
          <p:cNvSpPr>
            <a:spLocks noGrp="1" noChangeArrowheads="1"/>
          </p:cNvSpPr>
          <p:nvPr>
            <p:ph type="title"/>
          </p:nvPr>
        </p:nvSpPr>
        <p:spPr/>
        <p:txBody>
          <a:bodyPr/>
          <a:lstStyle/>
          <a:p>
            <a:pPr eaLnBrk="1" hangingPunct="1"/>
            <a:r>
              <a:rPr lang="en-US" altLang="en-US">
                <a:solidFill>
                  <a:schemeClr val="bg1"/>
                </a:solidFill>
                <a:ea typeface="ＭＳ Ｐゴシック" panose="020B0600070205080204" pitchFamily="34" charset="-128"/>
              </a:rPr>
              <a:t>Disclaimer</a:t>
            </a:r>
          </a:p>
        </p:txBody>
      </p:sp>
      <p:sp>
        <p:nvSpPr>
          <p:cNvPr id="16386" name="Rectangle 3">
            <a:extLst>
              <a:ext uri="{FF2B5EF4-FFF2-40B4-BE49-F238E27FC236}">
                <a16:creationId xmlns:a16="http://schemas.microsoft.com/office/drawing/2014/main" id="{133A0846-9D8C-9947-8A1A-05DE552B3E1A}"/>
              </a:ext>
            </a:extLst>
          </p:cNvPr>
          <p:cNvSpPr>
            <a:spLocks noGrp="1" noChangeArrowheads="1"/>
          </p:cNvSpPr>
          <p:nvPr>
            <p:ph type="body" idx="1"/>
          </p:nvPr>
        </p:nvSpPr>
        <p:spPr/>
        <p:style>
          <a:lnRef idx="2">
            <a:schemeClr val="dk1"/>
          </a:lnRef>
          <a:fillRef idx="1">
            <a:schemeClr val="lt1"/>
          </a:fillRef>
          <a:effectRef idx="0">
            <a:schemeClr val="dk1"/>
          </a:effectRef>
          <a:fontRef idx="minor">
            <a:schemeClr val="dk1"/>
          </a:fontRef>
        </p:style>
        <p:txBody>
          <a:bodyPr/>
          <a:lstStyle/>
          <a:p>
            <a:pPr eaLnBrk="1" hangingPunct="1">
              <a:lnSpc>
                <a:spcPct val="80000"/>
              </a:lnSpc>
            </a:pPr>
            <a:r>
              <a:rPr lang="en-US" altLang="en-US" sz="20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rPr>
              <a:t>This presentation provides general information and is not intended to provide reimbursement or legal advice.  Furthermore, it is not intended to increase or maximize payment by any payer.  Because laws, regulations and coverage policies are complex and are updated frequently, you should check with your Medicare contractor and payers often.  Information and/or references within this presentation may be outdated or incorrect.</a:t>
            </a:r>
          </a:p>
          <a:p>
            <a:pPr eaLnBrk="1" hangingPunct="1">
              <a:lnSpc>
                <a:spcPct val="80000"/>
              </a:lnSpc>
            </a:pPr>
            <a:endParaRPr lang="en-US" altLang="en-US" sz="20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endParaRPr>
          </a:p>
          <a:p>
            <a:pPr eaLnBrk="1" hangingPunct="1">
              <a:lnSpc>
                <a:spcPct val="80000"/>
              </a:lnSpc>
            </a:pPr>
            <a:r>
              <a:rPr lang="en-US" altLang="en-US" sz="20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rPr>
              <a:t>Nothing in this presentation shall be construed as a guarantee by Michelle Weiss or the New Jersey Society of Oncology Managers Society regarding levels of payer policy, reimbursement, payment or charge or that reimbursement will be received.  The ultimate responsibility for proper claim submission and obtaining reimbursement lies with the physician, provider, or patient.  </a:t>
            </a:r>
          </a:p>
          <a:p>
            <a:pPr eaLnBrk="1" hangingPunct="1">
              <a:lnSpc>
                <a:spcPct val="80000"/>
              </a:lnSpc>
            </a:pPr>
            <a:endParaRPr lang="en-US" altLang="en-US" sz="20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endParaRPr>
          </a:p>
          <a:p>
            <a:pPr eaLnBrk="1" hangingPunct="1">
              <a:lnSpc>
                <a:spcPct val="80000"/>
              </a:lnSpc>
            </a:pPr>
            <a:r>
              <a:rPr lang="en-US" altLang="en-US" sz="20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rPr>
              <a:t>Please consult with your legal counsel or reimbursement specialist for any specific reimbursement or billing questions.</a:t>
            </a:r>
          </a:p>
          <a:p>
            <a:pPr eaLnBrk="1" hangingPunct="1">
              <a:lnSpc>
                <a:spcPct val="80000"/>
              </a:lnSpc>
            </a:pPr>
            <a:endParaRPr lang="en-US" altLang="en-US" sz="20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C4E49BDA-6220-A94D-B201-5565318A7586}"/>
              </a:ext>
            </a:extLst>
          </p:cNvPr>
          <p:cNvSpPr>
            <a:spLocks noGrp="1" noChangeArrowheads="1"/>
          </p:cNvSpPr>
          <p:nvPr>
            <p:ph type="title"/>
          </p:nvPr>
        </p:nvSpPr>
        <p:spPr>
          <a:xfrm>
            <a:off x="2133600" y="274638"/>
            <a:ext cx="6553200" cy="1143000"/>
          </a:xfrm>
        </p:spPr>
        <p:txBody>
          <a:bodyPr/>
          <a:lstStyle/>
          <a:p>
            <a:pPr eaLnBrk="1" hangingPunct="1"/>
            <a:r>
              <a:rPr lang="en-US" altLang="en-US" sz="3200" b="1" dirty="0">
                <a:solidFill>
                  <a:schemeClr val="bg1"/>
                </a:solidFill>
                <a:latin typeface="Comic Sans MS" panose="030F0902030302020204" pitchFamily="66" charset="0"/>
                <a:ea typeface="ＭＳ Ｐゴシック" panose="020B0600070205080204" pitchFamily="34" charset="-128"/>
              </a:rPr>
              <a:t>2024 PFS Top 10</a:t>
            </a:r>
            <a:r>
              <a:rPr lang="en-US" altLang="en-US" sz="2400" b="1" dirty="0">
                <a:solidFill>
                  <a:schemeClr val="bg1"/>
                </a:solidFill>
                <a:latin typeface="Comic Sans MS" panose="030F0902030302020204" pitchFamily="66" charset="0"/>
                <a:ea typeface="ＭＳ Ｐゴシック" panose="020B0600070205080204" pitchFamily="34" charset="-128"/>
              </a:rPr>
              <a:t> </a:t>
            </a:r>
          </a:p>
        </p:txBody>
      </p:sp>
      <p:pic>
        <p:nvPicPr>
          <p:cNvPr id="92162" name="Picture 3">
            <a:extLst>
              <a:ext uri="{FF2B5EF4-FFF2-40B4-BE49-F238E27FC236}">
                <a16:creationId xmlns:a16="http://schemas.microsoft.com/office/drawing/2014/main" id="{CBD473AC-C32F-3144-9513-31DB00AD34A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pic>
        <p:nvPicPr>
          <p:cNvPr id="92163" name="Picture 4">
            <a:extLst>
              <a:ext uri="{FF2B5EF4-FFF2-40B4-BE49-F238E27FC236}">
                <a16:creationId xmlns:a16="http://schemas.microsoft.com/office/drawing/2014/main" id="{43D1937B-5307-2040-B226-34636E6E9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6" t="30305" b="4033"/>
          <a:stretch>
            <a:fillRect/>
          </a:stretch>
        </p:blipFill>
        <p:spPr bwMode="auto">
          <a:xfrm>
            <a:off x="4572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4" name="AutoShape 5">
            <a:extLst>
              <a:ext uri="{FF2B5EF4-FFF2-40B4-BE49-F238E27FC236}">
                <a16:creationId xmlns:a16="http://schemas.microsoft.com/office/drawing/2014/main" id="{296A34F0-EF00-814A-93D0-726DCE9F7DFD}"/>
              </a:ext>
            </a:extLst>
          </p:cNvPr>
          <p:cNvSpPr>
            <a:spLocks noChangeArrowheads="1"/>
          </p:cNvSpPr>
          <p:nvPr/>
        </p:nvSpPr>
        <p:spPr bwMode="auto">
          <a:xfrm>
            <a:off x="2438400" y="1524000"/>
            <a:ext cx="2514600" cy="1905000"/>
          </a:xfrm>
          <a:prstGeom prst="cloudCallout">
            <a:avLst>
              <a:gd name="adj1" fmla="val 84125"/>
              <a:gd name="adj2" fmla="val -16579"/>
            </a:avLst>
          </a:pr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92165" name="Text Box 6">
            <a:extLst>
              <a:ext uri="{FF2B5EF4-FFF2-40B4-BE49-F238E27FC236}">
                <a16:creationId xmlns:a16="http://schemas.microsoft.com/office/drawing/2014/main" id="{E95A8ECE-8B58-F94C-AC5C-C66E21458155}"/>
              </a:ext>
            </a:extLst>
          </p:cNvPr>
          <p:cNvSpPr txBox="1">
            <a:spLocks noChangeArrowheads="1"/>
          </p:cNvSpPr>
          <p:nvPr/>
        </p:nvSpPr>
        <p:spPr bwMode="auto">
          <a:xfrm>
            <a:off x="2971800" y="1846927"/>
            <a:ext cx="1524000"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dirty="0">
                <a:latin typeface="Comic Sans MS" panose="030F0902030302020204" pitchFamily="66" charset="0"/>
              </a:rPr>
              <a:t>WHAT?</a:t>
            </a:r>
          </a:p>
          <a:p>
            <a:pPr algn="ctr" eaLnBrk="1" hangingPunct="1">
              <a:spcBef>
                <a:spcPct val="50000"/>
              </a:spcBef>
            </a:pPr>
            <a:r>
              <a:rPr lang="en-US" altLang="ja-JP" sz="1400" dirty="0">
                <a:latin typeface="Comic Sans MS" panose="030F0902030302020204" pitchFamily="66" charset="0"/>
              </a:rPr>
              <a:t>The doctor is on facetime when I’m at the office?</a:t>
            </a:r>
            <a:endParaRPr lang="en-US" altLang="en-US" sz="1400" dirty="0">
              <a:latin typeface="Comic Sans MS" panose="030F0902030302020204" pitchFamily="66" charset="0"/>
            </a:endParaRPr>
          </a:p>
        </p:txBody>
      </p:sp>
      <p:sp>
        <p:nvSpPr>
          <p:cNvPr id="92166" name="Text Box 7">
            <a:extLst>
              <a:ext uri="{FF2B5EF4-FFF2-40B4-BE49-F238E27FC236}">
                <a16:creationId xmlns:a16="http://schemas.microsoft.com/office/drawing/2014/main" id="{5091576A-FD34-184D-86C9-EAFE18A37601}"/>
              </a:ext>
            </a:extLst>
          </p:cNvPr>
          <p:cNvSpPr txBox="1">
            <a:spLocks noChangeArrowheads="1"/>
          </p:cNvSpPr>
          <p:nvPr/>
        </p:nvSpPr>
        <p:spPr bwMode="auto">
          <a:xfrm>
            <a:off x="457200" y="6237287"/>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solidFill>
                  <a:schemeClr val="bg1"/>
                </a:solidFill>
                <a:latin typeface="Comic Sans MS" panose="030F0902030302020204" pitchFamily="66" charset="0"/>
              </a:rPr>
              <a:t>#5   Supervision</a:t>
            </a:r>
          </a:p>
        </p:txBody>
      </p:sp>
    </p:spTree>
    <p:extLst>
      <p:ext uri="{BB962C8B-B14F-4D97-AF65-F5344CB8AC3E}">
        <p14:creationId xmlns:p14="http://schemas.microsoft.com/office/powerpoint/2010/main" val="241060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3852-8B7C-E94A-8738-7EDC65BCBAC7}"/>
              </a:ext>
            </a:extLst>
          </p:cNvPr>
          <p:cNvSpPr>
            <a:spLocks noGrp="1"/>
          </p:cNvSpPr>
          <p:nvPr>
            <p:ph type="title"/>
          </p:nvPr>
        </p:nvSpPr>
        <p:spPr/>
        <p:txBody>
          <a:bodyPr/>
          <a:lstStyle/>
          <a:p>
            <a:r>
              <a:rPr lang="en-US" dirty="0">
                <a:solidFill>
                  <a:schemeClr val="bg1"/>
                </a:solidFill>
              </a:rPr>
              <a:t>Supervision</a:t>
            </a:r>
          </a:p>
        </p:txBody>
      </p:sp>
      <p:sp>
        <p:nvSpPr>
          <p:cNvPr id="3" name="Content Placeholder 2">
            <a:extLst>
              <a:ext uri="{FF2B5EF4-FFF2-40B4-BE49-F238E27FC236}">
                <a16:creationId xmlns:a16="http://schemas.microsoft.com/office/drawing/2014/main" id="{2C03F55E-758B-0749-AEB4-DF999E50A7FC}"/>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lang="en-US" sz="2400" dirty="0">
              <a:ln w="0"/>
              <a:solidFill>
                <a:schemeClr val="tx1"/>
              </a:solidFill>
              <a:effectLst>
                <a:outerShdw blurRad="38100" dist="19050" dir="2700000" algn="tl" rotWithShape="0">
                  <a:schemeClr val="dk1">
                    <a:alpha val="40000"/>
                  </a:schemeClr>
                </a:outerShdw>
              </a:effectLst>
              <a:latin typeface="Verdana" panose="020B0604030504040204" pitchFamily="34" charset="0"/>
            </a:endParaRPr>
          </a:p>
          <a:p>
            <a:r>
              <a:rPr lang="en-US" sz="2400" dirty="0">
                <a:ln w="0"/>
                <a:solidFill>
                  <a:schemeClr val="tx1"/>
                </a:solidFill>
                <a:effectLst>
                  <a:outerShdw blurRad="38100" dist="19050" dir="2700000" algn="tl" rotWithShape="0">
                    <a:schemeClr val="dk1">
                      <a:alpha val="40000"/>
                    </a:schemeClr>
                  </a:outerShdw>
                </a:effectLst>
                <a:latin typeface="Verdana" panose="020B0604030504040204" pitchFamily="34" charset="0"/>
              </a:rPr>
              <a:t>Finalized a continuation of the “Revised Direct Supervision Policy” </a:t>
            </a:r>
          </a:p>
          <a:p>
            <a:pPr lvl="1"/>
            <a:r>
              <a:rPr lang="en-US" sz="2000" dirty="0">
                <a:ln w="0"/>
                <a:solidFill>
                  <a:schemeClr val="tx1"/>
                </a:solidFill>
                <a:effectLst>
                  <a:outerShdw blurRad="38100" dist="19050" dir="2700000" algn="tl" rotWithShape="0">
                    <a:schemeClr val="dk1">
                      <a:alpha val="40000"/>
                    </a:schemeClr>
                  </a:outerShdw>
                </a:effectLst>
                <a:latin typeface="Verdana" panose="020B0604030504040204" pitchFamily="34" charset="0"/>
              </a:rPr>
              <a:t>to permit the presence and immediate availability of the supervising practitioner through real-time audio and visual interactive telecommunications through the end of this year</a:t>
            </a:r>
          </a:p>
          <a:p>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So, if physician is sick at home but on face time in the clinic – it would still constitute “incident to”</a:t>
            </a:r>
          </a:p>
        </p:txBody>
      </p:sp>
    </p:spTree>
    <p:extLst>
      <p:ext uri="{BB962C8B-B14F-4D97-AF65-F5344CB8AC3E}">
        <p14:creationId xmlns:p14="http://schemas.microsoft.com/office/powerpoint/2010/main" val="345843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22E2BFD0-C74A-4644-9E09-F71F36A6D56F}"/>
              </a:ext>
            </a:extLst>
          </p:cNvPr>
          <p:cNvSpPr>
            <a:spLocks noGrp="1" noChangeArrowheads="1"/>
          </p:cNvSpPr>
          <p:nvPr>
            <p:ph type="title"/>
          </p:nvPr>
        </p:nvSpPr>
        <p:spPr>
          <a:xfrm>
            <a:off x="2133600" y="274638"/>
            <a:ext cx="6553200" cy="1143000"/>
          </a:xfrm>
        </p:spPr>
        <p:txBody>
          <a:bodyPr/>
          <a:lstStyle/>
          <a:p>
            <a:pPr eaLnBrk="1" hangingPunct="1"/>
            <a:r>
              <a:rPr lang="en-US" altLang="en-US" sz="3200" b="1" dirty="0">
                <a:solidFill>
                  <a:schemeClr val="bg1"/>
                </a:solidFill>
                <a:latin typeface="Comic Sans MS" panose="030F0902030302020204" pitchFamily="66" charset="0"/>
                <a:ea typeface="ＭＳ Ｐゴシック" panose="020B0600070205080204" pitchFamily="34" charset="-128"/>
              </a:rPr>
              <a:t> 2024 PFS Top 10</a:t>
            </a:r>
            <a:r>
              <a:rPr lang="en-US" altLang="en-US" sz="2400" b="1" dirty="0">
                <a:solidFill>
                  <a:schemeClr val="bg1"/>
                </a:solidFill>
                <a:latin typeface="Comic Sans MS" panose="030F0902030302020204" pitchFamily="66" charset="0"/>
                <a:ea typeface="ＭＳ Ｐゴシック" panose="020B0600070205080204" pitchFamily="34" charset="-128"/>
              </a:rPr>
              <a:t> </a:t>
            </a:r>
          </a:p>
        </p:txBody>
      </p:sp>
      <p:pic>
        <p:nvPicPr>
          <p:cNvPr id="28674" name="Picture 3">
            <a:extLst>
              <a:ext uri="{FF2B5EF4-FFF2-40B4-BE49-F238E27FC236}">
                <a16:creationId xmlns:a16="http://schemas.microsoft.com/office/drawing/2014/main" id="{9A6E809C-1605-F64B-9F85-4CEFFEF199B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19200" y="1600200"/>
            <a:ext cx="6858000" cy="4525963"/>
          </a:xfrm>
        </p:spPr>
      </p:pic>
      <p:pic>
        <p:nvPicPr>
          <p:cNvPr id="28675" name="Picture 4">
            <a:extLst>
              <a:ext uri="{FF2B5EF4-FFF2-40B4-BE49-F238E27FC236}">
                <a16:creationId xmlns:a16="http://schemas.microsoft.com/office/drawing/2014/main" id="{5D76DA94-7D23-DA40-B64B-1192487E7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819400"/>
            <a:ext cx="3352800" cy="300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Rectangle 6">
            <a:extLst>
              <a:ext uri="{FF2B5EF4-FFF2-40B4-BE49-F238E27FC236}">
                <a16:creationId xmlns:a16="http://schemas.microsoft.com/office/drawing/2014/main" id="{804B66BC-0FB8-8B49-A49E-543B7A6E1B33}"/>
              </a:ext>
            </a:extLst>
          </p:cNvPr>
          <p:cNvSpPr>
            <a:spLocks noChangeArrowheads="1"/>
          </p:cNvSpPr>
          <p:nvPr/>
        </p:nvSpPr>
        <p:spPr bwMode="auto">
          <a:xfrm>
            <a:off x="1752600" y="2667000"/>
            <a:ext cx="2209800" cy="1066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677" name="Text Box 5">
            <a:extLst>
              <a:ext uri="{FF2B5EF4-FFF2-40B4-BE49-F238E27FC236}">
                <a16:creationId xmlns:a16="http://schemas.microsoft.com/office/drawing/2014/main" id="{0408D0BA-4429-C44E-83F4-F6CF59DF1D2B}"/>
              </a:ext>
            </a:extLst>
          </p:cNvPr>
          <p:cNvSpPr txBox="1">
            <a:spLocks noChangeArrowheads="1"/>
          </p:cNvSpPr>
          <p:nvPr/>
        </p:nvSpPr>
        <p:spPr bwMode="auto">
          <a:xfrm>
            <a:off x="1828800" y="2667000"/>
            <a:ext cx="21336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dirty="0">
                <a:latin typeface="Bodoni MT Black" panose="020F0502020204030204" pitchFamily="34" charset="0"/>
              </a:rPr>
              <a:t>Only document History and Physical When Needed</a:t>
            </a:r>
          </a:p>
        </p:txBody>
      </p:sp>
      <p:sp>
        <p:nvSpPr>
          <p:cNvPr id="28678" name="Rectangle 7">
            <a:extLst>
              <a:ext uri="{FF2B5EF4-FFF2-40B4-BE49-F238E27FC236}">
                <a16:creationId xmlns:a16="http://schemas.microsoft.com/office/drawing/2014/main" id="{98AD95F1-E71C-8843-8ECB-9362C078D47E}"/>
              </a:ext>
            </a:extLst>
          </p:cNvPr>
          <p:cNvSpPr>
            <a:spLocks noChangeArrowheads="1"/>
          </p:cNvSpPr>
          <p:nvPr/>
        </p:nvSpPr>
        <p:spPr bwMode="auto">
          <a:xfrm>
            <a:off x="4038600" y="2590800"/>
            <a:ext cx="3276600" cy="228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679" name="Text Box 8">
            <a:extLst>
              <a:ext uri="{FF2B5EF4-FFF2-40B4-BE49-F238E27FC236}">
                <a16:creationId xmlns:a16="http://schemas.microsoft.com/office/drawing/2014/main" id="{C863F52D-A151-9541-825F-0F419B594A61}"/>
              </a:ext>
            </a:extLst>
          </p:cNvPr>
          <p:cNvSpPr txBox="1">
            <a:spLocks noChangeArrowheads="1"/>
          </p:cNvSpPr>
          <p:nvPr/>
        </p:nvSpPr>
        <p:spPr bwMode="auto">
          <a:xfrm>
            <a:off x="4267200" y="2514600"/>
            <a:ext cx="3124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b="1" dirty="0"/>
              <a:t>Seems like a no-brainer !!</a:t>
            </a:r>
          </a:p>
        </p:txBody>
      </p:sp>
      <p:pic>
        <p:nvPicPr>
          <p:cNvPr id="28680" name="Picture 9">
            <a:extLst>
              <a:ext uri="{FF2B5EF4-FFF2-40B4-BE49-F238E27FC236}">
                <a16:creationId xmlns:a16="http://schemas.microsoft.com/office/drawing/2014/main" id="{EEAF5247-2ADF-0348-9B8C-2C8673B0B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26" t="30305" b="4033"/>
          <a:stretch>
            <a:fillRect/>
          </a:stretch>
        </p:blipFill>
        <p:spPr bwMode="auto">
          <a:xfrm>
            <a:off x="3810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1" name="Text Box 10">
            <a:extLst>
              <a:ext uri="{FF2B5EF4-FFF2-40B4-BE49-F238E27FC236}">
                <a16:creationId xmlns:a16="http://schemas.microsoft.com/office/drawing/2014/main" id="{6CB17516-5285-3D4F-9F77-ADC3B5021918}"/>
              </a:ext>
            </a:extLst>
          </p:cNvPr>
          <p:cNvSpPr txBox="1">
            <a:spLocks noChangeArrowheads="1"/>
          </p:cNvSpPr>
          <p:nvPr/>
        </p:nvSpPr>
        <p:spPr bwMode="auto">
          <a:xfrm>
            <a:off x="1066800" y="6248400"/>
            <a:ext cx="7162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solidFill>
                  <a:schemeClr val="bg1"/>
                </a:solidFill>
                <a:latin typeface="Comic Sans MS" panose="030F0902030302020204" pitchFamily="66" charset="0"/>
              </a:rPr>
              <a:t>#4   Evaluation and Management – E/M visits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DA3-2024-9E49-B309-FDF2FAEB5872}"/>
              </a:ext>
            </a:extLst>
          </p:cNvPr>
          <p:cNvSpPr>
            <a:spLocks noGrp="1"/>
          </p:cNvSpPr>
          <p:nvPr>
            <p:ph type="title"/>
          </p:nvPr>
        </p:nvSpPr>
        <p:spPr/>
        <p:txBody>
          <a:bodyPr/>
          <a:lstStyle/>
          <a:p>
            <a:r>
              <a:rPr lang="en-US" dirty="0">
                <a:solidFill>
                  <a:schemeClr val="bg1"/>
                </a:solidFill>
              </a:rPr>
              <a:t>Evaluation and Management</a:t>
            </a:r>
          </a:p>
        </p:txBody>
      </p:sp>
      <p:sp>
        <p:nvSpPr>
          <p:cNvPr id="3" name="Content Placeholder 2">
            <a:extLst>
              <a:ext uri="{FF2B5EF4-FFF2-40B4-BE49-F238E27FC236}">
                <a16:creationId xmlns:a16="http://schemas.microsoft.com/office/drawing/2014/main" id="{46B30367-B684-144E-8E74-8F35A6952A6A}"/>
              </a:ext>
            </a:extLst>
          </p:cNvPr>
          <p:cNvSpPr>
            <a:spLocks noGrp="1"/>
          </p:cNvSpPr>
          <p:nvPr>
            <p:ph idx="1"/>
          </p:nvPr>
        </p:nvSpPr>
        <p:spPr>
          <a:xfrm>
            <a:off x="457200" y="1600200"/>
            <a:ext cx="8229600" cy="4983161"/>
          </a:xfrm>
        </p:spPr>
        <p:style>
          <a:lnRef idx="2">
            <a:schemeClr val="dk1"/>
          </a:lnRef>
          <a:fillRef idx="1">
            <a:schemeClr val="lt1"/>
          </a:fillRef>
          <a:effectRef idx="0">
            <a:schemeClr val="dk1"/>
          </a:effectRef>
          <a:fontRef idx="minor">
            <a:schemeClr val="dk1"/>
          </a:fontRef>
        </p:style>
        <p:txBody>
          <a:bodyPr/>
          <a:lstStyle/>
          <a:p>
            <a:endParaRPr lang="en-US" sz="1000" dirty="0">
              <a:ln w="0"/>
              <a:solidFill>
                <a:schemeClr val="tx1"/>
              </a:solidFill>
              <a:effectLst>
                <a:outerShdw blurRad="38100" dist="19050" dir="2700000" algn="tl" rotWithShape="0">
                  <a:schemeClr val="dk1">
                    <a:alpha val="40000"/>
                  </a:schemeClr>
                </a:outerShdw>
              </a:effectLst>
            </a:endParaRPr>
          </a:p>
          <a:p>
            <a:r>
              <a:rPr lang="en-US" sz="2800" dirty="0">
                <a:ln w="0"/>
                <a:solidFill>
                  <a:schemeClr val="tx1"/>
                </a:solidFill>
                <a:effectLst>
                  <a:outerShdw blurRad="38100" dist="19050" dir="2700000" algn="tl" rotWithShape="0">
                    <a:schemeClr val="dk1">
                      <a:alpha val="40000"/>
                    </a:schemeClr>
                  </a:outerShdw>
                </a:effectLst>
              </a:rPr>
              <a:t>PFS Final Rule – No changes for oncology however…. AMA CPT – 2024</a:t>
            </a:r>
          </a:p>
          <a:p>
            <a:pPr marL="685800" lvl="1">
              <a:buFont typeface="Arial"/>
              <a:buChar char="•"/>
            </a:pPr>
            <a:r>
              <a:rPr lang="en-US" sz="2000" dirty="0">
                <a:ln w="0"/>
                <a:solidFill>
                  <a:schemeClr val="tx1"/>
                </a:solidFill>
                <a:effectLst>
                  <a:outerShdw blurRad="38100" dist="19050" dir="2700000" algn="tl" rotWithShape="0">
                    <a:schemeClr val="dk1">
                      <a:alpha val="40000"/>
                    </a:schemeClr>
                  </a:outerShdw>
                </a:effectLst>
              </a:rPr>
              <a:t>Once again, no changes to administration code section!!</a:t>
            </a:r>
          </a:p>
          <a:p>
            <a:pPr marL="685800" lvl="1">
              <a:buFont typeface="Arial"/>
              <a:buChar char="•"/>
            </a:pPr>
            <a:endParaRPr lang="en-US" sz="2000" dirty="0">
              <a:ln w="0"/>
              <a:solidFill>
                <a:schemeClr val="tx1"/>
              </a:solidFill>
              <a:effectLst>
                <a:outerShdw blurRad="38100" dist="19050" dir="2700000" algn="tl" rotWithShape="0">
                  <a:schemeClr val="dk1">
                    <a:alpha val="40000"/>
                  </a:schemeClr>
                </a:outerShdw>
              </a:effectLst>
            </a:endParaRPr>
          </a:p>
          <a:p>
            <a:pPr marL="685800" lvl="1">
              <a:buFont typeface="Arial"/>
              <a:buChar char="•"/>
            </a:pPr>
            <a:r>
              <a:rPr lang="en-US" sz="2000" dirty="0">
                <a:ln w="0"/>
                <a:solidFill>
                  <a:schemeClr val="tx1"/>
                </a:solidFill>
                <a:effectLst>
                  <a:outerShdw blurRad="38100" dist="19050" dir="2700000" algn="tl" rotWithShape="0">
                    <a:schemeClr val="dk1">
                      <a:alpha val="40000"/>
                    </a:schemeClr>
                  </a:outerShdw>
                </a:effectLst>
              </a:rPr>
              <a:t>Defined “Substantive Portion” of Split Shared E &amp; M</a:t>
            </a:r>
          </a:p>
          <a:p>
            <a:pPr marL="685800" lvl="1">
              <a:buFont typeface="Arial"/>
              <a:buChar char="•"/>
            </a:pPr>
            <a:endParaRPr lang="en-US" sz="2000" dirty="0">
              <a:ln w="0"/>
              <a:solidFill>
                <a:schemeClr val="tx1"/>
              </a:solidFill>
              <a:effectLst>
                <a:outerShdw blurRad="38100" dist="19050" dir="2700000" algn="tl" rotWithShape="0">
                  <a:schemeClr val="dk1">
                    <a:alpha val="40000"/>
                  </a:schemeClr>
                </a:outerShdw>
              </a:effectLst>
            </a:endParaRPr>
          </a:p>
          <a:p>
            <a:pPr marL="685800" lvl="1">
              <a:buFont typeface="Arial"/>
              <a:buChar char="•"/>
            </a:pPr>
            <a:r>
              <a:rPr lang="en-US" sz="2000" dirty="0">
                <a:ln w="0"/>
                <a:solidFill>
                  <a:schemeClr val="tx1"/>
                </a:solidFill>
                <a:effectLst>
                  <a:outerShdw blurRad="38100" dist="19050" dir="2700000" algn="tl" rotWithShape="0">
                    <a:schemeClr val="dk1">
                      <a:alpha val="40000"/>
                    </a:schemeClr>
                  </a:outerShdw>
                </a:effectLst>
              </a:rPr>
              <a:t>Added additional instructions including reporting hospital inpatient or observation care and admit/discharge over 2 calendar days</a:t>
            </a:r>
          </a:p>
          <a:p>
            <a:pPr marL="685800" lvl="1">
              <a:buFont typeface="Arial"/>
              <a:buChar char="•"/>
            </a:pPr>
            <a:endParaRPr lang="en-US" sz="2000" dirty="0">
              <a:ln w="0"/>
              <a:solidFill>
                <a:schemeClr val="tx1"/>
              </a:solidFill>
              <a:effectLst>
                <a:outerShdw blurRad="38100" dist="19050" dir="2700000" algn="tl" rotWithShape="0">
                  <a:schemeClr val="dk1">
                    <a:alpha val="40000"/>
                  </a:schemeClr>
                </a:outerShdw>
              </a:effectLst>
            </a:endParaRPr>
          </a:p>
          <a:p>
            <a:pPr marL="685800" lvl="1">
              <a:buFont typeface="Arial"/>
              <a:buChar char="•"/>
            </a:pPr>
            <a:r>
              <a:rPr lang="en-US" sz="2000" dirty="0">
                <a:ln w="0"/>
                <a:solidFill>
                  <a:schemeClr val="tx1"/>
                </a:solidFill>
                <a:effectLst>
                  <a:outerShdw blurRad="38100" dist="19050" dir="2700000" algn="tl" rotWithShape="0">
                    <a:schemeClr val="dk1">
                      <a:alpha val="40000"/>
                    </a:schemeClr>
                  </a:outerShdw>
                </a:effectLst>
              </a:rPr>
              <a:t>ALSO  - E &amp; M </a:t>
            </a:r>
            <a:r>
              <a:rPr lang="mr-IN" sz="2000" dirty="0">
                <a:ln w="0"/>
                <a:solidFill>
                  <a:schemeClr val="tx1"/>
                </a:solidFill>
                <a:effectLst>
                  <a:outerShdw blurRad="38100" dist="19050" dir="2700000" algn="tl" rotWithShape="0">
                    <a:schemeClr val="dk1">
                      <a:alpha val="40000"/>
                    </a:schemeClr>
                  </a:outerShdw>
                </a:effectLst>
              </a:rPr>
              <a:t>–</a:t>
            </a:r>
            <a:r>
              <a:rPr lang="en-US" sz="2000" dirty="0">
                <a:ln w="0"/>
                <a:solidFill>
                  <a:schemeClr val="tx1"/>
                </a:solidFill>
                <a:effectLst>
                  <a:outerShdw blurRad="38100" dist="19050" dir="2700000" algn="tl" rotWithShape="0">
                    <a:schemeClr val="dk1">
                      <a:alpha val="40000"/>
                    </a:schemeClr>
                  </a:outerShdw>
                </a:effectLst>
              </a:rPr>
              <a:t> BIG CHANGE!!</a:t>
            </a:r>
          </a:p>
          <a:p>
            <a:pPr marL="742950" lvl="4" indent="-285750">
              <a:buFont typeface="Arial"/>
              <a:buChar char="•"/>
            </a:pPr>
            <a:r>
              <a:rPr lang="en-US" dirty="0">
                <a:ln w="0"/>
                <a:solidFill>
                  <a:schemeClr val="tx1"/>
                </a:solidFill>
                <a:effectLst>
                  <a:outerShdw blurRad="38100" dist="19050" dir="2700000" algn="tl" rotWithShape="0">
                    <a:schemeClr val="dk1">
                      <a:alpha val="40000"/>
                    </a:schemeClr>
                  </a:outerShdw>
                </a:effectLst>
              </a:rPr>
              <a:t>Removed the time </a:t>
            </a:r>
            <a:r>
              <a:rPr lang="en-US" dirty="0">
                <a:ln w="0"/>
                <a:solidFill>
                  <a:srgbClr val="FF0000"/>
                </a:solidFill>
                <a:effectLst>
                  <a:outerShdw blurRad="38100" dist="19050" dir="2700000" algn="tl" rotWithShape="0">
                    <a:schemeClr val="dk1">
                      <a:alpha val="40000"/>
                    </a:schemeClr>
                  </a:outerShdw>
                </a:effectLst>
              </a:rPr>
              <a:t>ranges</a:t>
            </a:r>
            <a:r>
              <a:rPr lang="en-US" dirty="0">
                <a:ln w="0"/>
                <a:solidFill>
                  <a:schemeClr val="tx1"/>
                </a:solidFill>
                <a:effectLst>
                  <a:outerShdw blurRad="38100" dist="19050" dir="2700000" algn="tl" rotWithShape="0">
                    <a:schemeClr val="dk1">
                      <a:alpha val="40000"/>
                    </a:schemeClr>
                  </a:outerShdw>
                </a:effectLst>
              </a:rPr>
              <a:t> for visits!</a:t>
            </a:r>
          </a:p>
          <a:p>
            <a:pPr lvl="1"/>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0266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7C1A-5A35-5B4F-B5FF-DA37C628C606}"/>
              </a:ext>
            </a:extLst>
          </p:cNvPr>
          <p:cNvSpPr>
            <a:spLocks noGrp="1"/>
          </p:cNvSpPr>
          <p:nvPr>
            <p:ph type="title"/>
          </p:nvPr>
        </p:nvSpPr>
        <p:spPr/>
        <p:txBody>
          <a:bodyPr/>
          <a:lstStyle/>
          <a:p>
            <a:r>
              <a:rPr lang="en-US">
                <a:solidFill>
                  <a:schemeClr val="bg1"/>
                </a:solidFill>
              </a:rPr>
              <a:t>Evaluation and Management</a:t>
            </a:r>
            <a:endParaRPr lang="en-US" dirty="0"/>
          </a:p>
        </p:txBody>
      </p:sp>
      <p:pic>
        <p:nvPicPr>
          <p:cNvPr id="4" name="Picture 3" descr="Screen Shot 2023-11-15 at 5.39.31 PM.png">
            <a:extLst>
              <a:ext uri="{FF2B5EF4-FFF2-40B4-BE49-F238E27FC236}">
                <a16:creationId xmlns:a16="http://schemas.microsoft.com/office/drawing/2014/main" id="{BF7B1B45-E941-014D-AF79-50B011311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870" y="1757452"/>
            <a:ext cx="6958567" cy="4109948"/>
          </a:xfrm>
          <a:prstGeom prst="rect">
            <a:avLst/>
          </a:prstGeom>
        </p:spPr>
      </p:pic>
    </p:spTree>
    <p:extLst>
      <p:ext uri="{BB962C8B-B14F-4D97-AF65-F5344CB8AC3E}">
        <p14:creationId xmlns:p14="http://schemas.microsoft.com/office/powerpoint/2010/main" val="1199914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D2ED-499A-D240-B50D-F32CF256CB95}"/>
              </a:ext>
            </a:extLst>
          </p:cNvPr>
          <p:cNvSpPr>
            <a:spLocks noGrp="1"/>
          </p:cNvSpPr>
          <p:nvPr>
            <p:ph type="title"/>
          </p:nvPr>
        </p:nvSpPr>
        <p:spPr/>
        <p:txBody>
          <a:bodyPr/>
          <a:lstStyle/>
          <a:p>
            <a:r>
              <a:rPr lang="en-US" dirty="0">
                <a:solidFill>
                  <a:schemeClr val="bg1"/>
                </a:solidFill>
              </a:rPr>
              <a:t>Evaluation and Management</a:t>
            </a:r>
            <a:endParaRPr lang="en-US" dirty="0"/>
          </a:p>
        </p:txBody>
      </p:sp>
      <p:sp>
        <p:nvSpPr>
          <p:cNvPr id="3" name="Content Placeholder 2">
            <a:extLst>
              <a:ext uri="{FF2B5EF4-FFF2-40B4-BE49-F238E27FC236}">
                <a16:creationId xmlns:a16="http://schemas.microsoft.com/office/drawing/2014/main" id="{00979C52-4705-184E-8826-A2B0CDDE81DA}"/>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lang="en-US" sz="2800" dirty="0">
              <a:ln w="0"/>
              <a:solidFill>
                <a:schemeClr val="tx1"/>
              </a:solidFill>
              <a:effectLst>
                <a:outerShdw blurRad="38100" dist="19050" dir="2700000" algn="tl" rotWithShape="0">
                  <a:schemeClr val="dk1">
                    <a:alpha val="40000"/>
                  </a:schemeClr>
                </a:outerShdw>
              </a:effectLst>
            </a:endParaRPr>
          </a:p>
          <a:p>
            <a:r>
              <a:rPr lang="en-US" sz="2800" dirty="0">
                <a:ln w="0"/>
                <a:solidFill>
                  <a:schemeClr val="tx1"/>
                </a:solidFill>
                <a:effectLst>
                  <a:outerShdw blurRad="38100" dist="19050" dir="2700000" algn="tl" rotWithShape="0">
                    <a:schemeClr val="dk1">
                      <a:alpha val="40000"/>
                    </a:schemeClr>
                  </a:outerShdw>
                </a:effectLst>
              </a:rPr>
              <a:t>Reminder – Time Includes;</a:t>
            </a:r>
          </a:p>
          <a:p>
            <a:pPr marL="685800" lvl="1">
              <a:buFont typeface="Arial"/>
              <a:buChar char="•"/>
            </a:pPr>
            <a:r>
              <a:rPr lang="en-US" sz="1600" dirty="0">
                <a:ln w="0"/>
                <a:solidFill>
                  <a:schemeClr val="tx1"/>
                </a:solidFill>
                <a:effectLst>
                  <a:outerShdw blurRad="38100" dist="19050" dir="2700000" algn="tl" rotWithShape="0">
                    <a:schemeClr val="dk1">
                      <a:alpha val="40000"/>
                    </a:schemeClr>
                  </a:outerShdw>
                </a:effectLst>
              </a:rPr>
              <a:t>Preparing to see the patient (e.g., review of tests).</a:t>
            </a:r>
          </a:p>
          <a:p>
            <a:pPr marL="685800" lvl="1">
              <a:buFont typeface="Arial"/>
              <a:buChar char="•"/>
            </a:pPr>
            <a:r>
              <a:rPr lang="en-US" sz="1600" dirty="0">
                <a:ln w="0"/>
                <a:solidFill>
                  <a:schemeClr val="tx1"/>
                </a:solidFill>
                <a:effectLst>
                  <a:outerShdw blurRad="38100" dist="19050" dir="2700000" algn="tl" rotWithShape="0">
                    <a:schemeClr val="dk1">
                      <a:alpha val="40000"/>
                    </a:schemeClr>
                  </a:outerShdw>
                </a:effectLst>
              </a:rPr>
              <a:t>Obtaining and/or reviewing separately obtained history.</a:t>
            </a:r>
          </a:p>
          <a:p>
            <a:pPr marL="685800" lvl="1">
              <a:buFont typeface="Arial"/>
              <a:buChar char="•"/>
            </a:pPr>
            <a:r>
              <a:rPr lang="en-US" sz="1600" dirty="0">
                <a:ln w="0"/>
                <a:solidFill>
                  <a:schemeClr val="tx1"/>
                </a:solidFill>
                <a:effectLst>
                  <a:outerShdw blurRad="38100" dist="19050" dir="2700000" algn="tl" rotWithShape="0">
                    <a:schemeClr val="dk1">
                      <a:alpha val="40000"/>
                    </a:schemeClr>
                  </a:outerShdw>
                </a:effectLst>
              </a:rPr>
              <a:t>Performing a medically appropriate examination and/or evaluation.</a:t>
            </a:r>
          </a:p>
          <a:p>
            <a:pPr marL="685800" lvl="1">
              <a:buFont typeface="Arial"/>
              <a:buChar char="•"/>
            </a:pPr>
            <a:r>
              <a:rPr lang="en-US" sz="1600" dirty="0">
                <a:ln w="0"/>
                <a:solidFill>
                  <a:schemeClr val="tx1"/>
                </a:solidFill>
                <a:effectLst>
                  <a:outerShdw blurRad="38100" dist="19050" dir="2700000" algn="tl" rotWithShape="0">
                    <a:schemeClr val="dk1">
                      <a:alpha val="40000"/>
                    </a:schemeClr>
                  </a:outerShdw>
                </a:effectLst>
              </a:rPr>
              <a:t>Counseling and educating the patient/family/caregiver.</a:t>
            </a:r>
          </a:p>
          <a:p>
            <a:pPr marL="685800" lvl="1">
              <a:buFont typeface="Arial"/>
              <a:buChar char="•"/>
            </a:pPr>
            <a:r>
              <a:rPr lang="en-US" sz="1600" dirty="0">
                <a:ln w="0"/>
                <a:solidFill>
                  <a:schemeClr val="tx1"/>
                </a:solidFill>
                <a:effectLst>
                  <a:outerShdw blurRad="38100" dist="19050" dir="2700000" algn="tl" rotWithShape="0">
                    <a:schemeClr val="dk1">
                      <a:alpha val="40000"/>
                    </a:schemeClr>
                  </a:outerShdw>
                </a:effectLst>
              </a:rPr>
              <a:t>Ordering medications, tests, or procedures.</a:t>
            </a:r>
          </a:p>
          <a:p>
            <a:pPr marL="685800" lvl="1">
              <a:buFont typeface="Arial"/>
              <a:buChar char="•"/>
            </a:pPr>
            <a:r>
              <a:rPr lang="en-US" sz="1600" dirty="0">
                <a:ln w="0"/>
                <a:solidFill>
                  <a:schemeClr val="tx1"/>
                </a:solidFill>
                <a:effectLst>
                  <a:outerShdw blurRad="38100" dist="19050" dir="2700000" algn="tl" rotWithShape="0">
                    <a:schemeClr val="dk1">
                      <a:alpha val="40000"/>
                    </a:schemeClr>
                  </a:outerShdw>
                </a:effectLst>
              </a:rPr>
              <a:t>Referring and communicating with other health care professionals (when not separately reported).</a:t>
            </a:r>
          </a:p>
          <a:p>
            <a:pPr marL="685800" lvl="1">
              <a:buFont typeface="Arial"/>
              <a:buChar char="•"/>
            </a:pPr>
            <a:r>
              <a:rPr lang="en-US" sz="1600" dirty="0">
                <a:ln w="0"/>
                <a:solidFill>
                  <a:schemeClr val="tx1"/>
                </a:solidFill>
                <a:effectLst>
                  <a:outerShdw blurRad="38100" dist="19050" dir="2700000" algn="tl" rotWithShape="0">
                    <a:schemeClr val="dk1">
                      <a:alpha val="40000"/>
                    </a:schemeClr>
                  </a:outerShdw>
                </a:effectLst>
              </a:rPr>
              <a:t>Documenting clinical information in the electronic or other health record.</a:t>
            </a:r>
          </a:p>
          <a:p>
            <a:pPr marL="685800" lvl="1">
              <a:buFont typeface="Arial"/>
              <a:buChar char="•"/>
            </a:pPr>
            <a:r>
              <a:rPr lang="en-US" sz="1600" dirty="0">
                <a:ln w="0"/>
                <a:solidFill>
                  <a:schemeClr val="tx1"/>
                </a:solidFill>
                <a:effectLst>
                  <a:outerShdw blurRad="38100" dist="19050" dir="2700000" algn="tl" rotWithShape="0">
                    <a:schemeClr val="dk1">
                      <a:alpha val="40000"/>
                    </a:schemeClr>
                  </a:outerShdw>
                </a:effectLst>
              </a:rPr>
              <a:t>Independently interpreting results (not separately reported) and communicating results to the patient/family/caregiver.</a:t>
            </a:r>
          </a:p>
          <a:p>
            <a:pPr marL="685800" lvl="1">
              <a:buFont typeface="Arial"/>
              <a:buChar char="•"/>
            </a:pPr>
            <a:r>
              <a:rPr lang="en-US" sz="1600" dirty="0">
                <a:ln w="0"/>
                <a:solidFill>
                  <a:schemeClr val="tx1"/>
                </a:solidFill>
                <a:effectLst>
                  <a:outerShdw blurRad="38100" dist="19050" dir="2700000" algn="tl" rotWithShape="0">
                    <a:schemeClr val="dk1">
                      <a:alpha val="40000"/>
                    </a:schemeClr>
                  </a:outerShdw>
                </a:effectLst>
              </a:rPr>
              <a:t>Care coordination (not separately reported).</a:t>
            </a:r>
          </a:p>
        </p:txBody>
      </p:sp>
    </p:spTree>
    <p:extLst>
      <p:ext uri="{BB962C8B-B14F-4D97-AF65-F5344CB8AC3E}">
        <p14:creationId xmlns:p14="http://schemas.microsoft.com/office/powerpoint/2010/main" val="1683660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C4E49BDA-6220-A94D-B201-5565318A7586}"/>
              </a:ext>
            </a:extLst>
          </p:cNvPr>
          <p:cNvSpPr>
            <a:spLocks noGrp="1" noChangeArrowheads="1"/>
          </p:cNvSpPr>
          <p:nvPr>
            <p:ph type="title"/>
          </p:nvPr>
        </p:nvSpPr>
        <p:spPr>
          <a:xfrm>
            <a:off x="2133600" y="274638"/>
            <a:ext cx="6553200" cy="1143000"/>
          </a:xfrm>
        </p:spPr>
        <p:txBody>
          <a:bodyPr/>
          <a:lstStyle/>
          <a:p>
            <a:pPr eaLnBrk="1" hangingPunct="1"/>
            <a:r>
              <a:rPr lang="en-US" altLang="en-US" sz="3200" b="1" dirty="0">
                <a:solidFill>
                  <a:schemeClr val="bg1"/>
                </a:solidFill>
                <a:latin typeface="Comic Sans MS" panose="030F0902030302020204" pitchFamily="66" charset="0"/>
                <a:ea typeface="ＭＳ Ｐゴシック" panose="020B0600070205080204" pitchFamily="34" charset="-128"/>
              </a:rPr>
              <a:t>2024 PFS Top 10</a:t>
            </a:r>
            <a:r>
              <a:rPr lang="en-US" altLang="en-US" sz="2400" b="1" dirty="0">
                <a:solidFill>
                  <a:schemeClr val="bg1"/>
                </a:solidFill>
                <a:latin typeface="Comic Sans MS" panose="030F0902030302020204" pitchFamily="66" charset="0"/>
                <a:ea typeface="ＭＳ Ｐゴシック" panose="020B0600070205080204" pitchFamily="34" charset="-128"/>
              </a:rPr>
              <a:t> </a:t>
            </a:r>
          </a:p>
        </p:txBody>
      </p:sp>
      <p:pic>
        <p:nvPicPr>
          <p:cNvPr id="92163" name="Picture 4">
            <a:extLst>
              <a:ext uri="{FF2B5EF4-FFF2-40B4-BE49-F238E27FC236}">
                <a16:creationId xmlns:a16="http://schemas.microsoft.com/office/drawing/2014/main" id="{43D1937B-5307-2040-B226-34636E6E9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6" t="30305" b="4033"/>
          <a:stretch>
            <a:fillRect/>
          </a:stretch>
        </p:blipFill>
        <p:spPr bwMode="auto">
          <a:xfrm>
            <a:off x="4572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6" name="Text Box 7">
            <a:extLst>
              <a:ext uri="{FF2B5EF4-FFF2-40B4-BE49-F238E27FC236}">
                <a16:creationId xmlns:a16="http://schemas.microsoft.com/office/drawing/2014/main" id="{5091576A-FD34-184D-86C9-EAFE18A37601}"/>
              </a:ext>
            </a:extLst>
          </p:cNvPr>
          <p:cNvSpPr txBox="1">
            <a:spLocks noChangeArrowheads="1"/>
          </p:cNvSpPr>
          <p:nvPr/>
        </p:nvSpPr>
        <p:spPr bwMode="auto">
          <a:xfrm>
            <a:off x="457200" y="6237287"/>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solidFill>
                  <a:schemeClr val="bg1"/>
                </a:solidFill>
                <a:latin typeface="Comic Sans MS" panose="030F0902030302020204" pitchFamily="66" charset="0"/>
              </a:rPr>
              <a:t>#3   G2211 – E/M Visit Complexity Add On Code</a:t>
            </a:r>
          </a:p>
        </p:txBody>
      </p:sp>
      <p:pic>
        <p:nvPicPr>
          <p:cNvPr id="5" name="Content Placeholder 4" descr="&#10;Description automatically generated">
            <a:extLst>
              <a:ext uri="{FF2B5EF4-FFF2-40B4-BE49-F238E27FC236}">
                <a16:creationId xmlns:a16="http://schemas.microsoft.com/office/drawing/2014/main" id="{393B5DAB-AF70-E64A-866C-438C1FE7C23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71600" y="2224881"/>
            <a:ext cx="6400800" cy="3276600"/>
          </a:xfrm>
        </p:spPr>
      </p:pic>
    </p:spTree>
    <p:extLst>
      <p:ext uri="{BB962C8B-B14F-4D97-AF65-F5344CB8AC3E}">
        <p14:creationId xmlns:p14="http://schemas.microsoft.com/office/powerpoint/2010/main" val="4094621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A69F-61A6-F441-B108-9AFDFCE9D1BE}"/>
              </a:ext>
            </a:extLst>
          </p:cNvPr>
          <p:cNvSpPr>
            <a:spLocks noGrp="1"/>
          </p:cNvSpPr>
          <p:nvPr>
            <p:ph type="title"/>
          </p:nvPr>
        </p:nvSpPr>
        <p:spPr/>
        <p:txBody>
          <a:bodyPr/>
          <a:lstStyle/>
          <a:p>
            <a:r>
              <a:rPr lang="en-US" altLang="en-US" sz="4000" dirty="0">
                <a:solidFill>
                  <a:schemeClr val="bg1"/>
                </a:solidFill>
              </a:rPr>
              <a:t>G2211 – E/M Visit </a:t>
            </a:r>
            <a:br>
              <a:rPr lang="en-US" altLang="en-US" sz="4000" dirty="0">
                <a:solidFill>
                  <a:schemeClr val="bg1"/>
                </a:solidFill>
              </a:rPr>
            </a:br>
            <a:r>
              <a:rPr lang="en-US" altLang="en-US" sz="4000" dirty="0">
                <a:solidFill>
                  <a:schemeClr val="bg1"/>
                </a:solidFill>
              </a:rPr>
              <a:t>Complexity Add On Code</a:t>
            </a:r>
            <a:endParaRPr lang="en-US" sz="4000" dirty="0"/>
          </a:p>
        </p:txBody>
      </p:sp>
      <p:sp>
        <p:nvSpPr>
          <p:cNvPr id="3" name="Content Placeholder 2">
            <a:extLst>
              <a:ext uri="{FF2B5EF4-FFF2-40B4-BE49-F238E27FC236}">
                <a16:creationId xmlns:a16="http://schemas.microsoft.com/office/drawing/2014/main" id="{B1666A79-2B7D-B94A-BFC4-F1FE7378F2DC}"/>
              </a:ext>
            </a:extLst>
          </p:cNvPr>
          <p:cNvSpPr>
            <a:spLocks noGrp="1"/>
          </p:cNvSpPr>
          <p:nvPr>
            <p:ph idx="1"/>
          </p:nvPr>
        </p:nvSpPr>
        <p:spPr>
          <a:xfrm>
            <a:off x="457200" y="1600201"/>
            <a:ext cx="8229600" cy="1828800"/>
          </a:xfrm>
        </p:spPr>
        <p:txBody>
          <a:bodyPr/>
          <a:lstStyle/>
          <a:p>
            <a:r>
              <a:rPr lang="en-US" dirty="0">
                <a:solidFill>
                  <a:schemeClr val="bg1"/>
                </a:solidFill>
              </a:rPr>
              <a:t>From PFS Final Rule </a:t>
            </a:r>
          </a:p>
          <a:p>
            <a:pPr lvl="1"/>
            <a:r>
              <a:rPr lang="en-US" dirty="0">
                <a:solidFill>
                  <a:schemeClr val="bg1"/>
                </a:solidFill>
              </a:rPr>
              <a:t>Begin on page 431 and don’t miss </a:t>
            </a:r>
            <a:r>
              <a:rPr lang="en-US" dirty="0" err="1">
                <a:solidFill>
                  <a:schemeClr val="bg1"/>
                </a:solidFill>
              </a:rPr>
              <a:t>pgs</a:t>
            </a:r>
            <a:r>
              <a:rPr lang="en-US" dirty="0">
                <a:solidFill>
                  <a:schemeClr val="bg1"/>
                </a:solidFill>
              </a:rPr>
              <a:t> 437 &amp; 438!</a:t>
            </a:r>
          </a:p>
        </p:txBody>
      </p:sp>
      <p:pic>
        <p:nvPicPr>
          <p:cNvPr id="4" name="Picture 3" descr="Screen Shot 2023-11-15 at 6.02.08 PM.png">
            <a:extLst>
              <a:ext uri="{FF2B5EF4-FFF2-40B4-BE49-F238E27FC236}">
                <a16:creationId xmlns:a16="http://schemas.microsoft.com/office/drawing/2014/main" id="{204E4E51-6C45-D244-B4B6-0143D5EE3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429000"/>
            <a:ext cx="8243884" cy="2743199"/>
          </a:xfrm>
          <a:prstGeom prst="rect">
            <a:avLst/>
          </a:prstGeom>
        </p:spPr>
      </p:pic>
    </p:spTree>
    <p:extLst>
      <p:ext uri="{BB962C8B-B14F-4D97-AF65-F5344CB8AC3E}">
        <p14:creationId xmlns:p14="http://schemas.microsoft.com/office/powerpoint/2010/main" val="554112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A69F-61A6-F441-B108-9AFDFCE9D1BE}"/>
              </a:ext>
            </a:extLst>
          </p:cNvPr>
          <p:cNvSpPr>
            <a:spLocks noGrp="1"/>
          </p:cNvSpPr>
          <p:nvPr>
            <p:ph type="title"/>
          </p:nvPr>
        </p:nvSpPr>
        <p:spPr/>
        <p:txBody>
          <a:bodyPr/>
          <a:lstStyle/>
          <a:p>
            <a:r>
              <a:rPr lang="en-US" altLang="en-US" sz="4000" dirty="0">
                <a:solidFill>
                  <a:schemeClr val="bg1"/>
                </a:solidFill>
              </a:rPr>
              <a:t>G2211 – E/M Visit </a:t>
            </a:r>
            <a:br>
              <a:rPr lang="en-US" altLang="en-US" sz="4000" dirty="0">
                <a:solidFill>
                  <a:schemeClr val="bg1"/>
                </a:solidFill>
              </a:rPr>
            </a:br>
            <a:r>
              <a:rPr lang="en-US" altLang="en-US" sz="4000" dirty="0">
                <a:solidFill>
                  <a:schemeClr val="bg1"/>
                </a:solidFill>
              </a:rPr>
              <a:t>Complexity Add On Code</a:t>
            </a:r>
            <a:endParaRPr lang="en-US" sz="4000" dirty="0"/>
          </a:p>
        </p:txBody>
      </p:sp>
      <p:sp>
        <p:nvSpPr>
          <p:cNvPr id="3" name="Content Placeholder 2">
            <a:extLst>
              <a:ext uri="{FF2B5EF4-FFF2-40B4-BE49-F238E27FC236}">
                <a16:creationId xmlns:a16="http://schemas.microsoft.com/office/drawing/2014/main" id="{B1666A79-2B7D-B94A-BFC4-F1FE7378F2DC}"/>
              </a:ext>
            </a:extLst>
          </p:cNvPr>
          <p:cNvSpPr>
            <a:spLocks noGrp="1"/>
          </p:cNvSpPr>
          <p:nvPr>
            <p:ph idx="1"/>
          </p:nvPr>
        </p:nvSpPr>
        <p:spPr>
          <a:xfrm>
            <a:off x="457200" y="1646237"/>
            <a:ext cx="8229600" cy="4937125"/>
          </a:xfrm>
        </p:spPr>
        <p:style>
          <a:lnRef idx="2">
            <a:schemeClr val="dk1"/>
          </a:lnRef>
          <a:fillRef idx="1">
            <a:schemeClr val="lt1"/>
          </a:fillRef>
          <a:effectRef idx="0">
            <a:schemeClr val="dk1"/>
          </a:effectRef>
          <a:fontRef idx="minor">
            <a:schemeClr val="dk1"/>
          </a:fontRef>
        </p:style>
        <p:txBody>
          <a:bodyPr/>
          <a:lstStyle/>
          <a:p>
            <a:endParaRPr lang="en-US" sz="2000"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Primarily used for ongoing care for serious condition</a:t>
            </a:r>
          </a:p>
          <a:p>
            <a:pPr lvl="1"/>
            <a:r>
              <a:rPr lang="en-US" sz="1800" dirty="0">
                <a:ln w="0"/>
                <a:solidFill>
                  <a:schemeClr val="tx1"/>
                </a:solidFill>
                <a:effectLst>
                  <a:outerShdw blurRad="38100" dist="19050" dir="2700000" algn="tl" rotWithShape="0">
                    <a:schemeClr val="dk1">
                      <a:alpha val="40000"/>
                    </a:schemeClr>
                  </a:outerShdw>
                </a:effectLst>
              </a:rPr>
              <a:t>Requires longitudinal relationship with patient</a:t>
            </a:r>
          </a:p>
          <a:p>
            <a:r>
              <a:rPr lang="en-US" sz="2000" dirty="0">
                <a:ln w="0"/>
                <a:solidFill>
                  <a:schemeClr val="tx1"/>
                </a:solidFill>
                <a:effectLst>
                  <a:outerShdw blurRad="38100" dist="19050" dir="2700000" algn="tl" rotWithShape="0">
                    <a:schemeClr val="dk1">
                      <a:alpha val="40000"/>
                    </a:schemeClr>
                  </a:outerShdw>
                </a:effectLst>
              </a:rPr>
              <a:t>Reimbursement approx. $15</a:t>
            </a:r>
          </a:p>
          <a:p>
            <a:r>
              <a:rPr lang="en-US" sz="2000" dirty="0">
                <a:ln w="0"/>
                <a:solidFill>
                  <a:schemeClr val="tx1"/>
                </a:solidFill>
                <a:effectLst>
                  <a:outerShdw blurRad="38100" dist="19050" dir="2700000" algn="tl" rotWithShape="0">
                    <a:schemeClr val="dk1">
                      <a:alpha val="40000"/>
                    </a:schemeClr>
                  </a:outerShdw>
                </a:effectLst>
              </a:rPr>
              <a:t>Use with office and outpatient E/M visits</a:t>
            </a:r>
          </a:p>
          <a:p>
            <a:pPr lvl="1"/>
            <a:r>
              <a:rPr lang="en-US" sz="1800" dirty="0">
                <a:ln w="0"/>
                <a:solidFill>
                  <a:schemeClr val="tx1"/>
                </a:solidFill>
                <a:effectLst>
                  <a:outerShdw blurRad="38100" dist="19050" dir="2700000" algn="tl" rotWithShape="0">
                    <a:schemeClr val="dk1">
                      <a:alpha val="40000"/>
                    </a:schemeClr>
                  </a:outerShdw>
                </a:effectLst>
              </a:rPr>
              <a:t>99202-99205, 99212-99211-99215</a:t>
            </a:r>
          </a:p>
          <a:p>
            <a:r>
              <a:rPr lang="en-US" sz="2000" dirty="0">
                <a:ln w="0"/>
                <a:solidFill>
                  <a:schemeClr val="tx1"/>
                </a:solidFill>
                <a:effectLst>
                  <a:outerShdw blurRad="38100" dist="19050" dir="2700000" algn="tl" rotWithShape="0">
                    <a:schemeClr val="dk1">
                      <a:alpha val="40000"/>
                    </a:schemeClr>
                  </a:outerShdw>
                </a:effectLst>
              </a:rPr>
              <a:t>Applicable for telehealth services</a:t>
            </a:r>
            <a:endParaRPr lang="en-US" sz="1800"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Coinsurance and deductibles apply</a:t>
            </a:r>
          </a:p>
          <a:p>
            <a:r>
              <a:rPr lang="en-US" sz="2000" dirty="0">
                <a:ln w="0"/>
                <a:solidFill>
                  <a:schemeClr val="tx1"/>
                </a:solidFill>
                <a:effectLst>
                  <a:outerShdw blurRad="38100" dist="19050" dir="2700000" algn="tl" rotWithShape="0">
                    <a:schemeClr val="dk1">
                      <a:alpha val="40000"/>
                    </a:schemeClr>
                  </a:outerShdw>
                </a:effectLst>
              </a:rPr>
              <a:t>Cannot be billed with Modifier 25</a:t>
            </a:r>
          </a:p>
          <a:p>
            <a:r>
              <a:rPr lang="en-US" sz="2000" dirty="0">
                <a:ln w="0"/>
                <a:solidFill>
                  <a:schemeClr val="tx1"/>
                </a:solidFill>
                <a:effectLst>
                  <a:outerShdw blurRad="38100" dist="19050" dir="2700000" algn="tl" rotWithShape="0">
                    <a:schemeClr val="dk1">
                      <a:alpha val="40000"/>
                    </a:schemeClr>
                  </a:outerShdw>
                </a:effectLst>
              </a:rPr>
              <a:t>Can be billed with care management codes</a:t>
            </a:r>
          </a:p>
          <a:p>
            <a:endParaRPr lang="en-US" sz="2800"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References: MM13473, Transmittal 12461 &amp; CR13473</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79132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C4E49BDA-6220-A94D-B201-5565318A7586}"/>
              </a:ext>
            </a:extLst>
          </p:cNvPr>
          <p:cNvSpPr>
            <a:spLocks noGrp="1" noChangeArrowheads="1"/>
          </p:cNvSpPr>
          <p:nvPr>
            <p:ph type="title"/>
          </p:nvPr>
        </p:nvSpPr>
        <p:spPr>
          <a:xfrm>
            <a:off x="2133600" y="274638"/>
            <a:ext cx="6553200" cy="1143000"/>
          </a:xfrm>
        </p:spPr>
        <p:txBody>
          <a:bodyPr/>
          <a:lstStyle/>
          <a:p>
            <a:pPr eaLnBrk="1" hangingPunct="1"/>
            <a:r>
              <a:rPr lang="en-US" altLang="en-US" sz="3200" b="1" dirty="0">
                <a:solidFill>
                  <a:schemeClr val="bg1"/>
                </a:solidFill>
                <a:latin typeface="Comic Sans MS" panose="030F0902030302020204" pitchFamily="66" charset="0"/>
                <a:ea typeface="ＭＳ Ｐゴシック" panose="020B0600070205080204" pitchFamily="34" charset="-128"/>
              </a:rPr>
              <a:t>2024 PFS Top 10</a:t>
            </a:r>
            <a:r>
              <a:rPr lang="en-US" altLang="en-US" sz="2400" b="1" dirty="0">
                <a:solidFill>
                  <a:schemeClr val="bg1"/>
                </a:solidFill>
                <a:latin typeface="Comic Sans MS" panose="030F0902030302020204" pitchFamily="66" charset="0"/>
                <a:ea typeface="ＭＳ Ｐゴシック" panose="020B0600070205080204" pitchFamily="34" charset="-128"/>
              </a:rPr>
              <a:t> </a:t>
            </a:r>
          </a:p>
        </p:txBody>
      </p:sp>
      <p:pic>
        <p:nvPicPr>
          <p:cNvPr id="92163" name="Picture 4">
            <a:extLst>
              <a:ext uri="{FF2B5EF4-FFF2-40B4-BE49-F238E27FC236}">
                <a16:creationId xmlns:a16="http://schemas.microsoft.com/office/drawing/2014/main" id="{43D1937B-5307-2040-B226-34636E6E9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6" t="30305" b="4033"/>
          <a:stretch>
            <a:fillRect/>
          </a:stretch>
        </p:blipFill>
        <p:spPr bwMode="auto">
          <a:xfrm>
            <a:off x="4572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6" name="Text Box 7">
            <a:extLst>
              <a:ext uri="{FF2B5EF4-FFF2-40B4-BE49-F238E27FC236}">
                <a16:creationId xmlns:a16="http://schemas.microsoft.com/office/drawing/2014/main" id="{5091576A-FD34-184D-86C9-EAFE18A37601}"/>
              </a:ext>
            </a:extLst>
          </p:cNvPr>
          <p:cNvSpPr txBox="1">
            <a:spLocks noChangeArrowheads="1"/>
          </p:cNvSpPr>
          <p:nvPr/>
        </p:nvSpPr>
        <p:spPr bwMode="auto">
          <a:xfrm>
            <a:off x="457200" y="6237287"/>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solidFill>
                  <a:schemeClr val="bg1"/>
                </a:solidFill>
                <a:latin typeface="Comic Sans MS" panose="030F0902030302020204" pitchFamily="66" charset="0"/>
              </a:rPr>
              <a:t>#2   Prolonged Visits</a:t>
            </a:r>
          </a:p>
        </p:txBody>
      </p:sp>
      <p:pic>
        <p:nvPicPr>
          <p:cNvPr id="4" name="Content Placeholder 3" descr="A person sitting on a couch with his arms crossed&#10;&#10;Description automatically generated">
            <a:extLst>
              <a:ext uri="{FF2B5EF4-FFF2-40B4-BE49-F238E27FC236}">
                <a16:creationId xmlns:a16="http://schemas.microsoft.com/office/drawing/2014/main" id="{7F516689-81A2-AB45-9A2F-6C1768E381B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46150" y="1875631"/>
            <a:ext cx="7251700" cy="3975100"/>
          </a:xfrm>
        </p:spPr>
      </p:pic>
    </p:spTree>
    <p:extLst>
      <p:ext uri="{BB962C8B-B14F-4D97-AF65-F5344CB8AC3E}">
        <p14:creationId xmlns:p14="http://schemas.microsoft.com/office/powerpoint/2010/main" val="370078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FD2F8A22-A991-C241-AB7F-D69A368245CE}"/>
              </a:ext>
            </a:extLst>
          </p:cNvPr>
          <p:cNvSpPr>
            <a:spLocks noGrp="1" noChangeArrowheads="1"/>
          </p:cNvSpPr>
          <p:nvPr>
            <p:ph type="title"/>
          </p:nvPr>
        </p:nvSpPr>
        <p:spPr/>
        <p:txBody>
          <a:bodyPr/>
          <a:lstStyle/>
          <a:p>
            <a:pPr eaLnBrk="1" hangingPunct="1"/>
            <a:r>
              <a:rPr lang="en-US" altLang="en-US" dirty="0">
                <a:solidFill>
                  <a:srgbClr val="FFFFFF"/>
                </a:solidFill>
                <a:ea typeface="ＭＳ Ｐゴシック" panose="020B0600070205080204" pitchFamily="34" charset="-128"/>
              </a:rPr>
              <a:t>2024 PFS Top Ten!!!</a:t>
            </a:r>
          </a:p>
        </p:txBody>
      </p:sp>
      <p:pic>
        <p:nvPicPr>
          <p:cNvPr id="18434" name="Picture 3">
            <a:extLst>
              <a:ext uri="{FF2B5EF4-FFF2-40B4-BE49-F238E27FC236}">
                <a16:creationId xmlns:a16="http://schemas.microsoft.com/office/drawing/2014/main" id="{D42F0D45-46B7-3242-837D-EFF385C5302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C7D6-D5D7-A841-A02F-4978341CF2BF}"/>
              </a:ext>
            </a:extLst>
          </p:cNvPr>
          <p:cNvSpPr>
            <a:spLocks noGrp="1"/>
          </p:cNvSpPr>
          <p:nvPr>
            <p:ph type="title"/>
          </p:nvPr>
        </p:nvSpPr>
        <p:spPr/>
        <p:txBody>
          <a:bodyPr/>
          <a:lstStyle/>
          <a:p>
            <a:r>
              <a:rPr lang="en-US" dirty="0">
                <a:solidFill>
                  <a:schemeClr val="bg1"/>
                </a:solidFill>
              </a:rPr>
              <a:t>Prolonged Visits</a:t>
            </a:r>
          </a:p>
        </p:txBody>
      </p:sp>
      <p:sp>
        <p:nvSpPr>
          <p:cNvPr id="3" name="Content Placeholder 2">
            <a:extLst>
              <a:ext uri="{FF2B5EF4-FFF2-40B4-BE49-F238E27FC236}">
                <a16:creationId xmlns:a16="http://schemas.microsoft.com/office/drawing/2014/main" id="{862DF234-013C-5143-8FF3-12ED22026F72}"/>
              </a:ext>
            </a:extLst>
          </p:cNvPr>
          <p:cNvSpPr>
            <a:spLocks noGrp="1"/>
          </p:cNvSpPr>
          <p:nvPr>
            <p:ph idx="1"/>
          </p:nvPr>
        </p:nvSpPr>
        <p:spPr>
          <a:xfrm>
            <a:off x="609600" y="1828800"/>
            <a:ext cx="8229600" cy="4191000"/>
          </a:xfrm>
        </p:spPr>
        <p:style>
          <a:lnRef idx="2">
            <a:schemeClr val="dk1"/>
          </a:lnRef>
          <a:fillRef idx="1">
            <a:schemeClr val="lt1"/>
          </a:fillRef>
          <a:effectRef idx="0">
            <a:schemeClr val="dk1"/>
          </a:effectRef>
          <a:fontRef idx="minor">
            <a:schemeClr val="dk1"/>
          </a:fontRef>
        </p:style>
        <p:txBody>
          <a:bodyPr/>
          <a:lstStyle/>
          <a:p>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Add on codes to E/M visits selected on TIME</a:t>
            </a:r>
          </a:p>
          <a:p>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To be added to the highest-level code in the category</a:t>
            </a:r>
          </a:p>
          <a:p>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Full 15 minutes of time must be met to utilize code</a:t>
            </a:r>
          </a:p>
          <a:p>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Time can include both face to face and non face to face time</a:t>
            </a:r>
          </a:p>
        </p:txBody>
      </p:sp>
    </p:spTree>
    <p:extLst>
      <p:ext uri="{BB962C8B-B14F-4D97-AF65-F5344CB8AC3E}">
        <p14:creationId xmlns:p14="http://schemas.microsoft.com/office/powerpoint/2010/main" val="383952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C7D6-D5D7-A841-A02F-4978341CF2BF}"/>
              </a:ext>
            </a:extLst>
          </p:cNvPr>
          <p:cNvSpPr>
            <a:spLocks noGrp="1"/>
          </p:cNvSpPr>
          <p:nvPr>
            <p:ph type="title"/>
          </p:nvPr>
        </p:nvSpPr>
        <p:spPr/>
        <p:txBody>
          <a:bodyPr/>
          <a:lstStyle/>
          <a:p>
            <a:r>
              <a:rPr lang="en-US" dirty="0">
                <a:solidFill>
                  <a:schemeClr val="bg1"/>
                </a:solidFill>
              </a:rPr>
              <a:t>Prolonged Visits</a:t>
            </a:r>
          </a:p>
        </p:txBody>
      </p:sp>
      <p:sp>
        <p:nvSpPr>
          <p:cNvPr id="3" name="Content Placeholder 2">
            <a:extLst>
              <a:ext uri="{FF2B5EF4-FFF2-40B4-BE49-F238E27FC236}">
                <a16:creationId xmlns:a16="http://schemas.microsoft.com/office/drawing/2014/main" id="{862DF234-013C-5143-8FF3-12ED22026F72}"/>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lang="en-US" sz="2800" dirty="0">
              <a:ln w="0"/>
              <a:solidFill>
                <a:schemeClr val="tx1"/>
              </a:solidFill>
              <a:effectLst>
                <a:outerShdw blurRad="38100" dist="19050" dir="2700000" algn="tl" rotWithShape="0">
                  <a:schemeClr val="dk1">
                    <a:alpha val="40000"/>
                  </a:schemeClr>
                </a:outerShdw>
              </a:effectLst>
            </a:endParaRPr>
          </a:p>
          <a:p>
            <a:r>
              <a:rPr lang="en-US" sz="2800" dirty="0">
                <a:ln w="0"/>
                <a:solidFill>
                  <a:schemeClr val="tx1"/>
                </a:solidFill>
                <a:effectLst>
                  <a:outerShdw blurRad="38100" dist="19050" dir="2700000" algn="tl" rotWithShape="0">
                    <a:schemeClr val="dk1">
                      <a:alpha val="40000"/>
                    </a:schemeClr>
                  </a:outerShdw>
                </a:effectLst>
              </a:rPr>
              <a:t>But – there are some differences by payer</a:t>
            </a:r>
          </a:p>
          <a:p>
            <a:pPr lvl="1"/>
            <a:r>
              <a:rPr lang="en-US" sz="2400" dirty="0">
                <a:ln w="0"/>
                <a:solidFill>
                  <a:schemeClr val="tx1"/>
                </a:solidFill>
                <a:effectLst>
                  <a:outerShdw blurRad="38100" dist="19050" dir="2700000" algn="tl" rotWithShape="0">
                    <a:schemeClr val="dk1">
                      <a:alpha val="40000"/>
                    </a:schemeClr>
                  </a:outerShdw>
                </a:effectLst>
              </a:rPr>
              <a:t>Different codes </a:t>
            </a:r>
          </a:p>
          <a:p>
            <a:pPr lvl="2"/>
            <a:r>
              <a:rPr lang="en-US" sz="2000" dirty="0">
                <a:ln w="0"/>
                <a:solidFill>
                  <a:schemeClr val="tx1"/>
                </a:solidFill>
                <a:effectLst>
                  <a:outerShdw blurRad="38100" dist="19050" dir="2700000" algn="tl" rotWithShape="0">
                    <a:schemeClr val="dk1">
                      <a:alpha val="40000"/>
                    </a:schemeClr>
                  </a:outerShdw>
                </a:effectLst>
              </a:rPr>
              <a:t>CPT 99417 - 15 min</a:t>
            </a:r>
          </a:p>
          <a:p>
            <a:pPr lvl="2"/>
            <a:r>
              <a:rPr lang="en-US" sz="2000" dirty="0">
                <a:ln w="0"/>
                <a:solidFill>
                  <a:schemeClr val="tx1"/>
                </a:solidFill>
                <a:effectLst>
                  <a:outerShdw blurRad="38100" dist="19050" dir="2700000" algn="tl" rotWithShape="0">
                    <a:schemeClr val="dk1">
                      <a:alpha val="40000"/>
                    </a:schemeClr>
                  </a:outerShdw>
                </a:effectLst>
              </a:rPr>
              <a:t>HCPCS (Medicare) G2212 – 15 min</a:t>
            </a:r>
          </a:p>
          <a:p>
            <a:pPr lvl="1"/>
            <a:endParaRPr lang="en-US" sz="2400" dirty="0">
              <a:ln w="0"/>
              <a:solidFill>
                <a:schemeClr val="tx1"/>
              </a:solidFill>
              <a:effectLst>
                <a:outerShdw blurRad="38100" dist="19050" dir="2700000" algn="tl" rotWithShape="0">
                  <a:schemeClr val="dk1">
                    <a:alpha val="40000"/>
                  </a:schemeClr>
                </a:outerShdw>
              </a:effectLst>
            </a:endParaRPr>
          </a:p>
          <a:p>
            <a:pPr lvl="1"/>
            <a:r>
              <a:rPr lang="en-US" sz="2400" dirty="0">
                <a:ln w="0"/>
                <a:solidFill>
                  <a:schemeClr val="tx1"/>
                </a:solidFill>
                <a:effectLst>
                  <a:outerShdw blurRad="38100" dist="19050" dir="2700000" algn="tl" rotWithShape="0">
                    <a:schemeClr val="dk1">
                      <a:alpha val="40000"/>
                    </a:schemeClr>
                  </a:outerShdw>
                </a:effectLst>
              </a:rPr>
              <a:t>CPT has non face to face prolonged codes (99358 &amp; 99359) but Medicare does not pay for them</a:t>
            </a:r>
          </a:p>
        </p:txBody>
      </p:sp>
    </p:spTree>
    <p:extLst>
      <p:ext uri="{BB962C8B-B14F-4D97-AF65-F5344CB8AC3E}">
        <p14:creationId xmlns:p14="http://schemas.microsoft.com/office/powerpoint/2010/main" val="962614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C7D6-D5D7-A841-A02F-4978341CF2BF}"/>
              </a:ext>
            </a:extLst>
          </p:cNvPr>
          <p:cNvSpPr>
            <a:spLocks noGrp="1"/>
          </p:cNvSpPr>
          <p:nvPr>
            <p:ph type="title"/>
          </p:nvPr>
        </p:nvSpPr>
        <p:spPr/>
        <p:txBody>
          <a:bodyPr/>
          <a:lstStyle/>
          <a:p>
            <a:r>
              <a:rPr lang="en-US" dirty="0">
                <a:solidFill>
                  <a:schemeClr val="bg1"/>
                </a:solidFill>
              </a:rPr>
              <a:t>Prolonged Visits</a:t>
            </a:r>
          </a:p>
        </p:txBody>
      </p:sp>
      <p:sp>
        <p:nvSpPr>
          <p:cNvPr id="3" name="Content Placeholder 2">
            <a:extLst>
              <a:ext uri="{FF2B5EF4-FFF2-40B4-BE49-F238E27FC236}">
                <a16:creationId xmlns:a16="http://schemas.microsoft.com/office/drawing/2014/main" id="{862DF234-013C-5143-8FF3-12ED22026F72}"/>
              </a:ext>
            </a:extLst>
          </p:cNvPr>
          <p:cNvSpPr>
            <a:spLocks noGrp="1"/>
          </p:cNvSpPr>
          <p:nvPr>
            <p:ph idx="1"/>
          </p:nvPr>
        </p:nvSpPr>
        <p:spPr>
          <a:xfrm>
            <a:off x="457200" y="1600200"/>
            <a:ext cx="8229600" cy="4876800"/>
          </a:xfrm>
        </p:spPr>
        <p:style>
          <a:lnRef idx="2">
            <a:schemeClr val="dk1"/>
          </a:lnRef>
          <a:fillRef idx="1">
            <a:schemeClr val="lt1"/>
          </a:fillRef>
          <a:effectRef idx="0">
            <a:schemeClr val="dk1"/>
          </a:effectRef>
          <a:fontRef idx="minor">
            <a:schemeClr val="dk1"/>
          </a:fontRef>
        </p:style>
        <p:txBody>
          <a:bodyPr/>
          <a:lstStyle/>
          <a:p>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Other Codes to Remember (not new)</a:t>
            </a:r>
          </a:p>
          <a:p>
            <a:pPr lvl="1"/>
            <a:r>
              <a:rPr lang="en-US" sz="2000" dirty="0">
                <a:ln w="0"/>
                <a:solidFill>
                  <a:schemeClr val="tx1"/>
                </a:solidFill>
                <a:effectLst>
                  <a:outerShdw blurRad="38100" dist="19050" dir="2700000" algn="tl" rotWithShape="0">
                    <a:schemeClr val="dk1">
                      <a:alpha val="40000"/>
                    </a:schemeClr>
                  </a:outerShdw>
                </a:effectLst>
              </a:rPr>
              <a:t>99417 (like Medicare G2212) = 15 minutes of prolonged care, done on the same day as office/outpatient codes 99205 and 99215</a:t>
            </a:r>
          </a:p>
          <a:p>
            <a:endParaRPr lang="en-US" sz="1600" dirty="0">
              <a:ln w="0"/>
              <a:solidFill>
                <a:schemeClr val="tx1"/>
              </a:solidFill>
              <a:effectLst>
                <a:outerShdw blurRad="38100" dist="19050" dir="2700000" algn="tl" rotWithShape="0">
                  <a:schemeClr val="dk1">
                    <a:alpha val="40000"/>
                  </a:schemeClr>
                </a:outerShdw>
              </a:effectLst>
            </a:endParaRPr>
          </a:p>
          <a:p>
            <a:pPr lvl="1"/>
            <a:r>
              <a:rPr lang="en-US" sz="2000" dirty="0">
                <a:ln w="0"/>
                <a:solidFill>
                  <a:schemeClr val="tx1"/>
                </a:solidFill>
                <a:effectLst>
                  <a:outerShdw blurRad="38100" dist="19050" dir="2700000" algn="tl" rotWithShape="0">
                    <a:schemeClr val="dk1">
                      <a:alpha val="40000"/>
                    </a:schemeClr>
                  </a:outerShdw>
                </a:effectLst>
              </a:rPr>
              <a:t>99415 </a:t>
            </a:r>
            <a:r>
              <a:rPr lang="mr-IN" sz="2000" dirty="0">
                <a:ln w="0"/>
                <a:solidFill>
                  <a:schemeClr val="tx1"/>
                </a:solidFill>
                <a:effectLst>
                  <a:outerShdw blurRad="38100" dist="19050" dir="2700000" algn="tl" rotWithShape="0">
                    <a:schemeClr val="dk1">
                      <a:alpha val="40000"/>
                    </a:schemeClr>
                  </a:outerShdw>
                </a:effectLst>
              </a:rPr>
              <a:t>–</a:t>
            </a:r>
            <a:r>
              <a:rPr lang="en-US" sz="2000" dirty="0">
                <a:ln w="0"/>
                <a:solidFill>
                  <a:schemeClr val="tx1"/>
                </a:solidFill>
                <a:effectLst>
                  <a:outerShdw blurRad="38100" dist="19050" dir="2700000" algn="tl" rotWithShape="0">
                    <a:schemeClr val="dk1">
                      <a:alpha val="40000"/>
                    </a:schemeClr>
                  </a:outerShdw>
                </a:effectLst>
              </a:rPr>
              <a:t> 99416 = Prolonged clinical staff time (incident to the physician)</a:t>
            </a:r>
          </a:p>
          <a:p>
            <a:pPr lvl="1"/>
            <a:r>
              <a:rPr lang="en-US" sz="2000" dirty="0">
                <a:ln w="0"/>
                <a:solidFill>
                  <a:schemeClr val="tx1"/>
                </a:solidFill>
                <a:effectLst>
                  <a:outerShdw blurRad="38100" dist="19050" dir="2700000" algn="tl" rotWithShape="0">
                    <a:schemeClr val="dk1">
                      <a:alpha val="40000"/>
                    </a:schemeClr>
                  </a:outerShdw>
                </a:effectLst>
              </a:rPr>
              <a:t>***When your clinical staff is spending time with the patient beyond the office visit!</a:t>
            </a:r>
          </a:p>
          <a:p>
            <a:pPr marL="0" indent="0">
              <a:buNone/>
            </a:pPr>
            <a:endParaRPr lang="en-US" sz="1600" dirty="0">
              <a:ln w="0"/>
              <a:solidFill>
                <a:schemeClr val="tx1"/>
              </a:solidFill>
              <a:effectLst>
                <a:outerShdw blurRad="38100" dist="19050" dir="2700000" algn="tl" rotWithShape="0">
                  <a:schemeClr val="dk1">
                    <a:alpha val="40000"/>
                  </a:schemeClr>
                </a:outerShdw>
              </a:effectLst>
            </a:endParaRPr>
          </a:p>
          <a:p>
            <a:pPr lvl="1"/>
            <a:r>
              <a:rPr lang="en-US" sz="2000" dirty="0">
                <a:ln w="0"/>
                <a:solidFill>
                  <a:schemeClr val="tx1"/>
                </a:solidFill>
                <a:effectLst>
                  <a:outerShdw blurRad="38100" dist="19050" dir="2700000" algn="tl" rotWithShape="0">
                    <a:schemeClr val="dk1">
                      <a:alpha val="40000"/>
                    </a:schemeClr>
                  </a:outerShdw>
                </a:effectLst>
              </a:rPr>
              <a:t>99418, G0316: Prolonged inpatient or observation service by the physician or QHP</a:t>
            </a:r>
          </a:p>
        </p:txBody>
      </p:sp>
    </p:spTree>
    <p:extLst>
      <p:ext uri="{BB962C8B-B14F-4D97-AF65-F5344CB8AC3E}">
        <p14:creationId xmlns:p14="http://schemas.microsoft.com/office/powerpoint/2010/main" val="3987603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6DDCF325-7D73-CF46-8915-75CEAE3987B7}"/>
              </a:ext>
            </a:extLst>
          </p:cNvPr>
          <p:cNvSpPr>
            <a:spLocks noGrp="1" noChangeArrowheads="1"/>
          </p:cNvSpPr>
          <p:nvPr>
            <p:ph type="title"/>
          </p:nvPr>
        </p:nvSpPr>
        <p:spPr>
          <a:xfrm>
            <a:off x="1981200" y="274638"/>
            <a:ext cx="6705600" cy="1143000"/>
          </a:xfrm>
        </p:spPr>
        <p:txBody>
          <a:bodyPr/>
          <a:lstStyle/>
          <a:p>
            <a:pPr eaLnBrk="1" hangingPunct="1"/>
            <a:r>
              <a:rPr lang="en-US" altLang="en-US" sz="3200" b="1">
                <a:solidFill>
                  <a:schemeClr val="bg1"/>
                </a:solidFill>
                <a:latin typeface="Comic Sans MS" panose="030F0902030302020204" pitchFamily="66" charset="0"/>
                <a:ea typeface="ＭＳ Ｐゴシック" panose="020B0600070205080204" pitchFamily="34" charset="-128"/>
              </a:rPr>
              <a:t>Reimbursement Top 10</a:t>
            </a:r>
            <a:r>
              <a:rPr lang="en-US" altLang="en-US" sz="2400" b="1">
                <a:solidFill>
                  <a:schemeClr val="bg1"/>
                </a:solidFill>
                <a:latin typeface="Comic Sans MS" panose="030F0902030302020204" pitchFamily="66" charset="0"/>
                <a:ea typeface="ＭＳ Ｐゴシック" panose="020B0600070205080204" pitchFamily="34" charset="-128"/>
              </a:rPr>
              <a:t> </a:t>
            </a:r>
          </a:p>
        </p:txBody>
      </p:sp>
      <p:pic>
        <p:nvPicPr>
          <p:cNvPr id="24578" name="Picture 3">
            <a:extLst>
              <a:ext uri="{FF2B5EF4-FFF2-40B4-BE49-F238E27FC236}">
                <a16:creationId xmlns:a16="http://schemas.microsoft.com/office/drawing/2014/main" id="{ADC7B522-A075-694F-A8AE-F617EFB999A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852" r="926"/>
          <a:stretch>
            <a:fillRect/>
          </a:stretch>
        </p:blipFill>
        <p:spPr>
          <a:xfrm>
            <a:off x="609600" y="1600200"/>
            <a:ext cx="8001000" cy="4525963"/>
          </a:xfrm>
        </p:spPr>
      </p:pic>
      <p:pic>
        <p:nvPicPr>
          <p:cNvPr id="24579" name="Picture 4">
            <a:extLst>
              <a:ext uri="{FF2B5EF4-FFF2-40B4-BE49-F238E27FC236}">
                <a16:creationId xmlns:a16="http://schemas.microsoft.com/office/drawing/2014/main" id="{E749EF76-164A-BF48-8CB5-8A2961F20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242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 Box 5">
            <a:extLst>
              <a:ext uri="{FF2B5EF4-FFF2-40B4-BE49-F238E27FC236}">
                <a16:creationId xmlns:a16="http://schemas.microsoft.com/office/drawing/2014/main" id="{2F1555E3-9A5D-764E-A909-E07C38FCB47A}"/>
              </a:ext>
            </a:extLst>
          </p:cNvPr>
          <p:cNvSpPr txBox="1">
            <a:spLocks noChangeArrowheads="1"/>
          </p:cNvSpPr>
          <p:nvPr/>
        </p:nvSpPr>
        <p:spPr bwMode="auto">
          <a:xfrm>
            <a:off x="685800" y="6324600"/>
            <a:ext cx="8458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dirty="0">
                <a:solidFill>
                  <a:schemeClr val="bg1"/>
                </a:solidFill>
                <a:latin typeface="Comic Sans MS" panose="030F0902030302020204" pitchFamily="66" charset="0"/>
              </a:rPr>
              <a:t>#1   Health Equity Services</a:t>
            </a:r>
          </a:p>
        </p:txBody>
      </p:sp>
      <p:pic>
        <p:nvPicPr>
          <p:cNvPr id="24581" name="Picture 6">
            <a:extLst>
              <a:ext uri="{FF2B5EF4-FFF2-40B4-BE49-F238E27FC236}">
                <a16:creationId xmlns:a16="http://schemas.microsoft.com/office/drawing/2014/main" id="{F0749F3C-6EBB-9B49-AA3D-393E761DE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26" t="30305" b="4033"/>
          <a:stretch>
            <a:fillRect/>
          </a:stretch>
        </p:blipFill>
        <p:spPr bwMode="auto">
          <a:xfrm>
            <a:off x="3810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49601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E93-379F-7C41-A647-7CB0D92E86F8}"/>
              </a:ext>
            </a:extLst>
          </p:cNvPr>
          <p:cNvSpPr>
            <a:spLocks noGrp="1"/>
          </p:cNvSpPr>
          <p:nvPr>
            <p:ph type="title"/>
          </p:nvPr>
        </p:nvSpPr>
        <p:spPr/>
        <p:txBody>
          <a:bodyPr/>
          <a:lstStyle/>
          <a:p>
            <a:r>
              <a:rPr lang="en-US" altLang="en-US" dirty="0">
                <a:solidFill>
                  <a:schemeClr val="bg1"/>
                </a:solidFill>
                <a:latin typeface="Comic Sans MS" panose="030F0902030302020204" pitchFamily="66" charset="0"/>
              </a:rPr>
              <a:t>Health Equity Services</a:t>
            </a:r>
            <a:endParaRPr lang="en-US" dirty="0"/>
          </a:p>
        </p:txBody>
      </p:sp>
      <p:sp>
        <p:nvSpPr>
          <p:cNvPr id="3" name="Content Placeholder 2">
            <a:extLst>
              <a:ext uri="{FF2B5EF4-FFF2-40B4-BE49-F238E27FC236}">
                <a16:creationId xmlns:a16="http://schemas.microsoft.com/office/drawing/2014/main" id="{A629DE3C-F687-764F-B6CB-B5CC042FBAD6}"/>
              </a:ext>
            </a:extLst>
          </p:cNvPr>
          <p:cNvSpPr>
            <a:spLocks noGrp="1"/>
          </p:cNvSpPr>
          <p:nvPr>
            <p:ph idx="1"/>
          </p:nvPr>
        </p:nvSpPr>
        <p:spPr>
          <a:xfrm>
            <a:off x="398834" y="1417638"/>
            <a:ext cx="8229600" cy="4525963"/>
          </a:xfrm>
        </p:spPr>
        <p:style>
          <a:lnRef idx="2">
            <a:schemeClr val="dk1"/>
          </a:lnRef>
          <a:fillRef idx="1">
            <a:schemeClr val="lt1"/>
          </a:fillRef>
          <a:effectRef idx="0">
            <a:schemeClr val="dk1"/>
          </a:effectRef>
          <a:fontRef idx="minor">
            <a:schemeClr val="dk1"/>
          </a:fontRef>
        </p:style>
        <p:txBody>
          <a:bodyPr/>
          <a:lstStyle/>
          <a:p>
            <a:endParaRPr lang="en-US" sz="1600" dirty="0">
              <a:ln w="0"/>
              <a:solidFill>
                <a:schemeClr val="tx1"/>
              </a:solidFill>
              <a:effectLst>
                <a:outerShdw blurRad="38100" dist="19050" dir="2700000" algn="tl" rotWithShape="0">
                  <a:schemeClr val="dk1">
                    <a:alpha val="40000"/>
                  </a:schemeClr>
                </a:outerShdw>
              </a:effectLst>
            </a:endParaRPr>
          </a:p>
          <a:p>
            <a:r>
              <a:rPr lang="en-US" dirty="0" err="1">
                <a:ln w="0"/>
                <a:solidFill>
                  <a:schemeClr val="tx1"/>
                </a:solidFill>
                <a:effectLst>
                  <a:outerShdw blurRad="38100" dist="19050" dir="2700000" algn="tl" rotWithShape="0">
                    <a:schemeClr val="dk1">
                      <a:alpha val="40000"/>
                    </a:schemeClr>
                  </a:outerShdw>
                </a:effectLst>
              </a:rPr>
              <a:t>SDoH</a:t>
            </a:r>
            <a:r>
              <a:rPr lang="en-US" dirty="0">
                <a:ln w="0"/>
                <a:solidFill>
                  <a:schemeClr val="tx1"/>
                </a:solidFill>
                <a:effectLst>
                  <a:outerShdw blurRad="38100" dist="19050" dir="2700000" algn="tl" rotWithShape="0">
                    <a:schemeClr val="dk1">
                      <a:alpha val="40000"/>
                    </a:schemeClr>
                  </a:outerShdw>
                </a:effectLst>
              </a:rPr>
              <a:t> – Social Determinants of Health</a:t>
            </a:r>
          </a:p>
          <a:p>
            <a:pPr lvl="1"/>
            <a:r>
              <a:rPr lang="en-US" sz="2000" dirty="0">
                <a:ln w="0"/>
                <a:solidFill>
                  <a:schemeClr val="tx1"/>
                </a:solidFill>
                <a:effectLst>
                  <a:outerShdw blurRad="38100" dist="19050" dir="2700000" algn="tl" rotWithShape="0">
                    <a:schemeClr val="dk1">
                      <a:alpha val="40000"/>
                    </a:schemeClr>
                  </a:outerShdw>
                </a:effectLst>
              </a:rPr>
              <a:t>HCPCS Code - G0136  - </a:t>
            </a:r>
            <a:r>
              <a:rPr lang="en-US" sz="2000" i="1" dirty="0">
                <a:ln w="0"/>
                <a:solidFill>
                  <a:schemeClr val="tx1"/>
                </a:solidFill>
                <a:effectLst>
                  <a:outerShdw blurRad="38100" dist="19050" dir="2700000" algn="tl" rotWithShape="0">
                    <a:schemeClr val="dk1">
                      <a:alpha val="40000"/>
                    </a:schemeClr>
                  </a:outerShdw>
                </a:effectLst>
              </a:rPr>
              <a:t>Administration of a standardized, evidence-based Social Determinants of Health Risk Assessment tool, 5-15 minutes  (reimbursement approx. $17)</a:t>
            </a:r>
          </a:p>
          <a:p>
            <a:endParaRPr lang="en-US" sz="2800" dirty="0">
              <a:ln w="0"/>
              <a:solidFill>
                <a:schemeClr val="tx1"/>
              </a:solidFill>
              <a:effectLst>
                <a:outerShdw blurRad="38100" dist="19050" dir="2700000" algn="tl" rotWithShape="0">
                  <a:schemeClr val="dk1">
                    <a:alpha val="40000"/>
                  </a:schemeClr>
                </a:outerShdw>
              </a:effectLst>
            </a:endParaRPr>
          </a:p>
          <a:p>
            <a:pPr marL="685800" lvl="1">
              <a:buFont typeface="Arial"/>
              <a:buChar char="•"/>
            </a:pPr>
            <a:r>
              <a:rPr lang="en-US" sz="2000" dirty="0">
                <a:ln w="0"/>
                <a:solidFill>
                  <a:schemeClr val="tx1"/>
                </a:solidFill>
                <a:effectLst>
                  <a:outerShdw blurRad="38100" dist="19050" dir="2700000" algn="tl" rotWithShape="0">
                    <a:schemeClr val="dk1">
                      <a:alpha val="40000"/>
                    </a:schemeClr>
                  </a:outerShdw>
                </a:effectLst>
              </a:rPr>
              <a:t>Must use standardized, evidenced-based assessment tool</a:t>
            </a:r>
          </a:p>
          <a:p>
            <a:pPr marL="685800" lvl="1">
              <a:buFont typeface="Arial"/>
              <a:buChar char="•"/>
            </a:pPr>
            <a:r>
              <a:rPr lang="en-US" sz="2000" dirty="0">
                <a:ln w="0"/>
                <a:solidFill>
                  <a:schemeClr val="tx1"/>
                </a:solidFill>
                <a:effectLst>
                  <a:outerShdw blurRad="38100" dist="19050" dir="2700000" algn="tl" rotWithShape="0">
                    <a:schemeClr val="dk1">
                      <a:alpha val="40000"/>
                    </a:schemeClr>
                  </a:outerShdw>
                </a:effectLst>
              </a:rPr>
              <a:t>Must be billed with E &amp; M Visit</a:t>
            </a:r>
          </a:p>
          <a:p>
            <a:pPr marL="685800" lvl="1">
              <a:buFont typeface="Arial"/>
              <a:buChar char="•"/>
            </a:pPr>
            <a:r>
              <a:rPr lang="en-US" sz="2000" dirty="0">
                <a:ln w="0"/>
                <a:solidFill>
                  <a:schemeClr val="tx1"/>
                </a:solidFill>
                <a:effectLst>
                  <a:outerShdw blurRad="38100" dist="19050" dir="2700000" algn="tl" rotWithShape="0">
                    <a:schemeClr val="dk1">
                      <a:alpha val="40000"/>
                    </a:schemeClr>
                  </a:outerShdw>
                </a:effectLst>
              </a:rPr>
              <a:t>Must be documented in the medical record w/Z-codes (Z55-Z65)</a:t>
            </a:r>
          </a:p>
          <a:p>
            <a:pPr marL="685800" lvl="1">
              <a:buFont typeface="Arial"/>
              <a:buChar char="•"/>
            </a:pPr>
            <a:r>
              <a:rPr lang="en-US" sz="2000" dirty="0">
                <a:ln w="0"/>
                <a:solidFill>
                  <a:schemeClr val="tx1"/>
                </a:solidFill>
                <a:effectLst>
                  <a:outerShdw blurRad="38100" dist="19050" dir="2700000" algn="tl" rotWithShape="0">
                    <a:schemeClr val="dk1">
                      <a:alpha val="40000"/>
                    </a:schemeClr>
                  </a:outerShdw>
                </a:effectLst>
              </a:rPr>
              <a:t>Not more often than every 6 months</a:t>
            </a:r>
          </a:p>
        </p:txBody>
      </p:sp>
      <p:sp>
        <p:nvSpPr>
          <p:cNvPr id="6" name="TextBox 5">
            <a:extLst>
              <a:ext uri="{FF2B5EF4-FFF2-40B4-BE49-F238E27FC236}">
                <a16:creationId xmlns:a16="http://schemas.microsoft.com/office/drawing/2014/main" id="{2DB074A4-DC27-4F4B-A66B-2354097827D7}"/>
              </a:ext>
            </a:extLst>
          </p:cNvPr>
          <p:cNvSpPr txBox="1"/>
          <p:nvPr/>
        </p:nvSpPr>
        <p:spPr>
          <a:xfrm>
            <a:off x="5671107" y="5334000"/>
            <a:ext cx="2934629"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t>Read the Rule in Federal Register </a:t>
            </a:r>
            <a:r>
              <a:rPr lang="mr-IN" dirty="0"/>
              <a:t>–</a:t>
            </a:r>
            <a:r>
              <a:rPr lang="en-US" dirty="0"/>
              <a:t> pages 119 &amp; </a:t>
            </a:r>
          </a:p>
          <a:p>
            <a:pPr algn="ctr"/>
            <a:r>
              <a:rPr lang="en-US" dirty="0"/>
              <a:t>345 - 360</a:t>
            </a:r>
          </a:p>
        </p:txBody>
      </p:sp>
    </p:spTree>
    <p:extLst>
      <p:ext uri="{BB962C8B-B14F-4D97-AF65-F5344CB8AC3E}">
        <p14:creationId xmlns:p14="http://schemas.microsoft.com/office/powerpoint/2010/main" val="2413109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E93-379F-7C41-A647-7CB0D92E86F8}"/>
              </a:ext>
            </a:extLst>
          </p:cNvPr>
          <p:cNvSpPr>
            <a:spLocks noGrp="1"/>
          </p:cNvSpPr>
          <p:nvPr>
            <p:ph type="title"/>
          </p:nvPr>
        </p:nvSpPr>
        <p:spPr/>
        <p:txBody>
          <a:bodyPr/>
          <a:lstStyle/>
          <a:p>
            <a:r>
              <a:rPr lang="en-US" altLang="en-US" dirty="0">
                <a:solidFill>
                  <a:schemeClr val="bg1"/>
                </a:solidFill>
                <a:latin typeface="Comic Sans MS" panose="030F0902030302020204" pitchFamily="66" charset="0"/>
              </a:rPr>
              <a:t>Health Equity Services</a:t>
            </a:r>
            <a:endParaRPr lang="en-US" dirty="0"/>
          </a:p>
        </p:txBody>
      </p:sp>
      <p:sp>
        <p:nvSpPr>
          <p:cNvPr id="5" name="TextBox 4">
            <a:extLst>
              <a:ext uri="{FF2B5EF4-FFF2-40B4-BE49-F238E27FC236}">
                <a16:creationId xmlns:a16="http://schemas.microsoft.com/office/drawing/2014/main" id="{408C8C52-49FD-7B4A-B338-251EF691DB84}"/>
              </a:ext>
            </a:extLst>
          </p:cNvPr>
          <p:cNvSpPr txBox="1"/>
          <p:nvPr/>
        </p:nvSpPr>
        <p:spPr>
          <a:xfrm>
            <a:off x="649315" y="1752600"/>
            <a:ext cx="7845370" cy="41242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n w="0"/>
                <a:solidFill>
                  <a:schemeClr val="tx1"/>
                </a:solidFill>
                <a:effectLst>
                  <a:outerShdw blurRad="38100" dist="19050" dir="2700000" algn="tl" rotWithShape="0">
                    <a:schemeClr val="dk1">
                      <a:alpha val="40000"/>
                    </a:schemeClr>
                  </a:outerShdw>
                </a:effectLst>
              </a:rPr>
              <a:t>CHI </a:t>
            </a:r>
            <a:r>
              <a:rPr lang="mr-IN" sz="1600" dirty="0">
                <a:ln w="0"/>
                <a:solidFill>
                  <a:schemeClr val="tx1"/>
                </a:solidFill>
                <a:effectLst>
                  <a:outerShdw blurRad="38100" dist="19050" dir="2700000" algn="tl" rotWithShape="0">
                    <a:schemeClr val="dk1">
                      <a:alpha val="40000"/>
                    </a:schemeClr>
                  </a:outerShdw>
                </a:effectLst>
              </a:rPr>
              <a:t>–</a:t>
            </a:r>
            <a:r>
              <a:rPr lang="en-US" sz="1600" dirty="0">
                <a:ln w="0"/>
                <a:solidFill>
                  <a:schemeClr val="tx1"/>
                </a:solidFill>
                <a:effectLst>
                  <a:outerShdw blurRad="38100" dist="19050" dir="2700000" algn="tl" rotWithShape="0">
                    <a:schemeClr val="dk1">
                      <a:alpha val="40000"/>
                    </a:schemeClr>
                  </a:outerShdw>
                </a:effectLst>
              </a:rPr>
              <a:t> Community Health Integration</a:t>
            </a:r>
          </a:p>
          <a:p>
            <a:r>
              <a:rPr lang="en-US" sz="1600" dirty="0">
                <a:ln w="0"/>
                <a:solidFill>
                  <a:schemeClr val="tx1"/>
                </a:solidFill>
                <a:effectLst>
                  <a:outerShdw blurRad="38100" dist="19050" dir="2700000" algn="tl" rotWithShape="0">
                    <a:schemeClr val="dk1">
                      <a:alpha val="40000"/>
                    </a:schemeClr>
                  </a:outerShdw>
                </a:effectLst>
              </a:rPr>
              <a:t>G0019 </a:t>
            </a:r>
            <a:r>
              <a:rPr lang="mr-IN" sz="1600" dirty="0">
                <a:ln w="0"/>
                <a:solidFill>
                  <a:schemeClr val="tx1"/>
                </a:solidFill>
                <a:effectLst>
                  <a:outerShdw blurRad="38100" dist="19050" dir="2700000" algn="tl" rotWithShape="0">
                    <a:schemeClr val="dk1">
                      <a:alpha val="40000"/>
                    </a:schemeClr>
                  </a:outerShdw>
                </a:effectLst>
              </a:rPr>
              <a:t>–</a:t>
            </a:r>
            <a:r>
              <a:rPr lang="en-US" sz="1600" dirty="0">
                <a:ln w="0"/>
                <a:solidFill>
                  <a:schemeClr val="tx1"/>
                </a:solidFill>
                <a:effectLst>
                  <a:outerShdw blurRad="38100" dist="19050" dir="2700000" algn="tl" rotWithShape="0">
                    <a:schemeClr val="dk1">
                      <a:alpha val="40000"/>
                    </a:schemeClr>
                  </a:outerShdw>
                </a:effectLst>
              </a:rPr>
              <a:t> 60 min		G0022 </a:t>
            </a:r>
            <a:r>
              <a:rPr lang="mr-IN" sz="1600" dirty="0">
                <a:ln w="0"/>
                <a:solidFill>
                  <a:schemeClr val="tx1"/>
                </a:solidFill>
                <a:effectLst>
                  <a:outerShdw blurRad="38100" dist="19050" dir="2700000" algn="tl" rotWithShape="0">
                    <a:schemeClr val="dk1">
                      <a:alpha val="40000"/>
                    </a:schemeClr>
                  </a:outerShdw>
                </a:effectLst>
              </a:rPr>
              <a:t>–</a:t>
            </a:r>
            <a:r>
              <a:rPr lang="en-US" sz="1600" dirty="0">
                <a:ln w="0"/>
                <a:solidFill>
                  <a:schemeClr val="tx1"/>
                </a:solidFill>
                <a:effectLst>
                  <a:outerShdw blurRad="38100" dist="19050" dir="2700000" algn="tl" rotWithShape="0">
                    <a:schemeClr val="dk1">
                      <a:alpha val="40000"/>
                    </a:schemeClr>
                  </a:outerShdw>
                </a:effectLst>
              </a:rPr>
              <a:t> </a:t>
            </a:r>
            <a:r>
              <a:rPr lang="en-US" sz="1600" dirty="0" err="1">
                <a:ln w="0"/>
                <a:solidFill>
                  <a:schemeClr val="tx1"/>
                </a:solidFill>
                <a:effectLst>
                  <a:outerShdw blurRad="38100" dist="19050" dir="2700000" algn="tl" rotWithShape="0">
                    <a:schemeClr val="dk1">
                      <a:alpha val="40000"/>
                    </a:schemeClr>
                  </a:outerShdw>
                </a:effectLst>
              </a:rPr>
              <a:t>add’l</a:t>
            </a:r>
            <a:r>
              <a:rPr lang="en-US" sz="1600" dirty="0">
                <a:ln w="0"/>
                <a:solidFill>
                  <a:schemeClr val="tx1"/>
                </a:solidFill>
                <a:effectLst>
                  <a:outerShdw blurRad="38100" dist="19050" dir="2700000" algn="tl" rotWithShape="0">
                    <a:schemeClr val="dk1">
                      <a:alpha val="40000"/>
                    </a:schemeClr>
                  </a:outerShdw>
                </a:effectLst>
              </a:rPr>
              <a:t> 30 min</a:t>
            </a:r>
          </a:p>
          <a:p>
            <a:endParaRPr lang="en-US" sz="1600" dirty="0">
              <a:ln w="0"/>
              <a:solidFill>
                <a:schemeClr val="tx1"/>
              </a:solidFill>
              <a:effectLst>
                <a:outerShdw blurRad="38100" dist="19050" dir="2700000" algn="tl" rotWithShape="0">
                  <a:schemeClr val="dk1">
                    <a:alpha val="40000"/>
                  </a:schemeClr>
                </a:outerShdw>
              </a:effectLst>
            </a:endParaRPr>
          </a:p>
          <a:p>
            <a:r>
              <a:rPr lang="en-US" sz="1600" dirty="0">
                <a:ln w="0"/>
                <a:solidFill>
                  <a:srgbClr val="FF0000"/>
                </a:solidFill>
                <a:effectLst>
                  <a:outerShdw blurRad="38100" dist="19050" dir="2700000" algn="tl" rotWithShape="0">
                    <a:schemeClr val="dk1">
                      <a:alpha val="40000"/>
                    </a:schemeClr>
                  </a:outerShdw>
                </a:effectLst>
              </a:rPr>
              <a:t>**BE CAREFUL </a:t>
            </a:r>
            <a:r>
              <a:rPr lang="mr-IN" sz="1600" dirty="0">
                <a:ln w="0"/>
                <a:solidFill>
                  <a:schemeClr val="tx1"/>
                </a:solidFill>
                <a:effectLst>
                  <a:outerShdw blurRad="38100" dist="19050" dir="2700000" algn="tl" rotWithShape="0">
                    <a:schemeClr val="dk1">
                      <a:alpha val="40000"/>
                    </a:schemeClr>
                  </a:outerShdw>
                </a:effectLst>
              </a:rPr>
              <a:t>–</a:t>
            </a:r>
            <a:r>
              <a:rPr lang="en-US" sz="1600" dirty="0">
                <a:ln w="0"/>
                <a:solidFill>
                  <a:schemeClr val="tx1"/>
                </a:solidFill>
                <a:effectLst>
                  <a:outerShdw blurRad="38100" dist="19050" dir="2700000" algn="tl" rotWithShape="0">
                    <a:schemeClr val="dk1">
                      <a:alpha val="40000"/>
                    </a:schemeClr>
                  </a:outerShdw>
                </a:effectLst>
              </a:rPr>
              <a:t> MANY SPECIFIC RULES ON THE UTILIZATION</a:t>
            </a:r>
          </a:p>
          <a:p>
            <a:endParaRPr lang="en-US" dirty="0">
              <a:ln w="0"/>
              <a:solidFill>
                <a:schemeClr val="tx1"/>
              </a:solidFill>
              <a:effectLst>
                <a:outerShdw blurRad="38100" dist="19050" dir="2700000" algn="tl" rotWithShape="0">
                  <a:schemeClr val="dk1">
                    <a:alpha val="40000"/>
                  </a:schemeClr>
                </a:outerShdw>
              </a:effectLst>
            </a:endParaRPr>
          </a:p>
          <a:p>
            <a:r>
              <a:rPr lang="en-US" dirty="0">
                <a:ln w="0"/>
                <a:solidFill>
                  <a:schemeClr val="tx1"/>
                </a:solidFill>
                <a:effectLst>
                  <a:outerShdw blurRad="38100" dist="19050" dir="2700000" algn="tl" rotWithShape="0">
                    <a:schemeClr val="dk1">
                      <a:alpha val="40000"/>
                    </a:schemeClr>
                  </a:outerShdw>
                </a:effectLst>
              </a:rPr>
              <a:t>CHI services focus on addressing the particular SDOH needs that interfere with, or present a barrier to, diagnosis or treatment of the patient's problem(s) addressed in the CHI initiating visit. </a:t>
            </a:r>
          </a:p>
          <a:p>
            <a:endParaRPr lang="en-US" dirty="0">
              <a:ln w="0"/>
              <a:solidFill>
                <a:schemeClr val="tx1"/>
              </a:solidFill>
              <a:effectLst>
                <a:outerShdw blurRad="38100" dist="19050" dir="2700000" algn="tl" rotWithShape="0">
                  <a:schemeClr val="dk1">
                    <a:alpha val="40000"/>
                  </a:schemeClr>
                </a:outerShdw>
              </a:effectLst>
            </a:endParaRPr>
          </a:p>
          <a:p>
            <a:r>
              <a:rPr lang="en-US" dirty="0">
                <a:ln w="0"/>
                <a:solidFill>
                  <a:schemeClr val="tx1"/>
                </a:solidFill>
                <a:effectLst>
                  <a:outerShdw blurRad="38100" dist="19050" dir="2700000" algn="tl" rotWithShape="0">
                    <a:schemeClr val="dk1">
                      <a:alpha val="40000"/>
                    </a:schemeClr>
                  </a:outerShdw>
                </a:effectLst>
              </a:rPr>
              <a:t>CHI services can be performed by certified or trained auxiliary personnel, “including a community health worker” which may include community health workers or others who are external to, and under contract with, the practitioner or the practitioner's practice, such as through a community-based organization.</a:t>
            </a:r>
          </a:p>
          <a:p>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34334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E93-379F-7C41-A647-7CB0D92E86F8}"/>
              </a:ext>
            </a:extLst>
          </p:cNvPr>
          <p:cNvSpPr>
            <a:spLocks noGrp="1"/>
          </p:cNvSpPr>
          <p:nvPr>
            <p:ph type="title"/>
          </p:nvPr>
        </p:nvSpPr>
        <p:spPr/>
        <p:txBody>
          <a:bodyPr/>
          <a:lstStyle/>
          <a:p>
            <a:r>
              <a:rPr lang="en-US" altLang="en-US" dirty="0">
                <a:solidFill>
                  <a:schemeClr val="bg1"/>
                </a:solidFill>
                <a:latin typeface="Comic Sans MS" panose="030F0902030302020204" pitchFamily="66" charset="0"/>
              </a:rPr>
              <a:t>Health Equity Services</a:t>
            </a:r>
            <a:endParaRPr lang="en-US" dirty="0"/>
          </a:p>
        </p:txBody>
      </p:sp>
      <p:sp>
        <p:nvSpPr>
          <p:cNvPr id="6" name="TextBox 5">
            <a:extLst>
              <a:ext uri="{FF2B5EF4-FFF2-40B4-BE49-F238E27FC236}">
                <a16:creationId xmlns:a16="http://schemas.microsoft.com/office/drawing/2014/main" id="{C78B2066-5C3A-D340-B0AA-BDB269C883E2}"/>
              </a:ext>
            </a:extLst>
          </p:cNvPr>
          <p:cNvSpPr txBox="1"/>
          <p:nvPr/>
        </p:nvSpPr>
        <p:spPr>
          <a:xfrm>
            <a:off x="457200" y="1353264"/>
            <a:ext cx="6172200"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n w="0"/>
                <a:solidFill>
                  <a:schemeClr val="tx1"/>
                </a:solidFill>
                <a:effectLst>
                  <a:outerShdw blurRad="38100" dist="19050" dir="2700000" algn="tl" rotWithShape="0">
                    <a:schemeClr val="dk1">
                      <a:alpha val="40000"/>
                    </a:schemeClr>
                  </a:outerShdw>
                </a:effectLst>
              </a:rPr>
              <a:t>PIN </a:t>
            </a:r>
            <a:r>
              <a:rPr lang="mr-IN" sz="1600" dirty="0">
                <a:ln w="0"/>
                <a:solidFill>
                  <a:schemeClr val="tx1"/>
                </a:solidFill>
                <a:effectLst>
                  <a:outerShdw blurRad="38100" dist="19050" dir="2700000" algn="tl" rotWithShape="0">
                    <a:schemeClr val="dk1">
                      <a:alpha val="40000"/>
                    </a:schemeClr>
                  </a:outerShdw>
                </a:effectLst>
              </a:rPr>
              <a:t>–</a:t>
            </a:r>
            <a:r>
              <a:rPr lang="en-US" sz="1600" dirty="0">
                <a:ln w="0"/>
                <a:solidFill>
                  <a:schemeClr val="tx1"/>
                </a:solidFill>
                <a:effectLst>
                  <a:outerShdw blurRad="38100" dist="19050" dir="2700000" algn="tl" rotWithShape="0">
                    <a:schemeClr val="dk1">
                      <a:alpha val="40000"/>
                    </a:schemeClr>
                  </a:outerShdw>
                </a:effectLst>
              </a:rPr>
              <a:t> Principal Illness Navigation</a:t>
            </a:r>
          </a:p>
          <a:p>
            <a:pPr marL="285750"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G0023 (60 min per calendar month) (reimbursement approx. $75)</a:t>
            </a:r>
          </a:p>
          <a:p>
            <a:pPr marL="285750"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G0024 </a:t>
            </a:r>
            <a:r>
              <a:rPr lang="en-US" dirty="0" err="1">
                <a:ln w="0"/>
                <a:solidFill>
                  <a:schemeClr val="tx1"/>
                </a:solidFill>
                <a:effectLst>
                  <a:outerShdw blurRad="38100" dist="19050" dir="2700000" algn="tl" rotWithShape="0">
                    <a:schemeClr val="dk1">
                      <a:alpha val="40000"/>
                    </a:schemeClr>
                  </a:outerShdw>
                </a:effectLst>
              </a:rPr>
              <a:t>add’l</a:t>
            </a:r>
            <a:r>
              <a:rPr lang="en-US" dirty="0">
                <a:ln w="0"/>
                <a:solidFill>
                  <a:schemeClr val="tx1"/>
                </a:solidFill>
                <a:effectLst>
                  <a:outerShdw blurRad="38100" dist="19050" dir="2700000" algn="tl" rotWithShape="0">
                    <a:schemeClr val="dk1">
                      <a:alpha val="40000"/>
                    </a:schemeClr>
                  </a:outerShdw>
                </a:effectLst>
              </a:rPr>
              <a:t> 30 min  (reimbursement approx. $47)</a:t>
            </a:r>
          </a:p>
          <a:p>
            <a:endParaRPr lang="en-US" i="1" dirty="0">
              <a:ln w="0"/>
              <a:solidFill>
                <a:schemeClr val="tx1"/>
              </a:solidFill>
              <a:effectLst>
                <a:outerShdw blurRad="38100" dist="19050" dir="2700000" algn="tl" rotWithShape="0">
                  <a:schemeClr val="dk1">
                    <a:alpha val="40000"/>
                  </a:schemeClr>
                </a:outerShdw>
              </a:effectLst>
            </a:endParaRPr>
          </a:p>
          <a:p>
            <a:pPr marL="742950" lvl="2" indent="-285750">
              <a:buFont typeface="Arial"/>
              <a:buChar char="•"/>
            </a:pPr>
            <a:r>
              <a:rPr lang="en-US" i="1" dirty="0">
                <a:ln w="0"/>
                <a:solidFill>
                  <a:schemeClr val="tx1"/>
                </a:solidFill>
                <a:effectLst>
                  <a:outerShdw blurRad="38100" dist="19050" dir="2700000" algn="tl" rotWithShape="0">
                    <a:schemeClr val="dk1">
                      <a:alpha val="40000"/>
                    </a:schemeClr>
                  </a:outerShdw>
                </a:effectLst>
              </a:rPr>
              <a:t>Principal Illness Navigation services by certified or trained auxiliary personnel under the direction of a physician or other practitioner, including a </a:t>
            </a:r>
            <a:r>
              <a:rPr lang="en-US" i="1" u="sng" dirty="0">
                <a:ln w="0"/>
                <a:solidFill>
                  <a:schemeClr val="tx1"/>
                </a:solidFill>
                <a:effectLst>
                  <a:outerShdw blurRad="38100" dist="19050" dir="2700000" algn="tl" rotWithShape="0">
                    <a:schemeClr val="dk1">
                      <a:alpha val="40000"/>
                    </a:schemeClr>
                  </a:outerShdw>
                </a:effectLst>
              </a:rPr>
              <a:t>patient navigator </a:t>
            </a:r>
            <a:r>
              <a:rPr lang="en-US" i="1" dirty="0">
                <a:ln w="0"/>
                <a:solidFill>
                  <a:schemeClr val="tx1"/>
                </a:solidFill>
                <a:effectLst>
                  <a:outerShdw blurRad="38100" dist="19050" dir="2700000" algn="tl" rotWithShape="0">
                    <a:schemeClr val="dk1">
                      <a:alpha val="40000"/>
                    </a:schemeClr>
                  </a:outerShdw>
                </a:effectLst>
              </a:rPr>
              <a:t>or certified peer specialist; </a:t>
            </a:r>
            <a:r>
              <a:rPr lang="en-US" dirty="0">
                <a:ln w="0"/>
                <a:solidFill>
                  <a:schemeClr val="tx1"/>
                </a:solidFill>
                <a:effectLst>
                  <a:outerShdw blurRad="38100" dist="19050" dir="2700000" algn="tl" rotWithShape="0">
                    <a:schemeClr val="dk1">
                      <a:alpha val="40000"/>
                    </a:schemeClr>
                  </a:outerShdw>
                </a:effectLst>
              </a:rPr>
              <a:t> </a:t>
            </a:r>
          </a:p>
          <a:p>
            <a:endParaRPr lang="en-US" dirty="0">
              <a:ln w="0"/>
              <a:solidFill>
                <a:schemeClr val="tx1"/>
              </a:solidFill>
              <a:effectLst>
                <a:outerShdw blurRad="38100" dist="19050" dir="2700000" algn="tl" rotWithShape="0">
                  <a:schemeClr val="dk1">
                    <a:alpha val="40000"/>
                  </a:schemeClr>
                </a:outerShdw>
              </a:effectLst>
            </a:endParaRPr>
          </a:p>
          <a:p>
            <a:r>
              <a:rPr lang="en-US" dirty="0">
                <a:ln w="0"/>
                <a:solidFill>
                  <a:srgbClr val="FF0000"/>
                </a:solidFill>
                <a:effectLst>
                  <a:outerShdw blurRad="38100" dist="19050" dir="2700000" algn="tl" rotWithShape="0">
                    <a:schemeClr val="dk1">
                      <a:alpha val="40000"/>
                    </a:schemeClr>
                  </a:outerShdw>
                </a:effectLst>
              </a:rPr>
              <a:t>DO NOT USE </a:t>
            </a:r>
          </a:p>
          <a:p>
            <a:pPr marL="285750"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G0140 &amp; G0146 </a:t>
            </a:r>
            <a:r>
              <a:rPr lang="en-US" i="1" dirty="0">
                <a:ln w="0"/>
                <a:solidFill>
                  <a:schemeClr val="tx1"/>
                </a:solidFill>
                <a:effectLst>
                  <a:outerShdw blurRad="38100" dist="19050" dir="2700000" algn="tl" rotWithShape="0">
                    <a:schemeClr val="dk1">
                      <a:alpha val="40000"/>
                    </a:schemeClr>
                  </a:outerShdw>
                </a:effectLst>
              </a:rPr>
              <a:t>– Principal Illness Navigation – </a:t>
            </a:r>
            <a:r>
              <a:rPr lang="en-US" i="1" u="sng" dirty="0">
                <a:ln w="0"/>
                <a:solidFill>
                  <a:schemeClr val="tx1"/>
                </a:solidFill>
                <a:effectLst>
                  <a:outerShdw blurRad="38100" dist="19050" dir="2700000" algn="tl" rotWithShape="0">
                    <a:schemeClr val="dk1">
                      <a:alpha val="40000"/>
                    </a:schemeClr>
                  </a:outerShdw>
                </a:effectLst>
              </a:rPr>
              <a:t>Peer Support </a:t>
            </a:r>
            <a:r>
              <a:rPr lang="en-US" i="1" dirty="0">
                <a:ln w="0"/>
                <a:solidFill>
                  <a:schemeClr val="tx1"/>
                </a:solidFill>
                <a:effectLst>
                  <a:outerShdw blurRad="38100" dist="19050" dir="2700000" algn="tl" rotWithShape="0">
                    <a:schemeClr val="dk1">
                      <a:alpha val="40000"/>
                    </a:schemeClr>
                  </a:outerShdw>
                </a:effectLst>
              </a:rPr>
              <a:t>by certified or trained auxiliary personnel under the direction of a physician or other practitioner, including a certified peer specialist; </a:t>
            </a:r>
          </a:p>
          <a:p>
            <a:pPr marL="742950" lvl="1"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a:t>
            </a:r>
            <a:r>
              <a:rPr lang="en-US" u="sng" dirty="0">
                <a:ln w="0"/>
                <a:solidFill>
                  <a:schemeClr val="tx1"/>
                </a:solidFill>
                <a:effectLst>
                  <a:outerShdw blurRad="38100" dist="19050" dir="2700000" algn="tl" rotWithShape="0">
                    <a:schemeClr val="dk1">
                      <a:alpha val="40000"/>
                    </a:schemeClr>
                  </a:outerShdw>
                </a:effectLst>
              </a:rPr>
              <a:t>Used specifically for behavioral health</a:t>
            </a:r>
            <a:r>
              <a:rPr lang="en-US" dirty="0">
                <a:ln w="0"/>
                <a:solidFill>
                  <a:schemeClr val="tx1"/>
                </a:solidFill>
                <a:effectLst>
                  <a:outerShdw blurRad="38100" dist="19050" dir="2700000" algn="tl" rotWithShape="0">
                    <a:schemeClr val="dk1">
                      <a:alpha val="40000"/>
                    </a:schemeClr>
                  </a:outerShdw>
                </a:effectLst>
              </a:rPr>
              <a:t>!</a:t>
            </a:r>
          </a:p>
          <a:p>
            <a:endParaRPr lang="en-US" i="1"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2BE7681A-0CEE-E344-8211-015900003224}"/>
              </a:ext>
            </a:extLst>
          </p:cNvPr>
          <p:cNvSpPr txBox="1"/>
          <p:nvPr/>
        </p:nvSpPr>
        <p:spPr>
          <a:xfrm>
            <a:off x="6781800" y="2743200"/>
            <a:ext cx="2120902"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t>Read the Rule in Federal Register </a:t>
            </a:r>
            <a:r>
              <a:rPr lang="mr-IN" dirty="0"/>
              <a:t>–</a:t>
            </a:r>
            <a:r>
              <a:rPr lang="en-US" dirty="0"/>
              <a:t> beginning on  page 361!</a:t>
            </a:r>
          </a:p>
          <a:p>
            <a:pPr algn="ctr"/>
            <a:r>
              <a:rPr lang="en-US" dirty="0"/>
              <a:t>Specific to Cancer!</a:t>
            </a:r>
          </a:p>
        </p:txBody>
      </p:sp>
    </p:spTree>
    <p:extLst>
      <p:ext uri="{BB962C8B-B14F-4D97-AF65-F5344CB8AC3E}">
        <p14:creationId xmlns:p14="http://schemas.microsoft.com/office/powerpoint/2010/main" val="2992019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E93-379F-7C41-A647-7CB0D92E86F8}"/>
              </a:ext>
            </a:extLst>
          </p:cNvPr>
          <p:cNvSpPr>
            <a:spLocks noGrp="1"/>
          </p:cNvSpPr>
          <p:nvPr>
            <p:ph type="title"/>
          </p:nvPr>
        </p:nvSpPr>
        <p:spPr/>
        <p:txBody>
          <a:bodyPr/>
          <a:lstStyle/>
          <a:p>
            <a:r>
              <a:rPr lang="en-US" altLang="en-US" dirty="0">
                <a:solidFill>
                  <a:schemeClr val="bg1"/>
                </a:solidFill>
                <a:latin typeface="Comic Sans MS" panose="030F0902030302020204" pitchFamily="66" charset="0"/>
              </a:rPr>
              <a:t>Health Equity Services</a:t>
            </a:r>
            <a:endParaRPr lang="en-US" dirty="0"/>
          </a:p>
        </p:txBody>
      </p:sp>
      <p:sp>
        <p:nvSpPr>
          <p:cNvPr id="4" name="Rectangle 3">
            <a:extLst>
              <a:ext uri="{FF2B5EF4-FFF2-40B4-BE49-F238E27FC236}">
                <a16:creationId xmlns:a16="http://schemas.microsoft.com/office/drawing/2014/main" id="{80CC64C2-62D9-A444-9415-A8C84F94A3CA}"/>
              </a:ext>
            </a:extLst>
          </p:cNvPr>
          <p:cNvSpPr/>
          <p:nvPr/>
        </p:nvSpPr>
        <p:spPr>
          <a:xfrm>
            <a:off x="457200" y="1600200"/>
            <a:ext cx="7467600" cy="43088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n w="0"/>
                <a:solidFill>
                  <a:schemeClr val="tx1"/>
                </a:solidFill>
                <a:effectLst>
                  <a:outerShdw blurRad="38100" dist="19050" dir="2700000" algn="tl" rotWithShape="0">
                    <a:schemeClr val="dk1">
                      <a:alpha val="40000"/>
                    </a:schemeClr>
                  </a:outerShdw>
                </a:effectLst>
              </a:rPr>
              <a:t>PIN </a:t>
            </a:r>
            <a:r>
              <a:rPr lang="mr-IN" dirty="0">
                <a:ln w="0"/>
                <a:solidFill>
                  <a:schemeClr val="tx1"/>
                </a:solidFill>
                <a:effectLst>
                  <a:outerShdw blurRad="38100" dist="19050" dir="2700000" algn="tl" rotWithShape="0">
                    <a:schemeClr val="dk1">
                      <a:alpha val="40000"/>
                    </a:schemeClr>
                  </a:outerShdw>
                </a:effectLst>
              </a:rPr>
              <a:t>–</a:t>
            </a:r>
            <a:r>
              <a:rPr lang="en-US" dirty="0">
                <a:ln w="0"/>
                <a:solidFill>
                  <a:schemeClr val="tx1"/>
                </a:solidFill>
                <a:effectLst>
                  <a:outerShdw blurRad="38100" dist="19050" dir="2700000" algn="tl" rotWithShape="0">
                    <a:schemeClr val="dk1">
                      <a:alpha val="40000"/>
                    </a:schemeClr>
                  </a:outerShdw>
                </a:effectLst>
              </a:rPr>
              <a:t> Principal Illness Navigation, continued</a:t>
            </a:r>
            <a:r>
              <a:rPr lang="mr-IN" dirty="0">
                <a:ln w="0"/>
                <a:solidFill>
                  <a:schemeClr val="tx1"/>
                </a:solidFill>
                <a:effectLst>
                  <a:outerShdw blurRad="38100" dist="19050" dir="2700000" algn="tl" rotWithShape="0">
                    <a:schemeClr val="dk1">
                      <a:alpha val="40000"/>
                    </a:schemeClr>
                  </a:outerShdw>
                </a:effectLst>
              </a:rPr>
              <a:t>…</a:t>
            </a:r>
            <a:endParaRPr lang="en-US" dirty="0">
              <a:ln w="0"/>
              <a:solidFill>
                <a:schemeClr val="tx1"/>
              </a:solidFill>
              <a:effectLst>
                <a:outerShdw blurRad="38100" dist="19050" dir="2700000" algn="tl" rotWithShape="0">
                  <a:schemeClr val="dk1">
                    <a:alpha val="40000"/>
                  </a:schemeClr>
                </a:outerShdw>
              </a:effectLst>
            </a:endParaRPr>
          </a:p>
          <a:p>
            <a:endParaRPr lang="en-US" sz="1600" dirty="0">
              <a:ln w="0"/>
              <a:solidFill>
                <a:schemeClr val="tx1"/>
              </a:solidFill>
              <a:effectLst>
                <a:outerShdw blurRad="38100" dist="19050" dir="2700000" algn="tl" rotWithShape="0">
                  <a:schemeClr val="dk1">
                    <a:alpha val="40000"/>
                  </a:schemeClr>
                </a:outerShdw>
              </a:effectLst>
            </a:endParaRPr>
          </a:p>
          <a:p>
            <a:pPr marL="742950" lvl="1"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By Certified or trained auxiliary personnel including patient navigator</a:t>
            </a:r>
          </a:p>
          <a:p>
            <a:pPr marL="742950" lvl="1"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Disease expected to last 3 months or more</a:t>
            </a:r>
          </a:p>
          <a:p>
            <a:pPr marL="742950" lvl="1"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Expected to be utilized by Oncology</a:t>
            </a:r>
          </a:p>
          <a:p>
            <a:pPr marL="742950" lvl="1"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Used when helping patient NAVIGATE their treatment!</a:t>
            </a:r>
          </a:p>
          <a:p>
            <a:endParaRPr lang="en-US" dirty="0">
              <a:ln w="0"/>
              <a:solidFill>
                <a:schemeClr val="tx1"/>
              </a:solidFill>
              <a:effectLst>
                <a:outerShdw blurRad="38100" dist="19050" dir="2700000" algn="tl" rotWithShape="0">
                  <a:schemeClr val="dk1">
                    <a:alpha val="40000"/>
                  </a:schemeClr>
                </a:outerShdw>
              </a:effectLst>
            </a:endParaRPr>
          </a:p>
          <a:p>
            <a:r>
              <a:rPr lang="en-US" dirty="0">
                <a:ln w="0"/>
                <a:solidFill>
                  <a:schemeClr val="tx1"/>
                </a:solidFill>
                <a:effectLst>
                  <a:outerShdw blurRad="38100" dist="19050" dir="2700000" algn="tl" rotWithShape="0">
                    <a:schemeClr val="dk1">
                      <a:alpha val="40000"/>
                    </a:schemeClr>
                  </a:outerShdw>
                </a:effectLst>
              </a:rPr>
              <a:t>Note: </a:t>
            </a:r>
            <a:r>
              <a:rPr lang="en-US" u="sng" dirty="0">
                <a:ln w="0"/>
                <a:solidFill>
                  <a:schemeClr val="tx1"/>
                </a:solidFill>
                <a:effectLst>
                  <a:outerShdw blurRad="38100" dist="19050" dir="2700000" algn="tl" rotWithShape="0">
                    <a:schemeClr val="dk1">
                      <a:alpha val="40000"/>
                    </a:schemeClr>
                  </a:outerShdw>
                </a:effectLst>
              </a:rPr>
              <a:t>Can</a:t>
            </a:r>
            <a:r>
              <a:rPr lang="en-US" dirty="0">
                <a:ln w="0"/>
                <a:solidFill>
                  <a:schemeClr val="tx1"/>
                </a:solidFill>
                <a:effectLst>
                  <a:outerShdw blurRad="38100" dist="19050" dir="2700000" algn="tl" rotWithShape="0">
                    <a:schemeClr val="dk1">
                      <a:alpha val="40000"/>
                    </a:schemeClr>
                  </a:outerShdw>
                </a:effectLst>
              </a:rPr>
              <a:t> be billed with Principal Care Management Code!</a:t>
            </a:r>
          </a:p>
          <a:p>
            <a:endParaRPr lang="en-US" dirty="0">
              <a:ln w="0"/>
              <a:solidFill>
                <a:schemeClr val="tx1"/>
              </a:solidFill>
              <a:effectLst>
                <a:outerShdw blurRad="38100" dist="19050" dir="2700000" algn="tl" rotWithShape="0">
                  <a:schemeClr val="dk1">
                    <a:alpha val="40000"/>
                  </a:schemeClr>
                </a:outerShdw>
              </a:effectLst>
            </a:endParaRPr>
          </a:p>
          <a:p>
            <a:pPr lvl="1"/>
            <a:r>
              <a:rPr lang="en-US" sz="1200" i="1" dirty="0">
                <a:ln w="0"/>
                <a:solidFill>
                  <a:schemeClr val="tx1"/>
                </a:solidFill>
                <a:effectLst>
                  <a:outerShdw blurRad="38100" dist="19050" dir="2700000" algn="tl" rotWithShape="0">
                    <a:schemeClr val="dk1">
                      <a:alpha val="40000"/>
                    </a:schemeClr>
                  </a:outerShdw>
                </a:effectLst>
              </a:rPr>
              <a:t>“The rule finalizes a new reimbursement code for patient navigation services focused on patients with serious illnesses such as cancer.”</a:t>
            </a:r>
          </a:p>
          <a:p>
            <a:pPr lvl="1"/>
            <a:endParaRPr lang="en-US" sz="1200" i="1" dirty="0">
              <a:ln w="0"/>
              <a:solidFill>
                <a:schemeClr val="tx1"/>
              </a:solidFill>
              <a:effectLst>
                <a:outerShdw blurRad="38100" dist="19050" dir="2700000" algn="tl" rotWithShape="0">
                  <a:schemeClr val="dk1">
                    <a:alpha val="40000"/>
                  </a:schemeClr>
                </a:outerShdw>
              </a:effectLst>
            </a:endParaRPr>
          </a:p>
          <a:p>
            <a:pPr lvl="1"/>
            <a:r>
              <a:rPr lang="en-US" sz="1200" i="1" dirty="0">
                <a:ln w="0"/>
                <a:solidFill>
                  <a:schemeClr val="tx1"/>
                </a:solidFill>
                <a:effectLst>
                  <a:outerShdw blurRad="38100" dist="19050" dir="2700000" algn="tl" rotWithShape="0">
                    <a:schemeClr val="dk1">
                      <a:alpha val="40000"/>
                    </a:schemeClr>
                  </a:outerShdw>
                </a:effectLst>
              </a:rPr>
              <a:t>"This ruling is a game changer, wherein all boats rise through enhancing access to oncology navigation services," said Dr. Karen E. Knudsen, CEO of the American Cancer Society and the American Cancer Society Cancer Action Network. "Patient navigation increases understanding of cancer care plans, improves patient outcomes, reduces unnecessary treatment cost, and increases patient satisfaction."</a:t>
            </a:r>
          </a:p>
        </p:txBody>
      </p:sp>
    </p:spTree>
    <p:extLst>
      <p:ext uri="{BB962C8B-B14F-4D97-AF65-F5344CB8AC3E}">
        <p14:creationId xmlns:p14="http://schemas.microsoft.com/office/powerpoint/2010/main" val="1606095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E93-379F-7C41-A647-7CB0D92E86F8}"/>
              </a:ext>
            </a:extLst>
          </p:cNvPr>
          <p:cNvSpPr>
            <a:spLocks noGrp="1"/>
          </p:cNvSpPr>
          <p:nvPr>
            <p:ph type="title"/>
          </p:nvPr>
        </p:nvSpPr>
        <p:spPr/>
        <p:txBody>
          <a:bodyPr/>
          <a:lstStyle/>
          <a:p>
            <a:r>
              <a:rPr lang="en-US" altLang="en-US" dirty="0">
                <a:solidFill>
                  <a:schemeClr val="bg1"/>
                </a:solidFill>
                <a:latin typeface="Comic Sans MS" panose="030F0902030302020204" pitchFamily="66" charset="0"/>
              </a:rPr>
              <a:t>Health Equity Services</a:t>
            </a:r>
            <a:endParaRPr lang="en-US" dirty="0"/>
          </a:p>
        </p:txBody>
      </p:sp>
      <p:sp>
        <p:nvSpPr>
          <p:cNvPr id="4" name="Rectangle 3">
            <a:extLst>
              <a:ext uri="{FF2B5EF4-FFF2-40B4-BE49-F238E27FC236}">
                <a16:creationId xmlns:a16="http://schemas.microsoft.com/office/drawing/2014/main" id="{80CC64C2-62D9-A444-9415-A8C84F94A3CA}"/>
              </a:ext>
            </a:extLst>
          </p:cNvPr>
          <p:cNvSpPr/>
          <p:nvPr/>
        </p:nvSpPr>
        <p:spPr>
          <a:xfrm>
            <a:off x="762000" y="2286000"/>
            <a:ext cx="7467600" cy="36625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n w="0"/>
                <a:solidFill>
                  <a:schemeClr val="tx1"/>
                </a:solidFill>
                <a:effectLst>
                  <a:outerShdw blurRad="38100" dist="19050" dir="2700000" algn="tl" rotWithShape="0">
                    <a:schemeClr val="dk1">
                      <a:alpha val="40000"/>
                    </a:schemeClr>
                  </a:outerShdw>
                </a:effectLst>
              </a:rPr>
              <a:t>PIN </a:t>
            </a:r>
            <a:r>
              <a:rPr lang="mr-IN" dirty="0">
                <a:ln w="0"/>
                <a:solidFill>
                  <a:schemeClr val="tx1"/>
                </a:solidFill>
                <a:effectLst>
                  <a:outerShdw blurRad="38100" dist="19050" dir="2700000" algn="tl" rotWithShape="0">
                    <a:schemeClr val="dk1">
                      <a:alpha val="40000"/>
                    </a:schemeClr>
                  </a:outerShdw>
                </a:effectLst>
              </a:rPr>
              <a:t>–</a:t>
            </a:r>
            <a:r>
              <a:rPr lang="en-US" dirty="0">
                <a:ln w="0"/>
                <a:solidFill>
                  <a:schemeClr val="tx1"/>
                </a:solidFill>
                <a:effectLst>
                  <a:outerShdw blurRad="38100" dist="19050" dir="2700000" algn="tl" rotWithShape="0">
                    <a:schemeClr val="dk1">
                      <a:alpha val="40000"/>
                    </a:schemeClr>
                  </a:outerShdw>
                </a:effectLst>
              </a:rPr>
              <a:t> Principal Illness Navigation, continued</a:t>
            </a:r>
            <a:r>
              <a:rPr lang="mr-IN" dirty="0">
                <a:ln w="0"/>
                <a:solidFill>
                  <a:schemeClr val="tx1"/>
                </a:solidFill>
                <a:effectLst>
                  <a:outerShdw blurRad="38100" dist="19050" dir="2700000" algn="tl" rotWithShape="0">
                    <a:schemeClr val="dk1">
                      <a:alpha val="40000"/>
                    </a:schemeClr>
                  </a:outerShdw>
                </a:effectLst>
              </a:rPr>
              <a:t>…</a:t>
            </a:r>
            <a:endParaRPr lang="en-US" dirty="0">
              <a:ln w="0"/>
              <a:solidFill>
                <a:schemeClr val="tx1"/>
              </a:solidFill>
              <a:effectLst>
                <a:outerShdw blurRad="38100" dist="19050" dir="2700000" algn="tl" rotWithShape="0">
                  <a:schemeClr val="dk1">
                    <a:alpha val="40000"/>
                  </a:schemeClr>
                </a:outerShdw>
              </a:effectLst>
            </a:endParaRPr>
          </a:p>
          <a:p>
            <a:endParaRPr lang="en-US" sz="1600" dirty="0">
              <a:ln w="0"/>
              <a:solidFill>
                <a:schemeClr val="tx1"/>
              </a:solidFill>
              <a:effectLst>
                <a:outerShdw blurRad="38100" dist="19050" dir="2700000" algn="tl" rotWithShape="0">
                  <a:schemeClr val="dk1">
                    <a:alpha val="40000"/>
                  </a:schemeClr>
                </a:outerShdw>
              </a:effectLst>
            </a:endParaRPr>
          </a:p>
          <a:p>
            <a:pPr marL="742950" lvl="1"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Where do we get “certified training” for our financial navigators?</a:t>
            </a:r>
          </a:p>
          <a:p>
            <a:pPr marL="742950" lvl="1" indent="-285750">
              <a:buFont typeface="Arial" panose="020B0604020202020204" pitchFamily="34" charset="0"/>
              <a:buChar char="•"/>
            </a:pPr>
            <a:endParaRPr lang="en-US" sz="1200" i="1" dirty="0">
              <a:ln w="0"/>
              <a:solidFill>
                <a:schemeClr val="tx1"/>
              </a:solidFill>
              <a:effectLst>
                <a:outerShdw blurRad="38100" dist="19050" dir="2700000" algn="tl" rotWithShape="0">
                  <a:schemeClr val="dk1">
                    <a:alpha val="40000"/>
                  </a:schemeClr>
                </a:outerShdw>
              </a:effectLst>
            </a:endParaRPr>
          </a:p>
          <a:p>
            <a:pPr marL="1200150" lvl="2" indent="-285750">
              <a:buFont typeface="Arial" panose="020B0604020202020204" pitchFamily="34" charset="0"/>
              <a:buChar char="•"/>
            </a:pPr>
            <a:r>
              <a:rPr lang="en-US" sz="1200" i="1" dirty="0">
                <a:ln w="0"/>
                <a:solidFill>
                  <a:schemeClr val="tx1"/>
                </a:solidFill>
                <a:effectLst>
                  <a:outerShdw blurRad="38100" dist="19050" dir="2700000" algn="tl" rotWithShape="0">
                    <a:schemeClr val="dk1">
                      <a:alpha val="40000"/>
                    </a:schemeClr>
                  </a:outerShdw>
                </a:effectLst>
              </a:rPr>
              <a:t>American Cancer Society. $495.00</a:t>
            </a:r>
          </a:p>
          <a:p>
            <a:pPr marL="1200150" lvl="2" indent="-285750">
              <a:buFont typeface="Arial" panose="020B0604020202020204" pitchFamily="34" charset="0"/>
              <a:buChar char="•"/>
            </a:pPr>
            <a:endParaRPr lang="en-US" sz="1200" i="1" dirty="0">
              <a:ln w="0"/>
              <a:solidFill>
                <a:schemeClr val="tx1"/>
              </a:solidFill>
              <a:effectLst>
                <a:outerShdw blurRad="38100" dist="19050" dir="2700000" algn="tl" rotWithShape="0">
                  <a:schemeClr val="dk1">
                    <a:alpha val="40000"/>
                  </a:schemeClr>
                </a:outerShdw>
              </a:effectLst>
            </a:endParaRPr>
          </a:p>
          <a:p>
            <a:pPr marL="1200150" lvl="2" indent="-285750">
              <a:buFont typeface="Arial" panose="020B0604020202020204" pitchFamily="34" charset="0"/>
              <a:buChar char="•"/>
            </a:pPr>
            <a:r>
              <a:rPr lang="en-US" sz="1200" i="1" dirty="0">
                <a:ln w="0"/>
                <a:solidFill>
                  <a:schemeClr val="tx1"/>
                </a:solidFill>
                <a:effectLst>
                  <a:outerShdw blurRad="38100" dist="19050" dir="2700000" algn="tl" rotWithShape="0">
                    <a:schemeClr val="dk1">
                      <a:alpha val="40000"/>
                    </a:schemeClr>
                  </a:outerShdw>
                </a:effectLst>
              </a:rPr>
              <a:t>OR</a:t>
            </a:r>
          </a:p>
          <a:p>
            <a:pPr marL="1200150" lvl="2" indent="-285750">
              <a:buFont typeface="Arial" panose="020B0604020202020204" pitchFamily="34" charset="0"/>
              <a:buChar char="•"/>
            </a:pPr>
            <a:endParaRPr lang="en-US" sz="1200" i="1" dirty="0">
              <a:ln w="0"/>
              <a:solidFill>
                <a:schemeClr val="tx1"/>
              </a:solidFill>
              <a:effectLst>
                <a:outerShdw blurRad="38100" dist="19050" dir="2700000" algn="tl" rotWithShape="0">
                  <a:schemeClr val="dk1">
                    <a:alpha val="40000"/>
                  </a:schemeClr>
                </a:outerShdw>
              </a:effectLst>
            </a:endParaRPr>
          </a:p>
          <a:p>
            <a:pPr marL="1200150" lvl="2" indent="-285750">
              <a:buFont typeface="Arial" panose="020B0604020202020204" pitchFamily="34" charset="0"/>
              <a:buChar char="•"/>
            </a:pPr>
            <a:r>
              <a:rPr lang="en-US" sz="1200" i="1" dirty="0">
                <a:ln w="0"/>
                <a:solidFill>
                  <a:srgbClr val="FF0000"/>
                </a:solidFill>
                <a:effectLst>
                  <a:outerShdw blurRad="38100" dist="19050" dir="2700000" algn="tl" rotWithShape="0">
                    <a:schemeClr val="dk1">
                      <a:alpha val="40000"/>
                    </a:schemeClr>
                  </a:outerShdw>
                </a:effectLst>
              </a:rPr>
              <a:t>FREE</a:t>
            </a:r>
            <a:r>
              <a:rPr lang="en-US" sz="1200" i="1" dirty="0">
                <a:ln w="0"/>
                <a:solidFill>
                  <a:schemeClr val="tx1"/>
                </a:solidFill>
                <a:effectLst>
                  <a:outerShdw blurRad="38100" dist="19050" dir="2700000" algn="tl" rotWithShape="0">
                    <a:schemeClr val="dk1">
                      <a:alpha val="40000"/>
                    </a:schemeClr>
                  </a:outerShdw>
                </a:effectLst>
              </a:rPr>
              <a:t> – Through GW Cancer Center and Susan G. Komen – and meets CMS requirements</a:t>
            </a:r>
          </a:p>
          <a:p>
            <a:pPr marL="1657350" lvl="3" indent="-285750">
              <a:buFont typeface="Arial" panose="020B0604020202020204" pitchFamily="34" charset="0"/>
              <a:buChar char="•"/>
            </a:pPr>
            <a:r>
              <a:rPr lang="en-US" sz="1200" i="1" dirty="0">
                <a:ln w="0"/>
                <a:solidFill>
                  <a:schemeClr val="tx1"/>
                </a:solidFill>
                <a:effectLst>
                  <a:outerShdw blurRad="38100" dist="19050" dir="2700000" algn="tl" rotWithShape="0">
                    <a:schemeClr val="dk1">
                      <a:alpha val="40000"/>
                    </a:schemeClr>
                  </a:outerShdw>
                </a:effectLst>
              </a:rPr>
              <a:t>Read March 2024 article….</a:t>
            </a:r>
          </a:p>
          <a:p>
            <a:pPr marL="1657350" lvl="3" indent="-285750">
              <a:buFont typeface="Arial" panose="020B0604020202020204" pitchFamily="34" charset="0"/>
              <a:buChar char="•"/>
            </a:pPr>
            <a:r>
              <a:rPr lang="en-US" sz="1200" i="1" dirty="0">
                <a:ln w="0"/>
                <a:solidFill>
                  <a:schemeClr val="tx1"/>
                </a:solidFill>
                <a:effectLst>
                  <a:outerShdw blurRad="38100" dist="19050" dir="2700000" algn="tl" rotWithShape="0">
                    <a:schemeClr val="dk1">
                      <a:alpha val="40000"/>
                    </a:schemeClr>
                  </a:outerShdw>
                </a:effectLst>
                <a:hlinkClick r:id="rId2"/>
              </a:rPr>
              <a:t>https://www.jons-online.com/issue-archive/online-first/5030-cms-payment-for-principal-illness-navigation-how-do-i-credential-my-navigators</a:t>
            </a:r>
            <a:endParaRPr lang="en-US" sz="1200" i="1" dirty="0">
              <a:ln w="0"/>
              <a:solidFill>
                <a:schemeClr val="tx1"/>
              </a:solidFill>
              <a:effectLst>
                <a:outerShdw blurRad="38100" dist="19050" dir="2700000" algn="tl" rotWithShape="0">
                  <a:schemeClr val="dk1">
                    <a:alpha val="40000"/>
                  </a:schemeClr>
                </a:outerShdw>
              </a:effectLst>
            </a:endParaRPr>
          </a:p>
          <a:p>
            <a:pPr marL="1657350" lvl="3" indent="-285750">
              <a:buFont typeface="Arial" panose="020B0604020202020204" pitchFamily="34" charset="0"/>
              <a:buChar char="•"/>
            </a:pPr>
            <a:endParaRPr lang="en-US" sz="1200" i="1" dirty="0">
              <a:ln w="0"/>
              <a:solidFill>
                <a:schemeClr val="tx1"/>
              </a:solidFill>
              <a:effectLst>
                <a:outerShdw blurRad="38100" dist="19050" dir="2700000" algn="tl" rotWithShape="0">
                  <a:schemeClr val="dk1">
                    <a:alpha val="40000"/>
                  </a:schemeClr>
                </a:outerShdw>
              </a:effectLst>
            </a:endParaRPr>
          </a:p>
          <a:p>
            <a:pPr marL="742950" lvl="1" indent="-285750">
              <a:buFont typeface="Arial" panose="020B0604020202020204" pitchFamily="34" charset="0"/>
              <a:buChar char="•"/>
            </a:pPr>
            <a:endParaRPr lang="en-US" sz="1200" i="1" dirty="0">
              <a:ln w="0"/>
              <a:solidFill>
                <a:schemeClr val="tx1"/>
              </a:solidFill>
              <a:effectLst>
                <a:outerShdw blurRad="38100" dist="19050" dir="2700000" algn="tl" rotWithShape="0">
                  <a:schemeClr val="dk1">
                    <a:alpha val="40000"/>
                  </a:schemeClr>
                </a:outerShdw>
              </a:effectLst>
            </a:endParaRPr>
          </a:p>
          <a:p>
            <a:pPr marL="742950" lvl="1" indent="-285750">
              <a:buFont typeface="Arial" panose="020B0604020202020204" pitchFamily="34" charset="0"/>
              <a:buChar char="•"/>
            </a:pPr>
            <a:endParaRPr lang="en-US" sz="1200" i="1" dirty="0">
              <a:ln w="0"/>
              <a:solidFill>
                <a:schemeClr val="tx1"/>
              </a:solidFill>
              <a:effectLst>
                <a:outerShdw blurRad="38100" dist="19050" dir="2700000" algn="tl" rotWithShape="0">
                  <a:schemeClr val="dk1">
                    <a:alpha val="40000"/>
                  </a:schemeClr>
                </a:outerShdw>
              </a:effectLst>
            </a:endParaRPr>
          </a:p>
          <a:p>
            <a:pPr marL="742950" lvl="1" indent="-285750">
              <a:buFont typeface="Arial" panose="020B0604020202020204" pitchFamily="34" charset="0"/>
              <a:buChar char="•"/>
            </a:pPr>
            <a:endParaRPr lang="en-US" sz="1200" i="1" dirty="0">
              <a:ln w="0"/>
              <a:solidFill>
                <a:schemeClr val="tx1"/>
              </a:solidFill>
              <a:effectLst>
                <a:outerShdw blurRad="38100" dist="19050" dir="2700000" algn="tl" rotWithShape="0">
                  <a:schemeClr val="dk1">
                    <a:alpha val="40000"/>
                  </a:schemeClr>
                </a:outerShdw>
              </a:effectLst>
            </a:endParaRPr>
          </a:p>
          <a:p>
            <a:pPr marL="742950" lvl="1" indent="-285750">
              <a:buFont typeface="Arial" panose="020B0604020202020204" pitchFamily="34" charset="0"/>
              <a:buChar char="•"/>
            </a:pPr>
            <a:endParaRPr lang="en-US" sz="1200"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7249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E93-379F-7C41-A647-7CB0D92E86F8}"/>
              </a:ext>
            </a:extLst>
          </p:cNvPr>
          <p:cNvSpPr>
            <a:spLocks noGrp="1"/>
          </p:cNvSpPr>
          <p:nvPr>
            <p:ph type="title"/>
          </p:nvPr>
        </p:nvSpPr>
        <p:spPr/>
        <p:txBody>
          <a:bodyPr/>
          <a:lstStyle/>
          <a:p>
            <a:r>
              <a:rPr lang="en-US" altLang="en-US" dirty="0">
                <a:solidFill>
                  <a:schemeClr val="bg1"/>
                </a:solidFill>
                <a:latin typeface="Comic Sans MS" panose="030F0902030302020204" pitchFamily="66" charset="0"/>
              </a:rPr>
              <a:t>Health Equity Services</a:t>
            </a:r>
            <a:endParaRPr lang="en-US" dirty="0"/>
          </a:p>
        </p:txBody>
      </p:sp>
      <p:sp>
        <p:nvSpPr>
          <p:cNvPr id="4" name="TextBox 3">
            <a:extLst>
              <a:ext uri="{FF2B5EF4-FFF2-40B4-BE49-F238E27FC236}">
                <a16:creationId xmlns:a16="http://schemas.microsoft.com/office/drawing/2014/main" id="{88B45462-C644-DC43-A897-2C0F76DC25A4}"/>
              </a:ext>
            </a:extLst>
          </p:cNvPr>
          <p:cNvSpPr txBox="1"/>
          <p:nvPr/>
        </p:nvSpPr>
        <p:spPr>
          <a:xfrm>
            <a:off x="457200" y="2017802"/>
            <a:ext cx="8229600" cy="418576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ln w="0"/>
              <a:solidFill>
                <a:schemeClr val="tx1"/>
              </a:solidFill>
              <a:effectLst>
                <a:outerShdw blurRad="38100" dist="19050" dir="2700000" algn="tl" rotWithShape="0">
                  <a:schemeClr val="dk1">
                    <a:alpha val="40000"/>
                  </a:schemeClr>
                </a:outerShdw>
              </a:effectLst>
            </a:endParaRPr>
          </a:p>
          <a:p>
            <a:r>
              <a:rPr lang="en-US" b="1" dirty="0">
                <a:ln w="0"/>
                <a:solidFill>
                  <a:schemeClr val="tx1"/>
                </a:solidFill>
                <a:effectLst>
                  <a:outerShdw blurRad="38100" dist="19050" dir="2700000" algn="tl" rotWithShape="0">
                    <a:schemeClr val="dk1">
                      <a:alpha val="40000"/>
                    </a:schemeClr>
                  </a:outerShdw>
                </a:effectLst>
              </a:rPr>
              <a:t>Caregiver Support</a:t>
            </a:r>
          </a:p>
          <a:p>
            <a:r>
              <a:rPr lang="en-US" dirty="0">
                <a:ln w="0"/>
                <a:solidFill>
                  <a:schemeClr val="tx1"/>
                </a:solidFill>
                <a:effectLst>
                  <a:outerShdw blurRad="38100" dist="19050" dir="2700000" algn="tl" rotWithShape="0">
                    <a:schemeClr val="dk1">
                      <a:alpha val="40000"/>
                    </a:schemeClr>
                  </a:outerShdw>
                </a:effectLst>
              </a:rPr>
              <a:t>Individual </a:t>
            </a:r>
            <a:r>
              <a:rPr lang="mr-IN" dirty="0">
                <a:ln w="0"/>
                <a:solidFill>
                  <a:schemeClr val="tx1"/>
                </a:solidFill>
                <a:effectLst>
                  <a:outerShdw blurRad="38100" dist="19050" dir="2700000" algn="tl" rotWithShape="0">
                    <a:schemeClr val="dk1">
                      <a:alpha val="40000"/>
                    </a:schemeClr>
                  </a:outerShdw>
                </a:effectLst>
              </a:rPr>
              <a:t>–</a:t>
            </a:r>
            <a:r>
              <a:rPr lang="en-US" dirty="0">
                <a:ln w="0"/>
                <a:solidFill>
                  <a:schemeClr val="tx1"/>
                </a:solidFill>
                <a:effectLst>
                  <a:outerShdw blurRad="38100" dist="19050" dir="2700000" algn="tl" rotWithShape="0">
                    <a:schemeClr val="dk1">
                      <a:alpha val="40000"/>
                    </a:schemeClr>
                  </a:outerShdw>
                </a:effectLst>
              </a:rPr>
              <a:t> CPT 97550, 97551</a:t>
            </a:r>
          </a:p>
          <a:p>
            <a:r>
              <a:rPr lang="en-US" dirty="0">
                <a:ln w="0"/>
                <a:solidFill>
                  <a:schemeClr val="tx1"/>
                </a:solidFill>
                <a:effectLst>
                  <a:outerShdw blurRad="38100" dist="19050" dir="2700000" algn="tl" rotWithShape="0">
                    <a:schemeClr val="dk1">
                      <a:alpha val="40000"/>
                    </a:schemeClr>
                  </a:outerShdw>
                </a:effectLst>
              </a:rPr>
              <a:t>Group CPT 96202, 96203, or 97552</a:t>
            </a:r>
          </a:p>
          <a:p>
            <a:endParaRPr lang="en-US"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CMS will pay for certain caregiver training services in specified circumstances, so that practitioners are paid for engaging with caregivers to support people with Medicare and their caregivers in carrying out their treatment plans. </a:t>
            </a:r>
          </a:p>
          <a:p>
            <a:endParaRPr lang="en-US" sz="2000"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CMS finalized a definition of caregiver to be; </a:t>
            </a:r>
          </a:p>
          <a:p>
            <a:r>
              <a:rPr lang="en-US" sz="1400" i="1" dirty="0">
                <a:ln w="0"/>
                <a:solidFill>
                  <a:schemeClr val="tx1"/>
                </a:solidFill>
                <a:effectLst>
                  <a:outerShdw blurRad="38100" dist="19050" dir="2700000" algn="tl" rotWithShape="0">
                    <a:schemeClr val="dk1">
                      <a:alpha val="40000"/>
                    </a:schemeClr>
                  </a:outerShdw>
                </a:effectLst>
              </a:rPr>
              <a:t>“an adult family member or other individual who has a significant relationship with, and who provides a broad range of assistance to, an individual with a chronic or other health condition, disability, or functional limitation” </a:t>
            </a:r>
            <a:r>
              <a:rPr lang="en-US" sz="1400" dirty="0">
                <a:ln w="0"/>
                <a:solidFill>
                  <a:schemeClr val="tx1"/>
                </a:solidFill>
                <a:effectLst>
                  <a:outerShdw blurRad="38100" dist="19050" dir="2700000" algn="tl" rotWithShape="0">
                    <a:schemeClr val="dk1">
                      <a:alpha val="40000"/>
                    </a:schemeClr>
                  </a:outerShdw>
                </a:effectLst>
              </a:rPr>
              <a:t>and </a:t>
            </a:r>
            <a:r>
              <a:rPr lang="en-US" sz="1400" i="1" dirty="0">
                <a:ln w="0"/>
                <a:solidFill>
                  <a:schemeClr val="tx1"/>
                </a:solidFill>
                <a:effectLst>
                  <a:outerShdw blurRad="38100" dist="19050" dir="2700000" algn="tl" rotWithShape="0">
                    <a:schemeClr val="dk1">
                      <a:alpha val="40000"/>
                    </a:schemeClr>
                  </a:outerShdw>
                </a:effectLst>
              </a:rPr>
              <a:t>“a family member, friend, or neighbor who provides unpaid assistance to a person with a chronic illness or disabling condition”</a:t>
            </a:r>
          </a:p>
        </p:txBody>
      </p:sp>
      <p:sp>
        <p:nvSpPr>
          <p:cNvPr id="5" name="TextBox 4">
            <a:extLst>
              <a:ext uri="{FF2B5EF4-FFF2-40B4-BE49-F238E27FC236}">
                <a16:creationId xmlns:a16="http://schemas.microsoft.com/office/drawing/2014/main" id="{58C29175-9704-3148-BF21-FFB5938F63E3}"/>
              </a:ext>
            </a:extLst>
          </p:cNvPr>
          <p:cNvSpPr txBox="1"/>
          <p:nvPr/>
        </p:nvSpPr>
        <p:spPr>
          <a:xfrm rot="10800000" flipV="1">
            <a:off x="4826681" y="1463804"/>
            <a:ext cx="3860119" cy="110799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600" dirty="0">
                <a:ln w="0"/>
                <a:solidFill>
                  <a:schemeClr val="tx1"/>
                </a:solidFill>
                <a:effectLst>
                  <a:outerShdw blurRad="38100" dist="19050" dir="2700000" algn="tl" rotWithShape="0">
                    <a:schemeClr val="dk1">
                      <a:alpha val="40000"/>
                    </a:schemeClr>
                  </a:outerShdw>
                </a:effectLst>
              </a:rPr>
              <a:t>WARNING </a:t>
            </a:r>
            <a:r>
              <a:rPr lang="mr-IN" sz="1600" dirty="0">
                <a:ln w="0"/>
                <a:solidFill>
                  <a:schemeClr val="tx1"/>
                </a:solidFill>
                <a:effectLst>
                  <a:outerShdw blurRad="38100" dist="19050" dir="2700000" algn="tl" rotWithShape="0">
                    <a:schemeClr val="dk1">
                      <a:alpha val="40000"/>
                    </a:schemeClr>
                  </a:outerShdw>
                </a:effectLst>
              </a:rPr>
              <a:t>–</a:t>
            </a:r>
            <a:r>
              <a:rPr lang="en-US" sz="1600" dirty="0">
                <a:ln w="0"/>
                <a:solidFill>
                  <a:schemeClr val="tx1"/>
                </a:solidFill>
                <a:effectLst>
                  <a:outerShdw blurRad="38100" dist="19050" dir="2700000" algn="tl" rotWithShape="0">
                    <a:schemeClr val="dk1">
                      <a:alpha val="40000"/>
                    </a:schemeClr>
                  </a:outerShdw>
                </a:effectLst>
              </a:rPr>
              <a:t> Final Rule </a:t>
            </a:r>
            <a:r>
              <a:rPr lang="en-US" sz="1600" dirty="0" err="1">
                <a:ln w="0"/>
                <a:solidFill>
                  <a:schemeClr val="tx1"/>
                </a:solidFill>
                <a:effectLst>
                  <a:outerShdw blurRad="38100" dist="19050" dir="2700000" algn="tl" rotWithShape="0">
                    <a:schemeClr val="dk1">
                      <a:alpha val="40000"/>
                    </a:schemeClr>
                  </a:outerShdw>
                </a:effectLst>
              </a:rPr>
              <a:t>Pg</a:t>
            </a:r>
            <a:r>
              <a:rPr lang="en-US" sz="1600" dirty="0">
                <a:ln w="0"/>
                <a:solidFill>
                  <a:schemeClr val="tx1"/>
                </a:solidFill>
                <a:effectLst>
                  <a:outerShdw blurRad="38100" dist="19050" dir="2700000" algn="tl" rotWithShape="0">
                    <a:schemeClr val="dk1">
                      <a:alpha val="40000"/>
                    </a:schemeClr>
                  </a:outerShdw>
                </a:effectLst>
              </a:rPr>
              <a:t> 288</a:t>
            </a:r>
          </a:p>
          <a:p>
            <a:pPr algn="ctr"/>
            <a:r>
              <a:rPr lang="en-US" sz="1600" dirty="0">
                <a:ln w="0"/>
                <a:solidFill>
                  <a:schemeClr val="tx1"/>
                </a:solidFill>
                <a:effectLst>
                  <a:outerShdw blurRad="38100" dist="19050" dir="2700000" algn="tl" rotWithShape="0">
                    <a:schemeClr val="dk1">
                      <a:alpha val="40000"/>
                    </a:schemeClr>
                  </a:outerShdw>
                </a:effectLst>
              </a:rPr>
              <a:t>“caregiver training services under a therapy plan of care established by a PT, OT, SLP (speech therapy</a:t>
            </a:r>
            <a:r>
              <a:rPr lang="en-US"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69217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6A78A201-9B51-D44A-823E-1A8A89470ACA}"/>
              </a:ext>
            </a:extLst>
          </p:cNvPr>
          <p:cNvSpPr>
            <a:spLocks noGrp="1" noChangeArrowheads="1"/>
          </p:cNvSpPr>
          <p:nvPr>
            <p:ph type="title"/>
          </p:nvPr>
        </p:nvSpPr>
        <p:spPr>
          <a:xfrm>
            <a:off x="2286000" y="274638"/>
            <a:ext cx="6400800" cy="1143000"/>
          </a:xfrm>
        </p:spPr>
        <p:txBody>
          <a:bodyPr/>
          <a:lstStyle/>
          <a:p>
            <a:pPr eaLnBrk="1" hangingPunct="1"/>
            <a:r>
              <a:rPr lang="en-US" altLang="en-US" sz="3200" b="1" dirty="0">
                <a:solidFill>
                  <a:schemeClr val="bg1"/>
                </a:solidFill>
                <a:latin typeface="Comic Sans MS" panose="030F0902030302020204" pitchFamily="66" charset="0"/>
                <a:ea typeface="ＭＳ Ｐゴシック" panose="020B0600070205080204" pitchFamily="34" charset="-128"/>
              </a:rPr>
              <a:t>2024 PFS Top 10</a:t>
            </a:r>
            <a:r>
              <a:rPr lang="en-US" altLang="en-US" sz="2400" b="1" dirty="0">
                <a:solidFill>
                  <a:schemeClr val="bg1"/>
                </a:solidFill>
                <a:latin typeface="Comic Sans MS" panose="030F0902030302020204" pitchFamily="66" charset="0"/>
                <a:ea typeface="ＭＳ Ｐゴシック" panose="020B0600070205080204" pitchFamily="34" charset="-128"/>
              </a:rPr>
              <a:t> </a:t>
            </a:r>
          </a:p>
        </p:txBody>
      </p:sp>
      <p:pic>
        <p:nvPicPr>
          <p:cNvPr id="20482" name="Picture 3">
            <a:extLst>
              <a:ext uri="{FF2B5EF4-FFF2-40B4-BE49-F238E27FC236}">
                <a16:creationId xmlns:a16="http://schemas.microsoft.com/office/drawing/2014/main" id="{E21FDA64-5FAC-0044-ADEF-DE3507BCED8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37038" t="1683"/>
          <a:stretch>
            <a:fillRect/>
          </a:stretch>
        </p:blipFill>
        <p:spPr>
          <a:xfrm>
            <a:off x="3505200" y="1676400"/>
            <a:ext cx="5181600" cy="4449763"/>
          </a:xfrm>
        </p:spPr>
      </p:pic>
      <p:pic>
        <p:nvPicPr>
          <p:cNvPr id="20487" name="Picture 8">
            <a:extLst>
              <a:ext uri="{FF2B5EF4-FFF2-40B4-BE49-F238E27FC236}">
                <a16:creationId xmlns:a16="http://schemas.microsoft.com/office/drawing/2014/main" id="{CFFFB2D7-F01C-3D49-AEF2-DD9EBEF08B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6" t="30305" b="4033"/>
          <a:stretch>
            <a:fillRect/>
          </a:stretch>
        </p:blipFill>
        <p:spPr bwMode="auto">
          <a:xfrm>
            <a:off x="4572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8" name="Text Box 9">
            <a:extLst>
              <a:ext uri="{FF2B5EF4-FFF2-40B4-BE49-F238E27FC236}">
                <a16:creationId xmlns:a16="http://schemas.microsoft.com/office/drawing/2014/main" id="{DA9E07C2-2FC6-B240-B6BB-C3B75AA8DC2F}"/>
              </a:ext>
            </a:extLst>
          </p:cNvPr>
          <p:cNvSpPr txBox="1">
            <a:spLocks noChangeArrowheads="1"/>
          </p:cNvSpPr>
          <p:nvPr/>
        </p:nvSpPr>
        <p:spPr bwMode="auto">
          <a:xfrm>
            <a:off x="1905000" y="6324600"/>
            <a:ext cx="5257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solidFill>
                  <a:schemeClr val="bg1"/>
                </a:solidFill>
                <a:latin typeface="Comic Sans MS" panose="030F0902030302020204" pitchFamily="66" charset="0"/>
              </a:rPr>
              <a:t>#10   PPFS Conversion Factor</a:t>
            </a:r>
          </a:p>
        </p:txBody>
      </p:sp>
      <p:sp>
        <p:nvSpPr>
          <p:cNvPr id="2" name="Cloud Callout 1">
            <a:extLst>
              <a:ext uri="{FF2B5EF4-FFF2-40B4-BE49-F238E27FC236}">
                <a16:creationId xmlns:a16="http://schemas.microsoft.com/office/drawing/2014/main" id="{6A7C7977-A3E5-4B47-936D-632DCD96A6E4}"/>
              </a:ext>
            </a:extLst>
          </p:cNvPr>
          <p:cNvSpPr/>
          <p:nvPr/>
        </p:nvSpPr>
        <p:spPr>
          <a:xfrm>
            <a:off x="304800" y="2766219"/>
            <a:ext cx="1727200" cy="2209800"/>
          </a:xfrm>
          <a:prstGeom prst="cloudCallout">
            <a:avLst>
              <a:gd name="adj1" fmla="val 122377"/>
              <a:gd name="adj2" fmla="val -3481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Well, not great, but better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B4F-3794-4F42-A455-84584E57DDE7}"/>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Don’t Miss Coding Opportunities</a:t>
            </a:r>
            <a:endParaRPr lang="en-US" dirty="0">
              <a:solidFill>
                <a:schemeClr val="bg1"/>
              </a:solidFill>
            </a:endParaRPr>
          </a:p>
        </p:txBody>
      </p:sp>
      <p:sp>
        <p:nvSpPr>
          <p:cNvPr id="4" name="TextBox 3">
            <a:extLst>
              <a:ext uri="{FF2B5EF4-FFF2-40B4-BE49-F238E27FC236}">
                <a16:creationId xmlns:a16="http://schemas.microsoft.com/office/drawing/2014/main" id="{FC693B09-C448-E849-B354-504626EFE1BE}"/>
              </a:ext>
            </a:extLst>
          </p:cNvPr>
          <p:cNvSpPr txBox="1"/>
          <p:nvPr/>
        </p:nvSpPr>
        <p:spPr>
          <a:xfrm>
            <a:off x="838200" y="1752600"/>
            <a:ext cx="7195354" cy="461664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ln w="0"/>
              <a:solidFill>
                <a:schemeClr val="tx1"/>
              </a:solidFill>
              <a:effectLst>
                <a:outerShdw blurRad="38100" dist="19050" dir="2700000" algn="tl" rotWithShape="0">
                  <a:schemeClr val="dk1">
                    <a:alpha val="40000"/>
                  </a:schemeClr>
                </a:outerShdw>
              </a:effectLst>
            </a:endParaRPr>
          </a:p>
          <a:p>
            <a:r>
              <a:rPr lang="en-US" dirty="0">
                <a:ln w="0"/>
                <a:solidFill>
                  <a:schemeClr val="tx1"/>
                </a:solidFill>
                <a:effectLst>
                  <a:outerShdw blurRad="38100" dist="19050" dir="2700000" algn="tl" rotWithShape="0">
                    <a:schemeClr val="dk1">
                      <a:alpha val="40000"/>
                    </a:schemeClr>
                  </a:outerShdw>
                </a:effectLst>
              </a:rPr>
              <a:t>Chronic Care Management and </a:t>
            </a:r>
            <a:r>
              <a:rPr lang="en-US" b="1" dirty="0">
                <a:ln w="0"/>
                <a:solidFill>
                  <a:schemeClr val="tx1"/>
                </a:solidFill>
                <a:effectLst>
                  <a:outerShdw blurRad="38100" dist="19050" dir="2700000" algn="tl" rotWithShape="0">
                    <a:schemeClr val="dk1">
                      <a:alpha val="40000"/>
                    </a:schemeClr>
                  </a:outerShdw>
                </a:effectLst>
              </a:rPr>
              <a:t>Principal Care Management</a:t>
            </a:r>
          </a:p>
          <a:p>
            <a:endParaRPr lang="en-US" b="1" dirty="0">
              <a:ln w="0"/>
              <a:solidFill>
                <a:schemeClr val="tx1"/>
              </a:solidFill>
              <a:effectLst>
                <a:outerShdw blurRad="38100" dist="19050" dir="2700000" algn="tl" rotWithShape="0">
                  <a:schemeClr val="dk1">
                    <a:alpha val="40000"/>
                  </a:schemeClr>
                </a:outerShdw>
              </a:effectLst>
            </a:endParaRPr>
          </a:p>
          <a:p>
            <a:pPr marL="742950" lvl="3" indent="-285750">
              <a:buFont typeface="Arial"/>
              <a:buChar char="•"/>
            </a:pPr>
            <a:r>
              <a:rPr lang="en-US" sz="1400" dirty="0">
                <a:ln w="0"/>
                <a:solidFill>
                  <a:schemeClr val="tx1"/>
                </a:solidFill>
                <a:effectLst>
                  <a:outerShdw blurRad="38100" dist="19050" dir="2700000" algn="tl" rotWithShape="0">
                    <a:schemeClr val="dk1">
                      <a:alpha val="40000"/>
                    </a:schemeClr>
                  </a:outerShdw>
                </a:effectLst>
              </a:rPr>
              <a:t>99424 (1</a:t>
            </a:r>
            <a:r>
              <a:rPr lang="en-US" sz="1400" baseline="30000" dirty="0">
                <a:ln w="0"/>
                <a:solidFill>
                  <a:schemeClr val="tx1"/>
                </a:solidFill>
                <a:effectLst>
                  <a:outerShdw blurRad="38100" dist="19050" dir="2700000" algn="tl" rotWithShape="0">
                    <a:schemeClr val="dk1">
                      <a:alpha val="40000"/>
                    </a:schemeClr>
                  </a:outerShdw>
                </a:effectLst>
              </a:rPr>
              <a:t>st</a:t>
            </a:r>
            <a:r>
              <a:rPr lang="en-US" sz="1400" dirty="0">
                <a:ln w="0"/>
                <a:solidFill>
                  <a:schemeClr val="tx1"/>
                </a:solidFill>
                <a:effectLst>
                  <a:outerShdw blurRad="38100" dist="19050" dir="2700000" algn="tl" rotWithShape="0">
                    <a:schemeClr val="dk1">
                      <a:alpha val="40000"/>
                    </a:schemeClr>
                  </a:outerShdw>
                </a:effectLst>
              </a:rPr>
              <a:t> 30 min </a:t>
            </a:r>
            <a:r>
              <a:rPr lang="mr-IN" sz="1400" dirty="0">
                <a:ln w="0"/>
                <a:solidFill>
                  <a:schemeClr val="tx1"/>
                </a:solidFill>
                <a:effectLst>
                  <a:outerShdw blurRad="38100" dist="19050" dir="2700000" algn="tl" rotWithShape="0">
                    <a:schemeClr val="dk1">
                      <a:alpha val="40000"/>
                    </a:schemeClr>
                  </a:outerShdw>
                </a:effectLst>
              </a:rPr>
              <a:t>–</a:t>
            </a:r>
            <a:r>
              <a:rPr lang="en-US" sz="1400" dirty="0">
                <a:ln w="0"/>
                <a:solidFill>
                  <a:schemeClr val="tx1"/>
                </a:solidFill>
                <a:effectLst>
                  <a:outerShdw blurRad="38100" dist="19050" dir="2700000" algn="tl" rotWithShape="0">
                    <a:schemeClr val="dk1">
                      <a:alpha val="40000"/>
                    </a:schemeClr>
                  </a:outerShdw>
                </a:effectLst>
              </a:rPr>
              <a:t> about $98)  &amp; 99425 (</a:t>
            </a:r>
            <a:r>
              <a:rPr lang="en-US" sz="1400" dirty="0" err="1">
                <a:ln w="0"/>
                <a:solidFill>
                  <a:schemeClr val="tx1"/>
                </a:solidFill>
                <a:effectLst>
                  <a:outerShdw blurRad="38100" dist="19050" dir="2700000" algn="tl" rotWithShape="0">
                    <a:schemeClr val="dk1">
                      <a:alpha val="40000"/>
                    </a:schemeClr>
                  </a:outerShdw>
                </a:effectLst>
              </a:rPr>
              <a:t>add’l</a:t>
            </a:r>
            <a:r>
              <a:rPr lang="en-US" sz="1400" dirty="0">
                <a:ln w="0"/>
                <a:solidFill>
                  <a:schemeClr val="tx1"/>
                </a:solidFill>
                <a:effectLst>
                  <a:outerShdw blurRad="38100" dist="19050" dir="2700000" algn="tl" rotWithShape="0">
                    <a:schemeClr val="dk1">
                      <a:alpha val="40000"/>
                    </a:schemeClr>
                  </a:outerShdw>
                </a:effectLst>
              </a:rPr>
              <a:t> 30 min – about $70) </a:t>
            </a:r>
            <a:r>
              <a:rPr lang="mr-IN" sz="1400" dirty="0">
                <a:ln w="0"/>
                <a:solidFill>
                  <a:schemeClr val="tx1"/>
                </a:solidFill>
                <a:effectLst>
                  <a:outerShdw blurRad="38100" dist="19050" dir="2700000" algn="tl" rotWithShape="0">
                    <a:schemeClr val="dk1">
                      <a:alpha val="40000"/>
                    </a:schemeClr>
                  </a:outerShdw>
                </a:effectLst>
              </a:rPr>
              <a:t>–</a:t>
            </a:r>
            <a:r>
              <a:rPr lang="en-US" sz="1400" dirty="0">
                <a:ln w="0"/>
                <a:solidFill>
                  <a:schemeClr val="tx1"/>
                </a:solidFill>
                <a:effectLst>
                  <a:outerShdw blurRad="38100" dist="19050" dir="2700000" algn="tl" rotWithShape="0">
                    <a:schemeClr val="dk1">
                      <a:alpha val="40000"/>
                    </a:schemeClr>
                  </a:outerShdw>
                </a:effectLst>
              </a:rPr>
              <a:t> Provider codes</a:t>
            </a:r>
          </a:p>
          <a:p>
            <a:pPr marL="742950" lvl="3" indent="-285750">
              <a:buFont typeface="Arial"/>
              <a:buChar char="•"/>
            </a:pPr>
            <a:r>
              <a:rPr lang="en-US" sz="1400" dirty="0">
                <a:ln w="0"/>
                <a:solidFill>
                  <a:schemeClr val="tx1"/>
                </a:solidFill>
                <a:effectLst>
                  <a:outerShdw blurRad="38100" dist="19050" dir="2700000" algn="tl" rotWithShape="0">
                    <a:schemeClr val="dk1">
                      <a:alpha val="40000"/>
                    </a:schemeClr>
                  </a:outerShdw>
                </a:effectLst>
              </a:rPr>
              <a:t>99426 (1</a:t>
            </a:r>
            <a:r>
              <a:rPr lang="en-US" sz="1400" baseline="30000" dirty="0">
                <a:ln w="0"/>
                <a:solidFill>
                  <a:schemeClr val="tx1"/>
                </a:solidFill>
                <a:effectLst>
                  <a:outerShdw blurRad="38100" dist="19050" dir="2700000" algn="tl" rotWithShape="0">
                    <a:schemeClr val="dk1">
                      <a:alpha val="40000"/>
                    </a:schemeClr>
                  </a:outerShdw>
                </a:effectLst>
              </a:rPr>
              <a:t>st</a:t>
            </a:r>
            <a:r>
              <a:rPr lang="en-US" sz="1400" dirty="0">
                <a:ln w="0"/>
                <a:solidFill>
                  <a:schemeClr val="tx1"/>
                </a:solidFill>
                <a:effectLst>
                  <a:outerShdw blurRad="38100" dist="19050" dir="2700000" algn="tl" rotWithShape="0">
                    <a:schemeClr val="dk1">
                      <a:alpha val="40000"/>
                    </a:schemeClr>
                  </a:outerShdw>
                </a:effectLst>
              </a:rPr>
              <a:t> 30 min </a:t>
            </a:r>
            <a:r>
              <a:rPr lang="mr-IN" sz="1400" dirty="0">
                <a:ln w="0"/>
                <a:solidFill>
                  <a:schemeClr val="tx1"/>
                </a:solidFill>
                <a:effectLst>
                  <a:outerShdw blurRad="38100" dist="19050" dir="2700000" algn="tl" rotWithShape="0">
                    <a:schemeClr val="dk1">
                      <a:alpha val="40000"/>
                    </a:schemeClr>
                  </a:outerShdw>
                </a:effectLst>
              </a:rPr>
              <a:t>–</a:t>
            </a:r>
            <a:r>
              <a:rPr lang="en-US" sz="1400" dirty="0">
                <a:ln w="0"/>
                <a:solidFill>
                  <a:schemeClr val="tx1"/>
                </a:solidFill>
                <a:effectLst>
                  <a:outerShdw blurRad="38100" dist="19050" dir="2700000" algn="tl" rotWithShape="0">
                    <a:schemeClr val="dk1">
                      <a:alpha val="40000"/>
                    </a:schemeClr>
                  </a:outerShdw>
                </a:effectLst>
              </a:rPr>
              <a:t> about $70)  &amp; 99427 (</a:t>
            </a:r>
            <a:r>
              <a:rPr lang="en-US" sz="1400" dirty="0" err="1">
                <a:ln w="0"/>
                <a:solidFill>
                  <a:schemeClr val="tx1"/>
                </a:solidFill>
                <a:effectLst>
                  <a:outerShdw blurRad="38100" dist="19050" dir="2700000" algn="tl" rotWithShape="0">
                    <a:schemeClr val="dk1">
                      <a:alpha val="40000"/>
                    </a:schemeClr>
                  </a:outerShdw>
                </a:effectLst>
              </a:rPr>
              <a:t>add’l</a:t>
            </a:r>
            <a:r>
              <a:rPr lang="en-US" sz="1400" dirty="0">
                <a:ln w="0"/>
                <a:solidFill>
                  <a:schemeClr val="tx1"/>
                </a:solidFill>
                <a:effectLst>
                  <a:outerShdw blurRad="38100" dist="19050" dir="2700000" algn="tl" rotWithShape="0">
                    <a:schemeClr val="dk1">
                      <a:alpha val="40000"/>
                    </a:schemeClr>
                  </a:outerShdw>
                </a:effectLst>
              </a:rPr>
              <a:t> 30 min – about $50)  </a:t>
            </a:r>
            <a:r>
              <a:rPr lang="mr-IN" sz="1400" dirty="0">
                <a:ln w="0"/>
                <a:solidFill>
                  <a:schemeClr val="tx1"/>
                </a:solidFill>
                <a:effectLst>
                  <a:outerShdw blurRad="38100" dist="19050" dir="2700000" algn="tl" rotWithShape="0">
                    <a:schemeClr val="dk1">
                      <a:alpha val="40000"/>
                    </a:schemeClr>
                  </a:outerShdw>
                </a:effectLst>
              </a:rPr>
              <a:t>–</a:t>
            </a:r>
            <a:r>
              <a:rPr lang="en-US" sz="1400" dirty="0">
                <a:ln w="0"/>
                <a:solidFill>
                  <a:schemeClr val="tx1"/>
                </a:solidFill>
                <a:effectLst>
                  <a:outerShdw blurRad="38100" dist="19050" dir="2700000" algn="tl" rotWithShape="0">
                    <a:schemeClr val="dk1">
                      <a:alpha val="40000"/>
                    </a:schemeClr>
                  </a:outerShdw>
                </a:effectLst>
              </a:rPr>
              <a:t> Clinical Staff</a:t>
            </a:r>
          </a:p>
          <a:p>
            <a:pPr marL="742950" lvl="3" indent="-285750">
              <a:buFont typeface="Arial"/>
              <a:buChar char="•"/>
            </a:pPr>
            <a:endParaRPr lang="en-US" sz="1400" dirty="0">
              <a:ln w="0"/>
              <a:solidFill>
                <a:schemeClr val="tx1"/>
              </a:solidFill>
              <a:effectLst>
                <a:outerShdw blurRad="38100" dist="19050" dir="2700000" algn="tl" rotWithShape="0">
                  <a:schemeClr val="dk1">
                    <a:alpha val="40000"/>
                  </a:schemeClr>
                </a:outerShdw>
              </a:effectLst>
            </a:endParaRPr>
          </a:p>
          <a:p>
            <a:pPr marL="742950" lvl="3" indent="-285750">
              <a:buFont typeface="Arial"/>
              <a:buChar char="•"/>
            </a:pPr>
            <a:r>
              <a:rPr lang="en-US" sz="1400" dirty="0">
                <a:ln w="0"/>
                <a:solidFill>
                  <a:schemeClr val="tx1"/>
                </a:solidFill>
                <a:effectLst>
                  <a:outerShdw blurRad="38100" dist="19050" dir="2700000" algn="tl" rotWithShape="0">
                    <a:schemeClr val="dk1">
                      <a:alpha val="40000"/>
                    </a:schemeClr>
                  </a:outerShdw>
                </a:effectLst>
              </a:rPr>
              <a:t>PCM predicted to be highly utilized in Oncology</a:t>
            </a:r>
          </a:p>
          <a:p>
            <a:pPr marL="742950" lvl="3" indent="-285750">
              <a:buFont typeface="Arial"/>
              <a:buChar char="•"/>
            </a:pPr>
            <a:endParaRPr lang="en-US" sz="1400" dirty="0">
              <a:ln w="0"/>
              <a:solidFill>
                <a:schemeClr val="tx1"/>
              </a:solidFill>
              <a:effectLst>
                <a:outerShdw blurRad="38100" dist="19050" dir="2700000" algn="tl" rotWithShape="0">
                  <a:schemeClr val="dk1">
                    <a:alpha val="40000"/>
                  </a:schemeClr>
                </a:outerShdw>
              </a:effectLst>
            </a:endParaRPr>
          </a:p>
          <a:p>
            <a:pPr marL="742950" lvl="4" indent="-285750">
              <a:buFont typeface="Arial"/>
              <a:buChar char="•"/>
            </a:pPr>
            <a:r>
              <a:rPr lang="en-US" sz="1400" dirty="0">
                <a:ln w="0"/>
                <a:solidFill>
                  <a:schemeClr val="tx1"/>
                </a:solidFill>
                <a:effectLst>
                  <a:outerShdw blurRad="38100" dist="19050" dir="2700000" algn="tl" rotWithShape="0">
                    <a:schemeClr val="dk1">
                      <a:alpha val="40000"/>
                    </a:schemeClr>
                  </a:outerShdw>
                </a:effectLst>
              </a:rPr>
              <a:t>Report total time per month - Phone calls, updating the care plan, portal messages, discussing the case with other providers, overseeing transitions of care</a:t>
            </a:r>
          </a:p>
          <a:p>
            <a:pPr marL="742950" lvl="4" indent="-285750">
              <a:buFont typeface="Arial"/>
              <a:buChar char="•"/>
            </a:pPr>
            <a:endParaRPr lang="en-US" sz="1400" dirty="0">
              <a:ln w="0"/>
              <a:solidFill>
                <a:schemeClr val="tx1"/>
              </a:solidFill>
              <a:effectLst>
                <a:outerShdw blurRad="38100" dist="19050" dir="2700000" algn="tl" rotWithShape="0">
                  <a:schemeClr val="dk1">
                    <a:alpha val="40000"/>
                  </a:schemeClr>
                </a:outerShdw>
              </a:effectLst>
            </a:endParaRPr>
          </a:p>
          <a:p>
            <a:pPr marL="742950" lvl="4" indent="-285750">
              <a:buFont typeface="Arial"/>
              <a:buChar char="•"/>
            </a:pPr>
            <a:r>
              <a:rPr lang="en-US" sz="1400" i="1" dirty="0">
                <a:ln w="0"/>
                <a:solidFill>
                  <a:schemeClr val="tx1"/>
                </a:solidFill>
                <a:effectLst>
                  <a:outerShdw blurRad="38100" dist="19050" dir="2700000" algn="tl" rotWithShape="0">
                    <a:schemeClr val="dk1">
                      <a:alpha val="40000"/>
                    </a:schemeClr>
                  </a:outerShdw>
                </a:effectLst>
              </a:rPr>
              <a:t>“10 hours a week of PCM services provided by a physician, NP, or PA could generate more than $5,000 per month in revenue”</a:t>
            </a:r>
          </a:p>
          <a:p>
            <a:pPr marL="742950" lvl="4" indent="-285750">
              <a:buFont typeface="Arial"/>
              <a:buChar char="•"/>
            </a:pPr>
            <a:endParaRPr lang="en-US" sz="1400" i="1" dirty="0">
              <a:ln w="0"/>
              <a:solidFill>
                <a:schemeClr val="tx1"/>
              </a:solidFill>
              <a:effectLst>
                <a:outerShdw blurRad="38100" dist="19050" dir="2700000" algn="tl" rotWithShape="0">
                  <a:schemeClr val="dk1">
                    <a:alpha val="40000"/>
                  </a:schemeClr>
                </a:outerShdw>
              </a:effectLst>
            </a:endParaRPr>
          </a:p>
          <a:p>
            <a:pPr marL="742950" lvl="5" indent="-285750">
              <a:buFont typeface="Arial"/>
              <a:buChar char="•"/>
            </a:pPr>
            <a:r>
              <a:rPr lang="en-US" sz="1400" dirty="0">
                <a:ln w="0"/>
                <a:solidFill>
                  <a:schemeClr val="tx1"/>
                </a:solidFill>
                <a:effectLst>
                  <a:outerShdw blurRad="38100" dist="19050" dir="2700000" algn="tl" rotWithShape="0">
                    <a:schemeClr val="dk1">
                      <a:alpha val="40000"/>
                    </a:schemeClr>
                  </a:outerShdw>
                </a:effectLst>
              </a:rPr>
              <a:t>And you are probably already doing this but are not reimbursed for the work</a:t>
            </a:r>
          </a:p>
          <a:p>
            <a:endParaRPr lang="en-US" sz="1200" dirty="0">
              <a:ln w="0"/>
              <a:solidFill>
                <a:schemeClr val="tx1"/>
              </a:solidFill>
              <a:effectLst>
                <a:outerShdw blurRad="38100" dist="19050" dir="2700000" algn="tl" rotWithShape="0">
                  <a:schemeClr val="dk1">
                    <a:alpha val="40000"/>
                  </a:schemeClr>
                </a:outerShdw>
              </a:effectLst>
            </a:endParaRPr>
          </a:p>
          <a:p>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7118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561E-38A0-BB49-AC5B-E04D018CA900}"/>
              </a:ext>
            </a:extLst>
          </p:cNvPr>
          <p:cNvSpPr>
            <a:spLocks noGrp="1"/>
          </p:cNvSpPr>
          <p:nvPr>
            <p:ph type="title"/>
          </p:nvPr>
        </p:nvSpPr>
        <p:spPr/>
        <p:txBody>
          <a:bodyPr/>
          <a:lstStyle/>
          <a:p>
            <a:r>
              <a:rPr lang="en-US" sz="4400" dirty="0">
                <a:solidFill>
                  <a:schemeClr val="bg1"/>
                </a:solidFill>
              </a:rPr>
              <a:t>Principal Care Management</a:t>
            </a:r>
            <a:endParaRPr lang="en-US" dirty="0">
              <a:solidFill>
                <a:schemeClr val="bg1"/>
              </a:solidFill>
            </a:endParaRPr>
          </a:p>
        </p:txBody>
      </p:sp>
      <p:pic>
        <p:nvPicPr>
          <p:cNvPr id="4" name="Picture 3" descr="Screen Shot 2021-11-04 at 11.29.44 AM.jpg">
            <a:extLst>
              <a:ext uri="{FF2B5EF4-FFF2-40B4-BE49-F238E27FC236}">
                <a16:creationId xmlns:a16="http://schemas.microsoft.com/office/drawing/2014/main" id="{9DCF1C56-7736-E54B-B7D9-B6A48C5F2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50" y="2819400"/>
            <a:ext cx="6591299" cy="2213049"/>
          </a:xfrm>
          <a:prstGeom prst="rect">
            <a:avLst/>
          </a:prstGeom>
        </p:spPr>
      </p:pic>
    </p:spTree>
    <p:extLst>
      <p:ext uri="{BB962C8B-B14F-4D97-AF65-F5344CB8AC3E}">
        <p14:creationId xmlns:p14="http://schemas.microsoft.com/office/powerpoint/2010/main" val="560941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D63A6599-E12D-004E-9B83-1C2571E45D19}"/>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Don’t Miss Coding Opportunities</a:t>
            </a:r>
          </a:p>
        </p:txBody>
      </p:sp>
      <p:sp>
        <p:nvSpPr>
          <p:cNvPr id="30722" name="Content Placeholder 2">
            <a:extLst>
              <a:ext uri="{FF2B5EF4-FFF2-40B4-BE49-F238E27FC236}">
                <a16:creationId xmlns:a16="http://schemas.microsoft.com/office/drawing/2014/main" id="{97A67B68-E9F0-6340-AD7B-FC215DE3A8B3}"/>
              </a:ext>
            </a:extLst>
          </p:cNvPr>
          <p:cNvSpPr>
            <a:spLocks noGrp="1"/>
          </p:cNvSpPr>
          <p:nvPr>
            <p:ph idx="1"/>
          </p:nvPr>
        </p:nvSpPr>
        <p:spPr>
          <a:xfrm>
            <a:off x="457200" y="1600201"/>
            <a:ext cx="8229600" cy="3276600"/>
          </a:xfrm>
        </p:spPr>
        <p:style>
          <a:lnRef idx="2">
            <a:schemeClr val="dk1"/>
          </a:lnRef>
          <a:fillRef idx="1">
            <a:schemeClr val="lt1"/>
          </a:fillRef>
          <a:effectRef idx="0">
            <a:schemeClr val="dk1"/>
          </a:effectRef>
          <a:fontRef idx="minor">
            <a:schemeClr val="dk1"/>
          </a:fontRef>
        </p:style>
        <p:txBody>
          <a:bodyPr/>
          <a:lstStyle/>
          <a:p>
            <a:pPr marL="457200" lvl="1" indent="0" eaLnBrk="1" hangingPunct="1">
              <a:buNone/>
            </a:pPr>
            <a:r>
              <a:rPr lang="en-US" altLang="en-US" sz="24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rPr>
              <a:t>Transitional Care Management Codes</a:t>
            </a:r>
          </a:p>
          <a:p>
            <a:pPr lvl="2" eaLnBrk="1" hangingPunct="1"/>
            <a:r>
              <a:rPr lang="en-US" altLang="en-US" sz="2000" dirty="0">
                <a:ln w="0"/>
                <a:solidFill>
                  <a:schemeClr val="tx1"/>
                </a:solidFill>
                <a:effectLst>
                  <a:outerShdw blurRad="38100" dist="19050" dir="2700000" algn="tl" rotWithShape="0">
                    <a:schemeClr val="dk1">
                      <a:alpha val="40000"/>
                    </a:schemeClr>
                  </a:outerShdw>
                </a:effectLst>
                <a:ea typeface="Arial" panose="020B0604020202020204" pitchFamily="34" charset="0"/>
              </a:rPr>
              <a:t>Contact with the patient within 2 business days from discharge </a:t>
            </a:r>
          </a:p>
          <a:p>
            <a:pPr lvl="3" eaLnBrk="1" hangingPunct="1"/>
            <a:r>
              <a:rPr lang="en-US" altLang="en-US" sz="1600" dirty="0">
                <a:ln w="0"/>
                <a:solidFill>
                  <a:schemeClr val="tx1"/>
                </a:solidFill>
                <a:effectLst>
                  <a:outerShdw blurRad="38100" dist="19050" dir="2700000" algn="tl" rotWithShape="0">
                    <a:schemeClr val="dk1">
                      <a:alpha val="40000"/>
                    </a:schemeClr>
                  </a:outerShdw>
                </a:effectLst>
                <a:ea typeface="Arial" panose="020B0604020202020204" pitchFamily="34" charset="0"/>
              </a:rPr>
              <a:t>99495 – face to face within 14 days</a:t>
            </a:r>
          </a:p>
          <a:p>
            <a:pPr lvl="3" eaLnBrk="1" hangingPunct="1"/>
            <a:r>
              <a:rPr lang="en-US" altLang="en-US" sz="1600" dirty="0">
                <a:ln w="0"/>
                <a:solidFill>
                  <a:schemeClr val="tx1"/>
                </a:solidFill>
                <a:effectLst>
                  <a:outerShdw blurRad="38100" dist="19050" dir="2700000" algn="tl" rotWithShape="0">
                    <a:schemeClr val="dk1">
                      <a:alpha val="40000"/>
                    </a:schemeClr>
                  </a:outerShdw>
                </a:effectLst>
                <a:ea typeface="Arial" panose="020B0604020202020204" pitchFamily="34" charset="0"/>
              </a:rPr>
              <a:t>99496 – face to face within 7 days</a:t>
            </a:r>
          </a:p>
          <a:p>
            <a:pPr lvl="3" eaLnBrk="1" hangingPunct="1"/>
            <a:r>
              <a:rPr lang="en-US" altLang="en-US" sz="1600" dirty="0">
                <a:ln w="0"/>
                <a:solidFill>
                  <a:schemeClr val="tx1"/>
                </a:solidFill>
                <a:effectLst>
                  <a:outerShdw blurRad="38100" dist="19050" dir="2700000" algn="tl" rotWithShape="0">
                    <a:schemeClr val="dk1">
                      <a:alpha val="40000"/>
                    </a:schemeClr>
                  </a:outerShdw>
                </a:effectLst>
                <a:ea typeface="Arial" panose="020B0604020202020204" pitchFamily="34" charset="0"/>
              </a:rPr>
              <a:t>A little easier now:  </a:t>
            </a:r>
            <a:r>
              <a:rPr lang="en-US" altLang="en-US" sz="1600" i="1" dirty="0">
                <a:ln w="0"/>
                <a:solidFill>
                  <a:schemeClr val="tx1"/>
                </a:solidFill>
                <a:effectLst>
                  <a:outerShdw blurRad="38100" dist="19050" dir="2700000" algn="tl" rotWithShape="0">
                    <a:schemeClr val="dk1">
                      <a:alpha val="40000"/>
                    </a:schemeClr>
                  </a:outerShdw>
                </a:effectLst>
                <a:ea typeface="Arial" panose="020B0604020202020204" pitchFamily="34" charset="0"/>
              </a:rPr>
              <a:t>“The date of service you report should be the date of the required face-to-face visit.  You may submit the claim once the face-to-face visit is furnished and need not hold the claim until the end of the service period”</a:t>
            </a:r>
          </a:p>
        </p:txBody>
      </p:sp>
      <p:sp>
        <p:nvSpPr>
          <p:cNvPr id="30723" name="TextBox 1">
            <a:extLst>
              <a:ext uri="{FF2B5EF4-FFF2-40B4-BE49-F238E27FC236}">
                <a16:creationId xmlns:a16="http://schemas.microsoft.com/office/drawing/2014/main" id="{5F32F81C-C5D9-E645-8BD7-2963D43D4C33}"/>
              </a:ext>
            </a:extLst>
          </p:cNvPr>
          <p:cNvSpPr txBox="1">
            <a:spLocks noChangeArrowheads="1"/>
          </p:cNvSpPr>
          <p:nvPr/>
        </p:nvSpPr>
        <p:spPr bwMode="auto">
          <a:xfrm>
            <a:off x="440377" y="5535551"/>
            <a:ext cx="80772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solidFill>
                  <a:srgbClr val="FFFFFF"/>
                </a:solidFill>
              </a:rPr>
              <a:t>MLN Brochure on Transitional Care Management Services</a:t>
            </a:r>
          </a:p>
          <a:p>
            <a:pPr eaLnBrk="1" hangingPunct="1"/>
            <a:r>
              <a:rPr lang="en-US" altLang="en-US" sz="1600" dirty="0">
                <a:solidFill>
                  <a:srgbClr val="FFFFFF"/>
                </a:solidFill>
                <a:hlinkClick r:id="rId2"/>
              </a:rPr>
              <a:t>https://www.cms.gov/files/document/mln908628-transitional-care-management-services.pdf</a:t>
            </a:r>
            <a:endParaRPr lang="en-US" altLang="en-US" sz="1600" dirty="0">
              <a:solidFill>
                <a:srgbClr val="FFFFFF"/>
              </a:solidFill>
            </a:endParaRPr>
          </a:p>
          <a:p>
            <a:pPr eaLnBrk="1" hangingPunct="1"/>
            <a:endParaRPr lang="en-US" altLang="en-US" sz="1600" dirty="0">
              <a:solidFill>
                <a:srgbClr val="FFFFFF"/>
              </a:solidFill>
            </a:endParaRPr>
          </a:p>
          <a:p>
            <a:pPr eaLnBrk="1" hangingPunct="1"/>
            <a:endParaRPr lang="en-US" altLang="en-US" sz="1600" dirty="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Screen Shot 2016-10-16 at 9.22.15 PM.jpg">
            <a:extLst>
              <a:ext uri="{FF2B5EF4-FFF2-40B4-BE49-F238E27FC236}">
                <a16:creationId xmlns:a16="http://schemas.microsoft.com/office/drawing/2014/main" id="{129FFFFE-E80B-4243-A64B-3A9E556D6A1F}"/>
              </a:ext>
            </a:extLst>
          </p:cNvPr>
          <p:cNvPicPr>
            <a:picLocks noChangeAspect="1"/>
          </p:cNvPicPr>
          <p:nvPr/>
        </p:nvPicPr>
        <p:blipFill rotWithShape="1">
          <a:blip r:embed="rId2">
            <a:extLst>
              <a:ext uri="{28A0092B-C50C-407E-A947-70E740481C1C}">
                <a14:useLocalDpi xmlns:a14="http://schemas.microsoft.com/office/drawing/2010/main" val="0"/>
              </a:ext>
            </a:extLst>
          </a:blip>
          <a:srcRect t="48768" r="2500"/>
          <a:stretch/>
        </p:blipFill>
        <p:spPr bwMode="auto">
          <a:xfrm>
            <a:off x="114300" y="3886200"/>
            <a:ext cx="8915400" cy="211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close-up of a text&#10;&#10;Description automatically generated">
            <a:extLst>
              <a:ext uri="{FF2B5EF4-FFF2-40B4-BE49-F238E27FC236}">
                <a16:creationId xmlns:a16="http://schemas.microsoft.com/office/drawing/2014/main" id="{4F08BC10-2A43-7840-9F55-9A23AB2E1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8600"/>
            <a:ext cx="7315200" cy="3475479"/>
          </a:xfrm>
          <a:prstGeom prst="rect">
            <a:avLst/>
          </a:prstGeom>
        </p:spPr>
      </p:pic>
      <p:sp>
        <p:nvSpPr>
          <p:cNvPr id="6" name="TextBox 5">
            <a:extLst>
              <a:ext uri="{FF2B5EF4-FFF2-40B4-BE49-F238E27FC236}">
                <a16:creationId xmlns:a16="http://schemas.microsoft.com/office/drawing/2014/main" id="{3D856815-4A7E-204C-9FFE-E1EC5D3B2562}"/>
              </a:ext>
            </a:extLst>
          </p:cNvPr>
          <p:cNvSpPr txBox="1"/>
          <p:nvPr/>
        </p:nvSpPr>
        <p:spPr>
          <a:xfrm>
            <a:off x="107815" y="6144553"/>
            <a:ext cx="9220200" cy="923330"/>
          </a:xfrm>
          <a:prstGeom prst="rect">
            <a:avLst/>
          </a:prstGeom>
          <a:noFill/>
        </p:spPr>
        <p:txBody>
          <a:bodyPr wrap="square">
            <a:spAutoFit/>
          </a:bodyPr>
          <a:lstStyle/>
          <a:p>
            <a:r>
              <a:rPr lang="en-US" dirty="0">
                <a:solidFill>
                  <a:schemeClr val="bg1"/>
                </a:solidFill>
                <a:hlinkClick r:id="rId4"/>
              </a:rPr>
              <a:t>https://www.novitas-solutions.com/webcenter/content/conn/UCM_Repository/uuid/dDocName:0018491</a:t>
            </a:r>
            <a:endParaRPr lang="en-US" dirty="0">
              <a:solidFill>
                <a:schemeClr val="bg1"/>
              </a:solidFill>
            </a:endParaRPr>
          </a:p>
          <a:p>
            <a:r>
              <a:rPr lang="en-US" dirty="0">
                <a:solidFill>
                  <a:schemeClr val="bg1"/>
                </a:solidFill>
              </a:rPr>
              <a:t>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48FE1CF1-6064-3B40-8F7A-99123B354F7F}"/>
              </a:ext>
            </a:extLst>
          </p:cNvPr>
          <p:cNvSpPr>
            <a:spLocks noGrp="1"/>
          </p:cNvSpPr>
          <p:nvPr>
            <p:ph type="title"/>
          </p:nvPr>
        </p:nvSpPr>
        <p:spPr>
          <a:xfrm>
            <a:off x="457200" y="0"/>
            <a:ext cx="8229600" cy="1143000"/>
          </a:xfrm>
        </p:spPr>
        <p:txBody>
          <a:bodyPr/>
          <a:lstStyle/>
          <a:p>
            <a:r>
              <a:rPr lang="en-US" altLang="en-US">
                <a:solidFill>
                  <a:schemeClr val="bg1"/>
                </a:solidFill>
                <a:ea typeface="ＭＳ Ｐゴシック" panose="020B0600070205080204" pitchFamily="34" charset="-128"/>
              </a:rPr>
              <a:t>Don’t Miss Coding Opportunities</a:t>
            </a:r>
            <a:endParaRPr lang="en-US" altLang="en-US">
              <a:ea typeface="ＭＳ Ｐゴシック" panose="020B0600070205080204" pitchFamily="34" charset="-128"/>
            </a:endParaRPr>
          </a:p>
        </p:txBody>
      </p:sp>
      <p:sp>
        <p:nvSpPr>
          <p:cNvPr id="32770" name="Content Placeholder 2">
            <a:extLst>
              <a:ext uri="{FF2B5EF4-FFF2-40B4-BE49-F238E27FC236}">
                <a16:creationId xmlns:a16="http://schemas.microsoft.com/office/drawing/2014/main" id="{066D5F9E-7352-9148-86E2-411E5C26C1B5}"/>
              </a:ext>
            </a:extLst>
          </p:cNvPr>
          <p:cNvSpPr>
            <a:spLocks noGrp="1"/>
          </p:cNvSpPr>
          <p:nvPr>
            <p:ph idx="1"/>
          </p:nvPr>
        </p:nvSpPr>
        <p:spPr>
          <a:xfrm>
            <a:off x="457200" y="1219200"/>
            <a:ext cx="8229600" cy="4525963"/>
          </a:xfrm>
        </p:spPr>
        <p:style>
          <a:lnRef idx="2">
            <a:schemeClr val="dk1"/>
          </a:lnRef>
          <a:fillRef idx="1">
            <a:schemeClr val="lt1"/>
          </a:fillRef>
          <a:effectRef idx="0">
            <a:schemeClr val="dk1"/>
          </a:effectRef>
          <a:fontRef idx="minor">
            <a:schemeClr val="dk1"/>
          </a:fontRef>
        </p:style>
        <p:txBody>
          <a:bodyPr/>
          <a:lstStyle/>
          <a:p>
            <a:endParaRPr lang="en-US" altLang="en-US" sz="24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endParaRPr>
          </a:p>
          <a:p>
            <a:r>
              <a:rPr lang="en-US" altLang="en-US" sz="24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rPr>
              <a:t>Advanced Care Planning (Underutilized)</a:t>
            </a:r>
          </a:p>
          <a:p>
            <a:pPr lvl="1"/>
            <a:r>
              <a:rPr lang="en-US" altLang="en-US" sz="1200" i="1" dirty="0">
                <a:ln w="0"/>
                <a:solidFill>
                  <a:schemeClr val="tx1"/>
                </a:solidFill>
                <a:effectLst>
                  <a:outerShdw blurRad="38100" dist="19050" dir="2700000" algn="tl" rotWithShape="0">
                    <a:schemeClr val="dk1">
                      <a:alpha val="40000"/>
                    </a:schemeClr>
                  </a:outerShdw>
                </a:effectLst>
                <a:ea typeface="Arial" panose="020B0604020202020204" pitchFamily="34" charset="0"/>
              </a:rPr>
              <a:t>CPT Code 99497- Advance care planning including the explanation and discussion of advance directives such as standard forms (with completion of such forms, when performed), by the physician or other qualified health care professional; first 30 minutes, face-to-face with the patient, family member(s), and/or surrogate </a:t>
            </a:r>
            <a:endParaRPr lang="en-US" altLang="en-US" sz="1200"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a:p>
            <a:pPr lvl="1"/>
            <a:r>
              <a:rPr lang="en-US" altLang="en-US" sz="1200" i="1" dirty="0">
                <a:ln w="0"/>
                <a:solidFill>
                  <a:schemeClr val="tx1"/>
                </a:solidFill>
                <a:effectLst>
                  <a:outerShdw blurRad="38100" dist="19050" dir="2700000" algn="tl" rotWithShape="0">
                    <a:schemeClr val="dk1">
                      <a:alpha val="40000"/>
                    </a:schemeClr>
                  </a:outerShdw>
                </a:effectLst>
                <a:ea typeface="Arial" panose="020B0604020202020204" pitchFamily="34" charset="0"/>
              </a:rPr>
              <a:t>CPT Code 99498- each additional 30 minutes (List separately in addition to code for primary procedure) </a:t>
            </a:r>
          </a:p>
          <a:p>
            <a:pPr lvl="1"/>
            <a:endParaRPr lang="en-US" altLang="en-US" sz="1200" i="1"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a:p>
            <a:pPr lvl="1"/>
            <a:endParaRPr lang="en-US" altLang="en-US" sz="600"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a:p>
            <a:r>
              <a:rPr lang="en-US" altLang="en-US" sz="24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rPr>
              <a:t>Services can be provided by </a:t>
            </a:r>
          </a:p>
          <a:p>
            <a:pPr lvl="1"/>
            <a:r>
              <a:rPr lang="en-US" altLang="en-US" sz="1600" dirty="0">
                <a:ln w="0"/>
                <a:solidFill>
                  <a:schemeClr val="tx1"/>
                </a:solidFill>
                <a:effectLst>
                  <a:outerShdw blurRad="38100" dist="19050" dir="2700000" algn="tl" rotWithShape="0">
                    <a:schemeClr val="dk1">
                      <a:alpha val="40000"/>
                    </a:schemeClr>
                  </a:outerShdw>
                </a:effectLst>
                <a:ea typeface="Arial" panose="020B0604020202020204" pitchFamily="34" charset="0"/>
              </a:rPr>
              <a:t>reference from CMS that will allow “other staff under the order and medical management of the beneficiary’s treating physician.” </a:t>
            </a:r>
          </a:p>
          <a:p>
            <a:pPr lvl="2"/>
            <a:r>
              <a:rPr lang="en-US" altLang="en-US" sz="1200" dirty="0">
                <a:ln w="0"/>
                <a:solidFill>
                  <a:schemeClr val="tx1"/>
                </a:solidFill>
                <a:effectLst>
                  <a:outerShdw blurRad="38100" dist="19050" dir="2700000" algn="tl" rotWithShape="0">
                    <a:schemeClr val="dk1">
                      <a:alpha val="40000"/>
                    </a:schemeClr>
                  </a:outerShdw>
                </a:effectLst>
                <a:ea typeface="Arial" panose="020B0604020202020204" pitchFamily="34" charset="0"/>
              </a:rPr>
              <a:t>services can be provided through a team approach by both physicians and non- physician practitioners and other staff. If the physician is billing and non-physicians or staff are providing the service, traditional “incident to” rules apply such that the billing physician must manage, participate and meaningfully contribute and provide direct supervision.</a:t>
            </a:r>
          </a:p>
          <a:p>
            <a:pPr lvl="1"/>
            <a:endParaRPr lang="en-US" altLang="en-US"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p:txBody>
      </p:sp>
      <p:sp>
        <p:nvSpPr>
          <p:cNvPr id="32771" name="TextBox 1">
            <a:extLst>
              <a:ext uri="{FF2B5EF4-FFF2-40B4-BE49-F238E27FC236}">
                <a16:creationId xmlns:a16="http://schemas.microsoft.com/office/drawing/2014/main" id="{7EDBDD58-161C-6146-8275-E9BAC39B9558}"/>
              </a:ext>
            </a:extLst>
          </p:cNvPr>
          <p:cNvSpPr txBox="1">
            <a:spLocks noChangeArrowheads="1"/>
          </p:cNvSpPr>
          <p:nvPr/>
        </p:nvSpPr>
        <p:spPr bwMode="auto">
          <a:xfrm>
            <a:off x="457200" y="6096000"/>
            <a:ext cx="7620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rgbClr val="FFFFFF"/>
                </a:solidFill>
                <a:hlinkClick r:id="rId2"/>
              </a:rPr>
              <a:t>https://www.cms.gov/Medicare/Medicare-Fee-for-Service-Payment/PhysicianFeeSched/Downloads/FAQ-Advance-Care-Planning.pdf</a:t>
            </a:r>
            <a:endParaRPr lang="en-US" altLang="en-US" sz="1200" dirty="0">
              <a:solidFill>
                <a:srgbClr val="FFFFFF"/>
              </a:solidFill>
            </a:endParaRPr>
          </a:p>
          <a:p>
            <a:pPr eaLnBrk="1" hangingPunct="1"/>
            <a:endParaRPr lang="en-US" altLang="en-US" sz="1200" dirty="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3CF8B4D8-4A49-7340-BB67-72BEC9F12777}"/>
              </a:ext>
            </a:extLst>
          </p:cNvPr>
          <p:cNvSpPr>
            <a:spLocks noGrp="1"/>
          </p:cNvSpPr>
          <p:nvPr>
            <p:ph type="title"/>
          </p:nvPr>
        </p:nvSpPr>
        <p:spPr/>
        <p:txBody>
          <a:bodyPr/>
          <a:lstStyle/>
          <a:p>
            <a:r>
              <a:rPr lang="en-US" altLang="en-US">
                <a:solidFill>
                  <a:schemeClr val="bg1"/>
                </a:solidFill>
                <a:ea typeface="ＭＳ Ｐゴシック" panose="020B0600070205080204" pitchFamily="34" charset="-128"/>
              </a:rPr>
              <a:t>Don’t Miss Coding Opportunities</a:t>
            </a:r>
            <a:endParaRPr lang="en-US" altLang="en-US">
              <a:ea typeface="ＭＳ Ｐゴシック" panose="020B0600070205080204" pitchFamily="34" charset="-128"/>
            </a:endParaRPr>
          </a:p>
        </p:txBody>
      </p:sp>
      <p:sp>
        <p:nvSpPr>
          <p:cNvPr id="33794" name="Content Placeholder 2">
            <a:extLst>
              <a:ext uri="{FF2B5EF4-FFF2-40B4-BE49-F238E27FC236}">
                <a16:creationId xmlns:a16="http://schemas.microsoft.com/office/drawing/2014/main" id="{5E23E8DC-A288-694B-AE9F-17C348435320}"/>
              </a:ext>
            </a:extLst>
          </p:cNvPr>
          <p:cNvSpPr>
            <a:spLocks noGrp="1"/>
          </p:cNvSpPr>
          <p:nvPr>
            <p:ph idx="1"/>
          </p:nvPr>
        </p:nvSpPr>
        <p:spPr>
          <a:xfrm>
            <a:off x="457200" y="1600201"/>
            <a:ext cx="8229600" cy="3581400"/>
          </a:xfrm>
        </p:spPr>
        <p:style>
          <a:lnRef idx="2">
            <a:schemeClr val="dk1"/>
          </a:lnRef>
          <a:fillRef idx="1">
            <a:schemeClr val="lt1"/>
          </a:fillRef>
          <a:effectRef idx="0">
            <a:schemeClr val="dk1"/>
          </a:effectRef>
          <a:fontRef idx="minor">
            <a:schemeClr val="dk1"/>
          </a:fontRef>
        </p:style>
        <p:txBody>
          <a:bodyPr/>
          <a:lstStyle/>
          <a:p>
            <a:r>
              <a:rPr lang="en-US" altLang="en-US" sz="24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rPr>
              <a:t>Prolonged Services – CPT 99415 &amp; 99416</a:t>
            </a:r>
          </a:p>
          <a:p>
            <a:pPr lvl="2"/>
            <a:r>
              <a:rPr lang="en-US" altLang="en-US" sz="2000" dirty="0">
                <a:ln w="0"/>
                <a:solidFill>
                  <a:schemeClr val="tx1"/>
                </a:solidFill>
                <a:effectLst>
                  <a:outerShdw blurRad="38100" dist="19050" dir="2700000" algn="tl" rotWithShape="0">
                    <a:schemeClr val="dk1">
                      <a:alpha val="40000"/>
                    </a:schemeClr>
                  </a:outerShdw>
                </a:effectLst>
                <a:ea typeface="Arial" panose="020B0604020202020204" pitchFamily="34" charset="0"/>
              </a:rPr>
              <a:t>99415 Prolonged </a:t>
            </a:r>
            <a:r>
              <a:rPr lang="en-US" altLang="en-US" sz="2000" dirty="0">
                <a:ln w="0"/>
                <a:solidFill>
                  <a:srgbClr val="FF0000"/>
                </a:solidFill>
                <a:effectLst>
                  <a:outerShdw blurRad="38100" dist="19050" dir="2700000" algn="tl" rotWithShape="0">
                    <a:schemeClr val="dk1">
                      <a:alpha val="40000"/>
                    </a:schemeClr>
                  </a:outerShdw>
                </a:effectLst>
                <a:ea typeface="Arial" panose="020B0604020202020204" pitchFamily="34" charset="0"/>
              </a:rPr>
              <a:t>clinical staff </a:t>
            </a:r>
            <a:r>
              <a:rPr lang="en-US" altLang="en-US" sz="2000" dirty="0">
                <a:ln w="0"/>
                <a:solidFill>
                  <a:schemeClr val="tx1"/>
                </a:solidFill>
                <a:effectLst>
                  <a:outerShdw blurRad="38100" dist="19050" dir="2700000" algn="tl" rotWithShape="0">
                    <a:schemeClr val="dk1">
                      <a:alpha val="40000"/>
                    </a:schemeClr>
                  </a:outerShdw>
                </a:effectLst>
                <a:ea typeface="Arial" panose="020B0604020202020204" pitchFamily="34" charset="0"/>
              </a:rPr>
              <a:t>service </a:t>
            </a:r>
          </a:p>
          <a:p>
            <a:pPr lvl="3"/>
            <a:r>
              <a:rPr lang="en-US" altLang="en-US" sz="1600" dirty="0">
                <a:ln w="0"/>
                <a:solidFill>
                  <a:schemeClr val="tx1"/>
                </a:solidFill>
                <a:effectLst>
                  <a:outerShdw blurRad="38100" dist="19050" dir="2700000" algn="tl" rotWithShape="0">
                    <a:schemeClr val="dk1">
                      <a:alpha val="40000"/>
                    </a:schemeClr>
                  </a:outerShdw>
                </a:effectLst>
                <a:ea typeface="Arial" panose="020B0604020202020204" pitchFamily="34" charset="0"/>
              </a:rPr>
              <a:t>(the service beyond the typical service time) during an evaluation and management service in the office or outpatient setting, direct patient contact with physician supervision; </a:t>
            </a:r>
            <a:r>
              <a:rPr lang="en-US" altLang="en-US" sz="1600" i="1" dirty="0">
                <a:ln w="0"/>
                <a:solidFill>
                  <a:schemeClr val="tx1"/>
                </a:solidFill>
                <a:effectLst>
                  <a:outerShdw blurRad="38100" dist="19050" dir="2700000" algn="tl" rotWithShape="0">
                    <a:schemeClr val="dk1">
                      <a:alpha val="40000"/>
                    </a:schemeClr>
                  </a:outerShdw>
                </a:effectLst>
                <a:ea typeface="Arial" panose="020B0604020202020204" pitchFamily="34" charset="0"/>
              </a:rPr>
              <a:t>first hour </a:t>
            </a:r>
            <a:endParaRPr lang="en-US" altLang="en-US" sz="1600"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a:p>
            <a:pPr lvl="3"/>
            <a:r>
              <a:rPr lang="en-US" altLang="en-US" sz="1400" dirty="0">
                <a:ln w="0"/>
                <a:solidFill>
                  <a:schemeClr val="tx1"/>
                </a:solidFill>
                <a:effectLst>
                  <a:outerShdw blurRad="38100" dist="19050" dir="2700000" algn="tl" rotWithShape="0">
                    <a:schemeClr val="dk1">
                      <a:alpha val="40000"/>
                    </a:schemeClr>
                  </a:outerShdw>
                </a:effectLst>
                <a:ea typeface="Arial" panose="020B0604020202020204" pitchFamily="34" charset="0"/>
              </a:rPr>
              <a:t>(List separately in addition to code for outpatient Evaluation and Management service)</a:t>
            </a:r>
            <a:endParaRPr lang="en-US" altLang="en-US"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a:p>
            <a:pPr lvl="2"/>
            <a:r>
              <a:rPr lang="en-US" altLang="en-US" sz="2000" dirty="0">
                <a:ln w="0"/>
                <a:solidFill>
                  <a:schemeClr val="tx1"/>
                </a:solidFill>
                <a:effectLst>
                  <a:outerShdw blurRad="38100" dist="19050" dir="2700000" algn="tl" rotWithShape="0">
                    <a:schemeClr val="dk1">
                      <a:alpha val="40000"/>
                    </a:schemeClr>
                  </a:outerShdw>
                </a:effectLst>
                <a:ea typeface="Arial" panose="020B0604020202020204" pitchFamily="34" charset="0"/>
              </a:rPr>
              <a:t>+99416 </a:t>
            </a:r>
            <a:r>
              <a:rPr lang="en-US" altLang="en-US" sz="2000" i="1" dirty="0">
                <a:ln w="0"/>
                <a:solidFill>
                  <a:schemeClr val="tx1"/>
                </a:solidFill>
                <a:effectLst>
                  <a:outerShdw blurRad="38100" dist="19050" dir="2700000" algn="tl" rotWithShape="0">
                    <a:schemeClr val="dk1">
                      <a:alpha val="40000"/>
                    </a:schemeClr>
                  </a:outerShdw>
                </a:effectLst>
                <a:ea typeface="Arial" panose="020B0604020202020204" pitchFamily="34" charset="0"/>
              </a:rPr>
              <a:t>each additional 30 minutes</a:t>
            </a:r>
            <a:r>
              <a:rPr lang="en-US" altLang="en-US" sz="2000" dirty="0">
                <a:ln w="0"/>
                <a:solidFill>
                  <a:schemeClr val="tx1"/>
                </a:solidFill>
                <a:effectLst>
                  <a:outerShdw blurRad="38100" dist="19050" dir="2700000" algn="tl" rotWithShape="0">
                    <a:schemeClr val="dk1">
                      <a:alpha val="40000"/>
                    </a:schemeClr>
                  </a:outerShdw>
                </a:effectLst>
                <a:ea typeface="Arial" panose="020B0604020202020204" pitchFamily="34" charset="0"/>
              </a:rPr>
              <a:t> </a:t>
            </a:r>
          </a:p>
          <a:p>
            <a:pPr lvl="3"/>
            <a:r>
              <a:rPr lang="en-US" altLang="en-US" sz="1400" dirty="0">
                <a:ln w="0"/>
                <a:solidFill>
                  <a:schemeClr val="tx1"/>
                </a:solidFill>
                <a:effectLst>
                  <a:outerShdw blurRad="38100" dist="19050" dir="2700000" algn="tl" rotWithShape="0">
                    <a:schemeClr val="dk1">
                      <a:alpha val="40000"/>
                    </a:schemeClr>
                  </a:outerShdw>
                </a:effectLst>
                <a:ea typeface="Arial" panose="020B0604020202020204" pitchFamily="34" charset="0"/>
              </a:rPr>
              <a:t>(List separately in addition to code for prolonged service)</a:t>
            </a:r>
            <a:endParaRPr lang="en-US" altLang="en-US" sz="1600"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p:txBody>
      </p:sp>
      <p:sp>
        <p:nvSpPr>
          <p:cNvPr id="5" name="TextBox 4">
            <a:extLst>
              <a:ext uri="{FF2B5EF4-FFF2-40B4-BE49-F238E27FC236}">
                <a16:creationId xmlns:a16="http://schemas.microsoft.com/office/drawing/2014/main" id="{B34DDD99-A77E-6D43-9DA4-168268EFD2C7}"/>
              </a:ext>
            </a:extLst>
          </p:cNvPr>
          <p:cNvSpPr txBox="1"/>
          <p:nvPr/>
        </p:nvSpPr>
        <p:spPr>
          <a:xfrm>
            <a:off x="1066800" y="4719936"/>
            <a:ext cx="71628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i="0" dirty="0">
                <a:ln w="0"/>
                <a:solidFill>
                  <a:schemeClr val="tx1"/>
                </a:solidFill>
                <a:effectLst>
                  <a:outerShdw blurRad="38100" dist="19050" dir="2700000" algn="tl" rotWithShape="0">
                    <a:schemeClr val="dk1">
                      <a:alpha val="40000"/>
                    </a:schemeClr>
                  </a:outerShdw>
                </a:effectLst>
                <a:latin typeface="Google Sans"/>
              </a:rPr>
              <a:t>Clinical staff are medical assistants, licensed practical nurses, registered nurses, technicians, and others who work under the supervision of a physician or Qualified Healthcare Professional (QHP)</a:t>
            </a:r>
            <a:endParaRPr lang="en-US"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B167605-BF79-6B4A-BA1E-A5A0C15E81FF}"/>
              </a:ext>
            </a:extLst>
          </p:cNvPr>
          <p:cNvSpPr>
            <a:spLocks noGrp="1"/>
          </p:cNvSpPr>
          <p:nvPr>
            <p:ph type="title"/>
          </p:nvPr>
        </p:nvSpPr>
        <p:spPr/>
        <p:txBody>
          <a:bodyPr/>
          <a:lstStyle/>
          <a:p>
            <a:r>
              <a:rPr lang="en-US" altLang="en-US">
                <a:solidFill>
                  <a:schemeClr val="bg1"/>
                </a:solidFill>
                <a:ea typeface="ＭＳ Ｐゴシック" panose="020B0600070205080204" pitchFamily="34" charset="-128"/>
              </a:rPr>
              <a:t>Don’t Miss Coding Opportunities</a:t>
            </a:r>
            <a:endParaRPr lang="en-US" altLang="en-US">
              <a:ea typeface="ＭＳ Ｐゴシック" panose="020B0600070205080204" pitchFamily="34" charset="-128"/>
            </a:endParaRPr>
          </a:p>
        </p:txBody>
      </p:sp>
      <p:sp>
        <p:nvSpPr>
          <p:cNvPr id="34818" name="Content Placeholder 2">
            <a:extLst>
              <a:ext uri="{FF2B5EF4-FFF2-40B4-BE49-F238E27FC236}">
                <a16:creationId xmlns:a16="http://schemas.microsoft.com/office/drawing/2014/main" id="{2445311C-CBEA-2040-96BE-51274F1D519E}"/>
              </a:ext>
            </a:extLst>
          </p:cNvPr>
          <p:cNvSpPr>
            <a:spLocks noGrp="1"/>
          </p:cNvSpPr>
          <p:nvPr>
            <p:ph idx="1"/>
          </p:nvPr>
        </p:nvSpPr>
        <p:spPr>
          <a:xfrm>
            <a:off x="304800" y="1422502"/>
            <a:ext cx="8229600" cy="4525963"/>
          </a:xfrm>
        </p:spPr>
        <p:style>
          <a:lnRef idx="2">
            <a:schemeClr val="dk1"/>
          </a:lnRef>
          <a:fillRef idx="1">
            <a:schemeClr val="lt1"/>
          </a:fillRef>
          <a:effectRef idx="0">
            <a:schemeClr val="dk1"/>
          </a:effectRef>
          <a:fontRef idx="minor">
            <a:schemeClr val="dk1"/>
          </a:fontRef>
        </p:style>
        <p:txBody>
          <a:bodyPr/>
          <a:lstStyle/>
          <a:p>
            <a:r>
              <a:rPr lang="en-US" altLang="en-US" sz="2000" dirty="0">
                <a:ln w="0"/>
                <a:solidFill>
                  <a:schemeClr val="tx1"/>
                </a:solidFill>
                <a:effectLst>
                  <a:outerShdw blurRad="38100" dist="19050" dir="2700000" algn="tl" rotWithShape="0">
                    <a:schemeClr val="dk1">
                      <a:alpha val="40000"/>
                    </a:schemeClr>
                  </a:outerShdw>
                </a:effectLst>
                <a:ea typeface="ＭＳ Ｐゴシック" panose="020B0600070205080204" pitchFamily="34" charset="-128"/>
              </a:rPr>
              <a:t>Smoking Cessation</a:t>
            </a:r>
          </a:p>
          <a:p>
            <a:pPr lvl="1"/>
            <a:r>
              <a:rPr lang="en-US" altLang="en-US" sz="1600" dirty="0">
                <a:ln w="0"/>
                <a:solidFill>
                  <a:schemeClr val="tx1"/>
                </a:solidFill>
                <a:effectLst>
                  <a:outerShdw blurRad="38100" dist="19050" dir="2700000" algn="tl" rotWithShape="0">
                    <a:schemeClr val="dk1">
                      <a:alpha val="40000"/>
                    </a:schemeClr>
                  </a:outerShdw>
                </a:effectLst>
                <a:ea typeface="Arial" panose="020B0604020202020204" pitchFamily="34" charset="0"/>
              </a:rPr>
              <a:t>Counseling to Prevent Tobacco Use </a:t>
            </a:r>
          </a:p>
          <a:p>
            <a:pPr lvl="1"/>
            <a:r>
              <a:rPr lang="en-US" altLang="en-US" sz="1600" dirty="0">
                <a:ln w="0"/>
                <a:solidFill>
                  <a:schemeClr val="tx1"/>
                </a:solidFill>
                <a:effectLst>
                  <a:outerShdw blurRad="38100" dist="19050" dir="2700000" algn="tl" rotWithShape="0">
                    <a:schemeClr val="dk1">
                      <a:alpha val="40000"/>
                    </a:schemeClr>
                  </a:outerShdw>
                </a:effectLst>
                <a:ea typeface="Arial" panose="020B0604020202020204" pitchFamily="34" charset="0"/>
              </a:rPr>
              <a:t>HCPCS/CPT Codes:</a:t>
            </a:r>
          </a:p>
          <a:p>
            <a:pPr lvl="2"/>
            <a:r>
              <a:rPr lang="en-US" altLang="en-US" sz="1400" dirty="0">
                <a:ln w="0"/>
                <a:solidFill>
                  <a:schemeClr val="tx1"/>
                </a:solidFill>
                <a:effectLst>
                  <a:outerShdw blurRad="38100" dist="19050" dir="2700000" algn="tl" rotWithShape="0">
                    <a:schemeClr val="dk1">
                      <a:alpha val="40000"/>
                    </a:schemeClr>
                  </a:outerShdw>
                </a:effectLst>
                <a:ea typeface="Arial" panose="020B0604020202020204" pitchFamily="34" charset="0"/>
              </a:rPr>
              <a:t>99406 – Smoking and tobacco-use cessation counseling visit; intermediate, greater than 3 minutes up to 10 minutes</a:t>
            </a:r>
            <a:br>
              <a:rPr lang="en-US" altLang="en-US" sz="1400" dirty="0">
                <a:ln w="0"/>
                <a:solidFill>
                  <a:schemeClr val="tx1"/>
                </a:solidFill>
                <a:effectLst>
                  <a:outerShdw blurRad="38100" dist="19050" dir="2700000" algn="tl" rotWithShape="0">
                    <a:schemeClr val="dk1">
                      <a:alpha val="40000"/>
                    </a:schemeClr>
                  </a:outerShdw>
                </a:effectLst>
                <a:ea typeface="Arial" panose="020B0604020202020204" pitchFamily="34" charset="0"/>
              </a:rPr>
            </a:br>
            <a:endParaRPr lang="en-US" altLang="en-US" sz="1400"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a:p>
            <a:pPr lvl="2"/>
            <a:r>
              <a:rPr lang="en-US" altLang="en-US" sz="1400" dirty="0">
                <a:ln w="0"/>
                <a:solidFill>
                  <a:schemeClr val="tx1"/>
                </a:solidFill>
                <a:effectLst>
                  <a:outerShdw blurRad="38100" dist="19050" dir="2700000" algn="tl" rotWithShape="0">
                    <a:schemeClr val="dk1">
                      <a:alpha val="40000"/>
                    </a:schemeClr>
                  </a:outerShdw>
                </a:effectLst>
                <a:ea typeface="Arial" panose="020B0604020202020204" pitchFamily="34" charset="0"/>
              </a:rPr>
              <a:t>99407 – Smoking and tobacco-use cessation counseling visit; intensive, greater than 10 minutes </a:t>
            </a:r>
          </a:p>
          <a:p>
            <a:pPr lvl="2"/>
            <a:endParaRPr lang="en-US" altLang="en-US" sz="1400"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a:p>
            <a:pPr algn="l"/>
            <a:r>
              <a:rPr lang="en-US" sz="1600" i="0" dirty="0">
                <a:ln w="0"/>
                <a:solidFill>
                  <a:schemeClr val="tx1"/>
                </a:solidFill>
                <a:effectLst>
                  <a:outerShdw blurRad="38100" dist="19050" dir="2700000" algn="tl" rotWithShape="0">
                    <a:schemeClr val="dk1">
                      <a:alpha val="40000"/>
                    </a:schemeClr>
                  </a:outerShdw>
                </a:effectLst>
                <a:latin typeface="Tahoma" panose="020B0604030504040204" pitchFamily="34" charset="0"/>
              </a:rPr>
              <a:t>Frequency</a:t>
            </a:r>
          </a:p>
          <a:p>
            <a:pPr lvl="1"/>
            <a:r>
              <a:rPr lang="en-US" sz="1400" i="0" dirty="0">
                <a:ln w="0"/>
                <a:solidFill>
                  <a:schemeClr val="tx1"/>
                </a:solidFill>
                <a:effectLst>
                  <a:outerShdw blurRad="38100" dist="19050" dir="2700000" algn="tl" rotWithShape="0">
                    <a:schemeClr val="dk1">
                      <a:alpha val="40000"/>
                    </a:schemeClr>
                  </a:outerShdw>
                </a:effectLst>
                <a:latin typeface="Tahoma" panose="020B0604030504040204" pitchFamily="34" charset="0"/>
              </a:rPr>
              <a:t>Two cessation attempts per year, each attempt may include a maximum of 4 intermediate or intensive sessions.</a:t>
            </a:r>
          </a:p>
          <a:p>
            <a:pPr lvl="1"/>
            <a:r>
              <a:rPr lang="en-US" sz="1400" i="0" dirty="0">
                <a:ln w="0"/>
                <a:solidFill>
                  <a:schemeClr val="tx1"/>
                </a:solidFill>
                <a:effectLst>
                  <a:outerShdw blurRad="38100" dist="19050" dir="2700000" algn="tl" rotWithShape="0">
                    <a:schemeClr val="dk1">
                      <a:alpha val="40000"/>
                    </a:schemeClr>
                  </a:outerShdw>
                </a:effectLst>
                <a:latin typeface="Tahoma" panose="020B0604030504040204" pitchFamily="34" charset="0"/>
              </a:rPr>
              <a:t>Total annual benefit covering up to 8 sessions per year.</a:t>
            </a:r>
          </a:p>
          <a:p>
            <a:pPr marL="457200" lvl="1" indent="0">
              <a:buNone/>
            </a:pPr>
            <a:endParaRPr lang="en-US" sz="1050" i="0" dirty="0">
              <a:ln w="0"/>
              <a:solidFill>
                <a:schemeClr val="tx1"/>
              </a:solidFill>
              <a:effectLst>
                <a:outerShdw blurRad="38100" dist="19050" dir="2700000" algn="tl" rotWithShape="0">
                  <a:schemeClr val="dk1">
                    <a:alpha val="40000"/>
                  </a:schemeClr>
                </a:outerShdw>
              </a:effectLst>
              <a:latin typeface="Tahoma" panose="020B0604030504040204" pitchFamily="34" charset="0"/>
            </a:endParaRPr>
          </a:p>
          <a:p>
            <a:pPr algn="l"/>
            <a:r>
              <a:rPr lang="en-US" sz="1600" i="0" dirty="0">
                <a:ln w="0"/>
                <a:solidFill>
                  <a:schemeClr val="tx1"/>
                </a:solidFill>
                <a:effectLst>
                  <a:outerShdw blurRad="38100" dist="19050" dir="2700000" algn="tl" rotWithShape="0">
                    <a:schemeClr val="dk1">
                      <a:alpha val="40000"/>
                    </a:schemeClr>
                  </a:outerShdw>
                </a:effectLst>
                <a:latin typeface="Tahoma" panose="020B0604030504040204" pitchFamily="34" charset="0"/>
              </a:rPr>
              <a:t>Deductible and coinsurance waived.</a:t>
            </a:r>
          </a:p>
          <a:p>
            <a:pPr lvl="1"/>
            <a:endParaRPr lang="en-US" altLang="en-US" sz="2000" dirty="0">
              <a:ln w="0"/>
              <a:solidFill>
                <a:schemeClr val="tx1"/>
              </a:solidFill>
              <a:effectLst>
                <a:outerShdw blurRad="38100" dist="19050" dir="2700000" algn="tl" rotWithShape="0">
                  <a:schemeClr val="dk1">
                    <a:alpha val="40000"/>
                  </a:schemeClr>
                </a:outerShdw>
              </a:effectLst>
              <a:ea typeface="Arial" panose="020B0604020202020204" pitchFamily="34" charset="0"/>
            </a:endParaRPr>
          </a:p>
        </p:txBody>
      </p:sp>
      <p:sp>
        <p:nvSpPr>
          <p:cNvPr id="34819" name="Rectangle 3">
            <a:extLst>
              <a:ext uri="{FF2B5EF4-FFF2-40B4-BE49-F238E27FC236}">
                <a16:creationId xmlns:a16="http://schemas.microsoft.com/office/drawing/2014/main" id="{8EA4C0EA-2468-A547-9932-8557E70B84B3}"/>
              </a:ext>
            </a:extLst>
          </p:cNvPr>
          <p:cNvSpPr>
            <a:spLocks noChangeArrowheads="1"/>
          </p:cNvSpPr>
          <p:nvPr/>
        </p:nvSpPr>
        <p:spPr bwMode="auto">
          <a:xfrm>
            <a:off x="304800" y="6248400"/>
            <a:ext cx="8839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dirty="0">
                <a:solidFill>
                  <a:schemeClr val="bg1"/>
                </a:solidFill>
                <a:hlinkClick r:id="rId2"/>
              </a:rPr>
              <a:t>https://www.cms.gov/Regulations-and-Guidance/Guidance/Manuals/Downloads/ncd103c1_Part4.pdf</a:t>
            </a:r>
            <a:endParaRPr lang="en-US" altLang="en-US" sz="1400" dirty="0">
              <a:solidFill>
                <a:schemeClr val="bg1"/>
              </a:solidFill>
            </a:endParaRPr>
          </a:p>
          <a:p>
            <a:pPr eaLnBrk="1" hangingPunct="1"/>
            <a:endParaRPr lang="en-US" altLang="en-US" sz="140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A29BBA9E-2952-BF42-B72C-9FB9983DA00A}"/>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So, times are changing….</a:t>
            </a:r>
          </a:p>
        </p:txBody>
      </p:sp>
      <p:sp>
        <p:nvSpPr>
          <p:cNvPr id="110594" name="Content Placeholder 2">
            <a:extLst>
              <a:ext uri="{FF2B5EF4-FFF2-40B4-BE49-F238E27FC236}">
                <a16:creationId xmlns:a16="http://schemas.microsoft.com/office/drawing/2014/main" id="{8174B7FD-1D66-184F-A33B-238158218C33}"/>
              </a:ext>
            </a:extLst>
          </p:cNvPr>
          <p:cNvSpPr>
            <a:spLocks noGrp="1"/>
          </p:cNvSpPr>
          <p:nvPr>
            <p:ph idx="1"/>
          </p:nvPr>
        </p:nvSpPr>
        <p:spPr>
          <a:xfrm>
            <a:off x="457200" y="4572000"/>
            <a:ext cx="8229600" cy="1524000"/>
          </a:xfrm>
        </p:spPr>
        <p:txBody>
          <a:bodyPr/>
          <a:lstStyle/>
          <a:p>
            <a:pPr marL="0" indent="0" algn="ctr">
              <a:buFontTx/>
              <a:buNone/>
            </a:pPr>
            <a:r>
              <a:rPr lang="en-US" altLang="en-US">
                <a:solidFill>
                  <a:srgbClr val="FFFFFF"/>
                </a:solidFill>
                <a:ea typeface="ＭＳ Ｐゴシック" panose="020B0600070205080204" pitchFamily="34" charset="-128"/>
              </a:rPr>
              <a:t>Good or bad?  </a:t>
            </a:r>
          </a:p>
          <a:p>
            <a:pPr marL="0" indent="0" algn="ctr">
              <a:buFontTx/>
              <a:buNone/>
            </a:pPr>
            <a:r>
              <a:rPr lang="en-US" altLang="en-US">
                <a:solidFill>
                  <a:srgbClr val="FFFFFF"/>
                </a:solidFill>
                <a:ea typeface="ＭＳ Ｐゴシック" panose="020B0600070205080204" pitchFamily="34" charset="-128"/>
              </a:rPr>
              <a:t>Only time will tell….</a:t>
            </a:r>
          </a:p>
          <a:p>
            <a:pPr marL="0" indent="0" algn="ctr">
              <a:buFontTx/>
              <a:buNone/>
            </a:pPr>
            <a:r>
              <a:rPr lang="en-US" altLang="en-US">
                <a:solidFill>
                  <a:srgbClr val="FFFFFF"/>
                </a:solidFill>
                <a:ea typeface="ＭＳ Ｐゴシック" panose="020B0600070205080204" pitchFamily="34" charset="-128"/>
              </a:rPr>
              <a:t>And it so hard to stay on top of everything!</a:t>
            </a:r>
          </a:p>
        </p:txBody>
      </p:sp>
      <p:pic>
        <p:nvPicPr>
          <p:cNvPr id="110595" name="Picture 3" descr="Screen Shot 2016-09-01 at 2.15.05 PM.jpg">
            <a:extLst>
              <a:ext uri="{FF2B5EF4-FFF2-40B4-BE49-F238E27FC236}">
                <a16:creationId xmlns:a16="http://schemas.microsoft.com/office/drawing/2014/main" id="{9193B6E7-3BB1-0E45-B22B-50DB0CAF23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7973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6" name="Picture 4" descr="Screen Shot 2016-09-01 at 2.17.49 PM.jpg">
            <a:extLst>
              <a:ext uri="{FF2B5EF4-FFF2-40B4-BE49-F238E27FC236}">
                <a16:creationId xmlns:a16="http://schemas.microsoft.com/office/drawing/2014/main" id="{DE8CDB22-1BB6-7B4A-A6B4-C4096AF7E4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6400"/>
            <a:ext cx="2133600" cy="338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7" name="Picture 5" descr="Screen Shot 2016-09-01 at 2.19.07 PM.jpg">
            <a:extLst>
              <a:ext uri="{FF2B5EF4-FFF2-40B4-BE49-F238E27FC236}">
                <a16:creationId xmlns:a16="http://schemas.microsoft.com/office/drawing/2014/main" id="{F1C872B5-35EB-944E-BEBC-54D5194A0F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76400"/>
            <a:ext cx="1981200" cy="211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8" name="Picture 1" descr="Screen Shot 2016-10-16 at 7.32.50 PM.jpg">
            <a:extLst>
              <a:ext uri="{FF2B5EF4-FFF2-40B4-BE49-F238E27FC236}">
                <a16:creationId xmlns:a16="http://schemas.microsoft.com/office/drawing/2014/main" id="{426C00F5-EA30-6443-A9D8-D7A96D992D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013" y="1524000"/>
            <a:ext cx="1627187"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B56177F9-09AD-A740-918C-E8FFACEADC1A}"/>
              </a:ext>
            </a:extLst>
          </p:cNvPr>
          <p:cNvSpPr>
            <a:spLocks noGrp="1" noChangeArrowheads="1"/>
          </p:cNvSpPr>
          <p:nvPr>
            <p:ph type="title"/>
          </p:nvPr>
        </p:nvSpPr>
        <p:spPr/>
        <p:txBody>
          <a:bodyPr/>
          <a:lstStyle/>
          <a:p>
            <a:pPr eaLnBrk="1" hangingPunct="1"/>
            <a:r>
              <a:rPr lang="en-US" altLang="en-US">
                <a:solidFill>
                  <a:schemeClr val="bg1"/>
                </a:solidFill>
                <a:ea typeface="ＭＳ Ｐゴシック" panose="020B0600070205080204" pitchFamily="34" charset="-128"/>
              </a:rPr>
              <a:t>Questions?</a:t>
            </a:r>
            <a:br>
              <a:rPr lang="en-US" altLang="en-US">
                <a:solidFill>
                  <a:schemeClr val="bg1"/>
                </a:solidFill>
                <a:ea typeface="ＭＳ Ｐゴシック" panose="020B0600070205080204" pitchFamily="34" charset="-128"/>
              </a:rPr>
            </a:br>
            <a:r>
              <a:rPr lang="en-US" altLang="en-US">
                <a:solidFill>
                  <a:schemeClr val="bg1"/>
                </a:solidFill>
                <a:ea typeface="ＭＳ Ｐゴシック" panose="020B0600070205080204" pitchFamily="34" charset="-128"/>
              </a:rPr>
              <a:t>michelle@weissconsulting.org</a:t>
            </a:r>
          </a:p>
        </p:txBody>
      </p:sp>
      <p:pic>
        <p:nvPicPr>
          <p:cNvPr id="115714" name="Picture 3">
            <a:extLst>
              <a:ext uri="{FF2B5EF4-FFF2-40B4-BE49-F238E27FC236}">
                <a16:creationId xmlns:a16="http://schemas.microsoft.com/office/drawing/2014/main" id="{7A2A2B98-76F3-D743-B11A-AF026921803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54630" t="-3368"/>
          <a:stretch>
            <a:fillRect/>
          </a:stretch>
        </p:blipFill>
        <p:spPr>
          <a:xfrm>
            <a:off x="4800600" y="1676400"/>
            <a:ext cx="3733800" cy="5181600"/>
          </a:xfrm>
        </p:spPr>
      </p:pic>
      <p:pic>
        <p:nvPicPr>
          <p:cNvPr id="115715" name="Picture 3">
            <a:extLst>
              <a:ext uri="{FF2B5EF4-FFF2-40B4-BE49-F238E27FC236}">
                <a16:creationId xmlns:a16="http://schemas.microsoft.com/office/drawing/2014/main" id="{CB24CD14-82D6-664B-B248-6EB32ABC8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74825"/>
            <a:ext cx="38100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16" name="TextBox 6">
            <a:extLst>
              <a:ext uri="{FF2B5EF4-FFF2-40B4-BE49-F238E27FC236}">
                <a16:creationId xmlns:a16="http://schemas.microsoft.com/office/drawing/2014/main" id="{EC39062C-6098-1D43-80FE-E3812A6250B8}"/>
              </a:ext>
            </a:extLst>
          </p:cNvPr>
          <p:cNvSpPr txBox="1">
            <a:spLocks noChangeArrowheads="1"/>
          </p:cNvSpPr>
          <p:nvPr/>
        </p:nvSpPr>
        <p:spPr bwMode="auto">
          <a:xfrm>
            <a:off x="4800600" y="4876800"/>
            <a:ext cx="37338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solidFill>
                  <a:schemeClr val="bg1"/>
                </a:solidFill>
              </a:rPr>
              <a:t>Geeze, listening to all of this makes hosting a talk show seem like a walk in the park!!</a:t>
            </a:r>
          </a:p>
          <a:p>
            <a:pPr algn="ctr" eaLnBrk="1" hangingPunct="1"/>
            <a:endParaRPr lang="en-US" altLang="en-US" sz="1800" b="1">
              <a:solidFill>
                <a:schemeClr val="bg1"/>
              </a:solidFill>
            </a:endParaRPr>
          </a:p>
          <a:p>
            <a:pPr algn="ctr" eaLnBrk="1" hangingPunct="1"/>
            <a:r>
              <a:rPr lang="en-US" altLang="en-US" sz="1800" b="1">
                <a:solidFill>
                  <a:schemeClr val="bg1"/>
                </a:solidFill>
              </a:rPr>
              <a:t>GOOD LUCK!!</a:t>
            </a:r>
          </a:p>
          <a:p>
            <a:pPr algn="ctr" eaLnBrk="1" hangingPunct="1"/>
            <a:r>
              <a:rPr lang="en-US" altLang="en-US" sz="1800" b="1">
                <a:solidFill>
                  <a:schemeClr val="bg1"/>
                </a:solidFill>
              </a:rPr>
              <a:t>Hang in there!</a:t>
            </a:r>
          </a:p>
        </p:txBody>
      </p:sp>
      <p:sp>
        <p:nvSpPr>
          <p:cNvPr id="8" name="Cloud Callout 7">
            <a:extLst>
              <a:ext uri="{FF2B5EF4-FFF2-40B4-BE49-F238E27FC236}">
                <a16:creationId xmlns:a16="http://schemas.microsoft.com/office/drawing/2014/main" id="{677200F6-D521-3D43-BBD9-0837807AA867}"/>
              </a:ext>
            </a:extLst>
          </p:cNvPr>
          <p:cNvSpPr/>
          <p:nvPr/>
        </p:nvSpPr>
        <p:spPr>
          <a:xfrm>
            <a:off x="-228600" y="1752600"/>
            <a:ext cx="2362200" cy="1828800"/>
          </a:xfrm>
          <a:prstGeom prst="cloudCallout">
            <a:avLst>
              <a:gd name="adj1" fmla="val 46160"/>
              <a:gd name="adj2" fmla="val 302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718" name="TextBox 8">
            <a:extLst>
              <a:ext uri="{FF2B5EF4-FFF2-40B4-BE49-F238E27FC236}">
                <a16:creationId xmlns:a16="http://schemas.microsoft.com/office/drawing/2014/main" id="{8C47FEE2-04DC-2A4A-80C3-A41E9834198A}"/>
              </a:ext>
            </a:extLst>
          </p:cNvPr>
          <p:cNvSpPr txBox="1">
            <a:spLocks noChangeArrowheads="1"/>
          </p:cNvSpPr>
          <p:nvPr/>
        </p:nvSpPr>
        <p:spPr bwMode="auto">
          <a:xfrm>
            <a:off x="0" y="1905000"/>
            <a:ext cx="19050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Not that anyone knows the answers to some of our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97A8-5038-6F4E-A151-0F025E062923}"/>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PFS Conversion Factor</a:t>
            </a:r>
            <a:endParaRPr lang="en-US" dirty="0"/>
          </a:p>
        </p:txBody>
      </p:sp>
      <p:sp>
        <p:nvSpPr>
          <p:cNvPr id="3" name="Content Placeholder 2">
            <a:extLst>
              <a:ext uri="{FF2B5EF4-FFF2-40B4-BE49-F238E27FC236}">
                <a16:creationId xmlns:a16="http://schemas.microsoft.com/office/drawing/2014/main" id="{7CE80A2A-4330-BA47-841A-A2278F773346}"/>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sz="2800" dirty="0">
                <a:ln w="0"/>
                <a:solidFill>
                  <a:schemeClr val="tx1"/>
                </a:solidFill>
                <a:effectLst>
                  <a:outerShdw blurRad="38100" dist="19050" dir="2700000" algn="tl" rotWithShape="0">
                    <a:schemeClr val="dk1">
                      <a:alpha val="40000"/>
                    </a:schemeClr>
                  </a:outerShdw>
                </a:effectLst>
              </a:rPr>
              <a:t>2024 Final Rule </a:t>
            </a:r>
          </a:p>
          <a:p>
            <a:pPr lvl="1"/>
            <a:r>
              <a:rPr lang="en-US" sz="2400" dirty="0">
                <a:ln w="0"/>
                <a:solidFill>
                  <a:schemeClr val="tx1"/>
                </a:solidFill>
                <a:effectLst>
                  <a:outerShdw blurRad="38100" dist="19050" dir="2700000" algn="tl" rotWithShape="0">
                    <a:schemeClr val="dk1">
                      <a:alpha val="40000"/>
                    </a:schemeClr>
                  </a:outerShdw>
                </a:effectLst>
              </a:rPr>
              <a:t>Included a 3.27% reduction in the conversion factor</a:t>
            </a:r>
          </a:p>
          <a:p>
            <a:pPr lvl="2"/>
            <a:r>
              <a:rPr lang="en-US" sz="2000" dirty="0">
                <a:ln w="0"/>
                <a:solidFill>
                  <a:schemeClr val="tx1"/>
                </a:solidFill>
                <a:effectLst>
                  <a:outerShdw blurRad="38100" dist="19050" dir="2700000" algn="tl" rotWithShape="0">
                    <a:schemeClr val="dk1">
                      <a:alpha val="40000"/>
                    </a:schemeClr>
                  </a:outerShdw>
                </a:effectLst>
              </a:rPr>
              <a:t>CF turns Relative Value Units (RVUs) into dollars</a:t>
            </a:r>
          </a:p>
          <a:p>
            <a:pPr lvl="2"/>
            <a:endParaRPr lang="en-US" sz="2000" dirty="0">
              <a:ln w="0"/>
              <a:solidFill>
                <a:schemeClr val="tx1"/>
              </a:solidFill>
              <a:effectLst>
                <a:outerShdw blurRad="38100" dist="19050" dir="2700000" algn="tl" rotWithShape="0">
                  <a:schemeClr val="dk1">
                    <a:alpha val="40000"/>
                  </a:schemeClr>
                </a:outerShdw>
              </a:effectLst>
            </a:endParaRPr>
          </a:p>
          <a:p>
            <a:r>
              <a:rPr lang="en-US" sz="2800" dirty="0">
                <a:ln w="0"/>
                <a:solidFill>
                  <a:schemeClr val="tx1"/>
                </a:solidFill>
                <a:effectLst>
                  <a:outerShdw blurRad="38100" dist="19050" dir="2700000" algn="tl" rotWithShape="0">
                    <a:schemeClr val="dk1">
                      <a:alpha val="40000"/>
                    </a:schemeClr>
                  </a:outerShdw>
                </a:effectLst>
              </a:rPr>
              <a:t>March 9 – Consolidated Appropriations Act of 2024</a:t>
            </a:r>
          </a:p>
          <a:p>
            <a:pPr lvl="1"/>
            <a:r>
              <a:rPr lang="en-US" sz="2400" dirty="0">
                <a:ln w="0"/>
                <a:solidFill>
                  <a:schemeClr val="tx1"/>
                </a:solidFill>
                <a:effectLst>
                  <a:outerShdw blurRad="38100" dist="19050" dir="2700000" algn="tl" rotWithShape="0">
                    <a:schemeClr val="dk1">
                      <a:alpha val="40000"/>
                    </a:schemeClr>
                  </a:outerShdw>
                </a:effectLst>
              </a:rPr>
              <a:t>Included a +1.68% adjustment</a:t>
            </a:r>
          </a:p>
          <a:p>
            <a:pPr lvl="2"/>
            <a:r>
              <a:rPr lang="en-US" sz="2000" dirty="0">
                <a:ln w="0"/>
                <a:solidFill>
                  <a:srgbClr val="FF0000"/>
                </a:solidFill>
                <a:effectLst>
                  <a:outerShdw blurRad="38100" dist="19050" dir="2700000" algn="tl" rotWithShape="0">
                    <a:schemeClr val="dk1">
                      <a:alpha val="40000"/>
                    </a:schemeClr>
                  </a:outerShdw>
                </a:effectLst>
              </a:rPr>
              <a:t>ONLY for services from 3/9 – 12/31/24</a:t>
            </a:r>
          </a:p>
          <a:p>
            <a:pPr lvl="1"/>
            <a:endParaRPr lang="en-US" dirty="0">
              <a:ln w="0"/>
              <a:solidFill>
                <a:schemeClr val="tx1"/>
              </a:solidFill>
              <a:effectLst>
                <a:outerShdw blurRad="38100" dist="19050" dir="2700000" algn="tl" rotWithShape="0">
                  <a:schemeClr val="dk1">
                    <a:alpha val="40000"/>
                  </a:schemeClr>
                </a:outerShdw>
              </a:effectLst>
            </a:endParaRPr>
          </a:p>
          <a:p>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927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072287D-6F9D-6747-955F-55FB40775947}"/>
              </a:ext>
            </a:extLst>
          </p:cNvPr>
          <p:cNvSpPr>
            <a:spLocks noGrp="1" noChangeArrowheads="1"/>
          </p:cNvSpPr>
          <p:nvPr>
            <p:ph type="title"/>
          </p:nvPr>
        </p:nvSpPr>
        <p:spPr>
          <a:xfrm>
            <a:off x="1981200" y="274638"/>
            <a:ext cx="6705600" cy="1143000"/>
          </a:xfrm>
        </p:spPr>
        <p:txBody>
          <a:bodyPr/>
          <a:lstStyle/>
          <a:p>
            <a:pPr eaLnBrk="1" hangingPunct="1"/>
            <a:r>
              <a:rPr lang="en-US" altLang="en-US" sz="3200" b="1" dirty="0">
                <a:solidFill>
                  <a:schemeClr val="bg1"/>
                </a:solidFill>
                <a:latin typeface="Comic Sans MS" panose="030F0902030302020204" pitchFamily="66" charset="0"/>
                <a:ea typeface="ＭＳ Ｐゴシック" panose="020B0600070205080204" pitchFamily="34" charset="-128"/>
              </a:rPr>
              <a:t>2024 PFS Top 10</a:t>
            </a:r>
            <a:r>
              <a:rPr lang="en-US" altLang="en-US" sz="2400" b="1" dirty="0">
                <a:solidFill>
                  <a:schemeClr val="bg1"/>
                </a:solidFill>
                <a:latin typeface="Comic Sans MS" panose="030F0902030302020204" pitchFamily="66" charset="0"/>
                <a:ea typeface="ＭＳ Ｐゴシック" panose="020B0600070205080204" pitchFamily="34" charset="-128"/>
              </a:rPr>
              <a:t> </a:t>
            </a:r>
          </a:p>
        </p:txBody>
      </p:sp>
      <p:pic>
        <p:nvPicPr>
          <p:cNvPr id="24578" name="Picture 3">
            <a:extLst>
              <a:ext uri="{FF2B5EF4-FFF2-40B4-BE49-F238E27FC236}">
                <a16:creationId xmlns:a16="http://schemas.microsoft.com/office/drawing/2014/main" id="{7E6E07B6-E3DD-D047-B2B1-AB61A55920CF}"/>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852" r="926"/>
          <a:stretch>
            <a:fillRect/>
          </a:stretch>
        </p:blipFill>
        <p:spPr>
          <a:xfrm>
            <a:off x="609600" y="1600200"/>
            <a:ext cx="8001000" cy="4525963"/>
          </a:xfrm>
        </p:spPr>
      </p:pic>
      <p:sp>
        <p:nvSpPr>
          <p:cNvPr id="24580" name="Text Box 5">
            <a:extLst>
              <a:ext uri="{FF2B5EF4-FFF2-40B4-BE49-F238E27FC236}">
                <a16:creationId xmlns:a16="http://schemas.microsoft.com/office/drawing/2014/main" id="{30B349B5-8E07-1B4C-803B-F8DC6C9287B1}"/>
              </a:ext>
            </a:extLst>
          </p:cNvPr>
          <p:cNvSpPr txBox="1">
            <a:spLocks noChangeArrowheads="1"/>
          </p:cNvSpPr>
          <p:nvPr/>
        </p:nvSpPr>
        <p:spPr bwMode="auto">
          <a:xfrm>
            <a:off x="685800" y="6324600"/>
            <a:ext cx="845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solidFill>
                  <a:schemeClr val="bg1"/>
                </a:solidFill>
                <a:latin typeface="Comic Sans MS" panose="030F0902030302020204" pitchFamily="66" charset="0"/>
              </a:rPr>
              <a:t>#9    Split Shared Visits</a:t>
            </a:r>
          </a:p>
        </p:txBody>
      </p:sp>
      <p:pic>
        <p:nvPicPr>
          <p:cNvPr id="24581" name="Picture 6">
            <a:extLst>
              <a:ext uri="{FF2B5EF4-FFF2-40B4-BE49-F238E27FC236}">
                <a16:creationId xmlns:a16="http://schemas.microsoft.com/office/drawing/2014/main" id="{0019069E-5279-3D4F-BFA3-962781F8A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6" t="30305" b="4033"/>
          <a:stretch>
            <a:fillRect/>
          </a:stretch>
        </p:blipFill>
        <p:spPr bwMode="auto">
          <a:xfrm>
            <a:off x="381000" y="228600"/>
            <a:ext cx="160020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erson and person in white coats talking&#10;&#10;Description automatically generated">
            <a:extLst>
              <a:ext uri="{FF2B5EF4-FFF2-40B4-BE49-F238E27FC236}">
                <a16:creationId xmlns:a16="http://schemas.microsoft.com/office/drawing/2014/main" id="{9813E106-C12A-D94B-9F13-A2D6C63270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3048000"/>
            <a:ext cx="2244320" cy="1663700"/>
          </a:xfrm>
          <a:prstGeom prst="rect">
            <a:avLst/>
          </a:prstGeom>
          <a:effectLst>
            <a:softEdge rad="63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56C21EB7-3259-D945-A07E-4FAD0DFA4837}"/>
              </a:ext>
            </a:extLst>
          </p:cNvPr>
          <p:cNvSpPr>
            <a:spLocks noGrp="1"/>
          </p:cNvSpPr>
          <p:nvPr>
            <p:ph type="title"/>
          </p:nvPr>
        </p:nvSpPr>
        <p:spPr/>
        <p:txBody>
          <a:bodyPr/>
          <a:lstStyle/>
          <a:p>
            <a:pPr eaLnBrk="1" hangingPunct="1"/>
            <a:r>
              <a:rPr lang="en-US" altLang="en-US" dirty="0">
                <a:solidFill>
                  <a:schemeClr val="bg1"/>
                </a:solidFill>
                <a:ea typeface="ＭＳ Ｐゴシック" panose="020B0600070205080204" pitchFamily="34" charset="-128"/>
              </a:rPr>
              <a:t>PFS - Split Shared Visits</a:t>
            </a:r>
          </a:p>
        </p:txBody>
      </p:sp>
      <p:graphicFrame>
        <p:nvGraphicFramePr>
          <p:cNvPr id="4" name="Content Placeholder 3">
            <a:extLst>
              <a:ext uri="{FF2B5EF4-FFF2-40B4-BE49-F238E27FC236}">
                <a16:creationId xmlns:a16="http://schemas.microsoft.com/office/drawing/2014/main" id="{B77D0243-B4D1-A04C-A01E-0C2038A2B848}"/>
              </a:ext>
            </a:extLst>
          </p:cNvPr>
          <p:cNvGraphicFramePr>
            <a:graphicFrameLocks noGrp="1"/>
          </p:cNvGraphicFramePr>
          <p:nvPr>
            <p:ph idx="1"/>
            <p:extLst>
              <p:ext uri="{D42A27DB-BD31-4B8C-83A1-F6EECF244321}">
                <p14:modId xmlns:p14="http://schemas.microsoft.com/office/powerpoint/2010/main" val="18983936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9EC64-3D77-9E40-82B4-197EA3B77933}"/>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PFS - Split Shared Visits</a:t>
            </a:r>
            <a:endParaRPr lang="en-US" dirty="0"/>
          </a:p>
        </p:txBody>
      </p:sp>
      <p:sp>
        <p:nvSpPr>
          <p:cNvPr id="3" name="Content Placeholder 2">
            <a:extLst>
              <a:ext uri="{FF2B5EF4-FFF2-40B4-BE49-F238E27FC236}">
                <a16:creationId xmlns:a16="http://schemas.microsoft.com/office/drawing/2014/main" id="{8BD31CCB-36C6-8B4F-BCF2-0843EFFA4D94}"/>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a:ln w="0"/>
                <a:solidFill>
                  <a:srgbClr val="FF0000"/>
                </a:solidFill>
                <a:effectLst>
                  <a:outerShdw blurRad="38100" dist="19050" dir="2700000" algn="tl" rotWithShape="0">
                    <a:schemeClr val="dk1">
                      <a:alpha val="40000"/>
                    </a:schemeClr>
                  </a:outerShdw>
                </a:effectLst>
              </a:rPr>
              <a:t>REMINDER</a:t>
            </a:r>
          </a:p>
          <a:p>
            <a:pPr lvl="1"/>
            <a:r>
              <a:rPr lang="en-US" sz="2400" dirty="0">
                <a:ln w="0"/>
                <a:solidFill>
                  <a:schemeClr val="tx1"/>
                </a:solidFill>
                <a:effectLst>
                  <a:outerShdw blurRad="38100" dist="19050" dir="2700000" algn="tl" rotWithShape="0">
                    <a:schemeClr val="dk1">
                      <a:alpha val="40000"/>
                    </a:schemeClr>
                  </a:outerShdw>
                </a:effectLst>
              </a:rPr>
              <a:t>Physician &amp; NPP Share Visit</a:t>
            </a:r>
          </a:p>
          <a:p>
            <a:pPr lvl="2"/>
            <a:r>
              <a:rPr lang="en-US" sz="2000" dirty="0">
                <a:ln w="0"/>
                <a:solidFill>
                  <a:schemeClr val="tx1"/>
                </a:solidFill>
                <a:effectLst>
                  <a:outerShdw blurRad="38100" dist="19050" dir="2700000" algn="tl" rotWithShape="0">
                    <a:schemeClr val="dk1">
                      <a:alpha val="40000"/>
                    </a:schemeClr>
                  </a:outerShdw>
                </a:effectLst>
              </a:rPr>
              <a:t>Billing Provider….</a:t>
            </a:r>
          </a:p>
          <a:p>
            <a:pPr lvl="3"/>
            <a:r>
              <a:rPr lang="en-US" sz="1800" dirty="0">
                <a:ln w="0"/>
                <a:solidFill>
                  <a:schemeClr val="tx1"/>
                </a:solidFill>
                <a:effectLst>
                  <a:outerShdw blurRad="38100" dist="19050" dir="2700000" algn="tl" rotWithShape="0">
                    <a:schemeClr val="dk1">
                      <a:alpha val="40000"/>
                    </a:schemeClr>
                  </a:outerShdw>
                </a:effectLst>
              </a:rPr>
              <a:t>Physician = 100% PFS Payment</a:t>
            </a:r>
          </a:p>
          <a:p>
            <a:pPr lvl="3"/>
            <a:r>
              <a:rPr lang="en-US" sz="1800" dirty="0">
                <a:ln w="0"/>
                <a:solidFill>
                  <a:schemeClr val="tx1"/>
                </a:solidFill>
                <a:effectLst>
                  <a:outerShdw blurRad="38100" dist="19050" dir="2700000" algn="tl" rotWithShape="0">
                    <a:schemeClr val="dk1">
                      <a:alpha val="40000"/>
                    </a:schemeClr>
                  </a:outerShdw>
                </a:effectLst>
              </a:rPr>
              <a:t>NPP = 85% of PFS Payment</a:t>
            </a:r>
          </a:p>
          <a:p>
            <a:pPr lvl="3"/>
            <a:endParaRPr lang="en-US" sz="1800" dirty="0">
              <a:ln w="0"/>
              <a:solidFill>
                <a:schemeClr val="tx1"/>
              </a:solidFill>
              <a:effectLst>
                <a:outerShdw blurRad="38100" dist="19050" dir="2700000" algn="tl" rotWithShape="0">
                  <a:schemeClr val="dk1">
                    <a:alpha val="40000"/>
                  </a:schemeClr>
                </a:outerShdw>
              </a:effectLst>
            </a:endParaRPr>
          </a:p>
          <a:p>
            <a:pPr lvl="1"/>
            <a:r>
              <a:rPr lang="en-US" sz="2400" dirty="0">
                <a:ln w="0"/>
                <a:solidFill>
                  <a:schemeClr val="tx1"/>
                </a:solidFill>
                <a:effectLst>
                  <a:outerShdw blurRad="38100" dist="19050" dir="2700000" algn="tl" rotWithShape="0">
                    <a:schemeClr val="dk1">
                      <a:alpha val="40000"/>
                    </a:schemeClr>
                  </a:outerShdw>
                </a:effectLst>
              </a:rPr>
              <a:t>NO split shared in non-facility setting</a:t>
            </a:r>
          </a:p>
          <a:p>
            <a:pPr lvl="2"/>
            <a:r>
              <a:rPr lang="en-US" sz="2000" dirty="0">
                <a:ln w="0"/>
                <a:solidFill>
                  <a:schemeClr val="tx1"/>
                </a:solidFill>
                <a:effectLst>
                  <a:outerShdw blurRad="38100" dist="19050" dir="2700000" algn="tl" rotWithShape="0">
                    <a:schemeClr val="dk1">
                      <a:alpha val="40000"/>
                    </a:schemeClr>
                  </a:outerShdw>
                </a:effectLst>
              </a:rPr>
              <a:t>See page 468 of PFS Final Rule </a:t>
            </a:r>
          </a:p>
          <a:p>
            <a:pPr lvl="2"/>
            <a:endParaRPr lang="en-US" sz="2000" dirty="0">
              <a:ln w="0"/>
              <a:solidFill>
                <a:schemeClr val="tx1"/>
              </a:solidFill>
              <a:effectLst>
                <a:outerShdw blurRad="38100" dist="19050" dir="2700000" algn="tl" rotWithShape="0">
                  <a:schemeClr val="dk1">
                    <a:alpha val="40000"/>
                  </a:schemeClr>
                </a:outerShdw>
              </a:effectLst>
            </a:endParaRPr>
          </a:p>
          <a:p>
            <a:pPr lvl="1"/>
            <a:r>
              <a:rPr lang="en-US" sz="2400" dirty="0">
                <a:ln w="0"/>
                <a:solidFill>
                  <a:schemeClr val="tx1"/>
                </a:solidFill>
                <a:effectLst>
                  <a:outerShdw blurRad="38100" dist="19050" dir="2700000" algn="tl" rotWithShape="0">
                    <a:schemeClr val="dk1">
                      <a:alpha val="40000"/>
                    </a:schemeClr>
                  </a:outerShdw>
                </a:effectLst>
              </a:rPr>
              <a:t>Remember to utilize the FS modifier</a:t>
            </a:r>
          </a:p>
        </p:txBody>
      </p:sp>
    </p:spTree>
    <p:extLst>
      <p:ext uri="{BB962C8B-B14F-4D97-AF65-F5344CB8AC3E}">
        <p14:creationId xmlns:p14="http://schemas.microsoft.com/office/powerpoint/2010/main" val="372852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9AA4-0BD0-C744-B5DC-C756A963C7F9}"/>
              </a:ext>
            </a:extLst>
          </p:cNvPr>
          <p:cNvSpPr>
            <a:spLocks noGrp="1"/>
          </p:cNvSpPr>
          <p:nvPr>
            <p:ph type="title"/>
          </p:nvPr>
        </p:nvSpPr>
        <p:spPr/>
        <p:txBody>
          <a:bodyPr/>
          <a:lstStyle/>
          <a:p>
            <a:r>
              <a:rPr lang="en-US" altLang="en-US" dirty="0">
                <a:solidFill>
                  <a:schemeClr val="bg1"/>
                </a:solidFill>
                <a:ea typeface="ＭＳ Ｐゴシック" panose="020B0600070205080204" pitchFamily="34" charset="-128"/>
              </a:rPr>
              <a:t>PFS - Split Shared Visits</a:t>
            </a:r>
            <a:endParaRPr lang="en-US" dirty="0"/>
          </a:p>
        </p:txBody>
      </p:sp>
      <p:sp>
        <p:nvSpPr>
          <p:cNvPr id="3" name="Content Placeholder 2">
            <a:extLst>
              <a:ext uri="{FF2B5EF4-FFF2-40B4-BE49-F238E27FC236}">
                <a16:creationId xmlns:a16="http://schemas.microsoft.com/office/drawing/2014/main" id="{C8F5989A-9134-484B-A4B6-91ABE9F382A1}"/>
              </a:ext>
            </a:extLst>
          </p:cNvPr>
          <p:cNvSpPr>
            <a:spLocks noGrp="1"/>
          </p:cNvSpPr>
          <p:nvPr>
            <p:ph idx="1"/>
          </p:nvPr>
        </p:nvSpPr>
        <p:spPr>
          <a:xfrm>
            <a:off x="457200" y="1600200"/>
            <a:ext cx="8229600" cy="4983162"/>
          </a:xfrm>
        </p:spPr>
        <p:style>
          <a:lnRef idx="2">
            <a:schemeClr val="dk1"/>
          </a:lnRef>
          <a:fillRef idx="1">
            <a:schemeClr val="lt1"/>
          </a:fillRef>
          <a:effectRef idx="0">
            <a:schemeClr val="dk1"/>
          </a:effectRef>
          <a:fontRef idx="minor">
            <a:schemeClr val="dk1"/>
          </a:fontRef>
        </p:style>
        <p:txBody>
          <a:bodyPr/>
          <a:lstStyle/>
          <a:p>
            <a:r>
              <a:rPr lang="en-US" dirty="0">
                <a:ln w="0"/>
                <a:solidFill>
                  <a:srgbClr val="FF0000"/>
                </a:solidFill>
                <a:effectLst>
                  <a:outerShdw blurRad="38100" dist="19050" dir="2700000" algn="tl" rotWithShape="0">
                    <a:schemeClr val="dk1">
                      <a:alpha val="40000"/>
                    </a:schemeClr>
                  </a:outerShdw>
                </a:effectLst>
              </a:rPr>
              <a:t>REMINDER</a:t>
            </a:r>
          </a:p>
          <a:p>
            <a:pPr lvl="1"/>
            <a:r>
              <a:rPr lang="en-US" sz="2400" dirty="0">
                <a:ln w="0"/>
                <a:solidFill>
                  <a:schemeClr val="tx1"/>
                </a:solidFill>
                <a:effectLst>
                  <a:outerShdw blurRad="38100" dist="19050" dir="2700000" algn="tl" rotWithShape="0">
                    <a:schemeClr val="dk1">
                      <a:alpha val="40000"/>
                    </a:schemeClr>
                  </a:outerShdw>
                </a:effectLst>
              </a:rPr>
              <a:t>ONE practitioner must have a face to face with the patient </a:t>
            </a:r>
          </a:p>
          <a:p>
            <a:pPr lvl="2"/>
            <a:r>
              <a:rPr lang="en-US" sz="2000" dirty="0">
                <a:ln w="0"/>
                <a:solidFill>
                  <a:schemeClr val="tx1"/>
                </a:solidFill>
                <a:effectLst>
                  <a:outerShdw blurRad="38100" dist="19050" dir="2700000" algn="tl" rotWithShape="0">
                    <a:schemeClr val="dk1">
                      <a:alpha val="40000"/>
                    </a:schemeClr>
                  </a:outerShdw>
                </a:effectLst>
              </a:rPr>
              <a:t>CMS STATES – it </a:t>
            </a:r>
            <a:r>
              <a:rPr lang="en-US" sz="2000" b="1" dirty="0">
                <a:ln w="0"/>
                <a:solidFill>
                  <a:srgbClr val="FF0000"/>
                </a:solidFill>
                <a:effectLst>
                  <a:outerShdw blurRad="38100" dist="19050" dir="2700000" algn="tl" rotWithShape="0">
                    <a:schemeClr val="dk1">
                      <a:alpha val="40000"/>
                    </a:schemeClr>
                  </a:outerShdw>
                </a:effectLst>
              </a:rPr>
              <a:t>DOES NOT </a:t>
            </a:r>
            <a:r>
              <a:rPr lang="en-US" sz="2000" dirty="0">
                <a:ln w="0"/>
                <a:solidFill>
                  <a:schemeClr val="tx1"/>
                </a:solidFill>
                <a:effectLst>
                  <a:outerShdw blurRad="38100" dist="19050" dir="2700000" algn="tl" rotWithShape="0">
                    <a:schemeClr val="dk1">
                      <a:alpha val="40000"/>
                    </a:schemeClr>
                  </a:outerShdw>
                </a:effectLst>
              </a:rPr>
              <a:t>have to be the practitioner who performs the substantive portion of the visit</a:t>
            </a:r>
          </a:p>
          <a:p>
            <a:pPr lvl="3"/>
            <a:r>
              <a:rPr lang="en-US" sz="1800" dirty="0">
                <a:ln w="0"/>
                <a:solidFill>
                  <a:schemeClr val="tx1"/>
                </a:solidFill>
                <a:effectLst>
                  <a:outerShdw blurRad="38100" dist="19050" dir="2700000" algn="tl" rotWithShape="0">
                    <a:schemeClr val="dk1">
                      <a:alpha val="40000"/>
                    </a:schemeClr>
                  </a:outerShdw>
                </a:effectLst>
              </a:rPr>
              <a:t>Below is an excerpt from the Medicare online manual; </a:t>
            </a:r>
          </a:p>
          <a:p>
            <a:pPr lvl="3"/>
            <a:r>
              <a:rPr lang="en-US" i="1" dirty="0">
                <a:ln w="0"/>
                <a:solidFill>
                  <a:schemeClr val="tx1"/>
                </a:solidFill>
                <a:effectLst>
                  <a:outerShdw blurRad="38100" dist="19050" dir="2700000" algn="tl" rotWithShape="0">
                    <a:schemeClr val="dk1">
                      <a:alpha val="40000"/>
                    </a:schemeClr>
                  </a:outerShdw>
                </a:effectLst>
              </a:rPr>
              <a:t>“For all split (or shared) visits, </a:t>
            </a:r>
            <a:r>
              <a:rPr lang="en-US" i="1" dirty="0">
                <a:ln w="0"/>
                <a:solidFill>
                  <a:srgbClr val="FF0000"/>
                </a:solidFill>
                <a:effectLst>
                  <a:outerShdw blurRad="38100" dist="19050" dir="2700000" algn="tl" rotWithShape="0">
                    <a:schemeClr val="dk1">
                      <a:alpha val="40000"/>
                    </a:schemeClr>
                  </a:outerShdw>
                </a:effectLst>
              </a:rPr>
              <a:t>one</a:t>
            </a:r>
            <a:r>
              <a:rPr lang="en-US" i="1" dirty="0">
                <a:ln w="0"/>
                <a:solidFill>
                  <a:schemeClr val="tx1"/>
                </a:solidFill>
                <a:effectLst>
                  <a:outerShdw blurRad="38100" dist="19050" dir="2700000" algn="tl" rotWithShape="0">
                    <a:schemeClr val="dk1">
                      <a:alpha val="40000"/>
                    </a:schemeClr>
                  </a:outerShdw>
                </a:effectLst>
              </a:rPr>
              <a:t> of the practitioners must have face-to-face (in-person) contact with the patient, but it does not necessarily have to be the physician, nor the practitioner who performs the substantive portion and bills for the visit.”</a:t>
            </a:r>
          </a:p>
        </p:txBody>
      </p:sp>
    </p:spTree>
    <p:extLst>
      <p:ext uri="{BB962C8B-B14F-4D97-AF65-F5344CB8AC3E}">
        <p14:creationId xmlns:p14="http://schemas.microsoft.com/office/powerpoint/2010/main" val="25458512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17339</TotalTime>
  <Words>2983</Words>
  <Application>Microsoft Office PowerPoint</Application>
  <PresentationFormat>On-screen Show (4:3)</PresentationFormat>
  <Paragraphs>359</Paragraphs>
  <Slides>48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Arial</vt:lpstr>
      <vt:lpstr>Bodoni MT Black</vt:lpstr>
      <vt:lpstr>Cheri</vt:lpstr>
      <vt:lpstr>Comic Sans MS</vt:lpstr>
      <vt:lpstr>Google Sans</vt:lpstr>
      <vt:lpstr>Tahoma</vt:lpstr>
      <vt:lpstr>Verdana</vt:lpstr>
      <vt:lpstr>Default Design</vt:lpstr>
      <vt:lpstr> 2024 PFS Fee Schedule   for Oncology  Maximize. “TOP 10”  May 2, 2024</vt:lpstr>
      <vt:lpstr>Disclaimer</vt:lpstr>
      <vt:lpstr>2024 PFS Top Ten!!!</vt:lpstr>
      <vt:lpstr>2024 PFS Top 10 </vt:lpstr>
      <vt:lpstr>PFS Conversion Factor</vt:lpstr>
      <vt:lpstr>2024 PFS Top 10 </vt:lpstr>
      <vt:lpstr>PFS - Split Shared Visits</vt:lpstr>
      <vt:lpstr>PFS - Split Shared Visits</vt:lpstr>
      <vt:lpstr>PFS - Split Shared Visits</vt:lpstr>
      <vt:lpstr>PFS - Split Shared Visits</vt:lpstr>
      <vt:lpstr>2024 PFS Top 10 </vt:lpstr>
      <vt:lpstr>Modifiers</vt:lpstr>
      <vt:lpstr>Modifiers</vt:lpstr>
      <vt:lpstr>2024 PFS Top 10 </vt:lpstr>
      <vt:lpstr>2024 Telehealth</vt:lpstr>
      <vt:lpstr>2024 Telehealth</vt:lpstr>
      <vt:lpstr>2024 Telehealth</vt:lpstr>
      <vt:lpstr>2024 PFS Top 10 </vt:lpstr>
      <vt:lpstr>Remote Patient Monitoring</vt:lpstr>
      <vt:lpstr>2024 PFS Top 10 </vt:lpstr>
      <vt:lpstr>Supervision</vt:lpstr>
      <vt:lpstr> 2024 PFS Top 10 </vt:lpstr>
      <vt:lpstr>Evaluation and Management</vt:lpstr>
      <vt:lpstr>Evaluation and Management</vt:lpstr>
      <vt:lpstr>Evaluation and Management</vt:lpstr>
      <vt:lpstr>2024 PFS Top 10 </vt:lpstr>
      <vt:lpstr>G2211 – E/M Visit  Complexity Add On Code</vt:lpstr>
      <vt:lpstr>G2211 – E/M Visit  Complexity Add On Code</vt:lpstr>
      <vt:lpstr>2024 PFS Top 10 </vt:lpstr>
      <vt:lpstr>Prolonged Visits</vt:lpstr>
      <vt:lpstr>Prolonged Visits</vt:lpstr>
      <vt:lpstr>Prolonged Visits</vt:lpstr>
      <vt:lpstr>Reimbursement Top 10 </vt:lpstr>
      <vt:lpstr>Health Equity Services</vt:lpstr>
      <vt:lpstr>Health Equity Services</vt:lpstr>
      <vt:lpstr>Health Equity Services</vt:lpstr>
      <vt:lpstr>Health Equity Services</vt:lpstr>
      <vt:lpstr>Health Equity Services</vt:lpstr>
      <vt:lpstr>Health Equity Services</vt:lpstr>
      <vt:lpstr>Don’t Miss Coding Opportunities</vt:lpstr>
      <vt:lpstr>Principal Care Management</vt:lpstr>
      <vt:lpstr>Don’t Miss Coding Opportunities</vt:lpstr>
      <vt:lpstr>PowerPoint Presentation</vt:lpstr>
      <vt:lpstr>Don’t Miss Coding Opportunities</vt:lpstr>
      <vt:lpstr>Don’t Miss Coding Opportunities</vt:lpstr>
      <vt:lpstr>Don’t Miss Coding Opportunities</vt:lpstr>
      <vt:lpstr>So, times are changing….</vt:lpstr>
      <vt:lpstr>Questions? michelle@weissconsulting.org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Things an Oncology Manager Needs to be Aware of in These Changing Times</dc:title>
  <dc:creator>User</dc:creator>
  <cp:lastModifiedBy>Denise Johnstone</cp:lastModifiedBy>
  <cp:revision>107</cp:revision>
  <dcterms:created xsi:type="dcterms:W3CDTF">2010-05-24T21:10:17Z</dcterms:created>
  <dcterms:modified xsi:type="dcterms:W3CDTF">2024-05-03T01:21:13Z</dcterms:modified>
</cp:coreProperties>
</file>