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8" r:id="rId2"/>
    <p:sldId id="299" r:id="rId3"/>
    <p:sldId id="372" r:id="rId4"/>
    <p:sldId id="315" r:id="rId5"/>
    <p:sldId id="370" r:id="rId6"/>
    <p:sldId id="312" r:id="rId7"/>
    <p:sldId id="314" r:id="rId8"/>
    <p:sldId id="334" r:id="rId9"/>
    <p:sldId id="348" r:id="rId10"/>
    <p:sldId id="358" r:id="rId11"/>
    <p:sldId id="320" r:id="rId12"/>
    <p:sldId id="359" r:id="rId13"/>
    <p:sldId id="376" r:id="rId14"/>
    <p:sldId id="326" r:id="rId15"/>
    <p:sldId id="322" r:id="rId16"/>
    <p:sldId id="327" r:id="rId17"/>
    <p:sldId id="353" r:id="rId18"/>
    <p:sldId id="347" r:id="rId19"/>
    <p:sldId id="323" r:id="rId20"/>
    <p:sldId id="325" r:id="rId21"/>
    <p:sldId id="329" r:id="rId22"/>
    <p:sldId id="331" r:id="rId23"/>
    <p:sldId id="324" r:id="rId24"/>
    <p:sldId id="330" r:id="rId25"/>
    <p:sldId id="349" r:id="rId26"/>
    <p:sldId id="371" r:id="rId27"/>
    <p:sldId id="354" r:id="rId28"/>
    <p:sldId id="367" r:id="rId29"/>
    <p:sldId id="365" r:id="rId30"/>
    <p:sldId id="356" r:id="rId31"/>
    <p:sldId id="355" r:id="rId32"/>
    <p:sldId id="373" r:id="rId33"/>
    <p:sldId id="378" r:id="rId34"/>
    <p:sldId id="357" r:id="rId35"/>
    <p:sldId id="340" r:id="rId36"/>
    <p:sldId id="374" r:id="rId37"/>
    <p:sldId id="368" r:id="rId38"/>
    <p:sldId id="360" r:id="rId39"/>
    <p:sldId id="361" r:id="rId40"/>
    <p:sldId id="377" r:id="rId41"/>
    <p:sldId id="379" r:id="rId42"/>
    <p:sldId id="36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autoAdjust="0"/>
    <p:restoredTop sz="94636" autoAdjust="0"/>
  </p:normalViewPr>
  <p:slideViewPr>
    <p:cSldViewPr snapToGrid="0">
      <p:cViewPr>
        <p:scale>
          <a:sx n="80" d="100"/>
          <a:sy n="80" d="100"/>
        </p:scale>
        <p:origin x="894"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ED011-D97C-403E-BF2B-DC9939CD51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3999937-C052-4414-B899-4BAC2C592686}">
      <dgm:prSet phldrT="[Text]"/>
      <dgm:spPr>
        <a:solidFill>
          <a:srgbClr val="002060"/>
        </a:solidFill>
      </dgm:spPr>
      <dgm:t>
        <a:bodyPr/>
        <a:lstStyle/>
        <a:p>
          <a:pPr algn="ctr"/>
          <a:r>
            <a:rPr lang="en-US" b="1" u="sng" dirty="0"/>
            <a:t>SHARED</a:t>
          </a:r>
        </a:p>
        <a:p>
          <a:pPr marL="137160" algn="l"/>
          <a:r>
            <a:rPr lang="en-US" dirty="0"/>
            <a:t>More than one person, team, role or location is involved in decision making and delivering services</a:t>
          </a:r>
        </a:p>
        <a:p>
          <a:pPr algn="ctr"/>
          <a:endParaRPr lang="en-US" dirty="0"/>
        </a:p>
      </dgm:t>
    </dgm:pt>
    <dgm:pt modelId="{73C8170D-C743-41FB-9E37-50FDC70703AB}" type="parTrans" cxnId="{9A0C8FDB-9A1B-483C-800F-5D82CF8F2DE4}">
      <dgm:prSet/>
      <dgm:spPr/>
      <dgm:t>
        <a:bodyPr/>
        <a:lstStyle/>
        <a:p>
          <a:endParaRPr lang="en-US"/>
        </a:p>
      </dgm:t>
    </dgm:pt>
    <dgm:pt modelId="{DC4345E8-3E9E-41C2-A71B-D220B1D4E83D}" type="sibTrans" cxnId="{9A0C8FDB-9A1B-483C-800F-5D82CF8F2DE4}">
      <dgm:prSet/>
      <dgm:spPr/>
      <dgm:t>
        <a:bodyPr/>
        <a:lstStyle/>
        <a:p>
          <a:endParaRPr lang="en-US"/>
        </a:p>
      </dgm:t>
    </dgm:pt>
    <dgm:pt modelId="{DBCE47B1-C0EC-4C19-ABAA-24E7B703EE43}">
      <dgm:prSet phldrT="[Text]"/>
      <dgm:spPr>
        <a:solidFill>
          <a:srgbClr val="002060"/>
        </a:solidFill>
      </dgm:spPr>
      <dgm:t>
        <a:bodyPr/>
        <a:lstStyle/>
        <a:p>
          <a:pPr algn="ctr"/>
          <a:endParaRPr lang="en-US" dirty="0"/>
        </a:p>
        <a:p>
          <a:pPr algn="ctr"/>
          <a:r>
            <a:rPr lang="en-US" b="1" u="sng" dirty="0"/>
            <a:t>PARTNERSHIP</a:t>
          </a:r>
        </a:p>
        <a:p>
          <a:pPr marL="137160" algn="l"/>
          <a:r>
            <a:rPr lang="en-US" dirty="0"/>
            <a:t>Open and collaborative interactions to identify, resolve and confirm resolution of an issue, question or problem</a:t>
          </a:r>
        </a:p>
        <a:p>
          <a:pPr algn="l"/>
          <a:endParaRPr lang="en-US" dirty="0"/>
        </a:p>
      </dgm:t>
    </dgm:pt>
    <dgm:pt modelId="{21C27CE0-C43E-4169-BE2F-A4A6F4EF3485}" type="parTrans" cxnId="{EAE1282C-9C35-4153-A57C-5658B20DEACF}">
      <dgm:prSet/>
      <dgm:spPr/>
      <dgm:t>
        <a:bodyPr/>
        <a:lstStyle/>
        <a:p>
          <a:endParaRPr lang="en-US"/>
        </a:p>
      </dgm:t>
    </dgm:pt>
    <dgm:pt modelId="{FE7CC536-EC4D-40D9-836D-30C4B7ECE614}" type="sibTrans" cxnId="{EAE1282C-9C35-4153-A57C-5658B20DEACF}">
      <dgm:prSet/>
      <dgm:spPr/>
      <dgm:t>
        <a:bodyPr/>
        <a:lstStyle/>
        <a:p>
          <a:endParaRPr lang="en-US"/>
        </a:p>
      </dgm:t>
    </dgm:pt>
    <dgm:pt modelId="{6A0DEC86-E95E-464B-AD21-2301F9FA1FEC}">
      <dgm:prSet phldrT="[Text]"/>
      <dgm:spPr>
        <a:solidFill>
          <a:srgbClr val="002060"/>
        </a:solidFill>
      </dgm:spPr>
      <dgm:t>
        <a:bodyPr/>
        <a:lstStyle/>
        <a:p>
          <a:pPr algn="ctr"/>
          <a:endParaRPr lang="en-US" dirty="0"/>
        </a:p>
        <a:p>
          <a:pPr algn="ctr"/>
          <a:r>
            <a:rPr lang="en-US" b="1" u="sng" dirty="0"/>
            <a:t>EQUITY</a:t>
          </a:r>
        </a:p>
        <a:p>
          <a:pPr marL="137160" algn="l"/>
          <a:r>
            <a:rPr lang="en-US" dirty="0"/>
            <a:t>Fair, impartial, unbiased, objective and even-handed actions and responses to all customers, potential customers and the organization’s teams </a:t>
          </a:r>
        </a:p>
        <a:p>
          <a:pPr algn="l"/>
          <a:endParaRPr lang="en-US" dirty="0"/>
        </a:p>
      </dgm:t>
    </dgm:pt>
    <dgm:pt modelId="{78DA511A-2E02-4C33-9C67-AFDBA9A68874}" type="parTrans" cxnId="{16F0A970-9EE0-4FA2-9FF3-B180C9F156FC}">
      <dgm:prSet/>
      <dgm:spPr/>
      <dgm:t>
        <a:bodyPr/>
        <a:lstStyle/>
        <a:p>
          <a:endParaRPr lang="en-US"/>
        </a:p>
      </dgm:t>
    </dgm:pt>
    <dgm:pt modelId="{98EF0C3C-E91E-43C1-B191-CC1408A45B43}" type="sibTrans" cxnId="{16F0A970-9EE0-4FA2-9FF3-B180C9F156FC}">
      <dgm:prSet/>
      <dgm:spPr/>
      <dgm:t>
        <a:bodyPr/>
        <a:lstStyle/>
        <a:p>
          <a:endParaRPr lang="en-US"/>
        </a:p>
      </dgm:t>
    </dgm:pt>
    <dgm:pt modelId="{1193B78B-465B-4822-8DE3-236371C54779}">
      <dgm:prSet phldrT="[Text]"/>
      <dgm:spPr>
        <a:solidFill>
          <a:srgbClr val="002060"/>
        </a:solidFill>
      </dgm:spPr>
      <dgm:t>
        <a:bodyPr/>
        <a:lstStyle/>
        <a:p>
          <a:pPr algn="ctr"/>
          <a:r>
            <a:rPr lang="en-US" b="1" u="sng" dirty="0"/>
            <a:t>ACCOUNTABILITY</a:t>
          </a:r>
        </a:p>
        <a:p>
          <a:pPr marL="137160" algn="l"/>
          <a:r>
            <a:rPr lang="en-US" dirty="0"/>
            <a:t>Being fully responsible for those obligations, actions and tasks which you (in your formal role) have agreed to perform</a:t>
          </a:r>
        </a:p>
      </dgm:t>
    </dgm:pt>
    <dgm:pt modelId="{5F02EE62-54D3-41F6-A105-AAFDA4B78F88}" type="parTrans" cxnId="{129862F4-63C0-4DDB-B5E6-0B645A38BB8F}">
      <dgm:prSet/>
      <dgm:spPr/>
      <dgm:t>
        <a:bodyPr/>
        <a:lstStyle/>
        <a:p>
          <a:endParaRPr lang="en-US"/>
        </a:p>
      </dgm:t>
    </dgm:pt>
    <dgm:pt modelId="{AC04CA3E-4057-4C05-ADD2-636002400C59}" type="sibTrans" cxnId="{129862F4-63C0-4DDB-B5E6-0B645A38BB8F}">
      <dgm:prSet/>
      <dgm:spPr/>
      <dgm:t>
        <a:bodyPr/>
        <a:lstStyle/>
        <a:p>
          <a:endParaRPr lang="en-US"/>
        </a:p>
      </dgm:t>
    </dgm:pt>
    <dgm:pt modelId="{B656DE21-6941-4744-AF80-E01DF37512B1}">
      <dgm:prSet phldrT="[Text]"/>
      <dgm:spPr>
        <a:solidFill>
          <a:srgbClr val="002060"/>
        </a:solidFill>
      </dgm:spPr>
      <dgm:t>
        <a:bodyPr/>
        <a:lstStyle/>
        <a:p>
          <a:pPr algn="ctr"/>
          <a:r>
            <a:rPr lang="en-US" b="1" u="sng" dirty="0"/>
            <a:t>OWNERSHIP</a:t>
          </a:r>
        </a:p>
        <a:p>
          <a:pPr marL="137160" algn="l"/>
          <a:r>
            <a:rPr lang="en-US" dirty="0"/>
            <a:t>The services, processes, deliverables and activities you are tasked with supervising,  or  those for which you have custody or guardianship</a:t>
          </a:r>
        </a:p>
        <a:p>
          <a:pPr algn="l"/>
          <a:endParaRPr lang="en-US" dirty="0"/>
        </a:p>
      </dgm:t>
    </dgm:pt>
    <dgm:pt modelId="{8D31BEB1-F29D-40F0-9CB0-64E3ED57B0A0}" type="parTrans" cxnId="{202C2F25-4877-4AE2-8A72-47F2C51E29F2}">
      <dgm:prSet/>
      <dgm:spPr/>
      <dgm:t>
        <a:bodyPr/>
        <a:lstStyle/>
        <a:p>
          <a:endParaRPr lang="en-US"/>
        </a:p>
      </dgm:t>
    </dgm:pt>
    <dgm:pt modelId="{3D98E8DF-BEE0-4E96-A925-FB5E693AC942}" type="sibTrans" cxnId="{202C2F25-4877-4AE2-8A72-47F2C51E29F2}">
      <dgm:prSet/>
      <dgm:spPr/>
      <dgm:t>
        <a:bodyPr/>
        <a:lstStyle/>
        <a:p>
          <a:endParaRPr lang="en-US"/>
        </a:p>
      </dgm:t>
    </dgm:pt>
    <dgm:pt modelId="{656FE793-684E-4211-904D-3C8FDF010FBF}">
      <dgm:prSet phldrT="[Text]"/>
      <dgm:spPr>
        <a:solidFill>
          <a:srgbClr val="002060"/>
        </a:solidFill>
      </dgm:spPr>
      <dgm:t>
        <a:bodyPr/>
        <a:lstStyle/>
        <a:p>
          <a:pPr algn="ctr"/>
          <a:r>
            <a:rPr lang="en-US" b="1" u="sng" dirty="0"/>
            <a:t>LEADERSHIP</a:t>
          </a:r>
        </a:p>
        <a:p>
          <a:pPr marL="137160" algn="l"/>
          <a:r>
            <a:rPr lang="en-US" dirty="0"/>
            <a:t>Management of assigned duties and staff; guidance of the desired culture and behaviors; responsibility for making and upholding decisions; and ultimate answerability to customers</a:t>
          </a:r>
        </a:p>
      </dgm:t>
    </dgm:pt>
    <dgm:pt modelId="{C8323329-7F20-4C9E-8A6A-8380A5552ECB}" type="parTrans" cxnId="{E6C7404F-5298-4134-9CE5-F1B137252B5F}">
      <dgm:prSet/>
      <dgm:spPr/>
      <dgm:t>
        <a:bodyPr/>
        <a:lstStyle/>
        <a:p>
          <a:endParaRPr lang="en-US"/>
        </a:p>
      </dgm:t>
    </dgm:pt>
    <dgm:pt modelId="{7FF5AD4E-D7BE-4190-A98D-85DB15C8E0A9}" type="sibTrans" cxnId="{E6C7404F-5298-4134-9CE5-F1B137252B5F}">
      <dgm:prSet/>
      <dgm:spPr/>
      <dgm:t>
        <a:bodyPr/>
        <a:lstStyle/>
        <a:p>
          <a:endParaRPr lang="en-US"/>
        </a:p>
      </dgm:t>
    </dgm:pt>
    <dgm:pt modelId="{B8CF6270-94FA-41BD-875B-4954A1C83D46}" type="pres">
      <dgm:prSet presAssocID="{783ED011-D97C-403E-BF2B-DC9939CD51ED}" presName="diagram" presStyleCnt="0">
        <dgm:presLayoutVars>
          <dgm:dir/>
          <dgm:resizeHandles val="exact"/>
        </dgm:presLayoutVars>
      </dgm:prSet>
      <dgm:spPr/>
      <dgm:t>
        <a:bodyPr/>
        <a:lstStyle/>
        <a:p>
          <a:endParaRPr lang="en-US"/>
        </a:p>
      </dgm:t>
    </dgm:pt>
    <dgm:pt modelId="{164A1FD2-7B10-4E1D-8F12-1E0ABFE4EB9A}" type="pres">
      <dgm:prSet presAssocID="{D3999937-C052-4414-B899-4BAC2C592686}" presName="node" presStyleLbl="node1" presStyleIdx="0" presStyleCnt="6" custScaleY="144016">
        <dgm:presLayoutVars>
          <dgm:bulletEnabled val="1"/>
        </dgm:presLayoutVars>
      </dgm:prSet>
      <dgm:spPr/>
      <dgm:t>
        <a:bodyPr/>
        <a:lstStyle/>
        <a:p>
          <a:endParaRPr lang="en-US"/>
        </a:p>
      </dgm:t>
    </dgm:pt>
    <dgm:pt modelId="{DD7F8AD0-C254-4239-B653-8B18AD81C238}" type="pres">
      <dgm:prSet presAssocID="{DC4345E8-3E9E-41C2-A71B-D220B1D4E83D}" presName="sibTrans" presStyleCnt="0"/>
      <dgm:spPr/>
    </dgm:pt>
    <dgm:pt modelId="{DDC09219-7D4A-4A7E-8DB2-A0EF100A1DED}" type="pres">
      <dgm:prSet presAssocID="{DBCE47B1-C0EC-4C19-ABAA-24E7B703EE43}" presName="node" presStyleLbl="node1" presStyleIdx="1" presStyleCnt="6" custScaleY="144016">
        <dgm:presLayoutVars>
          <dgm:bulletEnabled val="1"/>
        </dgm:presLayoutVars>
      </dgm:prSet>
      <dgm:spPr/>
      <dgm:t>
        <a:bodyPr/>
        <a:lstStyle/>
        <a:p>
          <a:endParaRPr lang="en-US"/>
        </a:p>
      </dgm:t>
    </dgm:pt>
    <dgm:pt modelId="{534C3790-A1EA-4F79-92FE-30AF9FA013C9}" type="pres">
      <dgm:prSet presAssocID="{FE7CC536-EC4D-40D9-836D-30C4B7ECE614}" presName="sibTrans" presStyleCnt="0"/>
      <dgm:spPr/>
    </dgm:pt>
    <dgm:pt modelId="{64037625-457A-49ED-9286-E3C9099BE634}" type="pres">
      <dgm:prSet presAssocID="{6A0DEC86-E95E-464B-AD21-2301F9FA1FEC}" presName="node" presStyleLbl="node1" presStyleIdx="2" presStyleCnt="6" custScaleY="144016">
        <dgm:presLayoutVars>
          <dgm:bulletEnabled val="1"/>
        </dgm:presLayoutVars>
      </dgm:prSet>
      <dgm:spPr/>
      <dgm:t>
        <a:bodyPr/>
        <a:lstStyle/>
        <a:p>
          <a:endParaRPr lang="en-US"/>
        </a:p>
      </dgm:t>
    </dgm:pt>
    <dgm:pt modelId="{9D72CF34-20B9-4202-89E0-70D3EE8EE7A1}" type="pres">
      <dgm:prSet presAssocID="{98EF0C3C-E91E-43C1-B191-CC1408A45B43}" presName="sibTrans" presStyleCnt="0"/>
      <dgm:spPr/>
    </dgm:pt>
    <dgm:pt modelId="{CC4552AD-56BE-4028-A7A0-AF05495D1A98}" type="pres">
      <dgm:prSet presAssocID="{1193B78B-465B-4822-8DE3-236371C54779}" presName="node" presStyleLbl="node1" presStyleIdx="3" presStyleCnt="6" custScaleY="147259">
        <dgm:presLayoutVars>
          <dgm:bulletEnabled val="1"/>
        </dgm:presLayoutVars>
      </dgm:prSet>
      <dgm:spPr/>
      <dgm:t>
        <a:bodyPr/>
        <a:lstStyle/>
        <a:p>
          <a:endParaRPr lang="en-US"/>
        </a:p>
      </dgm:t>
    </dgm:pt>
    <dgm:pt modelId="{69938F04-64B5-49C0-A611-D2D9B0F65ED5}" type="pres">
      <dgm:prSet presAssocID="{AC04CA3E-4057-4C05-ADD2-636002400C59}" presName="sibTrans" presStyleCnt="0"/>
      <dgm:spPr/>
    </dgm:pt>
    <dgm:pt modelId="{8AB78804-C159-48AD-9D11-10D5E65625F3}" type="pres">
      <dgm:prSet presAssocID="{B656DE21-6941-4744-AF80-E01DF37512B1}" presName="node" presStyleLbl="node1" presStyleIdx="4" presStyleCnt="6" custScaleY="147259">
        <dgm:presLayoutVars>
          <dgm:bulletEnabled val="1"/>
        </dgm:presLayoutVars>
      </dgm:prSet>
      <dgm:spPr/>
      <dgm:t>
        <a:bodyPr/>
        <a:lstStyle/>
        <a:p>
          <a:endParaRPr lang="en-US"/>
        </a:p>
      </dgm:t>
    </dgm:pt>
    <dgm:pt modelId="{22B4C4B6-B89D-4665-8ACC-C0EA69E2AEDE}" type="pres">
      <dgm:prSet presAssocID="{3D98E8DF-BEE0-4E96-A925-FB5E693AC942}" presName="sibTrans" presStyleCnt="0"/>
      <dgm:spPr/>
    </dgm:pt>
    <dgm:pt modelId="{793D3716-68B1-4391-96BD-D0C6B848C1E3}" type="pres">
      <dgm:prSet presAssocID="{656FE793-684E-4211-904D-3C8FDF010FBF}" presName="node" presStyleLbl="node1" presStyleIdx="5" presStyleCnt="6" custScaleY="147259">
        <dgm:presLayoutVars>
          <dgm:bulletEnabled val="1"/>
        </dgm:presLayoutVars>
      </dgm:prSet>
      <dgm:spPr/>
      <dgm:t>
        <a:bodyPr/>
        <a:lstStyle/>
        <a:p>
          <a:endParaRPr lang="en-US"/>
        </a:p>
      </dgm:t>
    </dgm:pt>
  </dgm:ptLst>
  <dgm:cxnLst>
    <dgm:cxn modelId="{D314B4F9-134F-45BA-8FA8-22F9E813B448}" type="presOf" srcId="{B656DE21-6941-4744-AF80-E01DF37512B1}" destId="{8AB78804-C159-48AD-9D11-10D5E65625F3}" srcOrd="0" destOrd="0" presId="urn:microsoft.com/office/officeart/2005/8/layout/default"/>
    <dgm:cxn modelId="{480FEBD5-DF07-4F4B-8F49-D4F0527B5A1C}" type="presOf" srcId="{D3999937-C052-4414-B899-4BAC2C592686}" destId="{164A1FD2-7B10-4E1D-8F12-1E0ABFE4EB9A}" srcOrd="0" destOrd="0" presId="urn:microsoft.com/office/officeart/2005/8/layout/default"/>
    <dgm:cxn modelId="{CCF2B3DA-383C-45AD-9E95-AC3D3BF3107E}" type="presOf" srcId="{656FE793-684E-4211-904D-3C8FDF010FBF}" destId="{793D3716-68B1-4391-96BD-D0C6B848C1E3}" srcOrd="0" destOrd="0" presId="urn:microsoft.com/office/officeart/2005/8/layout/default"/>
    <dgm:cxn modelId="{C7B3BAC2-C381-4006-A48E-2ED39F4CA0C6}" type="presOf" srcId="{1193B78B-465B-4822-8DE3-236371C54779}" destId="{CC4552AD-56BE-4028-A7A0-AF05495D1A98}" srcOrd="0" destOrd="0" presId="urn:microsoft.com/office/officeart/2005/8/layout/default"/>
    <dgm:cxn modelId="{697A43FC-AB69-415F-963A-5F03FE869BAA}" type="presOf" srcId="{783ED011-D97C-403E-BF2B-DC9939CD51ED}" destId="{B8CF6270-94FA-41BD-875B-4954A1C83D46}" srcOrd="0" destOrd="0" presId="urn:microsoft.com/office/officeart/2005/8/layout/default"/>
    <dgm:cxn modelId="{EAE1282C-9C35-4153-A57C-5658B20DEACF}" srcId="{783ED011-D97C-403E-BF2B-DC9939CD51ED}" destId="{DBCE47B1-C0EC-4C19-ABAA-24E7B703EE43}" srcOrd="1" destOrd="0" parTransId="{21C27CE0-C43E-4169-BE2F-A4A6F4EF3485}" sibTransId="{FE7CC536-EC4D-40D9-836D-30C4B7ECE614}"/>
    <dgm:cxn modelId="{9745EC60-57AE-4737-B59B-78A63264B7F6}" type="presOf" srcId="{DBCE47B1-C0EC-4C19-ABAA-24E7B703EE43}" destId="{DDC09219-7D4A-4A7E-8DB2-A0EF100A1DED}" srcOrd="0" destOrd="0" presId="urn:microsoft.com/office/officeart/2005/8/layout/default"/>
    <dgm:cxn modelId="{E6C7404F-5298-4134-9CE5-F1B137252B5F}" srcId="{783ED011-D97C-403E-BF2B-DC9939CD51ED}" destId="{656FE793-684E-4211-904D-3C8FDF010FBF}" srcOrd="5" destOrd="0" parTransId="{C8323329-7F20-4C9E-8A6A-8380A5552ECB}" sibTransId="{7FF5AD4E-D7BE-4190-A98D-85DB15C8E0A9}"/>
    <dgm:cxn modelId="{202C2F25-4877-4AE2-8A72-47F2C51E29F2}" srcId="{783ED011-D97C-403E-BF2B-DC9939CD51ED}" destId="{B656DE21-6941-4744-AF80-E01DF37512B1}" srcOrd="4" destOrd="0" parTransId="{8D31BEB1-F29D-40F0-9CB0-64E3ED57B0A0}" sibTransId="{3D98E8DF-BEE0-4E96-A925-FB5E693AC942}"/>
    <dgm:cxn modelId="{B5CC1A4A-E8C6-48E0-852F-02CED4009EC0}" type="presOf" srcId="{6A0DEC86-E95E-464B-AD21-2301F9FA1FEC}" destId="{64037625-457A-49ED-9286-E3C9099BE634}" srcOrd="0" destOrd="0" presId="urn:microsoft.com/office/officeart/2005/8/layout/default"/>
    <dgm:cxn modelId="{9A0C8FDB-9A1B-483C-800F-5D82CF8F2DE4}" srcId="{783ED011-D97C-403E-BF2B-DC9939CD51ED}" destId="{D3999937-C052-4414-B899-4BAC2C592686}" srcOrd="0" destOrd="0" parTransId="{73C8170D-C743-41FB-9E37-50FDC70703AB}" sibTransId="{DC4345E8-3E9E-41C2-A71B-D220B1D4E83D}"/>
    <dgm:cxn modelId="{129862F4-63C0-4DDB-B5E6-0B645A38BB8F}" srcId="{783ED011-D97C-403E-BF2B-DC9939CD51ED}" destId="{1193B78B-465B-4822-8DE3-236371C54779}" srcOrd="3" destOrd="0" parTransId="{5F02EE62-54D3-41F6-A105-AAFDA4B78F88}" sibTransId="{AC04CA3E-4057-4C05-ADD2-636002400C59}"/>
    <dgm:cxn modelId="{16F0A970-9EE0-4FA2-9FF3-B180C9F156FC}" srcId="{783ED011-D97C-403E-BF2B-DC9939CD51ED}" destId="{6A0DEC86-E95E-464B-AD21-2301F9FA1FEC}" srcOrd="2" destOrd="0" parTransId="{78DA511A-2E02-4C33-9C67-AFDBA9A68874}" sibTransId="{98EF0C3C-E91E-43C1-B191-CC1408A45B43}"/>
    <dgm:cxn modelId="{65FCD3E1-15E6-4F96-A454-FFDD26E3EC5B}" type="presParOf" srcId="{B8CF6270-94FA-41BD-875B-4954A1C83D46}" destId="{164A1FD2-7B10-4E1D-8F12-1E0ABFE4EB9A}" srcOrd="0" destOrd="0" presId="urn:microsoft.com/office/officeart/2005/8/layout/default"/>
    <dgm:cxn modelId="{F81CE133-CA51-427F-B645-B7B08163AD06}" type="presParOf" srcId="{B8CF6270-94FA-41BD-875B-4954A1C83D46}" destId="{DD7F8AD0-C254-4239-B653-8B18AD81C238}" srcOrd="1" destOrd="0" presId="urn:microsoft.com/office/officeart/2005/8/layout/default"/>
    <dgm:cxn modelId="{2119611E-599D-4819-B9CB-00CCEDAB7274}" type="presParOf" srcId="{B8CF6270-94FA-41BD-875B-4954A1C83D46}" destId="{DDC09219-7D4A-4A7E-8DB2-A0EF100A1DED}" srcOrd="2" destOrd="0" presId="urn:microsoft.com/office/officeart/2005/8/layout/default"/>
    <dgm:cxn modelId="{AFFC01D3-0707-44A0-BE24-475B84288DAD}" type="presParOf" srcId="{B8CF6270-94FA-41BD-875B-4954A1C83D46}" destId="{534C3790-A1EA-4F79-92FE-30AF9FA013C9}" srcOrd="3" destOrd="0" presId="urn:microsoft.com/office/officeart/2005/8/layout/default"/>
    <dgm:cxn modelId="{863067F9-D766-4221-90C3-3CCEFDE1809E}" type="presParOf" srcId="{B8CF6270-94FA-41BD-875B-4954A1C83D46}" destId="{64037625-457A-49ED-9286-E3C9099BE634}" srcOrd="4" destOrd="0" presId="urn:microsoft.com/office/officeart/2005/8/layout/default"/>
    <dgm:cxn modelId="{EEE9FD53-EF75-46F8-89E9-EF3585689644}" type="presParOf" srcId="{B8CF6270-94FA-41BD-875B-4954A1C83D46}" destId="{9D72CF34-20B9-4202-89E0-70D3EE8EE7A1}" srcOrd="5" destOrd="0" presId="urn:microsoft.com/office/officeart/2005/8/layout/default"/>
    <dgm:cxn modelId="{1BF1473C-9EDE-4408-B7A1-14BFAA8A59FE}" type="presParOf" srcId="{B8CF6270-94FA-41BD-875B-4954A1C83D46}" destId="{CC4552AD-56BE-4028-A7A0-AF05495D1A98}" srcOrd="6" destOrd="0" presId="urn:microsoft.com/office/officeart/2005/8/layout/default"/>
    <dgm:cxn modelId="{9D514A0B-E16D-419C-8443-94F975ABA699}" type="presParOf" srcId="{B8CF6270-94FA-41BD-875B-4954A1C83D46}" destId="{69938F04-64B5-49C0-A611-D2D9B0F65ED5}" srcOrd="7" destOrd="0" presId="urn:microsoft.com/office/officeart/2005/8/layout/default"/>
    <dgm:cxn modelId="{78F172A5-C734-4A97-85F5-14905BBF29AC}" type="presParOf" srcId="{B8CF6270-94FA-41BD-875B-4954A1C83D46}" destId="{8AB78804-C159-48AD-9D11-10D5E65625F3}" srcOrd="8" destOrd="0" presId="urn:microsoft.com/office/officeart/2005/8/layout/default"/>
    <dgm:cxn modelId="{30194CF7-DEAC-43C3-B8AD-BE067964C17F}" type="presParOf" srcId="{B8CF6270-94FA-41BD-875B-4954A1C83D46}" destId="{22B4C4B6-B89D-4665-8ACC-C0EA69E2AEDE}" srcOrd="9" destOrd="0" presId="urn:microsoft.com/office/officeart/2005/8/layout/default"/>
    <dgm:cxn modelId="{D513EE66-C452-4736-9C76-9152CB3836E8}" type="presParOf" srcId="{B8CF6270-94FA-41BD-875B-4954A1C83D46}" destId="{793D3716-68B1-4391-96BD-D0C6B848C1E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8719C-4F67-4B7C-B9BB-D74215C2C01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ADF93A00-EC00-47CE-A591-B69B66F6C247}">
      <dgm:prSet phldrT="[Text]"/>
      <dgm:spPr/>
      <dgm:t>
        <a:bodyPr/>
        <a:lstStyle/>
        <a:p>
          <a:r>
            <a:rPr lang="en-US" b="1" dirty="0" smtClean="0"/>
            <a:t>Leadership </a:t>
          </a:r>
        </a:p>
        <a:p>
          <a:r>
            <a:rPr lang="en-US" b="1" dirty="0" smtClean="0"/>
            <a:t>(</a:t>
          </a:r>
          <a:r>
            <a:rPr lang="en-US" b="1" dirty="0"/>
            <a:t>Salaried, Volunteer)</a:t>
          </a:r>
        </a:p>
      </dgm:t>
    </dgm:pt>
    <dgm:pt modelId="{F6966F2A-7A69-46BF-B29F-95CD632796E1}" type="parTrans" cxnId="{172ECE88-DF5E-4794-B101-CE28AA2F1F7C}">
      <dgm:prSet/>
      <dgm:spPr/>
      <dgm:t>
        <a:bodyPr/>
        <a:lstStyle/>
        <a:p>
          <a:endParaRPr lang="en-US" b="1"/>
        </a:p>
      </dgm:t>
    </dgm:pt>
    <dgm:pt modelId="{F0FCF4A7-2527-4EB8-BBB3-1D12E9A956A5}" type="sibTrans" cxnId="{172ECE88-DF5E-4794-B101-CE28AA2F1F7C}">
      <dgm:prSet/>
      <dgm:spPr/>
      <dgm:t>
        <a:bodyPr/>
        <a:lstStyle/>
        <a:p>
          <a:endParaRPr lang="en-US" b="1"/>
        </a:p>
      </dgm:t>
    </dgm:pt>
    <dgm:pt modelId="{B676F609-70A1-4B56-B3A0-0CE90E0BA8F3}">
      <dgm:prSet phldrT="[Text]" custT="1"/>
      <dgm:spPr/>
      <dgm:t>
        <a:bodyPr/>
        <a:lstStyle/>
        <a:p>
          <a:r>
            <a:rPr lang="en-US" sz="1400" b="1" dirty="0"/>
            <a:t>President</a:t>
          </a:r>
        </a:p>
      </dgm:t>
    </dgm:pt>
    <dgm:pt modelId="{75FA6155-7AAD-4791-B92A-21E4453964BF}" type="parTrans" cxnId="{D903EF7D-CAB9-48F8-933C-DC03624378A4}">
      <dgm:prSet/>
      <dgm:spPr/>
      <dgm:t>
        <a:bodyPr/>
        <a:lstStyle/>
        <a:p>
          <a:endParaRPr lang="en-US" b="1"/>
        </a:p>
      </dgm:t>
    </dgm:pt>
    <dgm:pt modelId="{15377C84-2DB9-4FCD-888F-8472C17C2D40}" type="sibTrans" cxnId="{D903EF7D-CAB9-48F8-933C-DC03624378A4}">
      <dgm:prSet/>
      <dgm:spPr/>
      <dgm:t>
        <a:bodyPr/>
        <a:lstStyle/>
        <a:p>
          <a:endParaRPr lang="en-US" b="1"/>
        </a:p>
      </dgm:t>
    </dgm:pt>
    <dgm:pt modelId="{52966288-6CEF-4C3C-9D02-0B77CE10D7CD}">
      <dgm:prSet phldrT="[Text]"/>
      <dgm:spPr/>
      <dgm:t>
        <a:bodyPr/>
        <a:lstStyle/>
        <a:p>
          <a:r>
            <a:rPr lang="en-US" b="1" dirty="0" smtClean="0"/>
            <a:t>Member Facing</a:t>
          </a:r>
          <a:endParaRPr lang="en-US" b="1" dirty="0"/>
        </a:p>
        <a:p>
          <a:r>
            <a:rPr lang="en-US" b="1" dirty="0" smtClean="0"/>
            <a:t>(Office</a:t>
          </a:r>
          <a:r>
            <a:rPr lang="en-US" b="1" dirty="0"/>
            <a:t>, Events, Shows, Awards)</a:t>
          </a:r>
        </a:p>
      </dgm:t>
    </dgm:pt>
    <dgm:pt modelId="{5EBFEA86-B06A-4A87-B1BC-B53776973A42}" type="parTrans" cxnId="{3C89944E-86F9-4308-962C-B8D9E97CC5B0}">
      <dgm:prSet/>
      <dgm:spPr/>
      <dgm:t>
        <a:bodyPr/>
        <a:lstStyle/>
        <a:p>
          <a:endParaRPr lang="en-US" b="1"/>
        </a:p>
      </dgm:t>
    </dgm:pt>
    <dgm:pt modelId="{A639C3A6-454C-4FB5-81E5-87051A913C2D}" type="sibTrans" cxnId="{3C89944E-86F9-4308-962C-B8D9E97CC5B0}">
      <dgm:prSet/>
      <dgm:spPr/>
      <dgm:t>
        <a:bodyPr/>
        <a:lstStyle/>
        <a:p>
          <a:endParaRPr lang="en-US" b="1"/>
        </a:p>
      </dgm:t>
    </dgm:pt>
    <dgm:pt modelId="{81CF76AC-BE20-47B5-9281-1D4B062346AC}">
      <dgm:prSet phldrT="[Text]" custT="1"/>
      <dgm:spPr/>
      <dgm:t>
        <a:bodyPr/>
        <a:lstStyle/>
        <a:p>
          <a:r>
            <a:rPr lang="en-US" sz="1400" b="1" dirty="0"/>
            <a:t>Service and Operations Teams</a:t>
          </a:r>
        </a:p>
      </dgm:t>
    </dgm:pt>
    <dgm:pt modelId="{A0181221-47FB-4EF1-99D9-3CF24DE6A90D}" type="parTrans" cxnId="{14100D5C-1220-4705-A7B9-62AAF6D188F1}">
      <dgm:prSet/>
      <dgm:spPr/>
      <dgm:t>
        <a:bodyPr/>
        <a:lstStyle/>
        <a:p>
          <a:endParaRPr lang="en-US" b="1"/>
        </a:p>
      </dgm:t>
    </dgm:pt>
    <dgm:pt modelId="{881EF24A-8F51-4B7C-B14A-7875FC071EF0}" type="sibTrans" cxnId="{14100D5C-1220-4705-A7B9-62AAF6D188F1}">
      <dgm:prSet/>
      <dgm:spPr/>
      <dgm:t>
        <a:bodyPr/>
        <a:lstStyle/>
        <a:p>
          <a:endParaRPr lang="en-US" b="1"/>
        </a:p>
      </dgm:t>
    </dgm:pt>
    <dgm:pt modelId="{B153B6AA-CEA0-4D44-9A0D-0EDF325EDD86}">
      <dgm:prSet phldrT="[Text]"/>
      <dgm:spPr/>
      <dgm:t>
        <a:bodyPr/>
        <a:lstStyle/>
        <a:p>
          <a:r>
            <a:rPr lang="en-US" b="1" dirty="0" smtClean="0"/>
            <a:t>Marketing/ Potential </a:t>
          </a:r>
          <a:r>
            <a:rPr lang="en-US" b="1" dirty="0"/>
            <a:t>New Members/ Organization Growth</a:t>
          </a:r>
        </a:p>
      </dgm:t>
    </dgm:pt>
    <dgm:pt modelId="{68579A31-6974-4BE3-A253-814280456042}" type="parTrans" cxnId="{42E210FF-6B75-4D9C-84C7-E102B7072FEF}">
      <dgm:prSet/>
      <dgm:spPr/>
      <dgm:t>
        <a:bodyPr/>
        <a:lstStyle/>
        <a:p>
          <a:endParaRPr lang="en-US" b="1"/>
        </a:p>
      </dgm:t>
    </dgm:pt>
    <dgm:pt modelId="{BCFC3363-23EE-48F5-9665-04E66EDC1F59}" type="sibTrans" cxnId="{42E210FF-6B75-4D9C-84C7-E102B7072FEF}">
      <dgm:prSet/>
      <dgm:spPr/>
      <dgm:t>
        <a:bodyPr/>
        <a:lstStyle/>
        <a:p>
          <a:endParaRPr lang="en-US" b="1"/>
        </a:p>
      </dgm:t>
    </dgm:pt>
    <dgm:pt modelId="{6EEFEDCC-32BA-4DFB-B34C-B3A166C7889A}">
      <dgm:prSet phldrT="[Text]"/>
      <dgm:spPr/>
      <dgm:t>
        <a:bodyPr/>
        <a:lstStyle/>
        <a:p>
          <a:r>
            <a:rPr lang="en-US" b="1" dirty="0" smtClean="0"/>
            <a:t>Operations</a:t>
          </a:r>
          <a:endParaRPr lang="en-US" b="1" dirty="0"/>
        </a:p>
        <a:p>
          <a:r>
            <a:rPr lang="en-US" b="1" dirty="0" smtClean="0"/>
            <a:t>(“Running the Business”)</a:t>
          </a:r>
          <a:endParaRPr lang="en-US" b="1" dirty="0"/>
        </a:p>
      </dgm:t>
    </dgm:pt>
    <dgm:pt modelId="{074D4F4B-317B-47DC-8E33-403302D8D14E}" type="parTrans" cxnId="{A6F27959-BA67-4DCE-97C6-A02F8630A32A}">
      <dgm:prSet/>
      <dgm:spPr/>
      <dgm:t>
        <a:bodyPr/>
        <a:lstStyle/>
        <a:p>
          <a:endParaRPr lang="en-US" b="1"/>
        </a:p>
      </dgm:t>
    </dgm:pt>
    <dgm:pt modelId="{8A7CE2A7-0A2C-4037-B6C0-CB84917A01F0}" type="sibTrans" cxnId="{A6F27959-BA67-4DCE-97C6-A02F8630A32A}">
      <dgm:prSet/>
      <dgm:spPr/>
      <dgm:t>
        <a:bodyPr/>
        <a:lstStyle/>
        <a:p>
          <a:endParaRPr lang="en-US" b="1"/>
        </a:p>
      </dgm:t>
    </dgm:pt>
    <dgm:pt modelId="{2498EC5C-0807-4A7E-9F47-1A5545785702}">
      <dgm:prSet phldrT="[Text]" custT="1"/>
      <dgm:spPr/>
      <dgm:t>
        <a:bodyPr/>
        <a:lstStyle/>
        <a:p>
          <a:r>
            <a:rPr lang="en-US" sz="1400" b="1" dirty="0" smtClean="0"/>
            <a:t>ERP/Back Office</a:t>
          </a:r>
          <a:endParaRPr lang="en-US" sz="1400" b="1" dirty="0"/>
        </a:p>
      </dgm:t>
    </dgm:pt>
    <dgm:pt modelId="{67839687-E503-42C6-9F3C-A483873AA52F}" type="parTrans" cxnId="{F9624A69-19E2-4E4E-A82E-AE91827F1C00}">
      <dgm:prSet/>
      <dgm:spPr/>
      <dgm:t>
        <a:bodyPr/>
        <a:lstStyle/>
        <a:p>
          <a:endParaRPr lang="en-US" b="1"/>
        </a:p>
      </dgm:t>
    </dgm:pt>
    <dgm:pt modelId="{D8BFBD1D-5264-413C-BFDD-F421957B0262}" type="sibTrans" cxnId="{F9624A69-19E2-4E4E-A82E-AE91827F1C00}">
      <dgm:prSet/>
      <dgm:spPr/>
      <dgm:t>
        <a:bodyPr/>
        <a:lstStyle/>
        <a:p>
          <a:endParaRPr lang="en-US" b="1"/>
        </a:p>
      </dgm:t>
    </dgm:pt>
    <dgm:pt modelId="{2394472D-22AF-4AE4-8B84-75BE34160651}">
      <dgm:prSet phldrT="[Text]" custT="1"/>
      <dgm:spPr/>
      <dgm:t>
        <a:bodyPr/>
        <a:lstStyle/>
        <a:p>
          <a:r>
            <a:rPr lang="en-US" sz="1400" b="1" dirty="0"/>
            <a:t>Board</a:t>
          </a:r>
        </a:p>
      </dgm:t>
    </dgm:pt>
    <dgm:pt modelId="{B9CB11A2-5FEF-4738-A712-79F53CE193A2}" type="parTrans" cxnId="{5B73DBC1-135F-41D1-B704-6DF3EB02D053}">
      <dgm:prSet/>
      <dgm:spPr/>
      <dgm:t>
        <a:bodyPr/>
        <a:lstStyle/>
        <a:p>
          <a:endParaRPr lang="en-US" b="1"/>
        </a:p>
      </dgm:t>
    </dgm:pt>
    <dgm:pt modelId="{E11119C0-8384-4250-B6DA-38BA064FA9E8}" type="sibTrans" cxnId="{5B73DBC1-135F-41D1-B704-6DF3EB02D053}">
      <dgm:prSet/>
      <dgm:spPr/>
      <dgm:t>
        <a:bodyPr/>
        <a:lstStyle/>
        <a:p>
          <a:endParaRPr lang="en-US" b="1"/>
        </a:p>
      </dgm:t>
    </dgm:pt>
    <dgm:pt modelId="{8BAF5A0A-6A15-4A62-89B1-7B451432D347}">
      <dgm:prSet phldrT="[Text]" custT="1"/>
      <dgm:spPr/>
      <dgm:t>
        <a:bodyPr/>
        <a:lstStyle/>
        <a:p>
          <a:endParaRPr lang="en-US" sz="1400" b="1" dirty="0"/>
        </a:p>
      </dgm:t>
    </dgm:pt>
    <dgm:pt modelId="{232FDDE3-A0E8-4A4D-A368-60AB12E5C518}" type="parTrans" cxnId="{FE2B7803-C650-4857-90C1-CC05E730A670}">
      <dgm:prSet/>
      <dgm:spPr/>
      <dgm:t>
        <a:bodyPr/>
        <a:lstStyle/>
        <a:p>
          <a:endParaRPr lang="en-US" b="1"/>
        </a:p>
      </dgm:t>
    </dgm:pt>
    <dgm:pt modelId="{3FE2D93C-09F3-4DB4-94AF-A38969976AAC}" type="sibTrans" cxnId="{FE2B7803-C650-4857-90C1-CC05E730A670}">
      <dgm:prSet/>
      <dgm:spPr/>
      <dgm:t>
        <a:bodyPr/>
        <a:lstStyle/>
        <a:p>
          <a:endParaRPr lang="en-US" b="1"/>
        </a:p>
      </dgm:t>
    </dgm:pt>
    <dgm:pt modelId="{B2EE396A-EF82-4627-8C1B-9C470E7F271C}">
      <dgm:prSet phldrT="[Text]"/>
      <dgm:spPr/>
      <dgm:t>
        <a:bodyPr/>
        <a:lstStyle/>
        <a:p>
          <a:endParaRPr lang="en-US" sz="1200" b="1" dirty="0"/>
        </a:p>
      </dgm:t>
    </dgm:pt>
    <dgm:pt modelId="{0D47A62E-369E-4F6B-A1C6-7FC6C67E9AB2}" type="parTrans" cxnId="{25B883FA-A829-4C70-9963-E2C4CF6A3B79}">
      <dgm:prSet/>
      <dgm:spPr/>
      <dgm:t>
        <a:bodyPr/>
        <a:lstStyle/>
        <a:p>
          <a:endParaRPr lang="en-US" b="1"/>
        </a:p>
      </dgm:t>
    </dgm:pt>
    <dgm:pt modelId="{3D4E4E84-349D-4EAC-A855-EBE4ADFBFC34}" type="sibTrans" cxnId="{25B883FA-A829-4C70-9963-E2C4CF6A3B79}">
      <dgm:prSet/>
      <dgm:spPr/>
      <dgm:t>
        <a:bodyPr/>
        <a:lstStyle/>
        <a:p>
          <a:endParaRPr lang="en-US" b="1"/>
        </a:p>
      </dgm:t>
    </dgm:pt>
    <dgm:pt modelId="{84E6325E-5922-47A7-91DE-CA3D82C5ED7E}">
      <dgm:prSet phldrT="[Text]" custT="1"/>
      <dgm:spPr/>
      <dgm:t>
        <a:bodyPr/>
        <a:lstStyle/>
        <a:p>
          <a:pPr marL="228600"/>
          <a:r>
            <a:rPr lang="en-US" sz="1400" b="1" dirty="0"/>
            <a:t>Cross-Over</a:t>
          </a:r>
        </a:p>
      </dgm:t>
    </dgm:pt>
    <dgm:pt modelId="{92E6FF9E-4A36-4402-ABA2-63FD91C33B86}" type="sibTrans" cxnId="{83F1B213-4E0A-49C0-BB24-0812A5174EE6}">
      <dgm:prSet/>
      <dgm:spPr/>
      <dgm:t>
        <a:bodyPr/>
        <a:lstStyle/>
        <a:p>
          <a:endParaRPr lang="en-US" b="1"/>
        </a:p>
      </dgm:t>
    </dgm:pt>
    <dgm:pt modelId="{24641306-8045-425F-9069-FE4F0469C4AF}" type="parTrans" cxnId="{83F1B213-4E0A-49C0-BB24-0812A5174EE6}">
      <dgm:prSet/>
      <dgm:spPr/>
      <dgm:t>
        <a:bodyPr/>
        <a:lstStyle/>
        <a:p>
          <a:endParaRPr lang="en-US" b="1"/>
        </a:p>
      </dgm:t>
    </dgm:pt>
    <dgm:pt modelId="{14B645C4-C3E0-4EB1-A3C5-D2AECD9ABEF4}">
      <dgm:prSet phldrT="[Text]" custT="1"/>
      <dgm:spPr/>
      <dgm:t>
        <a:bodyPr/>
        <a:lstStyle/>
        <a:p>
          <a:endParaRPr lang="en-US" sz="1400" b="1" dirty="0"/>
        </a:p>
      </dgm:t>
    </dgm:pt>
    <dgm:pt modelId="{C3906650-B007-40DC-94A3-1D257030C508}" type="parTrans" cxnId="{AC9D8027-844C-439B-A5AF-BE2D2ED9FDDD}">
      <dgm:prSet/>
      <dgm:spPr/>
      <dgm:t>
        <a:bodyPr/>
        <a:lstStyle/>
        <a:p>
          <a:endParaRPr lang="en-US" b="1"/>
        </a:p>
      </dgm:t>
    </dgm:pt>
    <dgm:pt modelId="{2BE00DBC-5E8B-4D92-99DB-9FDD2CD50AF0}" type="sibTrans" cxnId="{AC9D8027-844C-439B-A5AF-BE2D2ED9FDDD}">
      <dgm:prSet/>
      <dgm:spPr/>
      <dgm:t>
        <a:bodyPr/>
        <a:lstStyle/>
        <a:p>
          <a:endParaRPr lang="en-US" b="1"/>
        </a:p>
      </dgm:t>
    </dgm:pt>
    <dgm:pt modelId="{C49B0309-019A-4CEC-8D4B-4AB938872DCF}">
      <dgm:prSet phldrT="[Text]" custT="1"/>
      <dgm:spPr/>
      <dgm:t>
        <a:bodyPr/>
        <a:lstStyle/>
        <a:p>
          <a:r>
            <a:rPr lang="en-US" sz="1400" b="1" dirty="0"/>
            <a:t>Office </a:t>
          </a:r>
          <a:r>
            <a:rPr lang="en-US" sz="1400" b="1" dirty="0" smtClean="0"/>
            <a:t>Management/ ERP</a:t>
          </a:r>
          <a:endParaRPr lang="en-US" sz="1400" b="1" dirty="0"/>
        </a:p>
      </dgm:t>
    </dgm:pt>
    <dgm:pt modelId="{50522F89-9FAF-40F6-87EB-8ECDF8434D8D}" type="parTrans" cxnId="{4F522FA8-EE68-4F4A-94DC-3872096E86CA}">
      <dgm:prSet/>
      <dgm:spPr/>
      <dgm:t>
        <a:bodyPr/>
        <a:lstStyle/>
        <a:p>
          <a:endParaRPr lang="en-US" b="1"/>
        </a:p>
      </dgm:t>
    </dgm:pt>
    <dgm:pt modelId="{5CA95BDA-A9A5-4B3D-865C-78ECAE1EFEC2}" type="sibTrans" cxnId="{4F522FA8-EE68-4F4A-94DC-3872096E86CA}">
      <dgm:prSet/>
      <dgm:spPr/>
      <dgm:t>
        <a:bodyPr/>
        <a:lstStyle/>
        <a:p>
          <a:endParaRPr lang="en-US" b="1"/>
        </a:p>
      </dgm:t>
    </dgm:pt>
    <dgm:pt modelId="{00591F63-6A28-4825-A68D-D210E51A4082}">
      <dgm:prSet phldrT="[Text]" custT="1"/>
      <dgm:spPr/>
      <dgm:t>
        <a:bodyPr/>
        <a:lstStyle/>
        <a:p>
          <a:r>
            <a:rPr lang="en-US" sz="1400" b="1" dirty="0"/>
            <a:t>Shows and Events</a:t>
          </a:r>
        </a:p>
      </dgm:t>
    </dgm:pt>
    <dgm:pt modelId="{F380A3D8-80C6-4FEF-A396-9B649E9434FE}" type="parTrans" cxnId="{2668D9B5-8466-4E1D-B1A3-223DF6234DC5}">
      <dgm:prSet/>
      <dgm:spPr/>
      <dgm:t>
        <a:bodyPr/>
        <a:lstStyle/>
        <a:p>
          <a:endParaRPr lang="en-US" b="1"/>
        </a:p>
      </dgm:t>
    </dgm:pt>
    <dgm:pt modelId="{290B228B-26B2-4222-A2D8-F2EBF3B3656B}" type="sibTrans" cxnId="{2668D9B5-8466-4E1D-B1A3-223DF6234DC5}">
      <dgm:prSet/>
      <dgm:spPr/>
      <dgm:t>
        <a:bodyPr/>
        <a:lstStyle/>
        <a:p>
          <a:endParaRPr lang="en-US" b="1"/>
        </a:p>
      </dgm:t>
    </dgm:pt>
    <dgm:pt modelId="{2B224F1E-D5A9-450E-BE36-FFA421FEEF5F}">
      <dgm:prSet phldrT="[Text]" custT="1"/>
      <dgm:spPr/>
      <dgm:t>
        <a:bodyPr/>
        <a:lstStyle/>
        <a:p>
          <a:r>
            <a:rPr lang="en-US" sz="1400" b="1" dirty="0"/>
            <a:t>Awards</a:t>
          </a:r>
        </a:p>
      </dgm:t>
    </dgm:pt>
    <dgm:pt modelId="{28B696D0-B09F-4F86-BE7F-39BF97900C56}" type="parTrans" cxnId="{84EB82BF-0830-4D89-943C-C88D4149BC23}">
      <dgm:prSet/>
      <dgm:spPr/>
      <dgm:t>
        <a:bodyPr/>
        <a:lstStyle/>
        <a:p>
          <a:endParaRPr lang="en-US" b="1"/>
        </a:p>
      </dgm:t>
    </dgm:pt>
    <dgm:pt modelId="{10E6C84D-9DBA-46D4-BA46-1025E68D5236}" type="sibTrans" cxnId="{84EB82BF-0830-4D89-943C-C88D4149BC23}">
      <dgm:prSet/>
      <dgm:spPr/>
      <dgm:t>
        <a:bodyPr/>
        <a:lstStyle/>
        <a:p>
          <a:endParaRPr lang="en-US" b="1"/>
        </a:p>
      </dgm:t>
    </dgm:pt>
    <dgm:pt modelId="{7CA64B4A-FF6E-4F86-82DC-23A5B542DE7C}">
      <dgm:prSet phldrT="[Text]" custT="1"/>
      <dgm:spPr/>
      <dgm:t>
        <a:bodyPr/>
        <a:lstStyle/>
        <a:p>
          <a:pPr marL="228600"/>
          <a:r>
            <a:rPr lang="en-US" sz="1400" b="1" dirty="0"/>
            <a:t>Special Events</a:t>
          </a:r>
        </a:p>
      </dgm:t>
    </dgm:pt>
    <dgm:pt modelId="{AD714AEA-5024-47F4-A44C-91ABC4AA0333}" type="parTrans" cxnId="{15B1219D-7B26-45FF-B89A-5459079AD578}">
      <dgm:prSet/>
      <dgm:spPr/>
      <dgm:t>
        <a:bodyPr/>
        <a:lstStyle/>
        <a:p>
          <a:endParaRPr lang="en-US" b="1"/>
        </a:p>
      </dgm:t>
    </dgm:pt>
    <dgm:pt modelId="{4AFC31AE-6769-47B2-8A3F-70B8E150D506}" type="sibTrans" cxnId="{15B1219D-7B26-45FF-B89A-5459079AD578}">
      <dgm:prSet/>
      <dgm:spPr/>
      <dgm:t>
        <a:bodyPr/>
        <a:lstStyle/>
        <a:p>
          <a:endParaRPr lang="en-US" b="1"/>
        </a:p>
      </dgm:t>
    </dgm:pt>
    <dgm:pt modelId="{B97EBA1A-1819-4A50-9BF2-026745FFF97A}">
      <dgm:prSet phldrT="[Text]" custT="1"/>
      <dgm:spPr/>
      <dgm:t>
        <a:bodyPr/>
        <a:lstStyle/>
        <a:p>
          <a:pPr marL="228600"/>
          <a:r>
            <a:rPr lang="en-US" sz="1400" b="1" dirty="0"/>
            <a:t>Expanded Registrations</a:t>
          </a:r>
        </a:p>
      </dgm:t>
    </dgm:pt>
    <dgm:pt modelId="{652888A7-794A-46E0-91C3-759DFAFDC475}" type="parTrans" cxnId="{6C02531F-003D-4DF4-996B-E32F0BEE30F2}">
      <dgm:prSet/>
      <dgm:spPr/>
      <dgm:t>
        <a:bodyPr/>
        <a:lstStyle/>
        <a:p>
          <a:endParaRPr lang="en-US" b="1"/>
        </a:p>
      </dgm:t>
    </dgm:pt>
    <dgm:pt modelId="{DED21547-D53A-42D2-99F5-2EEC63C3FFD8}" type="sibTrans" cxnId="{6C02531F-003D-4DF4-996B-E32F0BEE30F2}">
      <dgm:prSet/>
      <dgm:spPr/>
      <dgm:t>
        <a:bodyPr/>
        <a:lstStyle/>
        <a:p>
          <a:endParaRPr lang="en-US" b="1"/>
        </a:p>
      </dgm:t>
    </dgm:pt>
    <dgm:pt modelId="{7A634C30-6672-498B-BB39-E9A7799DDA7B}">
      <dgm:prSet phldrT="[Text]" custT="1"/>
      <dgm:spPr/>
      <dgm:t>
        <a:bodyPr/>
        <a:lstStyle/>
        <a:p>
          <a:r>
            <a:rPr lang="en-US" sz="1400" b="1" dirty="0" smtClean="0"/>
            <a:t>Operations</a:t>
          </a:r>
          <a:endParaRPr lang="en-US" sz="1400" b="1" dirty="0"/>
        </a:p>
      </dgm:t>
    </dgm:pt>
    <dgm:pt modelId="{C2188A35-20D9-44E4-8B80-78348CAB3CB2}" type="parTrans" cxnId="{117F01D6-9094-4EC8-A8C6-3BCA493E046C}">
      <dgm:prSet/>
      <dgm:spPr/>
      <dgm:t>
        <a:bodyPr/>
        <a:lstStyle/>
        <a:p>
          <a:endParaRPr lang="en-US"/>
        </a:p>
      </dgm:t>
    </dgm:pt>
    <dgm:pt modelId="{3A4F6FC4-671B-4DD1-9256-876B2070DD89}" type="sibTrans" cxnId="{117F01D6-9094-4EC8-A8C6-3BCA493E046C}">
      <dgm:prSet/>
      <dgm:spPr/>
      <dgm:t>
        <a:bodyPr/>
        <a:lstStyle/>
        <a:p>
          <a:endParaRPr lang="en-US"/>
        </a:p>
      </dgm:t>
    </dgm:pt>
    <dgm:pt modelId="{101CB1D6-258A-4DAE-991D-BB9B1EBFD58B}">
      <dgm:prSet phldrT="[Text]" custT="1"/>
      <dgm:spPr/>
      <dgm:t>
        <a:bodyPr/>
        <a:lstStyle/>
        <a:p>
          <a:r>
            <a:rPr lang="en-US" sz="1400" b="1" dirty="0" smtClean="0"/>
            <a:t>IT</a:t>
          </a:r>
          <a:endParaRPr lang="en-US" sz="1400" b="1" dirty="0"/>
        </a:p>
      </dgm:t>
    </dgm:pt>
    <dgm:pt modelId="{643EA47D-F4AA-4631-AEBC-482A95C26484}" type="parTrans" cxnId="{DFD22F8F-DB63-46AF-9748-A5E3DDA529B8}">
      <dgm:prSet/>
      <dgm:spPr/>
      <dgm:t>
        <a:bodyPr/>
        <a:lstStyle/>
        <a:p>
          <a:endParaRPr lang="en-US"/>
        </a:p>
      </dgm:t>
    </dgm:pt>
    <dgm:pt modelId="{BC705391-1682-4D52-A5BE-8658F6483578}" type="sibTrans" cxnId="{DFD22F8F-DB63-46AF-9748-A5E3DDA529B8}">
      <dgm:prSet/>
      <dgm:spPr/>
      <dgm:t>
        <a:bodyPr/>
        <a:lstStyle/>
        <a:p>
          <a:endParaRPr lang="en-US"/>
        </a:p>
      </dgm:t>
    </dgm:pt>
    <dgm:pt modelId="{5A2D655C-BCDF-4535-A9D1-807E9BC2BF51}">
      <dgm:prSet phldrT="[Text]" custT="1"/>
      <dgm:spPr/>
      <dgm:t>
        <a:bodyPr/>
        <a:lstStyle/>
        <a:p>
          <a:r>
            <a:rPr lang="en-US" sz="1400" b="1" dirty="0" smtClean="0"/>
            <a:t>Processes</a:t>
          </a:r>
          <a:endParaRPr lang="en-US" sz="1400" b="1" dirty="0"/>
        </a:p>
      </dgm:t>
    </dgm:pt>
    <dgm:pt modelId="{1C07FEC5-AF2C-4AD9-A892-6C7BB3D7C1CC}" type="parTrans" cxnId="{31E3BFC9-3BFC-4EA5-A81A-45330E1C9018}">
      <dgm:prSet/>
      <dgm:spPr/>
      <dgm:t>
        <a:bodyPr/>
        <a:lstStyle/>
        <a:p>
          <a:endParaRPr lang="en-US"/>
        </a:p>
      </dgm:t>
    </dgm:pt>
    <dgm:pt modelId="{7B4FCBED-60A1-4DAA-8DD7-9A88F2D5F798}" type="sibTrans" cxnId="{31E3BFC9-3BFC-4EA5-A81A-45330E1C9018}">
      <dgm:prSet/>
      <dgm:spPr/>
      <dgm:t>
        <a:bodyPr/>
        <a:lstStyle/>
        <a:p>
          <a:endParaRPr lang="en-US"/>
        </a:p>
      </dgm:t>
    </dgm:pt>
    <dgm:pt modelId="{A558F8AB-1E9D-4F9D-BB79-54593C930A79}">
      <dgm:prSet phldrT="[Text]" custT="1"/>
      <dgm:spPr/>
      <dgm:t>
        <a:bodyPr/>
        <a:lstStyle/>
        <a:p>
          <a:r>
            <a:rPr lang="en-US" sz="1400" b="1" dirty="0" smtClean="0"/>
            <a:t>Infrastructure</a:t>
          </a:r>
          <a:endParaRPr lang="en-US" sz="1400" b="1" dirty="0"/>
        </a:p>
      </dgm:t>
    </dgm:pt>
    <dgm:pt modelId="{F5422F87-5551-483C-8E50-F2BD83C7182E}" type="parTrans" cxnId="{FCA5C041-0741-4853-A122-242957D916D0}">
      <dgm:prSet/>
      <dgm:spPr/>
      <dgm:t>
        <a:bodyPr/>
        <a:lstStyle/>
        <a:p>
          <a:endParaRPr lang="en-US"/>
        </a:p>
      </dgm:t>
    </dgm:pt>
    <dgm:pt modelId="{4D95F946-AE1D-4672-8592-2A4ABA1A3922}" type="sibTrans" cxnId="{FCA5C041-0741-4853-A122-242957D916D0}">
      <dgm:prSet/>
      <dgm:spPr/>
      <dgm:t>
        <a:bodyPr/>
        <a:lstStyle/>
        <a:p>
          <a:endParaRPr lang="en-US"/>
        </a:p>
      </dgm:t>
    </dgm:pt>
    <dgm:pt modelId="{3A488D37-598D-4BA5-B4CE-4969FC38F956}">
      <dgm:prSet phldrT="[Text]" custT="1"/>
      <dgm:spPr/>
      <dgm:t>
        <a:bodyPr/>
        <a:lstStyle/>
        <a:p>
          <a:pPr marL="228600"/>
          <a:r>
            <a:rPr lang="en-US" sz="1400" b="1" dirty="0" smtClean="0"/>
            <a:t>Publicizing the Organization</a:t>
          </a:r>
          <a:endParaRPr lang="en-US" sz="1400" b="1" dirty="0"/>
        </a:p>
      </dgm:t>
    </dgm:pt>
    <dgm:pt modelId="{5957E473-1931-45A6-BAD4-A1D1ECCA2213}" type="parTrans" cxnId="{904D6D7E-8EC5-46BD-8E06-4161A3807C55}">
      <dgm:prSet/>
      <dgm:spPr/>
      <dgm:t>
        <a:bodyPr/>
        <a:lstStyle/>
        <a:p>
          <a:endParaRPr lang="en-US"/>
        </a:p>
      </dgm:t>
    </dgm:pt>
    <dgm:pt modelId="{A0184249-F7CF-4ED8-9C1B-B9125EE356DF}" type="sibTrans" cxnId="{904D6D7E-8EC5-46BD-8E06-4161A3807C55}">
      <dgm:prSet/>
      <dgm:spPr/>
      <dgm:t>
        <a:bodyPr/>
        <a:lstStyle/>
        <a:p>
          <a:endParaRPr lang="en-US"/>
        </a:p>
      </dgm:t>
    </dgm:pt>
    <dgm:pt modelId="{759F0BBC-25C6-4405-AA38-87CEB5F8D809}" type="pres">
      <dgm:prSet presAssocID="{A838719C-4F67-4B7C-B9BB-D74215C2C017}" presName="cycleMatrixDiagram" presStyleCnt="0">
        <dgm:presLayoutVars>
          <dgm:chMax val="1"/>
          <dgm:dir/>
          <dgm:animLvl val="lvl"/>
          <dgm:resizeHandles val="exact"/>
        </dgm:presLayoutVars>
      </dgm:prSet>
      <dgm:spPr/>
      <dgm:t>
        <a:bodyPr/>
        <a:lstStyle/>
        <a:p>
          <a:endParaRPr lang="en-US"/>
        </a:p>
      </dgm:t>
    </dgm:pt>
    <dgm:pt modelId="{4C60218B-DE02-4541-AD7E-C32D43C37AFC}" type="pres">
      <dgm:prSet presAssocID="{A838719C-4F67-4B7C-B9BB-D74215C2C017}" presName="children" presStyleCnt="0"/>
      <dgm:spPr/>
    </dgm:pt>
    <dgm:pt modelId="{8065AA76-8526-49EB-AA61-A11957AD46F7}" type="pres">
      <dgm:prSet presAssocID="{A838719C-4F67-4B7C-B9BB-D74215C2C017}" presName="child1group" presStyleCnt="0"/>
      <dgm:spPr/>
    </dgm:pt>
    <dgm:pt modelId="{83572042-274B-43C8-881C-82CD71D96B37}" type="pres">
      <dgm:prSet presAssocID="{A838719C-4F67-4B7C-B9BB-D74215C2C017}" presName="child1" presStyleLbl="bgAcc1" presStyleIdx="0" presStyleCnt="4" custScaleX="140564" custLinFactNeighborX="-10317" custLinFactNeighborY="0"/>
      <dgm:spPr/>
      <dgm:t>
        <a:bodyPr/>
        <a:lstStyle/>
        <a:p>
          <a:endParaRPr lang="en-US"/>
        </a:p>
      </dgm:t>
    </dgm:pt>
    <dgm:pt modelId="{E14841C3-15BA-4DA6-AAB1-0493F6308B13}" type="pres">
      <dgm:prSet presAssocID="{A838719C-4F67-4B7C-B9BB-D74215C2C017}" presName="child1Text" presStyleLbl="bgAcc1" presStyleIdx="0" presStyleCnt="4">
        <dgm:presLayoutVars>
          <dgm:bulletEnabled val="1"/>
        </dgm:presLayoutVars>
      </dgm:prSet>
      <dgm:spPr/>
      <dgm:t>
        <a:bodyPr/>
        <a:lstStyle/>
        <a:p>
          <a:endParaRPr lang="en-US"/>
        </a:p>
      </dgm:t>
    </dgm:pt>
    <dgm:pt modelId="{9C206B7F-275D-41C5-88FF-9CBAEEB7AE00}" type="pres">
      <dgm:prSet presAssocID="{A838719C-4F67-4B7C-B9BB-D74215C2C017}" presName="child2group" presStyleCnt="0"/>
      <dgm:spPr/>
    </dgm:pt>
    <dgm:pt modelId="{9B4BBFB9-ECF9-4F40-A90E-6744064F6B7F}" type="pres">
      <dgm:prSet presAssocID="{A838719C-4F67-4B7C-B9BB-D74215C2C017}" presName="child2" presStyleLbl="bgAcc1" presStyleIdx="1" presStyleCnt="4" custScaleX="151084" custLinFactNeighborX="16972" custLinFactNeighborY="-3381"/>
      <dgm:spPr/>
      <dgm:t>
        <a:bodyPr/>
        <a:lstStyle/>
        <a:p>
          <a:endParaRPr lang="en-US"/>
        </a:p>
      </dgm:t>
    </dgm:pt>
    <dgm:pt modelId="{609C5198-4969-4517-BE3A-65770EF5BEDB}" type="pres">
      <dgm:prSet presAssocID="{A838719C-4F67-4B7C-B9BB-D74215C2C017}" presName="child2Text" presStyleLbl="bgAcc1" presStyleIdx="1" presStyleCnt="4">
        <dgm:presLayoutVars>
          <dgm:bulletEnabled val="1"/>
        </dgm:presLayoutVars>
      </dgm:prSet>
      <dgm:spPr/>
      <dgm:t>
        <a:bodyPr/>
        <a:lstStyle/>
        <a:p>
          <a:endParaRPr lang="en-US"/>
        </a:p>
      </dgm:t>
    </dgm:pt>
    <dgm:pt modelId="{33361F45-6B77-4616-AC21-F0F876BFE9DA}" type="pres">
      <dgm:prSet presAssocID="{A838719C-4F67-4B7C-B9BB-D74215C2C017}" presName="child3group" presStyleCnt="0"/>
      <dgm:spPr/>
    </dgm:pt>
    <dgm:pt modelId="{9070F10E-49A0-4CBB-8DAF-8D8ABC09DF8D}" type="pres">
      <dgm:prSet presAssocID="{A838719C-4F67-4B7C-B9BB-D74215C2C017}" presName="child3" presStyleLbl="bgAcc1" presStyleIdx="2" presStyleCnt="4" custScaleX="156118" custLinFactNeighborX="19192" custLinFactNeighborY="-5071"/>
      <dgm:spPr/>
      <dgm:t>
        <a:bodyPr/>
        <a:lstStyle/>
        <a:p>
          <a:endParaRPr lang="en-US"/>
        </a:p>
      </dgm:t>
    </dgm:pt>
    <dgm:pt modelId="{21F1310E-FE04-4993-95FC-72741F4AFB8C}" type="pres">
      <dgm:prSet presAssocID="{A838719C-4F67-4B7C-B9BB-D74215C2C017}" presName="child3Text" presStyleLbl="bgAcc1" presStyleIdx="2" presStyleCnt="4">
        <dgm:presLayoutVars>
          <dgm:bulletEnabled val="1"/>
        </dgm:presLayoutVars>
      </dgm:prSet>
      <dgm:spPr/>
      <dgm:t>
        <a:bodyPr/>
        <a:lstStyle/>
        <a:p>
          <a:endParaRPr lang="en-US"/>
        </a:p>
      </dgm:t>
    </dgm:pt>
    <dgm:pt modelId="{52924204-0895-4740-A3D8-2F6575210562}" type="pres">
      <dgm:prSet presAssocID="{A838719C-4F67-4B7C-B9BB-D74215C2C017}" presName="child4group" presStyleCnt="0"/>
      <dgm:spPr/>
    </dgm:pt>
    <dgm:pt modelId="{4A37651C-BB97-43D6-B604-827EC36F090A}" type="pres">
      <dgm:prSet presAssocID="{A838719C-4F67-4B7C-B9BB-D74215C2C017}" presName="child4" presStyleLbl="bgAcc1" presStyleIdx="3" presStyleCnt="4" custScaleX="148320" custLinFactNeighborX="-3611" custLinFactNeighborY="2389"/>
      <dgm:spPr/>
      <dgm:t>
        <a:bodyPr/>
        <a:lstStyle/>
        <a:p>
          <a:endParaRPr lang="en-US"/>
        </a:p>
      </dgm:t>
    </dgm:pt>
    <dgm:pt modelId="{425A1572-5E98-424A-BDB7-5BB058273834}" type="pres">
      <dgm:prSet presAssocID="{A838719C-4F67-4B7C-B9BB-D74215C2C017}" presName="child4Text" presStyleLbl="bgAcc1" presStyleIdx="3" presStyleCnt="4">
        <dgm:presLayoutVars>
          <dgm:bulletEnabled val="1"/>
        </dgm:presLayoutVars>
      </dgm:prSet>
      <dgm:spPr/>
      <dgm:t>
        <a:bodyPr/>
        <a:lstStyle/>
        <a:p>
          <a:endParaRPr lang="en-US"/>
        </a:p>
      </dgm:t>
    </dgm:pt>
    <dgm:pt modelId="{51E1DB7C-6027-4E9C-9C0E-9D75966977FC}" type="pres">
      <dgm:prSet presAssocID="{A838719C-4F67-4B7C-B9BB-D74215C2C017}" presName="childPlaceholder" presStyleCnt="0"/>
      <dgm:spPr/>
    </dgm:pt>
    <dgm:pt modelId="{75E9D13C-6D32-4364-B827-E6543BD97D64}" type="pres">
      <dgm:prSet presAssocID="{A838719C-4F67-4B7C-B9BB-D74215C2C017}" presName="circle" presStyleCnt="0"/>
      <dgm:spPr/>
    </dgm:pt>
    <dgm:pt modelId="{32CDBF8F-18A2-46D6-8608-AF1C3B75E987}" type="pres">
      <dgm:prSet presAssocID="{A838719C-4F67-4B7C-B9BB-D74215C2C017}" presName="quadrant1" presStyleLbl="node1" presStyleIdx="0" presStyleCnt="4" custLinFactNeighborX="-14721">
        <dgm:presLayoutVars>
          <dgm:chMax val="1"/>
          <dgm:bulletEnabled val="1"/>
        </dgm:presLayoutVars>
      </dgm:prSet>
      <dgm:spPr/>
      <dgm:t>
        <a:bodyPr/>
        <a:lstStyle/>
        <a:p>
          <a:endParaRPr lang="en-US"/>
        </a:p>
      </dgm:t>
    </dgm:pt>
    <dgm:pt modelId="{3756DDC7-8C71-4C54-9938-BD747ADC1366}" type="pres">
      <dgm:prSet presAssocID="{A838719C-4F67-4B7C-B9BB-D74215C2C017}" presName="quadrant2" presStyleLbl="node1" presStyleIdx="1" presStyleCnt="4" custLinFactNeighborX="-14721">
        <dgm:presLayoutVars>
          <dgm:chMax val="1"/>
          <dgm:bulletEnabled val="1"/>
        </dgm:presLayoutVars>
      </dgm:prSet>
      <dgm:spPr/>
      <dgm:t>
        <a:bodyPr/>
        <a:lstStyle/>
        <a:p>
          <a:endParaRPr lang="en-US"/>
        </a:p>
      </dgm:t>
    </dgm:pt>
    <dgm:pt modelId="{6145C292-308D-4EEC-9513-553EB7E28AEF}" type="pres">
      <dgm:prSet presAssocID="{A838719C-4F67-4B7C-B9BB-D74215C2C017}" presName="quadrant3" presStyleLbl="node1" presStyleIdx="2" presStyleCnt="4" custLinFactNeighborX="-14721">
        <dgm:presLayoutVars>
          <dgm:chMax val="1"/>
          <dgm:bulletEnabled val="1"/>
        </dgm:presLayoutVars>
      </dgm:prSet>
      <dgm:spPr/>
      <dgm:t>
        <a:bodyPr/>
        <a:lstStyle/>
        <a:p>
          <a:endParaRPr lang="en-US"/>
        </a:p>
      </dgm:t>
    </dgm:pt>
    <dgm:pt modelId="{C8D176F3-4738-4306-9FB7-3660A022E67C}" type="pres">
      <dgm:prSet presAssocID="{A838719C-4F67-4B7C-B9BB-D74215C2C017}" presName="quadrant4" presStyleLbl="node1" presStyleIdx="3" presStyleCnt="4" custLinFactNeighborX="-14721">
        <dgm:presLayoutVars>
          <dgm:chMax val="1"/>
          <dgm:bulletEnabled val="1"/>
        </dgm:presLayoutVars>
      </dgm:prSet>
      <dgm:spPr/>
      <dgm:t>
        <a:bodyPr/>
        <a:lstStyle/>
        <a:p>
          <a:endParaRPr lang="en-US"/>
        </a:p>
      </dgm:t>
    </dgm:pt>
    <dgm:pt modelId="{6F49ACFC-F414-4855-B08D-B6609A889DF9}" type="pres">
      <dgm:prSet presAssocID="{A838719C-4F67-4B7C-B9BB-D74215C2C017}" presName="quadrantPlaceholder" presStyleCnt="0"/>
      <dgm:spPr/>
    </dgm:pt>
    <dgm:pt modelId="{BB7ECCBC-E47B-4967-970E-C45466C12D38}" type="pres">
      <dgm:prSet presAssocID="{A838719C-4F67-4B7C-B9BB-D74215C2C017}" presName="center1" presStyleLbl="fgShp" presStyleIdx="0" presStyleCnt="2" custLinFactNeighborX="-42605"/>
      <dgm:spPr/>
    </dgm:pt>
    <dgm:pt modelId="{CA757300-AC7C-4BCE-AC40-C35B893B2A2C}" type="pres">
      <dgm:prSet presAssocID="{A838719C-4F67-4B7C-B9BB-D74215C2C017}" presName="center2" presStyleLbl="fgShp" presStyleIdx="1" presStyleCnt="2" custLinFactNeighborX="-42605"/>
      <dgm:spPr/>
    </dgm:pt>
  </dgm:ptLst>
  <dgm:cxnLst>
    <dgm:cxn modelId="{E5C14567-7986-48F1-A251-C83805633A19}" type="presOf" srcId="{14B645C4-C3E0-4EB1-A3C5-D2AECD9ABEF4}" destId="{E14841C3-15BA-4DA6-AAB1-0493F6308B13}" srcOrd="1" destOrd="4" presId="urn:microsoft.com/office/officeart/2005/8/layout/cycle4"/>
    <dgm:cxn modelId="{83F1B213-4E0A-49C0-BB24-0812A5174EE6}" srcId="{B153B6AA-CEA0-4D44-9A0D-0EDF325EDD86}" destId="{84E6325E-5922-47A7-91DE-CA3D82C5ED7E}" srcOrd="1" destOrd="0" parTransId="{24641306-8045-425F-9069-FE4F0469C4AF}" sibTransId="{92E6FF9E-4A36-4402-ABA2-63FD91C33B86}"/>
    <dgm:cxn modelId="{F7FCBCEC-5DC0-46BE-9F75-46A205EA36EB}" type="presOf" srcId="{5A2D655C-BCDF-4535-A9D1-807E9BC2BF51}" destId="{425A1572-5E98-424A-BDB7-5BB058273834}" srcOrd="1" destOrd="2" presId="urn:microsoft.com/office/officeart/2005/8/layout/cycle4"/>
    <dgm:cxn modelId="{2668D9B5-8466-4E1D-B1A3-223DF6234DC5}" srcId="{52966288-6CEF-4C3C-9D02-0B77CE10D7CD}" destId="{00591F63-6A28-4825-A68D-D210E51A4082}" srcOrd="1" destOrd="0" parTransId="{F380A3D8-80C6-4FEF-A396-9B649E9434FE}" sibTransId="{290B228B-26B2-4222-A2D8-F2EBF3B3656B}"/>
    <dgm:cxn modelId="{F9624A69-19E2-4E4E-A82E-AE91827F1C00}" srcId="{6EEFEDCC-32BA-4DFB-B34C-B3A166C7889A}" destId="{2498EC5C-0807-4A7E-9F47-1A5545785702}" srcOrd="0" destOrd="0" parTransId="{67839687-E503-42C6-9F3C-A483873AA52F}" sibTransId="{D8BFBD1D-5264-413C-BFDD-F421957B0262}"/>
    <dgm:cxn modelId="{52434ABB-DC21-4420-AEE6-C956F42E9FEA}" type="presOf" srcId="{B676F609-70A1-4B56-B3A0-0CE90E0BA8F3}" destId="{E14841C3-15BA-4DA6-AAB1-0493F6308B13}" srcOrd="1" destOrd="0" presId="urn:microsoft.com/office/officeart/2005/8/layout/cycle4"/>
    <dgm:cxn modelId="{15B1219D-7B26-45FF-B89A-5459079AD578}" srcId="{B153B6AA-CEA0-4D44-9A0D-0EDF325EDD86}" destId="{7CA64B4A-FF6E-4F86-82DC-23A5B542DE7C}" srcOrd="2" destOrd="0" parTransId="{AD714AEA-5024-47F4-A44C-91ABC4AA0333}" sibTransId="{4AFC31AE-6769-47B2-8A3F-70B8E150D506}"/>
    <dgm:cxn modelId="{5B73DBC1-135F-41D1-B704-6DF3EB02D053}" srcId="{ADF93A00-EC00-47CE-A591-B69B66F6C247}" destId="{2394472D-22AF-4AE4-8B84-75BE34160651}" srcOrd="1" destOrd="0" parTransId="{B9CB11A2-5FEF-4738-A712-79F53CE193A2}" sibTransId="{E11119C0-8384-4250-B6DA-38BA064FA9E8}"/>
    <dgm:cxn modelId="{3C89944E-86F9-4308-962C-B8D9E97CC5B0}" srcId="{A838719C-4F67-4B7C-B9BB-D74215C2C017}" destId="{52966288-6CEF-4C3C-9D02-0B77CE10D7CD}" srcOrd="1" destOrd="0" parTransId="{5EBFEA86-B06A-4A87-B1BC-B53776973A42}" sibTransId="{A639C3A6-454C-4FB5-81E5-87051A913C2D}"/>
    <dgm:cxn modelId="{117F01D6-9094-4EC8-A8C6-3BCA493E046C}" srcId="{ADF93A00-EC00-47CE-A591-B69B66F6C247}" destId="{7A634C30-6672-498B-BB39-E9A7799DDA7B}" srcOrd="3" destOrd="0" parTransId="{C2188A35-20D9-44E4-8B80-78348CAB3CB2}" sibTransId="{3A4F6FC4-671B-4DD1-9256-876B2070DD89}"/>
    <dgm:cxn modelId="{8D81BE5D-45CD-43C0-8BEE-E7E7CCAD74AE}" type="presOf" srcId="{3A488D37-598D-4BA5-B4CE-4969FC38F956}" destId="{21F1310E-FE04-4993-95FC-72741F4AFB8C}" srcOrd="1" destOrd="0" presId="urn:microsoft.com/office/officeart/2005/8/layout/cycle4"/>
    <dgm:cxn modelId="{6B1AF951-9656-4255-A2D5-277963EDD9ED}" type="presOf" srcId="{81CF76AC-BE20-47B5-9281-1D4B062346AC}" destId="{9B4BBFB9-ECF9-4F40-A90E-6744064F6B7F}" srcOrd="0" destOrd="0" presId="urn:microsoft.com/office/officeart/2005/8/layout/cycle4"/>
    <dgm:cxn modelId="{3102687F-46AF-4666-8D02-148C774039AB}" type="presOf" srcId="{84E6325E-5922-47A7-91DE-CA3D82C5ED7E}" destId="{9070F10E-49A0-4CBB-8DAF-8D8ABC09DF8D}" srcOrd="0" destOrd="1" presId="urn:microsoft.com/office/officeart/2005/8/layout/cycle4"/>
    <dgm:cxn modelId="{784594E7-4719-4983-AE2F-657300C62CE5}" type="presOf" srcId="{A838719C-4F67-4B7C-B9BB-D74215C2C017}" destId="{759F0BBC-25C6-4405-AA38-87CEB5F8D809}" srcOrd="0" destOrd="0" presId="urn:microsoft.com/office/officeart/2005/8/layout/cycle4"/>
    <dgm:cxn modelId="{CD15ACE6-EE38-4C41-97B4-8D41D1D69A77}" type="presOf" srcId="{2394472D-22AF-4AE4-8B84-75BE34160651}" destId="{E14841C3-15BA-4DA6-AAB1-0493F6308B13}" srcOrd="1" destOrd="1" presId="urn:microsoft.com/office/officeart/2005/8/layout/cycle4"/>
    <dgm:cxn modelId="{A6F27959-BA67-4DCE-97C6-A02F8630A32A}" srcId="{A838719C-4F67-4B7C-B9BB-D74215C2C017}" destId="{6EEFEDCC-32BA-4DFB-B34C-B3A166C7889A}" srcOrd="3" destOrd="0" parTransId="{074D4F4B-317B-47DC-8E33-403302D8D14E}" sibTransId="{8A7CE2A7-0A2C-4037-B6C0-CB84917A01F0}"/>
    <dgm:cxn modelId="{E0A95B19-1287-419C-9B29-DF977F414E41}" type="presOf" srcId="{2498EC5C-0807-4A7E-9F47-1A5545785702}" destId="{425A1572-5E98-424A-BDB7-5BB058273834}" srcOrd="1" destOrd="0" presId="urn:microsoft.com/office/officeart/2005/8/layout/cycle4"/>
    <dgm:cxn modelId="{AB68D3A5-7FA2-4071-93E2-7ECD5B11E103}" type="presOf" srcId="{B97EBA1A-1819-4A50-9BF2-026745FFF97A}" destId="{21F1310E-FE04-4993-95FC-72741F4AFB8C}" srcOrd="1" destOrd="3" presId="urn:microsoft.com/office/officeart/2005/8/layout/cycle4"/>
    <dgm:cxn modelId="{6C02531F-003D-4DF4-996B-E32F0BEE30F2}" srcId="{B153B6AA-CEA0-4D44-9A0D-0EDF325EDD86}" destId="{B97EBA1A-1819-4A50-9BF2-026745FFF97A}" srcOrd="3" destOrd="0" parTransId="{652888A7-794A-46E0-91C3-759DFAFDC475}" sibTransId="{DED21547-D53A-42D2-99F5-2EEC63C3FFD8}"/>
    <dgm:cxn modelId="{2E166643-0DFA-4A0C-B633-A0F46D5D150B}" type="presOf" srcId="{6EEFEDCC-32BA-4DFB-B34C-B3A166C7889A}" destId="{C8D176F3-4738-4306-9FB7-3660A022E67C}" srcOrd="0" destOrd="0" presId="urn:microsoft.com/office/officeart/2005/8/layout/cycle4"/>
    <dgm:cxn modelId="{B877A1AA-66C9-47F2-96E8-71F110994D55}" type="presOf" srcId="{101CB1D6-258A-4DAE-991D-BB9B1EBFD58B}" destId="{425A1572-5E98-424A-BDB7-5BB058273834}" srcOrd="1" destOrd="1" presId="urn:microsoft.com/office/officeart/2005/8/layout/cycle4"/>
    <dgm:cxn modelId="{B7B87B24-B2E8-4066-845E-157212248864}" type="presOf" srcId="{2498EC5C-0807-4A7E-9F47-1A5545785702}" destId="{4A37651C-BB97-43D6-B604-827EC36F090A}" srcOrd="0" destOrd="0" presId="urn:microsoft.com/office/officeart/2005/8/layout/cycle4"/>
    <dgm:cxn modelId="{84EB82BF-0830-4D89-943C-C88D4149BC23}" srcId="{52966288-6CEF-4C3C-9D02-0B77CE10D7CD}" destId="{2B224F1E-D5A9-450E-BE36-FFA421FEEF5F}" srcOrd="2" destOrd="0" parTransId="{28B696D0-B09F-4F86-BE7F-39BF97900C56}" sibTransId="{10E6C84D-9DBA-46D4-BA46-1025E68D5236}"/>
    <dgm:cxn modelId="{31E3BFC9-3BFC-4EA5-A81A-45330E1C9018}" srcId="{6EEFEDCC-32BA-4DFB-B34C-B3A166C7889A}" destId="{5A2D655C-BCDF-4535-A9D1-807E9BC2BF51}" srcOrd="2" destOrd="0" parTransId="{1C07FEC5-AF2C-4AD9-A892-6C7BB3D7C1CC}" sibTransId="{7B4FCBED-60A1-4DAA-8DD7-9A88F2D5F798}"/>
    <dgm:cxn modelId="{5BD6E497-F7C3-41D6-B7D4-50BA025A95AD}" type="presOf" srcId="{7A634C30-6672-498B-BB39-E9A7799DDA7B}" destId="{83572042-274B-43C8-881C-82CD71D96B37}" srcOrd="0" destOrd="3" presId="urn:microsoft.com/office/officeart/2005/8/layout/cycle4"/>
    <dgm:cxn modelId="{4F522FA8-EE68-4F4A-94DC-3872096E86CA}" srcId="{ADF93A00-EC00-47CE-A591-B69B66F6C247}" destId="{C49B0309-019A-4CEC-8D4B-4AB938872DCF}" srcOrd="2" destOrd="0" parTransId="{50522F89-9FAF-40F6-87EB-8ECDF8434D8D}" sibTransId="{5CA95BDA-A9A5-4B3D-865C-78ECAE1EFEC2}"/>
    <dgm:cxn modelId="{25B883FA-A829-4C70-9963-E2C4CF6A3B79}" srcId="{6EEFEDCC-32BA-4DFB-B34C-B3A166C7889A}" destId="{B2EE396A-EF82-4627-8C1B-9C470E7F271C}" srcOrd="4" destOrd="0" parTransId="{0D47A62E-369E-4F6B-A1C6-7FC6C67E9AB2}" sibTransId="{3D4E4E84-349D-4EAC-A855-EBE4ADFBFC34}"/>
    <dgm:cxn modelId="{CD0F6729-58D8-4000-B893-DD5D6786009A}" type="presOf" srcId="{7CA64B4A-FF6E-4F86-82DC-23A5B542DE7C}" destId="{9070F10E-49A0-4CBB-8DAF-8D8ABC09DF8D}" srcOrd="0" destOrd="2" presId="urn:microsoft.com/office/officeart/2005/8/layout/cycle4"/>
    <dgm:cxn modelId="{8E3A1111-5DBB-40AE-9BF3-3FA1EE3368E0}" type="presOf" srcId="{ADF93A00-EC00-47CE-A591-B69B66F6C247}" destId="{32CDBF8F-18A2-46D6-8608-AF1C3B75E987}" srcOrd="0" destOrd="0" presId="urn:microsoft.com/office/officeart/2005/8/layout/cycle4"/>
    <dgm:cxn modelId="{498B686F-8623-4552-8612-49459716C22A}" type="presOf" srcId="{3A488D37-598D-4BA5-B4CE-4969FC38F956}" destId="{9070F10E-49A0-4CBB-8DAF-8D8ABC09DF8D}" srcOrd="0" destOrd="0" presId="urn:microsoft.com/office/officeart/2005/8/layout/cycle4"/>
    <dgm:cxn modelId="{79559C79-39CA-4BF9-B3C6-30B1F8D4CE85}" type="presOf" srcId="{2394472D-22AF-4AE4-8B84-75BE34160651}" destId="{83572042-274B-43C8-881C-82CD71D96B37}" srcOrd="0" destOrd="1" presId="urn:microsoft.com/office/officeart/2005/8/layout/cycle4"/>
    <dgm:cxn modelId="{EAF210F9-1B93-4E79-BCED-B494BDEC3E54}" type="presOf" srcId="{2B224F1E-D5A9-450E-BE36-FFA421FEEF5F}" destId="{9B4BBFB9-ECF9-4F40-A90E-6744064F6B7F}" srcOrd="0" destOrd="2" presId="urn:microsoft.com/office/officeart/2005/8/layout/cycle4"/>
    <dgm:cxn modelId="{FE2B7803-C650-4857-90C1-CC05E730A670}" srcId="{ADF93A00-EC00-47CE-A591-B69B66F6C247}" destId="{8BAF5A0A-6A15-4A62-89B1-7B451432D347}" srcOrd="5" destOrd="0" parTransId="{232FDDE3-A0E8-4A4D-A368-60AB12E5C518}" sibTransId="{3FE2D93C-09F3-4DB4-94AF-A38969976AAC}"/>
    <dgm:cxn modelId="{88D44319-3EA5-4D11-950B-99461457EBFD}" type="presOf" srcId="{A558F8AB-1E9D-4F9D-BB79-54593C930A79}" destId="{425A1572-5E98-424A-BDB7-5BB058273834}" srcOrd="1" destOrd="3" presId="urn:microsoft.com/office/officeart/2005/8/layout/cycle4"/>
    <dgm:cxn modelId="{B0BA4908-E2C0-49E8-B915-13ABA9634BD8}" type="presOf" srcId="{00591F63-6A28-4825-A68D-D210E51A4082}" destId="{9B4BBFB9-ECF9-4F40-A90E-6744064F6B7F}" srcOrd="0" destOrd="1" presId="urn:microsoft.com/office/officeart/2005/8/layout/cycle4"/>
    <dgm:cxn modelId="{40E9B638-65A6-4754-B07C-C2E14327A5D7}" type="presOf" srcId="{81CF76AC-BE20-47B5-9281-1D4B062346AC}" destId="{609C5198-4969-4517-BE3A-65770EF5BEDB}" srcOrd="1" destOrd="0" presId="urn:microsoft.com/office/officeart/2005/8/layout/cycle4"/>
    <dgm:cxn modelId="{687AD12D-A2CD-480C-B9C1-9C93A7C8E01B}" type="presOf" srcId="{14B645C4-C3E0-4EB1-A3C5-D2AECD9ABEF4}" destId="{83572042-274B-43C8-881C-82CD71D96B37}" srcOrd="0" destOrd="4" presId="urn:microsoft.com/office/officeart/2005/8/layout/cycle4"/>
    <dgm:cxn modelId="{6E37304F-276B-4E46-ABDC-0090E030A761}" type="presOf" srcId="{7A634C30-6672-498B-BB39-E9A7799DDA7B}" destId="{E14841C3-15BA-4DA6-AAB1-0493F6308B13}" srcOrd="1" destOrd="3" presId="urn:microsoft.com/office/officeart/2005/8/layout/cycle4"/>
    <dgm:cxn modelId="{DFD22F8F-DB63-46AF-9748-A5E3DDA529B8}" srcId="{6EEFEDCC-32BA-4DFB-B34C-B3A166C7889A}" destId="{101CB1D6-258A-4DAE-991D-BB9B1EBFD58B}" srcOrd="1" destOrd="0" parTransId="{643EA47D-F4AA-4631-AEBC-482A95C26484}" sibTransId="{BC705391-1682-4D52-A5BE-8658F6483578}"/>
    <dgm:cxn modelId="{17231EFA-C30A-4803-9510-9FE604AB085C}" type="presOf" srcId="{8BAF5A0A-6A15-4A62-89B1-7B451432D347}" destId="{83572042-274B-43C8-881C-82CD71D96B37}" srcOrd="0" destOrd="5" presId="urn:microsoft.com/office/officeart/2005/8/layout/cycle4"/>
    <dgm:cxn modelId="{904D6D7E-8EC5-46BD-8E06-4161A3807C55}" srcId="{B153B6AA-CEA0-4D44-9A0D-0EDF325EDD86}" destId="{3A488D37-598D-4BA5-B4CE-4969FC38F956}" srcOrd="0" destOrd="0" parTransId="{5957E473-1931-45A6-BAD4-A1D1ECCA2213}" sibTransId="{A0184249-F7CF-4ED8-9C1B-B9125EE356DF}"/>
    <dgm:cxn modelId="{0E97EFB1-9315-41B9-8012-FF7840FB267D}" type="presOf" srcId="{C49B0309-019A-4CEC-8D4B-4AB938872DCF}" destId="{83572042-274B-43C8-881C-82CD71D96B37}" srcOrd="0" destOrd="2" presId="urn:microsoft.com/office/officeart/2005/8/layout/cycle4"/>
    <dgm:cxn modelId="{AC9D8027-844C-439B-A5AF-BE2D2ED9FDDD}" srcId="{ADF93A00-EC00-47CE-A591-B69B66F6C247}" destId="{14B645C4-C3E0-4EB1-A3C5-D2AECD9ABEF4}" srcOrd="4" destOrd="0" parTransId="{C3906650-B007-40DC-94A3-1D257030C508}" sibTransId="{2BE00DBC-5E8B-4D92-99DB-9FDD2CD50AF0}"/>
    <dgm:cxn modelId="{42E210FF-6B75-4D9C-84C7-E102B7072FEF}" srcId="{A838719C-4F67-4B7C-B9BB-D74215C2C017}" destId="{B153B6AA-CEA0-4D44-9A0D-0EDF325EDD86}" srcOrd="2" destOrd="0" parTransId="{68579A31-6974-4BE3-A253-814280456042}" sibTransId="{BCFC3363-23EE-48F5-9665-04E66EDC1F59}"/>
    <dgm:cxn modelId="{24FFA3CF-474A-4298-A00A-63FF49BE3A6A}" type="presOf" srcId="{7CA64B4A-FF6E-4F86-82DC-23A5B542DE7C}" destId="{21F1310E-FE04-4993-95FC-72741F4AFB8C}" srcOrd="1" destOrd="2" presId="urn:microsoft.com/office/officeart/2005/8/layout/cycle4"/>
    <dgm:cxn modelId="{957B5299-A20F-42D4-95F8-C5CEA31B98FF}" type="presOf" srcId="{5A2D655C-BCDF-4535-A9D1-807E9BC2BF51}" destId="{4A37651C-BB97-43D6-B604-827EC36F090A}" srcOrd="0" destOrd="2" presId="urn:microsoft.com/office/officeart/2005/8/layout/cycle4"/>
    <dgm:cxn modelId="{AA0E706A-AA41-40DA-954E-1E47F0AAB222}" type="presOf" srcId="{B2EE396A-EF82-4627-8C1B-9C470E7F271C}" destId="{4A37651C-BB97-43D6-B604-827EC36F090A}" srcOrd="0" destOrd="4" presId="urn:microsoft.com/office/officeart/2005/8/layout/cycle4"/>
    <dgm:cxn modelId="{D903EF7D-CAB9-48F8-933C-DC03624378A4}" srcId="{ADF93A00-EC00-47CE-A591-B69B66F6C247}" destId="{B676F609-70A1-4B56-B3A0-0CE90E0BA8F3}" srcOrd="0" destOrd="0" parTransId="{75FA6155-7AAD-4791-B92A-21E4453964BF}" sibTransId="{15377C84-2DB9-4FCD-888F-8472C17C2D40}"/>
    <dgm:cxn modelId="{B62E815E-FFD6-47D5-90BA-8ADAAAB99582}" type="presOf" srcId="{B153B6AA-CEA0-4D44-9A0D-0EDF325EDD86}" destId="{6145C292-308D-4EEC-9513-553EB7E28AEF}" srcOrd="0" destOrd="0" presId="urn:microsoft.com/office/officeart/2005/8/layout/cycle4"/>
    <dgm:cxn modelId="{1D358E8A-4957-4ED7-8703-71B7DA23E643}" type="presOf" srcId="{B2EE396A-EF82-4627-8C1B-9C470E7F271C}" destId="{425A1572-5E98-424A-BDB7-5BB058273834}" srcOrd="1" destOrd="4" presId="urn:microsoft.com/office/officeart/2005/8/layout/cycle4"/>
    <dgm:cxn modelId="{614F8081-CFFA-442F-9E7B-1CC9A3A67CD1}" type="presOf" srcId="{101CB1D6-258A-4DAE-991D-BB9B1EBFD58B}" destId="{4A37651C-BB97-43D6-B604-827EC36F090A}" srcOrd="0" destOrd="1" presId="urn:microsoft.com/office/officeart/2005/8/layout/cycle4"/>
    <dgm:cxn modelId="{BA05B47D-ACD4-424A-944C-B52079806C1C}" type="presOf" srcId="{00591F63-6A28-4825-A68D-D210E51A4082}" destId="{609C5198-4969-4517-BE3A-65770EF5BEDB}" srcOrd="1" destOrd="1" presId="urn:microsoft.com/office/officeart/2005/8/layout/cycle4"/>
    <dgm:cxn modelId="{E805CE71-F2B0-4174-8B8D-F03A5CBB24C4}" type="presOf" srcId="{B676F609-70A1-4B56-B3A0-0CE90E0BA8F3}" destId="{83572042-274B-43C8-881C-82CD71D96B37}" srcOrd="0" destOrd="0" presId="urn:microsoft.com/office/officeart/2005/8/layout/cycle4"/>
    <dgm:cxn modelId="{FCA5C041-0741-4853-A122-242957D916D0}" srcId="{6EEFEDCC-32BA-4DFB-B34C-B3A166C7889A}" destId="{A558F8AB-1E9D-4F9D-BB79-54593C930A79}" srcOrd="3" destOrd="0" parTransId="{F5422F87-5551-483C-8E50-F2BD83C7182E}" sibTransId="{4D95F946-AE1D-4672-8592-2A4ABA1A3922}"/>
    <dgm:cxn modelId="{ADB0AA29-FF78-4A4A-B5E5-C7C5C7DEBA79}" type="presOf" srcId="{A558F8AB-1E9D-4F9D-BB79-54593C930A79}" destId="{4A37651C-BB97-43D6-B604-827EC36F090A}" srcOrd="0" destOrd="3" presId="urn:microsoft.com/office/officeart/2005/8/layout/cycle4"/>
    <dgm:cxn modelId="{34DF3EB9-5F6A-4F78-A45E-168DAB974112}" type="presOf" srcId="{8BAF5A0A-6A15-4A62-89B1-7B451432D347}" destId="{E14841C3-15BA-4DA6-AAB1-0493F6308B13}" srcOrd="1" destOrd="5" presId="urn:microsoft.com/office/officeart/2005/8/layout/cycle4"/>
    <dgm:cxn modelId="{BB571601-7A78-4217-B2CF-37CF03AD07FA}" type="presOf" srcId="{84E6325E-5922-47A7-91DE-CA3D82C5ED7E}" destId="{21F1310E-FE04-4993-95FC-72741F4AFB8C}" srcOrd="1" destOrd="1" presId="urn:microsoft.com/office/officeart/2005/8/layout/cycle4"/>
    <dgm:cxn modelId="{FD61D5DB-C781-4E29-99A7-2009E2F29F10}" type="presOf" srcId="{52966288-6CEF-4C3C-9D02-0B77CE10D7CD}" destId="{3756DDC7-8C71-4C54-9938-BD747ADC1366}" srcOrd="0" destOrd="0" presId="urn:microsoft.com/office/officeart/2005/8/layout/cycle4"/>
    <dgm:cxn modelId="{8B724657-07B2-4FE7-AD52-5E62788513F6}" type="presOf" srcId="{B97EBA1A-1819-4A50-9BF2-026745FFF97A}" destId="{9070F10E-49A0-4CBB-8DAF-8D8ABC09DF8D}" srcOrd="0" destOrd="3" presId="urn:microsoft.com/office/officeart/2005/8/layout/cycle4"/>
    <dgm:cxn modelId="{14101970-B357-4CF5-BF47-E9EB49BABCA2}" type="presOf" srcId="{C49B0309-019A-4CEC-8D4B-4AB938872DCF}" destId="{E14841C3-15BA-4DA6-AAB1-0493F6308B13}" srcOrd="1" destOrd="2" presId="urn:microsoft.com/office/officeart/2005/8/layout/cycle4"/>
    <dgm:cxn modelId="{40E0F036-7D90-4043-A922-B7D009D93B10}" type="presOf" srcId="{2B224F1E-D5A9-450E-BE36-FFA421FEEF5F}" destId="{609C5198-4969-4517-BE3A-65770EF5BEDB}" srcOrd="1" destOrd="2" presId="urn:microsoft.com/office/officeart/2005/8/layout/cycle4"/>
    <dgm:cxn modelId="{172ECE88-DF5E-4794-B101-CE28AA2F1F7C}" srcId="{A838719C-4F67-4B7C-B9BB-D74215C2C017}" destId="{ADF93A00-EC00-47CE-A591-B69B66F6C247}" srcOrd="0" destOrd="0" parTransId="{F6966F2A-7A69-46BF-B29F-95CD632796E1}" sibTransId="{F0FCF4A7-2527-4EB8-BBB3-1D12E9A956A5}"/>
    <dgm:cxn modelId="{14100D5C-1220-4705-A7B9-62AAF6D188F1}" srcId="{52966288-6CEF-4C3C-9D02-0B77CE10D7CD}" destId="{81CF76AC-BE20-47B5-9281-1D4B062346AC}" srcOrd="0" destOrd="0" parTransId="{A0181221-47FB-4EF1-99D9-3CF24DE6A90D}" sibTransId="{881EF24A-8F51-4B7C-B14A-7875FC071EF0}"/>
    <dgm:cxn modelId="{BACA5F30-0E72-4AB9-8629-3B1EFB41EFBE}" type="presParOf" srcId="{759F0BBC-25C6-4405-AA38-87CEB5F8D809}" destId="{4C60218B-DE02-4541-AD7E-C32D43C37AFC}" srcOrd="0" destOrd="0" presId="urn:microsoft.com/office/officeart/2005/8/layout/cycle4"/>
    <dgm:cxn modelId="{A2EDE30E-A83B-459D-98DF-BFC01DFA9283}" type="presParOf" srcId="{4C60218B-DE02-4541-AD7E-C32D43C37AFC}" destId="{8065AA76-8526-49EB-AA61-A11957AD46F7}" srcOrd="0" destOrd="0" presId="urn:microsoft.com/office/officeart/2005/8/layout/cycle4"/>
    <dgm:cxn modelId="{78294050-CB97-4277-8AFF-07218D898564}" type="presParOf" srcId="{8065AA76-8526-49EB-AA61-A11957AD46F7}" destId="{83572042-274B-43C8-881C-82CD71D96B37}" srcOrd="0" destOrd="0" presId="urn:microsoft.com/office/officeart/2005/8/layout/cycle4"/>
    <dgm:cxn modelId="{F6BC5D18-0CBA-4187-8042-A95D46E9C285}" type="presParOf" srcId="{8065AA76-8526-49EB-AA61-A11957AD46F7}" destId="{E14841C3-15BA-4DA6-AAB1-0493F6308B13}" srcOrd="1" destOrd="0" presId="urn:microsoft.com/office/officeart/2005/8/layout/cycle4"/>
    <dgm:cxn modelId="{6EB8365A-F89D-4CAE-85E7-B2848E00A125}" type="presParOf" srcId="{4C60218B-DE02-4541-AD7E-C32D43C37AFC}" destId="{9C206B7F-275D-41C5-88FF-9CBAEEB7AE00}" srcOrd="1" destOrd="0" presId="urn:microsoft.com/office/officeart/2005/8/layout/cycle4"/>
    <dgm:cxn modelId="{9B64C37E-FF68-48C5-8BD7-56DCDF49C5A0}" type="presParOf" srcId="{9C206B7F-275D-41C5-88FF-9CBAEEB7AE00}" destId="{9B4BBFB9-ECF9-4F40-A90E-6744064F6B7F}" srcOrd="0" destOrd="0" presId="urn:microsoft.com/office/officeart/2005/8/layout/cycle4"/>
    <dgm:cxn modelId="{EE26A020-7FA8-48A9-B188-F96C1B815359}" type="presParOf" srcId="{9C206B7F-275D-41C5-88FF-9CBAEEB7AE00}" destId="{609C5198-4969-4517-BE3A-65770EF5BEDB}" srcOrd="1" destOrd="0" presId="urn:microsoft.com/office/officeart/2005/8/layout/cycle4"/>
    <dgm:cxn modelId="{EA7FADDC-18B5-4547-A641-72D15C186B18}" type="presParOf" srcId="{4C60218B-DE02-4541-AD7E-C32D43C37AFC}" destId="{33361F45-6B77-4616-AC21-F0F876BFE9DA}" srcOrd="2" destOrd="0" presId="urn:microsoft.com/office/officeart/2005/8/layout/cycle4"/>
    <dgm:cxn modelId="{BD5E0CB9-76ED-4507-8D49-2C824FDAB556}" type="presParOf" srcId="{33361F45-6B77-4616-AC21-F0F876BFE9DA}" destId="{9070F10E-49A0-4CBB-8DAF-8D8ABC09DF8D}" srcOrd="0" destOrd="0" presId="urn:microsoft.com/office/officeart/2005/8/layout/cycle4"/>
    <dgm:cxn modelId="{2A1BA317-63CE-4936-9995-592EF5F1C9B0}" type="presParOf" srcId="{33361F45-6B77-4616-AC21-F0F876BFE9DA}" destId="{21F1310E-FE04-4993-95FC-72741F4AFB8C}" srcOrd="1" destOrd="0" presId="urn:microsoft.com/office/officeart/2005/8/layout/cycle4"/>
    <dgm:cxn modelId="{9924531C-C13F-46C9-B099-1C21BF83C4D6}" type="presParOf" srcId="{4C60218B-DE02-4541-AD7E-C32D43C37AFC}" destId="{52924204-0895-4740-A3D8-2F6575210562}" srcOrd="3" destOrd="0" presId="urn:microsoft.com/office/officeart/2005/8/layout/cycle4"/>
    <dgm:cxn modelId="{13972F6D-EE67-4154-B4BA-0D2B3A329EB2}" type="presParOf" srcId="{52924204-0895-4740-A3D8-2F6575210562}" destId="{4A37651C-BB97-43D6-B604-827EC36F090A}" srcOrd="0" destOrd="0" presId="urn:microsoft.com/office/officeart/2005/8/layout/cycle4"/>
    <dgm:cxn modelId="{EE9A0832-6426-44FD-9618-D870B62C3BAE}" type="presParOf" srcId="{52924204-0895-4740-A3D8-2F6575210562}" destId="{425A1572-5E98-424A-BDB7-5BB058273834}" srcOrd="1" destOrd="0" presId="urn:microsoft.com/office/officeart/2005/8/layout/cycle4"/>
    <dgm:cxn modelId="{5FFA1B36-A269-4C91-9DC4-7AB2E50D72FE}" type="presParOf" srcId="{4C60218B-DE02-4541-AD7E-C32D43C37AFC}" destId="{51E1DB7C-6027-4E9C-9C0E-9D75966977FC}" srcOrd="4" destOrd="0" presId="urn:microsoft.com/office/officeart/2005/8/layout/cycle4"/>
    <dgm:cxn modelId="{E9FD6B30-A23A-4AF8-8F18-FB03FDEBA048}" type="presParOf" srcId="{759F0BBC-25C6-4405-AA38-87CEB5F8D809}" destId="{75E9D13C-6D32-4364-B827-E6543BD97D64}" srcOrd="1" destOrd="0" presId="urn:microsoft.com/office/officeart/2005/8/layout/cycle4"/>
    <dgm:cxn modelId="{92249166-C256-4663-BEEA-82C1BE3CDA46}" type="presParOf" srcId="{75E9D13C-6D32-4364-B827-E6543BD97D64}" destId="{32CDBF8F-18A2-46D6-8608-AF1C3B75E987}" srcOrd="0" destOrd="0" presId="urn:microsoft.com/office/officeart/2005/8/layout/cycle4"/>
    <dgm:cxn modelId="{8DC674A1-DBAA-493B-9892-A52A528E4A8B}" type="presParOf" srcId="{75E9D13C-6D32-4364-B827-E6543BD97D64}" destId="{3756DDC7-8C71-4C54-9938-BD747ADC1366}" srcOrd="1" destOrd="0" presId="urn:microsoft.com/office/officeart/2005/8/layout/cycle4"/>
    <dgm:cxn modelId="{1695677E-C8AA-4434-A81A-4D3E8CE914BF}" type="presParOf" srcId="{75E9D13C-6D32-4364-B827-E6543BD97D64}" destId="{6145C292-308D-4EEC-9513-553EB7E28AEF}" srcOrd="2" destOrd="0" presId="urn:microsoft.com/office/officeart/2005/8/layout/cycle4"/>
    <dgm:cxn modelId="{642043D4-61D6-4BD7-B414-CB73D7A5B3BC}" type="presParOf" srcId="{75E9D13C-6D32-4364-B827-E6543BD97D64}" destId="{C8D176F3-4738-4306-9FB7-3660A022E67C}" srcOrd="3" destOrd="0" presId="urn:microsoft.com/office/officeart/2005/8/layout/cycle4"/>
    <dgm:cxn modelId="{18E2AA27-9183-459D-8AED-1DF910F472F6}" type="presParOf" srcId="{75E9D13C-6D32-4364-B827-E6543BD97D64}" destId="{6F49ACFC-F414-4855-B08D-B6609A889DF9}" srcOrd="4" destOrd="0" presId="urn:microsoft.com/office/officeart/2005/8/layout/cycle4"/>
    <dgm:cxn modelId="{85B11D24-AA74-48C8-9590-E0FCD61668C8}" type="presParOf" srcId="{759F0BBC-25C6-4405-AA38-87CEB5F8D809}" destId="{BB7ECCBC-E47B-4967-970E-C45466C12D38}" srcOrd="2" destOrd="0" presId="urn:microsoft.com/office/officeart/2005/8/layout/cycle4"/>
    <dgm:cxn modelId="{548D3D10-A046-4782-A12C-0A2BF2E8EF85}" type="presParOf" srcId="{759F0BBC-25C6-4405-AA38-87CEB5F8D809}" destId="{CA757300-AC7C-4BCE-AC40-C35B893B2A2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147B5C-DB35-4D3A-8B47-4EFC7488245E}"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DB85CDD2-578F-43F2-9765-3F5A2D8BF46A}">
      <dgm:prSet phldrT="[Text]" custT="1"/>
      <dgm:spPr/>
      <dgm:t>
        <a:bodyPr/>
        <a:lstStyle/>
        <a:p>
          <a:r>
            <a:rPr lang="en-US" sz="1600" b="1" dirty="0"/>
            <a:t>Design and deliver the Communication</a:t>
          </a:r>
        </a:p>
      </dgm:t>
    </dgm:pt>
    <dgm:pt modelId="{B2E0731C-FC6D-4E01-B8EA-2223024D12DE}" type="parTrans" cxnId="{C1E85399-4FE1-4435-9692-DF14F4508664}">
      <dgm:prSet/>
      <dgm:spPr/>
      <dgm:t>
        <a:bodyPr/>
        <a:lstStyle/>
        <a:p>
          <a:endParaRPr lang="en-US" sz="1400" b="1"/>
        </a:p>
      </dgm:t>
    </dgm:pt>
    <dgm:pt modelId="{2CACAF90-1AE8-4FCB-9507-1A6755F73020}" type="sibTrans" cxnId="{C1E85399-4FE1-4435-9692-DF14F4508664}">
      <dgm:prSet/>
      <dgm:spPr/>
      <dgm:t>
        <a:bodyPr/>
        <a:lstStyle/>
        <a:p>
          <a:endParaRPr lang="en-US" sz="1400" b="1"/>
        </a:p>
      </dgm:t>
    </dgm:pt>
    <dgm:pt modelId="{F1F75C0F-9E87-4A45-94AF-58ECC8421433}">
      <dgm:prSet phldrT="[Text]" custT="1"/>
      <dgm:spPr/>
      <dgm:t>
        <a:bodyPr/>
        <a:lstStyle/>
        <a:p>
          <a:r>
            <a:rPr lang="en-US" sz="1600" b="1" dirty="0"/>
            <a:t>Ensure the message was understood and can be acted upon</a:t>
          </a:r>
        </a:p>
      </dgm:t>
    </dgm:pt>
    <dgm:pt modelId="{65B46D34-3567-418A-8F90-DDD756AB11FF}" type="parTrans" cxnId="{966F34D9-D349-4FF5-AEF2-32087CBE7B88}">
      <dgm:prSet/>
      <dgm:spPr/>
      <dgm:t>
        <a:bodyPr/>
        <a:lstStyle/>
        <a:p>
          <a:endParaRPr lang="en-US" sz="1400" b="1"/>
        </a:p>
      </dgm:t>
    </dgm:pt>
    <dgm:pt modelId="{E3D36729-F20D-4E97-9FDF-1D2A8030E1FB}" type="sibTrans" cxnId="{966F34D9-D349-4FF5-AEF2-32087CBE7B88}">
      <dgm:prSet/>
      <dgm:spPr/>
      <dgm:t>
        <a:bodyPr/>
        <a:lstStyle/>
        <a:p>
          <a:endParaRPr lang="en-US" sz="1400" b="1"/>
        </a:p>
      </dgm:t>
    </dgm:pt>
    <dgm:pt modelId="{E1135DB8-5AFF-40EC-B31B-4B78508BF9CD}">
      <dgm:prSet phldrT="[Text]" custT="1"/>
      <dgm:spPr/>
      <dgm:t>
        <a:bodyPr/>
        <a:lstStyle/>
        <a:p>
          <a:r>
            <a:rPr lang="en-US" sz="1600" b="1" dirty="0"/>
            <a:t>Ensure that required actions have been taken and feedback collected</a:t>
          </a:r>
        </a:p>
      </dgm:t>
    </dgm:pt>
    <dgm:pt modelId="{8CC9C919-BD51-4BC4-B655-52FC47659F4B}" type="parTrans" cxnId="{C07A32CE-E21A-4623-856F-EFC230FD93D5}">
      <dgm:prSet/>
      <dgm:spPr/>
      <dgm:t>
        <a:bodyPr/>
        <a:lstStyle/>
        <a:p>
          <a:endParaRPr lang="en-US" sz="1400" b="1"/>
        </a:p>
      </dgm:t>
    </dgm:pt>
    <dgm:pt modelId="{1DC57DE2-34D5-4281-B9B6-93DA942FD683}" type="sibTrans" cxnId="{C07A32CE-E21A-4623-856F-EFC230FD93D5}">
      <dgm:prSet/>
      <dgm:spPr/>
      <dgm:t>
        <a:bodyPr/>
        <a:lstStyle/>
        <a:p>
          <a:endParaRPr lang="en-US" sz="1400" b="1"/>
        </a:p>
      </dgm:t>
    </dgm:pt>
    <dgm:pt modelId="{E4368389-AF39-49CB-B5DA-0F8B6B1CC2CA}">
      <dgm:prSet phldrT="[Text]" custT="1"/>
      <dgm:spPr/>
      <dgm:t>
        <a:bodyPr/>
        <a:lstStyle/>
        <a:p>
          <a:r>
            <a:rPr lang="en-US" sz="1600" b="1" dirty="0"/>
            <a:t>Ensure the Communication was received and read</a:t>
          </a:r>
        </a:p>
      </dgm:t>
    </dgm:pt>
    <dgm:pt modelId="{587F0F81-129F-4357-B7C2-C566B7743E0D}" type="parTrans" cxnId="{A672B926-734D-437B-9B19-5890E7C0E672}">
      <dgm:prSet/>
      <dgm:spPr/>
      <dgm:t>
        <a:bodyPr/>
        <a:lstStyle/>
        <a:p>
          <a:endParaRPr lang="en-US" sz="1400" b="1"/>
        </a:p>
      </dgm:t>
    </dgm:pt>
    <dgm:pt modelId="{2E0D6464-11CA-4DBA-9532-BDEDC3B7A162}" type="sibTrans" cxnId="{A672B926-734D-437B-9B19-5890E7C0E672}">
      <dgm:prSet/>
      <dgm:spPr/>
      <dgm:t>
        <a:bodyPr/>
        <a:lstStyle/>
        <a:p>
          <a:endParaRPr lang="en-US" sz="1400" b="1"/>
        </a:p>
      </dgm:t>
    </dgm:pt>
    <dgm:pt modelId="{0E4A84D2-4ACE-4277-8038-6C3037A0B8CA}" type="pres">
      <dgm:prSet presAssocID="{CF147B5C-DB35-4D3A-8B47-4EFC7488245E}" presName="Name0" presStyleCnt="0">
        <dgm:presLayoutVars>
          <dgm:dir/>
          <dgm:resizeHandles val="exact"/>
        </dgm:presLayoutVars>
      </dgm:prSet>
      <dgm:spPr/>
    </dgm:pt>
    <dgm:pt modelId="{8DD2EE18-2357-4080-AC50-3BF093A6F461}" type="pres">
      <dgm:prSet presAssocID="{DB85CDD2-578F-43F2-9765-3F5A2D8BF46A}" presName="composite" presStyleCnt="0"/>
      <dgm:spPr/>
    </dgm:pt>
    <dgm:pt modelId="{77644863-2478-45C3-906B-1030446CFAEF}" type="pres">
      <dgm:prSet presAssocID="{DB85CDD2-578F-43F2-9765-3F5A2D8BF46A}" presName="bgChev" presStyleLbl="node1" presStyleIdx="0" presStyleCnt="4" custScaleY="473163"/>
      <dgm:spPr/>
    </dgm:pt>
    <dgm:pt modelId="{4FD4C51B-C680-44BA-80AC-C897BDAC87C9}" type="pres">
      <dgm:prSet presAssocID="{DB85CDD2-578F-43F2-9765-3F5A2D8BF46A}" presName="txNode" presStyleLbl="fgAcc1" presStyleIdx="0" presStyleCnt="4" custScaleX="127412" custScaleY="270378" custLinFactY="43632" custLinFactNeighborX="-1354" custLinFactNeighborY="100000">
        <dgm:presLayoutVars>
          <dgm:bulletEnabled val="1"/>
        </dgm:presLayoutVars>
      </dgm:prSet>
      <dgm:spPr/>
      <dgm:t>
        <a:bodyPr/>
        <a:lstStyle/>
        <a:p>
          <a:endParaRPr lang="en-US"/>
        </a:p>
      </dgm:t>
    </dgm:pt>
    <dgm:pt modelId="{C6F9A412-1AC9-4C3C-A052-D4743B4108D0}" type="pres">
      <dgm:prSet presAssocID="{2CACAF90-1AE8-4FCB-9507-1A6755F73020}" presName="compositeSpace" presStyleCnt="0"/>
      <dgm:spPr/>
    </dgm:pt>
    <dgm:pt modelId="{CC667950-71C0-4420-8F35-8CA4A495889F}" type="pres">
      <dgm:prSet presAssocID="{E4368389-AF39-49CB-B5DA-0F8B6B1CC2CA}" presName="composite" presStyleCnt="0"/>
      <dgm:spPr/>
    </dgm:pt>
    <dgm:pt modelId="{86B042A5-6BA3-46A2-BBE7-146258D74687}" type="pres">
      <dgm:prSet presAssocID="{E4368389-AF39-49CB-B5DA-0F8B6B1CC2CA}" presName="bgChev" presStyleLbl="node1" presStyleIdx="1" presStyleCnt="4" custScaleY="497503"/>
      <dgm:spPr/>
    </dgm:pt>
    <dgm:pt modelId="{84B186E5-661D-4B63-A947-20780D64D1A2}" type="pres">
      <dgm:prSet presAssocID="{E4368389-AF39-49CB-B5DA-0F8B6B1CC2CA}" presName="txNode" presStyleLbl="fgAcc1" presStyleIdx="1" presStyleCnt="4" custScaleX="127412" custScaleY="277122" custLinFactY="51036" custLinFactNeighborX="6242" custLinFactNeighborY="100000">
        <dgm:presLayoutVars>
          <dgm:bulletEnabled val="1"/>
        </dgm:presLayoutVars>
      </dgm:prSet>
      <dgm:spPr/>
      <dgm:t>
        <a:bodyPr/>
        <a:lstStyle/>
        <a:p>
          <a:endParaRPr lang="en-US"/>
        </a:p>
      </dgm:t>
    </dgm:pt>
    <dgm:pt modelId="{7167DEE2-C392-4D12-BBDA-0C92E0AA6B0B}" type="pres">
      <dgm:prSet presAssocID="{2E0D6464-11CA-4DBA-9532-BDEDC3B7A162}" presName="compositeSpace" presStyleCnt="0"/>
      <dgm:spPr/>
    </dgm:pt>
    <dgm:pt modelId="{CD1605F1-F788-4A4D-9749-19F22BEF9614}" type="pres">
      <dgm:prSet presAssocID="{F1F75C0F-9E87-4A45-94AF-58ECC8421433}" presName="composite" presStyleCnt="0"/>
      <dgm:spPr/>
    </dgm:pt>
    <dgm:pt modelId="{EAC0AA9A-6395-4861-9F96-CDCD49F89BB4}" type="pres">
      <dgm:prSet presAssocID="{F1F75C0F-9E87-4A45-94AF-58ECC8421433}" presName="bgChev" presStyleLbl="node1" presStyleIdx="2" presStyleCnt="4" custScaleY="518801"/>
      <dgm:spPr/>
    </dgm:pt>
    <dgm:pt modelId="{07B6C0DB-F17F-4E3D-9FDC-C3F0F62E88F1}" type="pres">
      <dgm:prSet presAssocID="{F1F75C0F-9E87-4A45-94AF-58ECC8421433}" presName="txNode" presStyleLbl="fgAcc1" presStyleIdx="2" presStyleCnt="4" custScaleX="127412" custScaleY="300803" custLinFactY="62882" custLinFactNeighborX="-1354" custLinFactNeighborY="100000">
        <dgm:presLayoutVars>
          <dgm:bulletEnabled val="1"/>
        </dgm:presLayoutVars>
      </dgm:prSet>
      <dgm:spPr/>
      <dgm:t>
        <a:bodyPr/>
        <a:lstStyle/>
        <a:p>
          <a:endParaRPr lang="en-US"/>
        </a:p>
      </dgm:t>
    </dgm:pt>
    <dgm:pt modelId="{2895F882-C8FC-46D3-BF4E-3F69322BD15B}" type="pres">
      <dgm:prSet presAssocID="{E3D36729-F20D-4E97-9FDF-1D2A8030E1FB}" presName="compositeSpace" presStyleCnt="0"/>
      <dgm:spPr/>
    </dgm:pt>
    <dgm:pt modelId="{41B22594-5E7E-4D2A-8A5A-CCFB5564DCDF}" type="pres">
      <dgm:prSet presAssocID="{E1135DB8-5AFF-40EC-B31B-4B78508BF9CD}" presName="composite" presStyleCnt="0"/>
      <dgm:spPr/>
    </dgm:pt>
    <dgm:pt modelId="{E7BF47A8-EE1E-4843-905A-376EE5111050}" type="pres">
      <dgm:prSet presAssocID="{E1135DB8-5AFF-40EC-B31B-4B78508BF9CD}" presName="bgChev" presStyleLbl="node1" presStyleIdx="3" presStyleCnt="4" custScaleY="503588"/>
      <dgm:spPr/>
    </dgm:pt>
    <dgm:pt modelId="{2F404BFC-7CC7-479B-A17A-FD11914F79B9}" type="pres">
      <dgm:prSet presAssocID="{E1135DB8-5AFF-40EC-B31B-4B78508BF9CD}" presName="txNode" presStyleLbl="fgAcc1" presStyleIdx="3" presStyleCnt="4" custScaleX="127412" custScaleY="297760" custLinFactY="56959" custLinFactNeighborX="-7445" custLinFactNeighborY="100000">
        <dgm:presLayoutVars>
          <dgm:bulletEnabled val="1"/>
        </dgm:presLayoutVars>
      </dgm:prSet>
      <dgm:spPr/>
      <dgm:t>
        <a:bodyPr/>
        <a:lstStyle/>
        <a:p>
          <a:endParaRPr lang="en-US"/>
        </a:p>
      </dgm:t>
    </dgm:pt>
  </dgm:ptLst>
  <dgm:cxnLst>
    <dgm:cxn modelId="{A672B926-734D-437B-9B19-5890E7C0E672}" srcId="{CF147B5C-DB35-4D3A-8B47-4EFC7488245E}" destId="{E4368389-AF39-49CB-B5DA-0F8B6B1CC2CA}" srcOrd="1" destOrd="0" parTransId="{587F0F81-129F-4357-B7C2-C566B7743E0D}" sibTransId="{2E0D6464-11CA-4DBA-9532-BDEDC3B7A162}"/>
    <dgm:cxn modelId="{966F34D9-D349-4FF5-AEF2-32087CBE7B88}" srcId="{CF147B5C-DB35-4D3A-8B47-4EFC7488245E}" destId="{F1F75C0F-9E87-4A45-94AF-58ECC8421433}" srcOrd="2" destOrd="0" parTransId="{65B46D34-3567-418A-8F90-DDD756AB11FF}" sibTransId="{E3D36729-F20D-4E97-9FDF-1D2A8030E1FB}"/>
    <dgm:cxn modelId="{C07A32CE-E21A-4623-856F-EFC230FD93D5}" srcId="{CF147B5C-DB35-4D3A-8B47-4EFC7488245E}" destId="{E1135DB8-5AFF-40EC-B31B-4B78508BF9CD}" srcOrd="3" destOrd="0" parTransId="{8CC9C919-BD51-4BC4-B655-52FC47659F4B}" sibTransId="{1DC57DE2-34D5-4281-B9B6-93DA942FD683}"/>
    <dgm:cxn modelId="{F6B314B4-0C03-4692-9669-0C20979C05EA}" type="presOf" srcId="{E4368389-AF39-49CB-B5DA-0F8B6B1CC2CA}" destId="{84B186E5-661D-4B63-A947-20780D64D1A2}" srcOrd="0" destOrd="0" presId="urn:microsoft.com/office/officeart/2005/8/layout/chevronAccent+Icon"/>
    <dgm:cxn modelId="{27D0DBE9-99D8-4336-A6D4-5BC0448DCA2C}" type="presOf" srcId="{CF147B5C-DB35-4D3A-8B47-4EFC7488245E}" destId="{0E4A84D2-4ACE-4277-8038-6C3037A0B8CA}" srcOrd="0" destOrd="0" presId="urn:microsoft.com/office/officeart/2005/8/layout/chevronAccent+Icon"/>
    <dgm:cxn modelId="{AD91343F-C562-4F2D-8B10-BE05EE637F8F}" type="presOf" srcId="{F1F75C0F-9E87-4A45-94AF-58ECC8421433}" destId="{07B6C0DB-F17F-4E3D-9FDC-C3F0F62E88F1}" srcOrd="0" destOrd="0" presId="urn:microsoft.com/office/officeart/2005/8/layout/chevronAccent+Icon"/>
    <dgm:cxn modelId="{C1E85399-4FE1-4435-9692-DF14F4508664}" srcId="{CF147B5C-DB35-4D3A-8B47-4EFC7488245E}" destId="{DB85CDD2-578F-43F2-9765-3F5A2D8BF46A}" srcOrd="0" destOrd="0" parTransId="{B2E0731C-FC6D-4E01-B8EA-2223024D12DE}" sibTransId="{2CACAF90-1AE8-4FCB-9507-1A6755F73020}"/>
    <dgm:cxn modelId="{09EE8A93-5914-4929-8208-CC43E57ABEC5}" type="presOf" srcId="{DB85CDD2-578F-43F2-9765-3F5A2D8BF46A}" destId="{4FD4C51B-C680-44BA-80AC-C897BDAC87C9}" srcOrd="0" destOrd="0" presId="urn:microsoft.com/office/officeart/2005/8/layout/chevronAccent+Icon"/>
    <dgm:cxn modelId="{0E1AEE23-F1D7-416C-9D88-6E0083A02E02}" type="presOf" srcId="{E1135DB8-5AFF-40EC-B31B-4B78508BF9CD}" destId="{2F404BFC-7CC7-479B-A17A-FD11914F79B9}" srcOrd="0" destOrd="0" presId="urn:microsoft.com/office/officeart/2005/8/layout/chevronAccent+Icon"/>
    <dgm:cxn modelId="{52BEB097-6858-4A3F-AD50-EEDDCE75F2FB}" type="presParOf" srcId="{0E4A84D2-4ACE-4277-8038-6C3037A0B8CA}" destId="{8DD2EE18-2357-4080-AC50-3BF093A6F461}" srcOrd="0" destOrd="0" presId="urn:microsoft.com/office/officeart/2005/8/layout/chevronAccent+Icon"/>
    <dgm:cxn modelId="{D16F633E-5D5B-4BB8-BFBD-0A4538DB7A62}" type="presParOf" srcId="{8DD2EE18-2357-4080-AC50-3BF093A6F461}" destId="{77644863-2478-45C3-906B-1030446CFAEF}" srcOrd="0" destOrd="0" presId="urn:microsoft.com/office/officeart/2005/8/layout/chevronAccent+Icon"/>
    <dgm:cxn modelId="{6F9AA964-A065-47B7-B39E-BA4784EAE600}" type="presParOf" srcId="{8DD2EE18-2357-4080-AC50-3BF093A6F461}" destId="{4FD4C51B-C680-44BA-80AC-C897BDAC87C9}" srcOrd="1" destOrd="0" presId="urn:microsoft.com/office/officeart/2005/8/layout/chevronAccent+Icon"/>
    <dgm:cxn modelId="{E33B3E35-037B-40F7-98D4-B3CE3C81D5AB}" type="presParOf" srcId="{0E4A84D2-4ACE-4277-8038-6C3037A0B8CA}" destId="{C6F9A412-1AC9-4C3C-A052-D4743B4108D0}" srcOrd="1" destOrd="0" presId="urn:microsoft.com/office/officeart/2005/8/layout/chevronAccent+Icon"/>
    <dgm:cxn modelId="{03805EA8-8E7F-43AD-A790-8EB0ED0D7FAF}" type="presParOf" srcId="{0E4A84D2-4ACE-4277-8038-6C3037A0B8CA}" destId="{CC667950-71C0-4420-8F35-8CA4A495889F}" srcOrd="2" destOrd="0" presId="urn:microsoft.com/office/officeart/2005/8/layout/chevronAccent+Icon"/>
    <dgm:cxn modelId="{472CC631-210C-472E-83E0-1949A94EAAC7}" type="presParOf" srcId="{CC667950-71C0-4420-8F35-8CA4A495889F}" destId="{86B042A5-6BA3-46A2-BBE7-146258D74687}" srcOrd="0" destOrd="0" presId="urn:microsoft.com/office/officeart/2005/8/layout/chevronAccent+Icon"/>
    <dgm:cxn modelId="{5F18BF0E-A772-4D1A-A581-FF21C0D3B5FE}" type="presParOf" srcId="{CC667950-71C0-4420-8F35-8CA4A495889F}" destId="{84B186E5-661D-4B63-A947-20780D64D1A2}" srcOrd="1" destOrd="0" presId="urn:microsoft.com/office/officeart/2005/8/layout/chevronAccent+Icon"/>
    <dgm:cxn modelId="{27A187D3-4EC7-4549-874D-988F9775067D}" type="presParOf" srcId="{0E4A84D2-4ACE-4277-8038-6C3037A0B8CA}" destId="{7167DEE2-C392-4D12-BBDA-0C92E0AA6B0B}" srcOrd="3" destOrd="0" presId="urn:microsoft.com/office/officeart/2005/8/layout/chevronAccent+Icon"/>
    <dgm:cxn modelId="{FC269FD4-8B5C-4B78-9910-E18CDE5DBC6A}" type="presParOf" srcId="{0E4A84D2-4ACE-4277-8038-6C3037A0B8CA}" destId="{CD1605F1-F788-4A4D-9749-19F22BEF9614}" srcOrd="4" destOrd="0" presId="urn:microsoft.com/office/officeart/2005/8/layout/chevronAccent+Icon"/>
    <dgm:cxn modelId="{7DC72E48-7989-462D-91B6-392C272942EA}" type="presParOf" srcId="{CD1605F1-F788-4A4D-9749-19F22BEF9614}" destId="{EAC0AA9A-6395-4861-9F96-CDCD49F89BB4}" srcOrd="0" destOrd="0" presId="urn:microsoft.com/office/officeart/2005/8/layout/chevronAccent+Icon"/>
    <dgm:cxn modelId="{6EB38EFF-50C7-4F75-AF27-4BF2A098307F}" type="presParOf" srcId="{CD1605F1-F788-4A4D-9749-19F22BEF9614}" destId="{07B6C0DB-F17F-4E3D-9FDC-C3F0F62E88F1}" srcOrd="1" destOrd="0" presId="urn:microsoft.com/office/officeart/2005/8/layout/chevronAccent+Icon"/>
    <dgm:cxn modelId="{9F4EAA87-A4B1-4B97-A6D8-33AC97262760}" type="presParOf" srcId="{0E4A84D2-4ACE-4277-8038-6C3037A0B8CA}" destId="{2895F882-C8FC-46D3-BF4E-3F69322BD15B}" srcOrd="5" destOrd="0" presId="urn:microsoft.com/office/officeart/2005/8/layout/chevronAccent+Icon"/>
    <dgm:cxn modelId="{DA95B1DC-B57E-4F13-8184-370DE4ECBD89}" type="presParOf" srcId="{0E4A84D2-4ACE-4277-8038-6C3037A0B8CA}" destId="{41B22594-5E7E-4D2A-8A5A-CCFB5564DCDF}" srcOrd="6" destOrd="0" presId="urn:microsoft.com/office/officeart/2005/8/layout/chevronAccent+Icon"/>
    <dgm:cxn modelId="{5B402F9F-47C0-4087-B4A4-9BC389A5EBD8}" type="presParOf" srcId="{41B22594-5E7E-4D2A-8A5A-CCFB5564DCDF}" destId="{E7BF47A8-EE1E-4843-905A-376EE5111050}" srcOrd="0" destOrd="0" presId="urn:microsoft.com/office/officeart/2005/8/layout/chevronAccent+Icon"/>
    <dgm:cxn modelId="{ECAC8CC6-A51B-40E7-A6C3-5866793D93C7}" type="presParOf" srcId="{41B22594-5E7E-4D2A-8A5A-CCFB5564DCDF}" destId="{2F404BFC-7CC7-479B-A17A-FD11914F79B9}"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06B19-E570-4517-A4B5-97DC472CF3CD}" type="datetimeFigureOut">
              <a:rPr lang="en-US" smtClean="0"/>
              <a:t>5/4/2017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DC97C-A3A8-4AC7-9946-14ECFBE8FD03}" type="slidenum">
              <a:rPr lang="en-US" smtClean="0"/>
              <a:t>‹#›</a:t>
            </a:fld>
            <a:endParaRPr lang="en-US" dirty="0"/>
          </a:p>
        </p:txBody>
      </p:sp>
    </p:spTree>
    <p:extLst>
      <p:ext uri="{BB962C8B-B14F-4D97-AF65-F5344CB8AC3E}">
        <p14:creationId xmlns:p14="http://schemas.microsoft.com/office/powerpoint/2010/main" val="366125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sz="1800" kern="0" dirty="0">
              <a:solidFill>
                <a:prstClr val="white"/>
              </a:solidFill>
              <a:latin typeface="Euphemia"/>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ctrTitle"/>
          </p:nvPr>
        </p:nvSpPr>
        <p:spPr>
          <a:xfrm>
            <a:off x="1142999" y="4800600"/>
            <a:ext cx="6858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76295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sz="1800" kern="0" dirty="0">
              <a:solidFill>
                <a:prstClr val="white"/>
              </a:solidFill>
              <a:latin typeface="Euphemia"/>
            </a:endParaRPr>
          </a:p>
        </p:txBody>
      </p:sp>
      <p:sp>
        <p:nvSpPr>
          <p:cNvPr id="2" name="Title 1"/>
          <p:cNvSpPr>
            <a:spLocks noGrp="1"/>
          </p:cNvSpPr>
          <p:nvPr>
            <p:ph type="title"/>
          </p:nvPr>
        </p:nvSpPr>
        <p:spPr>
          <a:xfrm>
            <a:off x="570309" y="2362201"/>
            <a:ext cx="24003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022169" y="685800"/>
            <a:ext cx="477774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solidFill>
                <a:srgbClr val="E5E8E8"/>
              </a:solidFill>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5/4/2017</a:t>
            </a:fld>
            <a:endParaRPr dirty="0">
              <a:solidFill>
                <a:srgbClr val="26305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257958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defRPr/>
            </a:pPr>
            <a:endParaRPr sz="1800" kern="0" dirty="0">
              <a:solidFill>
                <a:prstClr val="white"/>
              </a:solidFill>
              <a:latin typeface="Euphemia"/>
            </a:endParaRPr>
          </a:p>
        </p:txBody>
      </p:sp>
      <p:sp>
        <p:nvSpPr>
          <p:cNvPr id="2" name="Title 1"/>
          <p:cNvSpPr>
            <a:spLocks noGrp="1"/>
          </p:cNvSpPr>
          <p:nvPr>
            <p:ph type="title"/>
          </p:nvPr>
        </p:nvSpPr>
        <p:spPr>
          <a:xfrm>
            <a:off x="5942411" y="2362200"/>
            <a:ext cx="24003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54864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solidFill>
                <a:srgbClr val="E5E8E8"/>
              </a:solidFill>
            </a:endParaRP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03015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solidFill>
                <a:srgbClr val="E5E8E8"/>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412127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solidFill>
                <a:srgbClr val="E5E8E8"/>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73244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_Two Column">
    <p:spTree>
      <p:nvGrpSpPr>
        <p:cNvPr id="1" name=""/>
        <p:cNvGrpSpPr/>
        <p:nvPr/>
      </p:nvGrpSpPr>
      <p:grpSpPr>
        <a:xfrm>
          <a:off x="0" y="0"/>
          <a:ext cx="0" cy="0"/>
          <a:chOff x="0" y="0"/>
          <a:chExt cx="0" cy="0"/>
        </a:xfrm>
      </p:grpSpPr>
      <p:sp>
        <p:nvSpPr>
          <p:cNvPr id="14" name="Rectangle 2"/>
          <p:cNvSpPr>
            <a:spLocks noGrp="1"/>
          </p:cNvSpPr>
          <p:nvPr>
            <p:ph type="title"/>
          </p:nvPr>
        </p:nvSpPr>
        <p:spPr>
          <a:xfrm>
            <a:off x="584200" y="274638"/>
            <a:ext cx="8102600" cy="868362"/>
          </a:xfrm>
        </p:spPr>
        <p:txBody>
          <a:bodyPr/>
          <a:lstStyle/>
          <a:p>
            <a:r>
              <a:rPr lang="en-US" sz="3200" b="1" dirty="0">
                <a:solidFill>
                  <a:srgbClr val="8BC84E"/>
                </a:solidFill>
              </a:rPr>
              <a:t>Slide title</a:t>
            </a:r>
          </a:p>
        </p:txBody>
      </p:sp>
      <p:sp>
        <p:nvSpPr>
          <p:cNvPr id="7" name="Rectangle 3"/>
          <p:cNvSpPr>
            <a:spLocks noGrp="1" noChangeArrowheads="1"/>
          </p:cNvSpPr>
          <p:nvPr>
            <p:ph idx="1" hasCustomPrompt="1"/>
          </p:nvPr>
        </p:nvSpPr>
        <p:spPr bwMode="auto">
          <a:xfrm>
            <a:off x="584200" y="1366838"/>
            <a:ext cx="8102600" cy="4125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Font typeface="Wingdings" pitchFamily="2" charset="2"/>
              <a:buChar char="§"/>
              <a:defRPr sz="2400" b="0">
                <a:latin typeface="+mn-lt"/>
              </a:defRPr>
            </a:lvl1pPr>
            <a:lvl2pPr>
              <a:buFont typeface="Wingdings" pitchFamily="2" charset="2"/>
              <a:buChar char="§"/>
              <a:defRPr sz="2400" b="0">
                <a:latin typeface="+mn-lt"/>
              </a:defRPr>
            </a:lvl2pPr>
            <a:lvl3pPr>
              <a:buFont typeface="Wingdings" pitchFamily="2" charset="2"/>
              <a:buChar char="§"/>
              <a:defRPr sz="2400" b="0">
                <a:solidFill>
                  <a:schemeClr val="bg2">
                    <a:lumMod val="40000"/>
                    <a:lumOff val="60000"/>
                  </a:schemeClr>
                </a:solidFill>
                <a:latin typeface="+mn-lt"/>
              </a:defRPr>
            </a:lvl3pPr>
            <a:lvl4pPr>
              <a:buFont typeface="Wingdings" pitchFamily="2" charset="2"/>
              <a:buChar char="§"/>
              <a:defRPr sz="2400" b="0">
                <a:latin typeface="+mn-l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103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solidFill>
                <a:srgbClr val="E5E8E8"/>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3349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sz="1800" kern="0" dirty="0">
              <a:solidFill>
                <a:prstClr val="white"/>
              </a:solidFill>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1143000" y="1143000"/>
            <a:ext cx="6858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solidFill>
                <a:srgbClr val="E5E8E8"/>
              </a:solidFill>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659938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solidFill>
                <a:srgbClr val="E5E8E8"/>
              </a:solidFill>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E5E8E8"/>
                </a:solidFill>
              </a:rPr>
              <a:pPr/>
              <a:t>5/4/2017</a:t>
            </a:fld>
            <a:endParaRPr dirty="0">
              <a:solidFill>
                <a:srgbClr val="E5E8E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029849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0584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09160" y="1901952"/>
            <a:ext cx="3429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solidFill>
                <a:srgbClr val="E5E8E8"/>
              </a:solidFill>
            </a:endParaRPr>
          </a:p>
        </p:txBody>
      </p:sp>
      <p:sp>
        <p:nvSpPr>
          <p:cNvPr id="5" name="Date Placeholder 4"/>
          <p:cNvSpPr>
            <a:spLocks noGrp="1"/>
          </p:cNvSpPr>
          <p:nvPr>
            <p:ph type="dt" sz="half" idx="10"/>
          </p:nvPr>
        </p:nvSpPr>
        <p:spPr/>
        <p:txBody>
          <a:bodyPr/>
          <a:lstStyle/>
          <a:p>
            <a:fld id="{9DD7D43D-6574-4C7B-808D-C6C12215A4D4}" type="datetimeFigureOut">
              <a:rPr lang="en-US">
                <a:solidFill>
                  <a:srgbClr val="E5E8E8"/>
                </a:solidFill>
              </a:rPr>
              <a:pPr/>
              <a:t>5/4/2017</a:t>
            </a:fld>
            <a:endParaRPr dirty="0">
              <a:solidFill>
                <a:srgbClr val="E5E8E8"/>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70652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rPr lang="en-US"/>
              <a:t>Click to edit Master title style</a:t>
            </a:r>
            <a:endParaRP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solidFill>
                <a:srgbClr val="E5E8E8"/>
              </a:solidFill>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47294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solidFill>
                <a:srgbClr val="E5E8E8"/>
              </a:solidFill>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215522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dirty="0">
              <a:solidFill>
                <a:srgbClr val="263050"/>
              </a:solidFill>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5/4/2017</a:t>
            </a:fld>
            <a:endParaRPr dirty="0">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dirty="0">
              <a:solidFill>
                <a:srgbClr val="263050"/>
              </a:solidFill>
            </a:endParaRPr>
          </a:p>
        </p:txBody>
      </p:sp>
    </p:spTree>
    <p:extLst>
      <p:ext uri="{BB962C8B-B14F-4D97-AF65-F5344CB8AC3E}">
        <p14:creationId xmlns:p14="http://schemas.microsoft.com/office/powerpoint/2010/main" val="321320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370659" y="685800"/>
            <a:ext cx="542925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solidFill>
                <a:srgbClr val="E5E8E8"/>
              </a:solidFill>
            </a:endParaRPr>
          </a:p>
        </p:txBody>
      </p:sp>
      <p:sp>
        <p:nvSpPr>
          <p:cNvPr id="5" name="Date Placeholder 4"/>
          <p:cNvSpPr>
            <a:spLocks noGrp="1"/>
          </p:cNvSpPr>
          <p:nvPr>
            <p:ph type="dt" sz="half" idx="10"/>
          </p:nvPr>
        </p:nvSpPr>
        <p:spPr/>
        <p:txBody>
          <a:bodyPr/>
          <a:lstStyle/>
          <a:p>
            <a:fld id="{9E583DDF-CA54-461A-A486-592D2374C532}" type="datetimeFigureOut">
              <a:rPr lang="en-US">
                <a:solidFill>
                  <a:srgbClr val="E5E8E8"/>
                </a:solidFill>
              </a:rPr>
              <a:pPr/>
              <a:t>5/4/2017</a:t>
            </a:fld>
            <a:endParaRPr dirty="0">
              <a:solidFill>
                <a:srgbClr val="E5E8E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E5E8E8"/>
                </a:solidFill>
              </a:rPr>
              <a:pPr/>
              <a:t>‹#›</a:t>
            </a:fld>
            <a:endParaRPr dirty="0">
              <a:solidFill>
                <a:srgbClr val="E5E8E8"/>
              </a:solidFill>
            </a:endParaRPr>
          </a:p>
        </p:txBody>
      </p:sp>
    </p:spTree>
    <p:extLst>
      <p:ext uri="{BB962C8B-B14F-4D97-AF65-F5344CB8AC3E}">
        <p14:creationId xmlns:p14="http://schemas.microsoft.com/office/powerpoint/2010/main" val="195889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a:endParaRPr sz="1800" kern="0" dirty="0">
              <a:solidFill>
                <a:prstClr val="white"/>
              </a:solidFill>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dirty="0">
              <a:solidFill>
                <a:prstClr val="white"/>
              </a:solidFill>
            </a:endParaRPr>
          </a:p>
        </p:txBody>
      </p:sp>
      <p:sp>
        <p:nvSpPr>
          <p:cNvPr id="2" name="Title Placeholder 1"/>
          <p:cNvSpPr>
            <a:spLocks noGrp="1"/>
          </p:cNvSpPr>
          <p:nvPr>
            <p:ph type="title"/>
          </p:nvPr>
        </p:nvSpPr>
        <p:spPr>
          <a:xfrm>
            <a:off x="1005840" y="467360"/>
            <a:ext cx="7132320" cy="880493"/>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05839" y="1748916"/>
            <a:ext cx="7368615" cy="463423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solidFill>
                <a:srgbClr val="E5E8E8"/>
              </a:solidFill>
            </a:endParaRP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solidFill>
                  <a:srgbClr val="E5E8E8"/>
                </a:solidFill>
              </a:rPr>
              <a:pPr/>
              <a:t>5/4/2017</a:t>
            </a:fld>
            <a:endParaRPr lang="en-US" dirty="0">
              <a:solidFill>
                <a:srgbClr val="E5E8E8"/>
              </a:solidFill>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solidFill>
                  <a:srgbClr val="E5E8E8"/>
                </a:solidFill>
              </a:rPr>
              <a:pPr/>
              <a:t>‹#›</a:t>
            </a:fld>
            <a:endParaRPr lang="en-US" dirty="0">
              <a:solidFill>
                <a:srgbClr val="E5E8E8"/>
              </a:solidFill>
            </a:endParaRPr>
          </a:p>
        </p:txBody>
      </p:sp>
      <p:cxnSp>
        <p:nvCxnSpPr>
          <p:cNvPr id="10" name="Straight Connector 9"/>
          <p:cNvCxnSpPr/>
          <p:nvPr userDrawn="1"/>
        </p:nvCxnSpPr>
        <p:spPr>
          <a:xfrm>
            <a:off x="463296" y="1548384"/>
            <a:ext cx="8205216" cy="0"/>
          </a:xfrm>
          <a:prstGeom prst="line">
            <a:avLst/>
          </a:prstGeom>
          <a:ln/>
        </p:spPr>
        <p:style>
          <a:lnRef idx="3">
            <a:schemeClr val="accent3"/>
          </a:lnRef>
          <a:fillRef idx="0">
            <a:schemeClr val="accent3"/>
          </a:fillRef>
          <a:effectRef idx="2">
            <a:schemeClr val="accent3"/>
          </a:effectRef>
          <a:fontRef idx="minor">
            <a:schemeClr val="tx1"/>
          </a:fontRef>
        </p:style>
      </p:cxnSp>
      <p:pic>
        <p:nvPicPr>
          <p:cNvPr id="11" name="Picture 10"/>
          <p:cNvPicPr>
            <a:picLocks noChangeAspect="1"/>
          </p:cNvPicPr>
          <p:nvPr userDrawn="1"/>
        </p:nvPicPr>
        <p:blipFill>
          <a:blip r:embed="rId16"/>
          <a:stretch>
            <a:fillRect/>
          </a:stretch>
        </p:blipFill>
        <p:spPr>
          <a:xfrm>
            <a:off x="0" y="6468361"/>
            <a:ext cx="888452" cy="389639"/>
          </a:xfrm>
          <a:prstGeom prst="rect">
            <a:avLst/>
          </a:prstGeom>
        </p:spPr>
      </p:pic>
    </p:spTree>
    <p:extLst>
      <p:ext uri="{BB962C8B-B14F-4D97-AF65-F5344CB8AC3E}">
        <p14:creationId xmlns:p14="http://schemas.microsoft.com/office/powerpoint/2010/main" val="3353452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110000"/>
        </a:lnSpc>
        <a:spcBef>
          <a:spcPts val="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110000"/>
        </a:lnSpc>
        <a:spcBef>
          <a:spcPts val="8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11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11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11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pcisecuritystandards.org/about_us/" TargetMode="External"/><Relationship Id="rId2" Type="http://schemas.openxmlformats.org/officeDocument/2006/relationships/hyperlink" Target="https://www.pcisecuritystandards.org/documents/SAQ_A_v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apterra.com/web-conferencing-software/" TargetMode="External"/><Relationship Id="rId2" Type="http://schemas.openxmlformats.org/officeDocument/2006/relationships/hyperlink" Target="https://en.wikipedia.org/wiki/Comparison_of_web_conferencing_softwar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49" y="4495800"/>
            <a:ext cx="6858002" cy="1143000"/>
          </a:xfrm>
        </p:spPr>
        <p:txBody>
          <a:bodyPr/>
          <a:lstStyle/>
          <a:p>
            <a:r>
              <a:rPr lang="en-US" dirty="0"/>
              <a:t>Governance for Tomorrow</a:t>
            </a:r>
          </a:p>
        </p:txBody>
      </p:sp>
      <p:sp>
        <p:nvSpPr>
          <p:cNvPr id="3" name="Subtitle 2"/>
          <p:cNvSpPr>
            <a:spLocks noGrp="1"/>
          </p:cNvSpPr>
          <p:nvPr>
            <p:ph type="subTitle" idx="1"/>
          </p:nvPr>
        </p:nvSpPr>
        <p:spPr>
          <a:xfrm>
            <a:off x="-374566" y="5638800"/>
            <a:ext cx="9832524" cy="1134979"/>
          </a:xfrm>
        </p:spPr>
        <p:txBody>
          <a:bodyPr>
            <a:noAutofit/>
          </a:bodyPr>
          <a:lstStyle/>
          <a:p>
            <a:r>
              <a:rPr lang="en-US" sz="1600" dirty="0"/>
              <a:t>Stephanie Marcus</a:t>
            </a:r>
          </a:p>
          <a:p>
            <a:r>
              <a:rPr lang="en-US" sz="1400" dirty="0"/>
              <a:t>Manager, Cloud Transformation and Change Management </a:t>
            </a:r>
          </a:p>
          <a:p>
            <a:r>
              <a:rPr lang="en-US" sz="1400" dirty="0" smtClean="0"/>
              <a:t>KBACE, </a:t>
            </a:r>
            <a:r>
              <a:rPr lang="en-US" sz="1400" dirty="0"/>
              <a:t>a Cognizant </a:t>
            </a:r>
            <a:r>
              <a:rPr lang="en-US" sz="1400" dirty="0" smtClean="0"/>
              <a:t>Company</a:t>
            </a:r>
          </a:p>
          <a:p>
            <a:r>
              <a:rPr lang="en-US" sz="1400" smtClean="0"/>
              <a:t>Stephanie_Marcus@yahoo.com  - (</a:t>
            </a:r>
            <a:r>
              <a:rPr lang="en-US" sz="1400" dirty="0" smtClean="0"/>
              <a:t>847) 899-9439</a:t>
            </a:r>
            <a:endParaRPr lang="en-US" sz="1400" dirty="0"/>
          </a:p>
        </p:txBody>
      </p:sp>
      <p:pic>
        <p:nvPicPr>
          <p:cNvPr id="5" name="Picture 4"/>
          <p:cNvPicPr>
            <a:picLocks noChangeAspect="1"/>
          </p:cNvPicPr>
          <p:nvPr/>
        </p:nvPicPr>
        <p:blipFill>
          <a:blip r:embed="rId2"/>
          <a:stretch>
            <a:fillRect/>
          </a:stretch>
        </p:blipFill>
        <p:spPr>
          <a:xfrm>
            <a:off x="5462716" y="158085"/>
            <a:ext cx="3563896" cy="1562980"/>
          </a:xfrm>
          <a:prstGeom prst="rect">
            <a:avLst/>
          </a:prstGeom>
        </p:spPr>
      </p:pic>
    </p:spTree>
    <p:extLst>
      <p:ext uri="{BB962C8B-B14F-4D97-AF65-F5344CB8AC3E}">
        <p14:creationId xmlns:p14="http://schemas.microsoft.com/office/powerpoint/2010/main" val="45221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75" y="685800"/>
            <a:ext cx="2864049" cy="2628900"/>
          </a:xfrm>
        </p:spPr>
        <p:txBody>
          <a:bodyPr>
            <a:normAutofit/>
          </a:bodyPr>
          <a:lstStyle/>
          <a:p>
            <a:pPr algn="ctr"/>
            <a:r>
              <a:rPr lang="en-US" dirty="0"/>
              <a:t>Another key to successful governance is Stakeholder Management</a:t>
            </a:r>
          </a:p>
        </p:txBody>
      </p:sp>
      <p:sp>
        <p:nvSpPr>
          <p:cNvPr id="3" name="Text Placeholder 2"/>
          <p:cNvSpPr>
            <a:spLocks noGrp="1"/>
          </p:cNvSpPr>
          <p:nvPr>
            <p:ph type="body" sz="half" idx="2"/>
          </p:nvPr>
        </p:nvSpPr>
        <p:spPr>
          <a:xfrm>
            <a:off x="692049" y="3952875"/>
            <a:ext cx="2400300" cy="2569845"/>
          </a:xfrm>
        </p:spPr>
        <p:txBody>
          <a:bodyPr>
            <a:normAutofit/>
          </a:bodyPr>
          <a:lstStyle/>
          <a:p>
            <a:pPr algn="ctr"/>
            <a:r>
              <a:rPr lang="en-US" sz="2000" dirty="0"/>
              <a:t>A “Stakeholder” is any person or organization with an interest in, or who is impacted </a:t>
            </a:r>
            <a:r>
              <a:rPr lang="en-US" sz="2000" dirty="0" smtClean="0"/>
              <a:t>by, </a:t>
            </a:r>
            <a:r>
              <a:rPr lang="en-US" sz="2000" dirty="0"/>
              <a:t>the operations of your organization</a:t>
            </a:r>
          </a:p>
        </p:txBody>
      </p:sp>
      <p:pic>
        <p:nvPicPr>
          <p:cNvPr id="8" name="Picture 7"/>
          <p:cNvPicPr>
            <a:picLocks noChangeAspect="1"/>
          </p:cNvPicPr>
          <p:nvPr/>
        </p:nvPicPr>
        <p:blipFill>
          <a:blip r:embed="rId2"/>
          <a:stretch>
            <a:fillRect/>
          </a:stretch>
        </p:blipFill>
        <p:spPr>
          <a:xfrm>
            <a:off x="3996785" y="1932622"/>
            <a:ext cx="4656677" cy="2829878"/>
          </a:xfrm>
          <a:prstGeom prst="rect">
            <a:avLst/>
          </a:prstGeom>
        </p:spPr>
      </p:pic>
    </p:spTree>
    <p:extLst>
      <p:ext uri="{BB962C8B-B14F-4D97-AF65-F5344CB8AC3E}">
        <p14:creationId xmlns:p14="http://schemas.microsoft.com/office/powerpoint/2010/main" val="272489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our Stakeholders?</a:t>
            </a:r>
          </a:p>
        </p:txBody>
      </p:sp>
      <p:sp>
        <p:nvSpPr>
          <p:cNvPr id="6" name="Oval 5"/>
          <p:cNvSpPr/>
          <p:nvPr/>
        </p:nvSpPr>
        <p:spPr>
          <a:xfrm rot="20309779">
            <a:off x="4572000" y="3959886"/>
            <a:ext cx="1828799" cy="174660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i="1" dirty="0"/>
              <a:t>Sponsors,</a:t>
            </a:r>
          </a:p>
          <a:p>
            <a:pPr algn="ctr"/>
            <a:r>
              <a:rPr lang="en-US" b="1" i="1" dirty="0"/>
              <a:t>Potential Sponsors</a:t>
            </a:r>
          </a:p>
        </p:txBody>
      </p:sp>
      <p:sp>
        <p:nvSpPr>
          <p:cNvPr id="7" name="Oval 6"/>
          <p:cNvSpPr/>
          <p:nvPr/>
        </p:nvSpPr>
        <p:spPr>
          <a:xfrm rot="20309779">
            <a:off x="275689" y="1810305"/>
            <a:ext cx="1828799" cy="174660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dirty="0"/>
              <a:t>Business Leadership</a:t>
            </a:r>
          </a:p>
        </p:txBody>
      </p:sp>
      <p:sp>
        <p:nvSpPr>
          <p:cNvPr id="8" name="Oval 7"/>
          <p:cNvSpPr/>
          <p:nvPr/>
        </p:nvSpPr>
        <p:spPr>
          <a:xfrm rot="20309779">
            <a:off x="6357943" y="281737"/>
            <a:ext cx="1828799" cy="1746606"/>
          </a:xfrm>
          <a:prstGeom prst="ellipse">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i="1" dirty="0"/>
              <a:t>Other Special Groups</a:t>
            </a:r>
          </a:p>
        </p:txBody>
      </p:sp>
      <p:sp>
        <p:nvSpPr>
          <p:cNvPr id="10" name="Oval 9"/>
          <p:cNvSpPr/>
          <p:nvPr/>
        </p:nvSpPr>
        <p:spPr>
          <a:xfrm rot="20309779">
            <a:off x="275689" y="4019363"/>
            <a:ext cx="1828799" cy="17466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a:t>Paid, Employees/ Volunteer Staff</a:t>
            </a:r>
          </a:p>
        </p:txBody>
      </p:sp>
      <p:sp>
        <p:nvSpPr>
          <p:cNvPr id="11" name="Oval 10"/>
          <p:cNvSpPr/>
          <p:nvPr/>
        </p:nvSpPr>
        <p:spPr>
          <a:xfrm rot="20309779">
            <a:off x="2381794" y="4551322"/>
            <a:ext cx="1828799" cy="17466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i="1" dirty="0"/>
              <a:t>Suppliers, Vendors,</a:t>
            </a:r>
          </a:p>
          <a:p>
            <a:pPr algn="ctr"/>
            <a:r>
              <a:rPr lang="en-US" b="1" i="1" dirty="0"/>
              <a:t>Partners</a:t>
            </a:r>
          </a:p>
        </p:txBody>
      </p:sp>
      <p:sp>
        <p:nvSpPr>
          <p:cNvPr id="12" name="Oval 11"/>
          <p:cNvSpPr/>
          <p:nvPr/>
        </p:nvSpPr>
        <p:spPr>
          <a:xfrm rot="20309779">
            <a:off x="2381794" y="2213280"/>
            <a:ext cx="1828799" cy="174660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i="1" dirty="0"/>
              <a:t>Board of Directors/ Other “Directors”</a:t>
            </a:r>
          </a:p>
        </p:txBody>
      </p:sp>
      <p:sp>
        <p:nvSpPr>
          <p:cNvPr id="13" name="Oval 12"/>
          <p:cNvSpPr/>
          <p:nvPr/>
        </p:nvSpPr>
        <p:spPr>
          <a:xfrm rot="20309779">
            <a:off x="6894009" y="4551322"/>
            <a:ext cx="1828799" cy="1746606"/>
          </a:xfrm>
          <a:prstGeom prst="ellipse">
            <a:avLst/>
          </a:prstGeom>
          <a:solidFill>
            <a:schemeClr val="tx2">
              <a:lumMod val="40000"/>
              <a:lumOff val="60000"/>
            </a:schemeClr>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dirty="0"/>
              <a:t>Regulatory</a:t>
            </a:r>
          </a:p>
          <a:p>
            <a:pPr algn="ctr"/>
            <a:r>
              <a:rPr lang="en-US" b="1" i="1" dirty="0"/>
              <a:t>Assoc.,</a:t>
            </a:r>
          </a:p>
          <a:p>
            <a:pPr algn="ctr"/>
            <a:r>
              <a:rPr lang="en-US" b="1" i="1" dirty="0"/>
              <a:t>Legal Entities</a:t>
            </a:r>
          </a:p>
        </p:txBody>
      </p:sp>
      <p:sp>
        <p:nvSpPr>
          <p:cNvPr id="14" name="Oval 13"/>
          <p:cNvSpPr/>
          <p:nvPr/>
        </p:nvSpPr>
        <p:spPr>
          <a:xfrm rot="20309779">
            <a:off x="6894009" y="2272757"/>
            <a:ext cx="1828799" cy="1746606"/>
          </a:xfrm>
          <a:prstGeom prst="ellipse">
            <a:avLst/>
          </a:prstGeom>
          <a:solidFill>
            <a:srgbClr val="00B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dirty="0"/>
              <a:t>Potential Members</a:t>
            </a:r>
          </a:p>
        </p:txBody>
      </p:sp>
      <p:sp>
        <p:nvSpPr>
          <p:cNvPr id="15" name="Oval 14"/>
          <p:cNvSpPr/>
          <p:nvPr/>
        </p:nvSpPr>
        <p:spPr>
          <a:xfrm rot="20309779">
            <a:off x="4856203" y="1957273"/>
            <a:ext cx="1828799" cy="174660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i="1" dirty="0"/>
              <a:t>Customers (Members)</a:t>
            </a:r>
          </a:p>
        </p:txBody>
      </p:sp>
    </p:spTree>
    <p:extLst>
      <p:ext uri="{BB962C8B-B14F-4D97-AF65-F5344CB8AC3E}">
        <p14:creationId xmlns:p14="http://schemas.microsoft.com/office/powerpoint/2010/main" val="17810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we need to know about our Stakeholders?</a:t>
            </a:r>
          </a:p>
        </p:txBody>
      </p:sp>
      <p:sp>
        <p:nvSpPr>
          <p:cNvPr id="5" name="Content Placeholder 4"/>
          <p:cNvSpPr>
            <a:spLocks noGrp="1"/>
          </p:cNvSpPr>
          <p:nvPr>
            <p:ph sz="half" idx="1"/>
          </p:nvPr>
        </p:nvSpPr>
        <p:spPr/>
        <p:txBody>
          <a:bodyPr/>
          <a:lstStyle/>
          <a:p>
            <a:pPr marL="45720" indent="0">
              <a:buNone/>
            </a:pPr>
            <a:r>
              <a:rPr lang="en-US" dirty="0"/>
              <a:t>What they are impacted by:</a:t>
            </a:r>
          </a:p>
          <a:p>
            <a:r>
              <a:rPr lang="en-US" dirty="0"/>
              <a:t>The organization’s future business goals</a:t>
            </a:r>
          </a:p>
          <a:p>
            <a:r>
              <a:rPr lang="en-US" dirty="0"/>
              <a:t>Current situations and challenges</a:t>
            </a:r>
          </a:p>
          <a:p>
            <a:r>
              <a:rPr lang="en-US" dirty="0"/>
              <a:t>Upcoming changes</a:t>
            </a:r>
          </a:p>
          <a:p>
            <a:r>
              <a:rPr lang="en-US" dirty="0"/>
              <a:t>Existing processes, rules, activities, communications and</a:t>
            </a:r>
          </a:p>
          <a:p>
            <a:endParaRPr lang="en-US" dirty="0"/>
          </a:p>
        </p:txBody>
      </p:sp>
      <p:sp>
        <p:nvSpPr>
          <p:cNvPr id="6" name="Content Placeholder 5"/>
          <p:cNvSpPr>
            <a:spLocks noGrp="1"/>
          </p:cNvSpPr>
          <p:nvPr>
            <p:ph sz="half" idx="2"/>
          </p:nvPr>
        </p:nvSpPr>
        <p:spPr/>
        <p:txBody>
          <a:bodyPr>
            <a:normAutofit lnSpcReduction="10000"/>
          </a:bodyPr>
          <a:lstStyle/>
          <a:p>
            <a:pPr marL="45720" indent="0">
              <a:buNone/>
            </a:pPr>
            <a:r>
              <a:rPr lang="en-US" dirty="0"/>
              <a:t>Level of impact:</a:t>
            </a:r>
          </a:p>
          <a:p>
            <a:r>
              <a:rPr lang="en-US" dirty="0"/>
              <a:t>Directly Impacted</a:t>
            </a:r>
          </a:p>
          <a:p>
            <a:pPr lvl="1"/>
            <a:r>
              <a:rPr lang="en-US" dirty="0"/>
              <a:t>Changes and business operations significantly affect this group/individual</a:t>
            </a:r>
          </a:p>
          <a:p>
            <a:r>
              <a:rPr lang="en-US" dirty="0"/>
              <a:t>Indirectly Impacted</a:t>
            </a:r>
          </a:p>
          <a:p>
            <a:pPr lvl="1"/>
            <a:r>
              <a:rPr lang="en-US" dirty="0"/>
              <a:t>Changes and business operations affect this group in an ancillary manner</a:t>
            </a:r>
          </a:p>
          <a:p>
            <a:r>
              <a:rPr lang="en-US" dirty="0"/>
              <a:t>Informational</a:t>
            </a:r>
          </a:p>
          <a:p>
            <a:pPr lvl="1"/>
            <a:r>
              <a:rPr lang="en-US" dirty="0"/>
              <a:t>This group needs to be kept informed but is not affected</a:t>
            </a:r>
          </a:p>
        </p:txBody>
      </p:sp>
    </p:spTree>
    <p:extLst>
      <p:ext uri="{BB962C8B-B14F-4D97-AF65-F5344CB8AC3E}">
        <p14:creationId xmlns:p14="http://schemas.microsoft.com/office/powerpoint/2010/main" val="319155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842886" cy="880493"/>
          </a:xfrm>
        </p:spPr>
        <p:txBody>
          <a:bodyPr>
            <a:normAutofit/>
          </a:bodyPr>
          <a:lstStyle/>
          <a:p>
            <a:r>
              <a:rPr lang="en-US" dirty="0"/>
              <a:t>Understanding the Stakeholder Experience</a:t>
            </a:r>
          </a:p>
        </p:txBody>
      </p:sp>
      <p:sp>
        <p:nvSpPr>
          <p:cNvPr id="3" name="Content Placeholder 2"/>
          <p:cNvSpPr>
            <a:spLocks noGrp="1"/>
          </p:cNvSpPr>
          <p:nvPr>
            <p:ph idx="1"/>
          </p:nvPr>
        </p:nvSpPr>
        <p:spPr>
          <a:xfrm>
            <a:off x="1005839" y="1748916"/>
            <a:ext cx="7368615" cy="4861434"/>
          </a:xfrm>
        </p:spPr>
        <p:txBody>
          <a:bodyPr>
            <a:normAutofit fontScale="92500" lnSpcReduction="10000"/>
          </a:bodyPr>
          <a:lstStyle/>
          <a:p>
            <a:pPr marL="45720" indent="0" algn="ctr">
              <a:buNone/>
            </a:pPr>
            <a:r>
              <a:rPr lang="en-US" dirty="0"/>
              <a:t>An exercise to visualize stakeholder interactions</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r>
              <a:rPr lang="en-US" dirty="0"/>
              <a:t>Example Scenario: </a:t>
            </a:r>
            <a:r>
              <a:rPr lang="en-US" dirty="0" smtClean="0"/>
              <a:t>Member </a:t>
            </a:r>
            <a:r>
              <a:rPr lang="en-US" dirty="0"/>
              <a:t>calls in with a question about their membership</a:t>
            </a:r>
          </a:p>
          <a:p>
            <a:pPr lvl="1"/>
            <a:r>
              <a:rPr lang="en-US" dirty="0"/>
              <a:t>Member Calls </a:t>
            </a:r>
            <a:r>
              <a:rPr lang="en-US" dirty="0">
                <a:sym typeface="Wingdings" panose="05000000000000000000" pitchFamily="2" charset="2"/>
              </a:rPr>
              <a:t> Call Answering System  Routing to team  Additional Information Needed  New Team Involved  Solution Needs Further Investigation  Member Call Back Needed  New Individuals/Teams Involved  Resolution Requires Validation  Notification to all Impacted Teams/Individuals  Documentation Updated  Call Back to Member</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59" y="2571749"/>
            <a:ext cx="2714625" cy="1581150"/>
          </a:xfrm>
          <a:prstGeom prst="rect">
            <a:avLst/>
          </a:prstGeom>
        </p:spPr>
      </p:pic>
      <p:pic>
        <p:nvPicPr>
          <p:cNvPr id="10" name="Picture 9"/>
          <p:cNvPicPr>
            <a:picLocks noChangeAspect="1"/>
          </p:cNvPicPr>
          <p:nvPr/>
        </p:nvPicPr>
        <p:blipFill>
          <a:blip r:embed="rId3"/>
          <a:stretch>
            <a:fillRect/>
          </a:stretch>
        </p:blipFill>
        <p:spPr>
          <a:xfrm>
            <a:off x="6621854" y="2481262"/>
            <a:ext cx="1876425" cy="1762125"/>
          </a:xfrm>
          <a:prstGeom prst="rect">
            <a:avLst/>
          </a:prstGeom>
        </p:spPr>
      </p:pic>
      <p:sp>
        <p:nvSpPr>
          <p:cNvPr id="11" name="TextBox 10"/>
          <p:cNvSpPr txBox="1"/>
          <p:nvPr/>
        </p:nvSpPr>
        <p:spPr>
          <a:xfrm>
            <a:off x="3440906" y="2571749"/>
            <a:ext cx="2676526" cy="1631216"/>
          </a:xfrm>
          <a:prstGeom prst="rect">
            <a:avLst/>
          </a:prstGeom>
          <a:noFill/>
        </p:spPr>
        <p:txBody>
          <a:bodyPr wrap="square" rtlCol="0">
            <a:spAutoFit/>
          </a:bodyPr>
          <a:lstStyle/>
          <a:p>
            <a:pPr algn="ctr"/>
            <a:r>
              <a:rPr lang="en-US" sz="2000" b="1" dirty="0">
                <a:solidFill>
                  <a:srgbClr val="0070C0"/>
                </a:solidFill>
              </a:rPr>
              <a:t>How many teams/individuals are involved in a typical </a:t>
            </a:r>
            <a:r>
              <a:rPr lang="en-US" sz="2000" b="1" dirty="0" smtClean="0">
                <a:solidFill>
                  <a:srgbClr val="0070C0"/>
                </a:solidFill>
              </a:rPr>
              <a:t>Stakeholder </a:t>
            </a:r>
            <a:r>
              <a:rPr lang="en-US" sz="2000" b="1" dirty="0">
                <a:solidFill>
                  <a:srgbClr val="0070C0"/>
                </a:solidFill>
              </a:rPr>
              <a:t>Interaction?</a:t>
            </a:r>
          </a:p>
        </p:txBody>
      </p:sp>
    </p:spTree>
    <p:extLst>
      <p:ext uri="{BB962C8B-B14F-4D97-AF65-F5344CB8AC3E}">
        <p14:creationId xmlns:p14="http://schemas.microsoft.com/office/powerpoint/2010/main" val="232762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of Directors</a:t>
            </a:r>
          </a:p>
        </p:txBody>
      </p:sp>
      <p:sp>
        <p:nvSpPr>
          <p:cNvPr id="3" name="Text Placeholder 2"/>
          <p:cNvSpPr>
            <a:spLocks noGrp="1"/>
          </p:cNvSpPr>
          <p:nvPr>
            <p:ph type="body" idx="1"/>
          </p:nvPr>
        </p:nvSpPr>
        <p:spPr/>
        <p:txBody>
          <a:bodyPr/>
          <a:lstStyle/>
          <a:p>
            <a:r>
              <a:rPr lang="en-US" dirty="0"/>
              <a:t>Roles, Responsibilities, Elections, </a:t>
            </a:r>
          </a:p>
          <a:p>
            <a:r>
              <a:rPr lang="en-US" dirty="0"/>
              <a:t>Task Force and Committees</a:t>
            </a:r>
          </a:p>
        </p:txBody>
      </p:sp>
    </p:spTree>
    <p:extLst>
      <p:ext uri="{BB962C8B-B14F-4D97-AF65-F5344CB8AC3E}">
        <p14:creationId xmlns:p14="http://schemas.microsoft.com/office/powerpoint/2010/main" val="210803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Director </a:t>
            </a:r>
            <a:r>
              <a:rPr lang="en-US" dirty="0" smtClean="0"/>
              <a:t>Role</a:t>
            </a:r>
            <a:endParaRPr lang="en-US" dirty="0"/>
          </a:p>
        </p:txBody>
      </p:sp>
      <p:sp>
        <p:nvSpPr>
          <p:cNvPr id="4" name="Content Placeholder 3"/>
          <p:cNvSpPr>
            <a:spLocks noGrp="1"/>
          </p:cNvSpPr>
          <p:nvPr>
            <p:ph idx="1"/>
          </p:nvPr>
        </p:nvSpPr>
        <p:spPr>
          <a:xfrm>
            <a:off x="1005840" y="1748917"/>
            <a:ext cx="7528560" cy="4792560"/>
          </a:xfrm>
        </p:spPr>
        <p:txBody>
          <a:bodyPr>
            <a:normAutofit fontScale="92500" lnSpcReduction="10000"/>
          </a:bodyPr>
          <a:lstStyle/>
          <a:p>
            <a:pPr marL="45720" indent="0">
              <a:buNone/>
            </a:pPr>
            <a:r>
              <a:rPr lang="en-US" dirty="0" smtClean="0"/>
              <a:t>Generally defined in the by-laws, and includes:</a:t>
            </a:r>
            <a:endParaRPr lang="en-US" dirty="0"/>
          </a:p>
          <a:p>
            <a:r>
              <a:rPr lang="en-US" dirty="0"/>
              <a:t>Nomination criteria</a:t>
            </a:r>
          </a:p>
          <a:p>
            <a:r>
              <a:rPr lang="en-US" dirty="0"/>
              <a:t>Responsibilities to members and involvement in the organization</a:t>
            </a:r>
          </a:p>
          <a:p>
            <a:r>
              <a:rPr lang="en-US" dirty="0"/>
              <a:t>Requirements for representation of members</a:t>
            </a:r>
          </a:p>
          <a:p>
            <a:r>
              <a:rPr lang="en-US" dirty="0"/>
              <a:t>Clear understanding of actions required to retain the role</a:t>
            </a:r>
          </a:p>
          <a:p>
            <a:r>
              <a:rPr lang="en-US" dirty="0"/>
              <a:t>Guidelines for working on committees and task forces</a:t>
            </a:r>
          </a:p>
          <a:p>
            <a:r>
              <a:rPr lang="en-US" dirty="0"/>
              <a:t>Term limits </a:t>
            </a:r>
          </a:p>
          <a:p>
            <a:r>
              <a:rPr lang="en-US" dirty="0"/>
              <a:t>Campaigning rules and framework</a:t>
            </a:r>
          </a:p>
          <a:p>
            <a:r>
              <a:rPr lang="en-US" dirty="0"/>
              <a:t>Touch-points across the organization</a:t>
            </a:r>
          </a:p>
          <a:p>
            <a:pPr lvl="1"/>
            <a:r>
              <a:rPr lang="en-US" dirty="0"/>
              <a:t>Internal operations</a:t>
            </a:r>
          </a:p>
          <a:p>
            <a:pPr lvl="1"/>
            <a:r>
              <a:rPr lang="en-US" dirty="0"/>
              <a:t>Members</a:t>
            </a:r>
          </a:p>
          <a:p>
            <a:pPr lvl="1"/>
            <a:r>
              <a:rPr lang="en-US" dirty="0"/>
              <a:t>Other Groups (e.g. Sponsors, Other Organizations, etc.)</a:t>
            </a:r>
          </a:p>
          <a:p>
            <a:pPr lvl="1"/>
            <a:endParaRPr lang="en-US" dirty="0"/>
          </a:p>
        </p:txBody>
      </p:sp>
    </p:spTree>
    <p:extLst>
      <p:ext uri="{BB962C8B-B14F-4D97-AF65-F5344CB8AC3E}">
        <p14:creationId xmlns:p14="http://schemas.microsoft.com/office/powerpoint/2010/main" val="9319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Commitment to the organization’s Mission and Vision</a:t>
            </a:r>
          </a:p>
          <a:p>
            <a:r>
              <a:rPr lang="en-US" dirty="0" smtClean="0"/>
              <a:t>Support the work of the organization</a:t>
            </a:r>
          </a:p>
          <a:p>
            <a:r>
              <a:rPr lang="en-US" dirty="0" smtClean="0"/>
              <a:t>Act as an advocate for members</a:t>
            </a:r>
          </a:p>
          <a:p>
            <a:r>
              <a:rPr lang="en-US" dirty="0" smtClean="0"/>
              <a:t>Be a collaborative partner with the CEO and organization leaders</a:t>
            </a:r>
          </a:p>
          <a:p>
            <a:r>
              <a:rPr lang="en-US" dirty="0" smtClean="0"/>
              <a:t>Qualifications</a:t>
            </a:r>
          </a:p>
          <a:p>
            <a:pPr lvl="1"/>
            <a:r>
              <a:rPr lang="en-US" dirty="0" smtClean="0"/>
              <a:t>Extensive experience/membership in the organization</a:t>
            </a:r>
          </a:p>
          <a:p>
            <a:pPr lvl="1"/>
            <a:r>
              <a:rPr lang="en-US" dirty="0" smtClean="0"/>
              <a:t>Business acumen and understanding of the rules and goals of the organization</a:t>
            </a:r>
          </a:p>
          <a:p>
            <a:pPr lvl="1"/>
            <a:r>
              <a:rPr lang="en-US" dirty="0" smtClean="0"/>
              <a:t>Diplomatic skills and the ability for cultivating relationships and building consensus among diverse individuals </a:t>
            </a:r>
          </a:p>
          <a:p>
            <a:pPr lvl="1"/>
            <a:r>
              <a:rPr lang="en-US" dirty="0" smtClean="0"/>
              <a:t>Personal qualities of integrity, credibility, and a passion for improving the lives of all of the organizations members</a:t>
            </a:r>
          </a:p>
          <a:p>
            <a:r>
              <a:rPr lang="en-US" dirty="0" smtClean="0"/>
              <a:t>Term Limits</a:t>
            </a:r>
          </a:p>
          <a:p>
            <a:pPr lvl="1"/>
            <a:r>
              <a:rPr lang="en-US" dirty="0" smtClean="0"/>
              <a:t>Generally two to three years</a:t>
            </a:r>
            <a:endParaRPr lang="en-US" dirty="0"/>
          </a:p>
        </p:txBody>
      </p:sp>
    </p:spTree>
    <p:extLst>
      <p:ext uri="{BB962C8B-B14F-4D97-AF65-F5344CB8AC3E}">
        <p14:creationId xmlns:p14="http://schemas.microsoft.com/office/powerpoint/2010/main" val="267426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and External Facing Directors</a:t>
            </a:r>
          </a:p>
        </p:txBody>
      </p:sp>
      <p:sp>
        <p:nvSpPr>
          <p:cNvPr id="3" name="Content Placeholder 2"/>
          <p:cNvSpPr>
            <a:spLocks noGrp="1"/>
          </p:cNvSpPr>
          <p:nvPr>
            <p:ph idx="1"/>
          </p:nvPr>
        </p:nvSpPr>
        <p:spPr>
          <a:xfrm>
            <a:off x="1005840" y="1748917"/>
            <a:ext cx="7615646" cy="4737608"/>
          </a:xfrm>
        </p:spPr>
        <p:txBody>
          <a:bodyPr>
            <a:normAutofit/>
          </a:bodyPr>
          <a:lstStyle/>
          <a:p>
            <a:r>
              <a:rPr lang="en-US" dirty="0" smtClean="0"/>
              <a:t>INTERNAL: Interface </a:t>
            </a:r>
            <a:r>
              <a:rPr lang="en-US" dirty="0"/>
              <a:t>primarily within the organization’s leadership and operations </a:t>
            </a:r>
            <a:r>
              <a:rPr lang="en-US" dirty="0" smtClean="0"/>
              <a:t>teams</a:t>
            </a:r>
            <a:endParaRPr lang="en-US" dirty="0"/>
          </a:p>
          <a:p>
            <a:pPr lvl="1"/>
            <a:r>
              <a:rPr lang="en-US" dirty="0"/>
              <a:t>By-laws and Rules</a:t>
            </a:r>
          </a:p>
          <a:p>
            <a:pPr lvl="1"/>
            <a:r>
              <a:rPr lang="en-US" dirty="0"/>
              <a:t>Organizational and Business Goal </a:t>
            </a:r>
            <a:r>
              <a:rPr lang="en-US" dirty="0" smtClean="0"/>
              <a:t>input/planning</a:t>
            </a:r>
            <a:endParaRPr lang="en-US" dirty="0"/>
          </a:p>
          <a:p>
            <a:r>
              <a:rPr lang="en-US" dirty="0" smtClean="0"/>
              <a:t>EXTERNAL: Interface </a:t>
            </a:r>
            <a:r>
              <a:rPr lang="en-US" dirty="0"/>
              <a:t>primarily with external sources as an advocate</a:t>
            </a:r>
          </a:p>
          <a:p>
            <a:pPr lvl="1"/>
            <a:r>
              <a:rPr lang="en-US" dirty="0"/>
              <a:t>Regional Clubs</a:t>
            </a:r>
          </a:p>
          <a:p>
            <a:pPr lvl="2"/>
            <a:r>
              <a:rPr lang="en-US" dirty="0"/>
              <a:t>Champion for the clubs (support their ideas/needs not just your own)</a:t>
            </a:r>
          </a:p>
          <a:p>
            <a:pPr lvl="2"/>
            <a:r>
              <a:rPr lang="en-US" dirty="0"/>
              <a:t>Formal engagement (club representatives, attendance at club events, etc.)</a:t>
            </a:r>
          </a:p>
          <a:p>
            <a:pPr lvl="2"/>
            <a:r>
              <a:rPr lang="en-US" dirty="0"/>
              <a:t>Committees (e.g. increasing membership and animal registrations, awards)</a:t>
            </a:r>
          </a:p>
          <a:p>
            <a:pPr lvl="2"/>
            <a:r>
              <a:rPr lang="en-US" dirty="0"/>
              <a:t>Task Forces (e.g. negotiations with show facilities, local sponsors, etc.)</a:t>
            </a:r>
          </a:p>
          <a:p>
            <a:pPr lvl="1"/>
            <a:r>
              <a:rPr lang="en-US" dirty="0"/>
              <a:t>Information sharing</a:t>
            </a:r>
          </a:p>
          <a:p>
            <a:pPr lvl="2"/>
            <a:r>
              <a:rPr lang="en-US" dirty="0"/>
              <a:t>Conference calls, “WebEx” type meetings, Director’s newsletter</a:t>
            </a:r>
          </a:p>
          <a:p>
            <a:endParaRPr lang="en-US" dirty="0"/>
          </a:p>
        </p:txBody>
      </p:sp>
    </p:spTree>
    <p:extLst>
      <p:ext uri="{BB962C8B-B14F-4D97-AF65-F5344CB8AC3E}">
        <p14:creationId xmlns:p14="http://schemas.microsoft.com/office/powerpoint/2010/main" val="160558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67360"/>
            <a:ext cx="7738110" cy="880493"/>
          </a:xfrm>
        </p:spPr>
        <p:txBody>
          <a:bodyPr>
            <a:normAutofit fontScale="90000"/>
          </a:bodyPr>
          <a:lstStyle/>
          <a:p>
            <a:r>
              <a:rPr lang="en-US" dirty="0"/>
              <a:t>Leveraging Director Experience and Expertise</a:t>
            </a:r>
          </a:p>
        </p:txBody>
      </p:sp>
      <p:sp>
        <p:nvSpPr>
          <p:cNvPr id="3" name="Content Placeholder 2"/>
          <p:cNvSpPr>
            <a:spLocks noGrp="1"/>
          </p:cNvSpPr>
          <p:nvPr>
            <p:ph idx="1"/>
          </p:nvPr>
        </p:nvSpPr>
        <p:spPr/>
        <p:txBody>
          <a:bodyPr/>
          <a:lstStyle/>
          <a:p>
            <a:r>
              <a:rPr lang="en-US" dirty="0"/>
              <a:t>On-boarding for new Directors</a:t>
            </a:r>
          </a:p>
          <a:p>
            <a:pPr lvl="1"/>
            <a:r>
              <a:rPr lang="en-US" dirty="0"/>
              <a:t>Role and Responsibilities</a:t>
            </a:r>
          </a:p>
          <a:p>
            <a:pPr lvl="1"/>
            <a:r>
              <a:rPr lang="en-US" dirty="0"/>
              <a:t>Rule </a:t>
            </a:r>
            <a:r>
              <a:rPr lang="en-US" dirty="0" smtClean="0"/>
              <a:t>book/By-Law </a:t>
            </a:r>
            <a:r>
              <a:rPr lang="en-US" dirty="0"/>
              <a:t>review</a:t>
            </a:r>
          </a:p>
          <a:p>
            <a:pPr lvl="1"/>
            <a:r>
              <a:rPr lang="en-US" dirty="0"/>
              <a:t>Understanding of previous </a:t>
            </a:r>
            <a:r>
              <a:rPr lang="en-US" dirty="0" smtClean="0"/>
              <a:t>pitfalls/lessons learned</a:t>
            </a:r>
            <a:endParaRPr lang="en-US" dirty="0"/>
          </a:p>
          <a:p>
            <a:pPr lvl="1"/>
            <a:r>
              <a:rPr lang="en-US" dirty="0"/>
              <a:t>Clear connection to member representation</a:t>
            </a:r>
          </a:p>
          <a:p>
            <a:r>
              <a:rPr lang="en-US" dirty="0"/>
              <a:t>Director Mentoring programs</a:t>
            </a:r>
          </a:p>
          <a:p>
            <a:pPr lvl="1"/>
            <a:r>
              <a:rPr lang="en-US" dirty="0"/>
              <a:t>Pairing experienced/lifetime Directors with new Directors</a:t>
            </a:r>
          </a:p>
          <a:p>
            <a:r>
              <a:rPr lang="en-US" dirty="0"/>
              <a:t>Multi-organization Director’s </a:t>
            </a:r>
            <a:r>
              <a:rPr lang="en-US" dirty="0" smtClean="0"/>
              <a:t>Working Sessions</a:t>
            </a:r>
            <a:endParaRPr lang="en-US" dirty="0"/>
          </a:p>
          <a:p>
            <a:pPr lvl="1"/>
            <a:r>
              <a:rPr lang="en-US" dirty="0"/>
              <a:t>Common challenges and solutions</a:t>
            </a:r>
          </a:p>
        </p:txBody>
      </p:sp>
    </p:spTree>
    <p:extLst>
      <p:ext uri="{BB962C8B-B14F-4D97-AF65-F5344CB8AC3E}">
        <p14:creationId xmlns:p14="http://schemas.microsoft.com/office/powerpoint/2010/main" val="49805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Electing your Board of Directors</a:t>
            </a:r>
          </a:p>
        </p:txBody>
      </p:sp>
      <p:sp>
        <p:nvSpPr>
          <p:cNvPr id="3" name="Content Placeholder 2"/>
          <p:cNvSpPr>
            <a:spLocks noGrp="1"/>
          </p:cNvSpPr>
          <p:nvPr>
            <p:ph idx="1"/>
          </p:nvPr>
        </p:nvSpPr>
        <p:spPr>
          <a:xfrm>
            <a:off x="1005840" y="1748916"/>
            <a:ext cx="7132320" cy="4785234"/>
          </a:xfrm>
        </p:spPr>
        <p:txBody>
          <a:bodyPr>
            <a:normAutofit fontScale="92500" lnSpcReduction="20000"/>
          </a:bodyPr>
          <a:lstStyle/>
          <a:p>
            <a:r>
              <a:rPr lang="en-US" dirty="0" smtClean="0"/>
              <a:t>Members determine Directors through a </a:t>
            </a:r>
            <a:r>
              <a:rPr lang="en-US" dirty="0"/>
              <a:t>voting process </a:t>
            </a:r>
          </a:p>
          <a:p>
            <a:pPr lvl="1"/>
            <a:r>
              <a:rPr lang="en-US" dirty="0" smtClean="0"/>
              <a:t>Provides </a:t>
            </a:r>
            <a:r>
              <a:rPr lang="en-US" dirty="0"/>
              <a:t>non-political , democratic control </a:t>
            </a:r>
            <a:r>
              <a:rPr lang="en-US" dirty="0" smtClean="0"/>
              <a:t>and </a:t>
            </a:r>
            <a:r>
              <a:rPr lang="en-US" dirty="0"/>
              <a:t>representation of all member groups</a:t>
            </a:r>
          </a:p>
          <a:p>
            <a:pPr lvl="1"/>
            <a:r>
              <a:rPr lang="en-US" dirty="0"/>
              <a:t>Since voting members have legal rights, it is essential to clarify membership criteria, privileges, and obligations, including those related to voting eligibility</a:t>
            </a:r>
          </a:p>
          <a:p>
            <a:r>
              <a:rPr lang="en-US" dirty="0"/>
              <a:t>Bylaws of the organization provide</a:t>
            </a:r>
          </a:p>
          <a:p>
            <a:pPr lvl="1"/>
            <a:r>
              <a:rPr lang="en-US" dirty="0"/>
              <a:t>The roles and responsibilities of the Directors</a:t>
            </a:r>
          </a:p>
          <a:p>
            <a:pPr lvl="1"/>
            <a:r>
              <a:rPr lang="en-US" dirty="0"/>
              <a:t>Methods for which candidates cans share his/her beliefs and platforms</a:t>
            </a:r>
          </a:p>
          <a:p>
            <a:pPr lvl="1"/>
            <a:r>
              <a:rPr lang="en-US" dirty="0"/>
              <a:t>The foundation for the voting process</a:t>
            </a:r>
          </a:p>
          <a:p>
            <a:r>
              <a:rPr lang="en-US" dirty="0"/>
              <a:t>Voting can either be “Push” or “Pull”</a:t>
            </a:r>
          </a:p>
          <a:p>
            <a:pPr lvl="1"/>
            <a:r>
              <a:rPr lang="en-US" dirty="0"/>
              <a:t>Paper Ballots sent to members</a:t>
            </a:r>
          </a:p>
          <a:p>
            <a:pPr lvl="1"/>
            <a:r>
              <a:rPr lang="en-US" dirty="0"/>
              <a:t>On-line websites for voting</a:t>
            </a:r>
          </a:p>
          <a:p>
            <a:pPr lvl="1"/>
            <a:r>
              <a:rPr lang="en-US" dirty="0"/>
              <a:t>Electronic (email) surveys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694" y="5084519"/>
            <a:ext cx="1266825" cy="981075"/>
          </a:xfrm>
          <a:prstGeom prst="rect">
            <a:avLst/>
          </a:prstGeom>
        </p:spPr>
      </p:pic>
    </p:spTree>
    <p:extLst>
      <p:ext uri="{BB962C8B-B14F-4D97-AF65-F5344CB8AC3E}">
        <p14:creationId xmlns:p14="http://schemas.microsoft.com/office/powerpoint/2010/main" val="226907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 indent="0">
              <a:buNone/>
            </a:pPr>
            <a:r>
              <a:rPr lang="en-US" sz="2800" b="1" dirty="0"/>
              <a:t>Agenda</a:t>
            </a:r>
          </a:p>
          <a:p>
            <a:r>
              <a:rPr lang="en-US" dirty="0"/>
              <a:t>Governance </a:t>
            </a:r>
          </a:p>
          <a:p>
            <a:r>
              <a:rPr lang="en-US" dirty="0"/>
              <a:t>Stakeholders</a:t>
            </a:r>
          </a:p>
          <a:p>
            <a:r>
              <a:rPr lang="en-US" dirty="0"/>
              <a:t>Directors</a:t>
            </a:r>
          </a:p>
          <a:p>
            <a:r>
              <a:rPr lang="en-US" dirty="0"/>
              <a:t>Making a Change</a:t>
            </a:r>
          </a:p>
          <a:p>
            <a:r>
              <a:rPr lang="en-US" dirty="0"/>
              <a:t>Communication and Engagement</a:t>
            </a:r>
          </a:p>
          <a:p>
            <a:r>
              <a:rPr lang="en-US" dirty="0"/>
              <a:t>Additional Information	</a:t>
            </a:r>
          </a:p>
          <a:p>
            <a:pPr lvl="1"/>
            <a:r>
              <a:rPr lang="en-US" dirty="0"/>
              <a:t>PCI</a:t>
            </a:r>
          </a:p>
          <a:p>
            <a:pPr lvl="1"/>
            <a:r>
              <a:rPr lang="en-US" dirty="0"/>
              <a:t>Web Conferencing Options</a:t>
            </a:r>
          </a:p>
          <a:p>
            <a:r>
              <a:rPr lang="en-US" dirty="0"/>
              <a:t>Final Thoughts . . . . </a:t>
            </a:r>
          </a:p>
          <a:p>
            <a:endParaRPr lang="en-US" dirty="0"/>
          </a:p>
          <a:p>
            <a:endParaRPr lang="en-US" dirty="0"/>
          </a:p>
          <a:p>
            <a:pPr lvl="1"/>
            <a:endParaRPr lang="en-US" dirty="0"/>
          </a:p>
        </p:txBody>
      </p:sp>
      <p:pic>
        <p:nvPicPr>
          <p:cNvPr id="3" name="Picture 2"/>
          <p:cNvPicPr>
            <a:picLocks noChangeAspect="1"/>
          </p:cNvPicPr>
          <p:nvPr/>
        </p:nvPicPr>
        <p:blipFill>
          <a:blip r:embed="rId2"/>
          <a:stretch>
            <a:fillRect/>
          </a:stretch>
        </p:blipFill>
        <p:spPr>
          <a:xfrm>
            <a:off x="183355" y="1385887"/>
            <a:ext cx="3219369" cy="3252788"/>
          </a:xfrm>
          <a:prstGeom prst="rect">
            <a:avLst/>
          </a:prstGeom>
        </p:spPr>
      </p:pic>
    </p:spTree>
    <p:extLst>
      <p:ext uri="{BB962C8B-B14F-4D97-AF65-F5344CB8AC3E}">
        <p14:creationId xmlns:p14="http://schemas.microsoft.com/office/powerpoint/2010/main" val="449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Votes for an Impartial Result</a:t>
            </a:r>
          </a:p>
        </p:txBody>
      </p:sp>
      <p:sp>
        <p:nvSpPr>
          <p:cNvPr id="3" name="Content Placeholder 2"/>
          <p:cNvSpPr>
            <a:spLocks noGrp="1"/>
          </p:cNvSpPr>
          <p:nvPr>
            <p:ph idx="1"/>
          </p:nvPr>
        </p:nvSpPr>
        <p:spPr/>
        <p:txBody>
          <a:bodyPr>
            <a:normAutofit/>
          </a:bodyPr>
          <a:lstStyle/>
          <a:p>
            <a:r>
              <a:rPr lang="en-US" dirty="0"/>
              <a:t>With the wide range of ages and cultures of your membership, it is critical that all members are engaged in the election process</a:t>
            </a:r>
          </a:p>
          <a:p>
            <a:pPr lvl="1"/>
            <a:r>
              <a:rPr lang="en-US" dirty="0"/>
              <a:t>Know your members</a:t>
            </a:r>
          </a:p>
          <a:p>
            <a:pPr lvl="2"/>
            <a:r>
              <a:rPr lang="en-US" dirty="0"/>
              <a:t>Query them about their preferred method of communication</a:t>
            </a:r>
          </a:p>
          <a:p>
            <a:pPr lvl="3"/>
            <a:r>
              <a:rPr lang="en-US" dirty="0"/>
              <a:t>Mail, email, on-line web sites/surveys</a:t>
            </a:r>
          </a:p>
          <a:p>
            <a:pPr lvl="2"/>
            <a:r>
              <a:rPr lang="en-US" dirty="0"/>
              <a:t>Provide a confidential method for voting</a:t>
            </a:r>
          </a:p>
        </p:txBody>
      </p:sp>
      <p:pic>
        <p:nvPicPr>
          <p:cNvPr id="4" name="Picture 3"/>
          <p:cNvPicPr>
            <a:picLocks noChangeAspect="1"/>
          </p:cNvPicPr>
          <p:nvPr/>
        </p:nvPicPr>
        <p:blipFill>
          <a:blip r:embed="rId2"/>
          <a:stretch>
            <a:fillRect/>
          </a:stretch>
        </p:blipFill>
        <p:spPr>
          <a:xfrm>
            <a:off x="1005840" y="4438906"/>
            <a:ext cx="1962150" cy="1590675"/>
          </a:xfrm>
          <a:prstGeom prst="rect">
            <a:avLst/>
          </a:prstGeom>
        </p:spPr>
      </p:pic>
      <p:sp>
        <p:nvSpPr>
          <p:cNvPr id="6" name="TextBox 5"/>
          <p:cNvSpPr txBox="1"/>
          <p:nvPr/>
        </p:nvSpPr>
        <p:spPr>
          <a:xfrm>
            <a:off x="3499339" y="4357080"/>
            <a:ext cx="4739053" cy="1815882"/>
          </a:xfrm>
          <a:prstGeom prst="rect">
            <a:avLst/>
          </a:prstGeom>
          <a:noFill/>
        </p:spPr>
        <p:txBody>
          <a:bodyPr wrap="square" rtlCol="0">
            <a:spAutoFit/>
          </a:bodyPr>
          <a:lstStyle/>
          <a:p>
            <a:r>
              <a:rPr lang="en-US" sz="1600" dirty="0">
                <a:solidFill>
                  <a:srgbClr val="002060"/>
                </a:solidFill>
              </a:rPr>
              <a:t>Example:  Send a letter/mail notification to members and ask them if they would prefer to receive information about the organization in the mail, by email, or go to the organization’s web site. Ask them to respond using a post-card, email address or go to the organization’s web site to respond.  Send ballots based on the member’s response.</a:t>
            </a:r>
          </a:p>
        </p:txBody>
      </p:sp>
    </p:spTree>
    <p:extLst>
      <p:ext uri="{BB962C8B-B14F-4D97-AF65-F5344CB8AC3E}">
        <p14:creationId xmlns:p14="http://schemas.microsoft.com/office/powerpoint/2010/main" val="212108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Voting</a:t>
            </a:r>
          </a:p>
        </p:txBody>
      </p:sp>
      <p:sp>
        <p:nvSpPr>
          <p:cNvPr id="6" name="Content Placeholder 5"/>
          <p:cNvSpPr>
            <a:spLocks noGrp="1"/>
          </p:cNvSpPr>
          <p:nvPr>
            <p:ph idx="1"/>
          </p:nvPr>
        </p:nvSpPr>
        <p:spPr>
          <a:xfrm>
            <a:off x="633045" y="1722540"/>
            <a:ext cx="7132320" cy="4795825"/>
          </a:xfrm>
        </p:spPr>
        <p:txBody>
          <a:bodyPr>
            <a:normAutofit fontScale="85000" lnSpcReduction="10000"/>
          </a:bodyPr>
          <a:lstStyle/>
          <a:p>
            <a:endParaRPr lang="en-US" dirty="0"/>
          </a:p>
          <a:p>
            <a:endParaRPr lang="en-US" dirty="0"/>
          </a:p>
          <a:p>
            <a:endParaRPr lang="en-US" dirty="0"/>
          </a:p>
          <a:p>
            <a:endParaRPr lang="en-US" dirty="0"/>
          </a:p>
          <a:p>
            <a:endParaRPr lang="en-US" dirty="0"/>
          </a:p>
          <a:p>
            <a:pPr marL="45720" indent="0">
              <a:buNone/>
            </a:pPr>
            <a:endParaRPr lang="en-US" dirty="0" smtClean="0"/>
          </a:p>
          <a:p>
            <a:pPr marL="45720" indent="0">
              <a:buNone/>
            </a:pPr>
            <a:r>
              <a:rPr lang="en-US" dirty="0" smtClean="0"/>
              <a:t>Voting </a:t>
            </a:r>
            <a:r>
              <a:rPr lang="en-US" dirty="0"/>
              <a:t>Software:</a:t>
            </a:r>
          </a:p>
          <a:p>
            <a:r>
              <a:rPr lang="en-US" dirty="0"/>
              <a:t>myDirectVote:  Survey &amp; Ballot Systems (SBS) online  voting tool for elections of 5,000 voters or more</a:t>
            </a:r>
          </a:p>
          <a:p>
            <a:r>
              <a:rPr lang="en-US" dirty="0"/>
              <a:t>Polyas: Make ballots online, upload the electoral roll, distribute voting credentials and receive election results - all at the push of a button</a:t>
            </a:r>
          </a:p>
          <a:p>
            <a:r>
              <a:rPr lang="en-US" dirty="0"/>
              <a:t> Ballotbin: secure votes, vote from anywhere, results available during and/or after elections, abilitity to vote for more than one candidate</a:t>
            </a:r>
          </a:p>
          <a:p>
            <a:r>
              <a:rPr lang="en-US" dirty="0"/>
              <a:t>Multiple other tools </a:t>
            </a:r>
            <a:r>
              <a:rPr lang="en-US" dirty="0" smtClean="0"/>
              <a:t>available based </a:t>
            </a:r>
            <a:r>
              <a:rPr lang="en-US" dirty="0"/>
              <a:t>on the organization’s individual needs</a:t>
            </a:r>
          </a:p>
        </p:txBody>
      </p:sp>
      <p:pic>
        <p:nvPicPr>
          <p:cNvPr id="5" name="Picture 4"/>
          <p:cNvPicPr>
            <a:picLocks noChangeAspect="1"/>
          </p:cNvPicPr>
          <p:nvPr/>
        </p:nvPicPr>
        <p:blipFill>
          <a:blip r:embed="rId2"/>
          <a:stretch>
            <a:fillRect/>
          </a:stretch>
        </p:blipFill>
        <p:spPr>
          <a:xfrm>
            <a:off x="2314726" y="1561864"/>
            <a:ext cx="6829274" cy="2200239"/>
          </a:xfrm>
          <a:prstGeom prst="rect">
            <a:avLst/>
          </a:prstGeom>
          <a:ln>
            <a:solidFill>
              <a:schemeClr val="bg1">
                <a:lumMod val="50000"/>
              </a:schemeClr>
            </a:solidFill>
          </a:ln>
        </p:spPr>
      </p:pic>
      <p:sp>
        <p:nvSpPr>
          <p:cNvPr id="7" name="Arrow: Right 6"/>
          <p:cNvSpPr/>
          <p:nvPr/>
        </p:nvSpPr>
        <p:spPr>
          <a:xfrm>
            <a:off x="800100" y="1971675"/>
            <a:ext cx="1619250" cy="809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Survey Tools</a:t>
            </a:r>
          </a:p>
        </p:txBody>
      </p:sp>
    </p:spTree>
    <p:extLst>
      <p:ext uri="{BB962C8B-B14F-4D97-AF65-F5344CB8AC3E}">
        <p14:creationId xmlns:p14="http://schemas.microsoft.com/office/powerpoint/2010/main" val="113002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Forces and Committees</a:t>
            </a:r>
          </a:p>
        </p:txBody>
      </p:sp>
    </p:spTree>
    <p:extLst>
      <p:ext uri="{BB962C8B-B14F-4D97-AF65-F5344CB8AC3E}">
        <p14:creationId xmlns:p14="http://schemas.microsoft.com/office/powerpoint/2010/main" val="109072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Forces and Committees</a:t>
            </a:r>
          </a:p>
        </p:txBody>
      </p:sp>
      <p:sp>
        <p:nvSpPr>
          <p:cNvPr id="3" name="Content Placeholder 2"/>
          <p:cNvSpPr>
            <a:spLocks noGrp="1"/>
          </p:cNvSpPr>
          <p:nvPr>
            <p:ph idx="1"/>
          </p:nvPr>
        </p:nvSpPr>
        <p:spPr>
          <a:xfrm>
            <a:off x="1005840" y="1748916"/>
            <a:ext cx="7132320" cy="4766183"/>
          </a:xfrm>
        </p:spPr>
        <p:txBody>
          <a:bodyPr>
            <a:normAutofit fontScale="92500"/>
          </a:bodyPr>
          <a:lstStyle/>
          <a:p>
            <a:r>
              <a:rPr lang="en-US" b="1" dirty="0"/>
              <a:t>Task forces </a:t>
            </a:r>
            <a:r>
              <a:rPr lang="en-US" dirty="0"/>
              <a:t>are generally organized to deal with a specialized task such as by-law changes, organizational changes (e.g. number of regions/territories, etc.) and are disbanded when the task has been completed</a:t>
            </a:r>
          </a:p>
          <a:p>
            <a:r>
              <a:rPr lang="en-US" b="1" dirty="0"/>
              <a:t>Committees</a:t>
            </a:r>
            <a:r>
              <a:rPr lang="en-US" dirty="0"/>
              <a:t> are usually appointed for a specific function, and would include only some of the Directors with expertise in that area</a:t>
            </a:r>
          </a:p>
          <a:p>
            <a:pPr lvl="1"/>
            <a:r>
              <a:rPr lang="en-US" dirty="0"/>
              <a:t>For example, a Board of Directors would appoint some of the members to a Judges Committee whose special function would be to interface with the Show Office Team, Judge’s Organizations and Regional Clubs to gather questions/issues, advise on rules, make recommendations, and review changes impacting the judging faction for the organization</a:t>
            </a:r>
          </a:p>
          <a:p>
            <a:r>
              <a:rPr lang="en-US" dirty="0"/>
              <a:t>Committees are “standing” organizations and Task Forces are temporary with a focus on a specific deliverable or issue</a:t>
            </a:r>
          </a:p>
          <a:p>
            <a:pPr lvl="1"/>
            <a:r>
              <a:rPr lang="en-US" dirty="0"/>
              <a:t>“Task Forces” are sometimes referred to as “Ad hoc Committees”</a:t>
            </a:r>
          </a:p>
        </p:txBody>
      </p:sp>
    </p:spTree>
    <p:extLst>
      <p:ext uri="{BB962C8B-B14F-4D97-AF65-F5344CB8AC3E}">
        <p14:creationId xmlns:p14="http://schemas.microsoft.com/office/powerpoint/2010/main" val="6671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Force Structure and Tenure</a:t>
            </a:r>
          </a:p>
        </p:txBody>
      </p:sp>
      <p:sp>
        <p:nvSpPr>
          <p:cNvPr id="3" name="Content Placeholder 2"/>
          <p:cNvSpPr>
            <a:spLocks noGrp="1"/>
          </p:cNvSpPr>
          <p:nvPr>
            <p:ph idx="1"/>
          </p:nvPr>
        </p:nvSpPr>
        <p:spPr/>
        <p:txBody>
          <a:bodyPr>
            <a:normAutofit lnSpcReduction="10000"/>
          </a:bodyPr>
          <a:lstStyle/>
          <a:p>
            <a:r>
              <a:rPr lang="en-US" dirty="0" smtClean="0"/>
              <a:t>Defined </a:t>
            </a:r>
            <a:r>
              <a:rPr lang="en-US" dirty="0"/>
              <a:t>task that needs to be addressed quickly</a:t>
            </a:r>
          </a:p>
          <a:p>
            <a:pPr lvl="1"/>
            <a:r>
              <a:rPr lang="en-US" dirty="0"/>
              <a:t>Short term &gt; 30 days</a:t>
            </a:r>
          </a:p>
          <a:p>
            <a:pPr lvl="1"/>
            <a:r>
              <a:rPr lang="en-US" dirty="0"/>
              <a:t>Mid-term = 30 to 60 days</a:t>
            </a:r>
          </a:p>
          <a:p>
            <a:pPr lvl="1"/>
            <a:r>
              <a:rPr lang="en-US" dirty="0"/>
              <a:t>Long-term = 60 to 90 days</a:t>
            </a:r>
          </a:p>
          <a:p>
            <a:r>
              <a:rPr lang="en-US" dirty="0"/>
              <a:t>Criteria for  completing the task have been defined, and it is clear/easy to understand when the task has been completed</a:t>
            </a:r>
          </a:p>
          <a:p>
            <a:r>
              <a:rPr lang="en-US" dirty="0"/>
              <a:t>Driven by an agreed upon leader</a:t>
            </a:r>
          </a:p>
          <a:p>
            <a:r>
              <a:rPr lang="en-US" dirty="0"/>
              <a:t>Additional non-Director subject experts may be included</a:t>
            </a:r>
          </a:p>
          <a:p>
            <a:r>
              <a:rPr lang="en-US" dirty="0"/>
              <a:t>All task force members are equal and must agree to meet the requirements for resolution</a:t>
            </a:r>
          </a:p>
          <a:p>
            <a:r>
              <a:rPr lang="en-US" dirty="0"/>
              <a:t>Minutes are recorded for all Task Force meetings and shared as applicable</a:t>
            </a:r>
          </a:p>
          <a:p>
            <a:endParaRPr lang="en-US" dirty="0"/>
          </a:p>
          <a:p>
            <a:pPr lvl="1"/>
            <a:endParaRPr lang="en-US" dirty="0"/>
          </a:p>
        </p:txBody>
      </p:sp>
    </p:spTree>
    <p:extLst>
      <p:ext uri="{BB962C8B-B14F-4D97-AF65-F5344CB8AC3E}">
        <p14:creationId xmlns:p14="http://schemas.microsoft.com/office/powerpoint/2010/main" val="68593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Structure and Tenure</a:t>
            </a:r>
          </a:p>
        </p:txBody>
      </p:sp>
      <p:sp>
        <p:nvSpPr>
          <p:cNvPr id="3" name="Content Placeholder 2"/>
          <p:cNvSpPr>
            <a:spLocks noGrp="1"/>
          </p:cNvSpPr>
          <p:nvPr>
            <p:ph idx="1"/>
          </p:nvPr>
        </p:nvSpPr>
        <p:spPr/>
        <p:txBody>
          <a:bodyPr>
            <a:normAutofit lnSpcReduction="10000"/>
          </a:bodyPr>
          <a:lstStyle/>
          <a:p>
            <a:r>
              <a:rPr lang="en-US" dirty="0"/>
              <a:t>Establish committees when it's apparent that issues are too complex and/or numerous to be handled by the entire board</a:t>
            </a:r>
          </a:p>
          <a:p>
            <a:r>
              <a:rPr lang="en-US" dirty="0"/>
              <a:t>Standing committees should be included in the by-laws of the organization</a:t>
            </a:r>
          </a:p>
          <a:p>
            <a:r>
              <a:rPr lang="en-US" dirty="0"/>
              <a:t>Committees recommend policy for approval by the entire board</a:t>
            </a:r>
          </a:p>
          <a:p>
            <a:r>
              <a:rPr lang="en-US" dirty="0"/>
              <a:t>Committees make full use of board members' expertise, commitment, and ensure diversity of opinions on the board</a:t>
            </a:r>
          </a:p>
          <a:p>
            <a:pPr lvl="1"/>
            <a:r>
              <a:rPr lang="en-US" dirty="0"/>
              <a:t>Additional non-Director subject experts may be included</a:t>
            </a:r>
          </a:p>
          <a:p>
            <a:r>
              <a:rPr lang="en-US" dirty="0"/>
              <a:t>All Committee agree to meet the requirements for being a member of the committee</a:t>
            </a:r>
          </a:p>
          <a:p>
            <a:r>
              <a:rPr lang="en-US" dirty="0"/>
              <a:t>Minutes are recorded for all Committee meetings and shared as applicable</a:t>
            </a:r>
          </a:p>
        </p:txBody>
      </p:sp>
    </p:spTree>
    <p:extLst>
      <p:ext uri="{BB962C8B-B14F-4D97-AF65-F5344CB8AC3E}">
        <p14:creationId xmlns:p14="http://schemas.microsoft.com/office/powerpoint/2010/main" val="3346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143000"/>
            <a:ext cx="8248650" cy="3467100"/>
          </a:xfrm>
        </p:spPr>
        <p:txBody>
          <a:bodyPr/>
          <a:lstStyle/>
          <a:p>
            <a:r>
              <a:rPr lang="en-US" dirty="0"/>
              <a:t>Making a Change</a:t>
            </a:r>
            <a:br>
              <a:rPr lang="en-US" dirty="0"/>
            </a:br>
            <a:r>
              <a:rPr lang="en-US" dirty="0"/>
              <a:t/>
            </a:r>
            <a:br>
              <a:rPr lang="en-US" dirty="0"/>
            </a:br>
            <a:endParaRPr lang="en-US" dirty="0"/>
          </a:p>
        </p:txBody>
      </p:sp>
    </p:spTree>
    <p:extLst>
      <p:ext uri="{BB962C8B-B14F-4D97-AF65-F5344CB8AC3E}">
        <p14:creationId xmlns:p14="http://schemas.microsoft.com/office/powerpoint/2010/main" val="41501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696" y="1025769"/>
            <a:ext cx="2400300" cy="1993392"/>
          </a:xfrm>
        </p:spPr>
        <p:txBody>
          <a:bodyPr/>
          <a:lstStyle/>
          <a:p>
            <a:r>
              <a:rPr lang="en-US" dirty="0"/>
              <a:t>Are Changes Needed?</a:t>
            </a:r>
          </a:p>
        </p:txBody>
      </p:sp>
      <p:sp>
        <p:nvSpPr>
          <p:cNvPr id="4" name="Text Placeholder 3"/>
          <p:cNvSpPr>
            <a:spLocks noGrp="1"/>
          </p:cNvSpPr>
          <p:nvPr>
            <p:ph type="body" sz="half" idx="2"/>
          </p:nvPr>
        </p:nvSpPr>
        <p:spPr>
          <a:xfrm>
            <a:off x="5619751" y="3564283"/>
            <a:ext cx="3352800" cy="2405693"/>
          </a:xfrm>
        </p:spPr>
        <p:txBody>
          <a:bodyPr>
            <a:noAutofit/>
          </a:bodyPr>
          <a:lstStyle/>
          <a:p>
            <a:r>
              <a:rPr lang="en-US" sz="2000" dirty="0"/>
              <a:t>How Much Change?</a:t>
            </a:r>
          </a:p>
          <a:p>
            <a:r>
              <a:rPr lang="en-US" sz="2000" dirty="0"/>
              <a:t>How Quickly?</a:t>
            </a:r>
          </a:p>
          <a:p>
            <a:r>
              <a:rPr lang="en-US" sz="2000" dirty="0"/>
              <a:t>For Whom?</a:t>
            </a:r>
          </a:p>
          <a:p>
            <a:r>
              <a:rPr lang="en-US" sz="2000" dirty="0"/>
              <a:t>What is the Benefit?</a:t>
            </a:r>
          </a:p>
          <a:p>
            <a:r>
              <a:rPr lang="en-US" sz="2000" dirty="0"/>
              <a:t>How do we make it happen?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11" y="1011583"/>
            <a:ext cx="4913948" cy="2552700"/>
          </a:xfrm>
          <a:prstGeom prst="rect">
            <a:avLst/>
          </a:prstGeom>
        </p:spPr>
      </p:pic>
      <p:sp>
        <p:nvSpPr>
          <p:cNvPr id="3" name="TextBox 2"/>
          <p:cNvSpPr txBox="1"/>
          <p:nvPr/>
        </p:nvSpPr>
        <p:spPr>
          <a:xfrm>
            <a:off x="365760" y="4483879"/>
            <a:ext cx="4882265" cy="1384995"/>
          </a:xfrm>
          <a:prstGeom prst="rect">
            <a:avLst/>
          </a:prstGeom>
          <a:noFill/>
        </p:spPr>
        <p:txBody>
          <a:bodyPr wrap="square" rtlCol="0">
            <a:spAutoFit/>
          </a:bodyPr>
          <a:lstStyle/>
          <a:p>
            <a:r>
              <a:rPr lang="en-US" altLang="en-US" sz="2000" b="1" i="1" dirty="0" smtClean="0">
                <a:solidFill>
                  <a:srgbClr val="002060"/>
                </a:solidFill>
              </a:rPr>
              <a:t>…..in </a:t>
            </a:r>
            <a:r>
              <a:rPr lang="en-US" altLang="en-US" sz="2000" b="1" i="1" dirty="0">
                <a:solidFill>
                  <a:srgbClr val="002060"/>
                </a:solidFill>
              </a:rPr>
              <a:t>a period of upheaval, such as the one we are living in, change is the norm."  </a:t>
            </a:r>
            <a:endParaRPr lang="en-US" altLang="en-US" sz="2000" b="1" i="1" dirty="0" smtClean="0">
              <a:solidFill>
                <a:srgbClr val="002060"/>
              </a:solidFill>
            </a:endParaRPr>
          </a:p>
          <a:p>
            <a:pPr algn="r"/>
            <a:r>
              <a:rPr lang="en-US" altLang="en-US" i="1" dirty="0" smtClean="0">
                <a:solidFill>
                  <a:srgbClr val="002060"/>
                </a:solidFill>
              </a:rPr>
              <a:t>- </a:t>
            </a:r>
            <a:r>
              <a:rPr lang="en-US" altLang="en-US" sz="1600" i="1" dirty="0">
                <a:solidFill>
                  <a:srgbClr val="002060"/>
                </a:solidFill>
              </a:rPr>
              <a:t>Peter F. Drucker </a:t>
            </a:r>
          </a:p>
          <a:p>
            <a:endParaRPr lang="en-US" sz="2400" dirty="0"/>
          </a:p>
        </p:txBody>
      </p:sp>
    </p:spTree>
    <p:extLst>
      <p:ext uri="{BB962C8B-B14F-4D97-AF65-F5344CB8AC3E}">
        <p14:creationId xmlns:p14="http://schemas.microsoft.com/office/powerpoint/2010/main" val="236795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Drivers for Identifying When to Change</a:t>
            </a:r>
          </a:p>
        </p:txBody>
      </p:sp>
      <p:sp>
        <p:nvSpPr>
          <p:cNvPr id="3" name="Content Placeholder 2"/>
          <p:cNvSpPr>
            <a:spLocks noGrp="1"/>
          </p:cNvSpPr>
          <p:nvPr>
            <p:ph idx="1"/>
          </p:nvPr>
        </p:nvSpPr>
        <p:spPr/>
        <p:txBody>
          <a:bodyPr/>
          <a:lstStyle/>
          <a:p>
            <a:r>
              <a:rPr lang="en-US" dirty="0"/>
              <a:t>Changes in the economy</a:t>
            </a:r>
          </a:p>
          <a:p>
            <a:r>
              <a:rPr lang="en-US" dirty="0"/>
              <a:t>Business goals are not on track or are not being achieved</a:t>
            </a:r>
          </a:p>
          <a:p>
            <a:r>
              <a:rPr lang="en-US" dirty="0"/>
              <a:t>Feedback from membership and other stakeholders</a:t>
            </a:r>
          </a:p>
          <a:p>
            <a:r>
              <a:rPr lang="en-US" dirty="0"/>
              <a:t>Financial drivers</a:t>
            </a:r>
          </a:p>
          <a:p>
            <a:r>
              <a:rPr lang="en-US" dirty="0"/>
              <a:t>Changes in sponsorship</a:t>
            </a:r>
          </a:p>
          <a:p>
            <a:r>
              <a:rPr lang="en-US" dirty="0"/>
              <a:t>Cultural changes</a:t>
            </a:r>
          </a:p>
          <a:p>
            <a:pPr marL="365760" lvl="1" indent="0">
              <a:buNone/>
            </a:pPr>
            <a:endParaRPr lang="en-US" dirty="0"/>
          </a:p>
          <a:p>
            <a:pPr lvl="1"/>
            <a:endParaRPr lang="en-US" dirty="0"/>
          </a:p>
          <a:p>
            <a:endParaRPr lang="en-US" dirty="0"/>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825" y="4163121"/>
            <a:ext cx="4895056" cy="2017809"/>
          </a:xfrm>
          <a:prstGeom prst="rect">
            <a:avLst/>
          </a:prstGeom>
        </p:spPr>
      </p:pic>
      <p:sp>
        <p:nvSpPr>
          <p:cNvPr id="2" name="TextBox 1"/>
          <p:cNvSpPr txBox="1"/>
          <p:nvPr/>
        </p:nvSpPr>
        <p:spPr>
          <a:xfrm>
            <a:off x="6128015" y="4163121"/>
            <a:ext cx="2319866" cy="461665"/>
          </a:xfrm>
          <a:prstGeom prst="rect">
            <a:avLst/>
          </a:prstGeom>
          <a:noFill/>
        </p:spPr>
        <p:txBody>
          <a:bodyPr wrap="none" rtlCol="0">
            <a:spAutoFit/>
          </a:bodyPr>
          <a:lstStyle/>
          <a:p>
            <a:r>
              <a:rPr lang="en-US" sz="2400" b="1" dirty="0" smtClean="0"/>
              <a:t>Change </a:t>
            </a:r>
            <a:r>
              <a:rPr lang="en-US" sz="2400" b="1" i="1" dirty="0" smtClean="0"/>
              <a:t>IS</a:t>
            </a:r>
            <a:r>
              <a:rPr lang="en-US" sz="2400" b="1" dirty="0" smtClean="0"/>
              <a:t> Hard!</a:t>
            </a:r>
            <a:endParaRPr lang="en-US" sz="2400" b="1" dirty="0"/>
          </a:p>
        </p:txBody>
      </p:sp>
    </p:spTree>
    <p:extLst>
      <p:ext uri="{BB962C8B-B14F-4D97-AF65-F5344CB8AC3E}">
        <p14:creationId xmlns:p14="http://schemas.microsoft.com/office/powerpoint/2010/main" val="147070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4572000" y="2686050"/>
            <a:ext cx="3200400" cy="2895600"/>
          </a:xfrm>
          <a:prstGeom prst="roundRect">
            <a:avLst/>
          </a:prstGeom>
          <a:solidFill>
            <a:srgbClr val="002060"/>
          </a:solidFill>
          <a:ln w="9525">
            <a:solidFill>
              <a:schemeClr val="accent1"/>
            </a:solidFill>
            <a:round/>
            <a:headEnd/>
            <a:tailEnd/>
          </a:ln>
        </p:spPr>
        <p:txBody>
          <a:bodyPr wrap="none" anchor="ctr"/>
          <a:lstStyle/>
          <a:p>
            <a:pPr algn="ctr">
              <a:buFont typeface="Arial" pitchFamily="34" charset="0"/>
              <a:buChar char="•"/>
              <a:defRPr/>
            </a:pPr>
            <a:endParaRPr lang="en-US" dirty="0">
              <a:solidFill>
                <a:schemeClr val="bg1"/>
              </a:solidFill>
              <a:latin typeface="+mn-lt"/>
            </a:endParaRPr>
          </a:p>
        </p:txBody>
      </p:sp>
      <p:sp>
        <p:nvSpPr>
          <p:cNvPr id="6" name="Rounded Rectangle 5"/>
          <p:cNvSpPr/>
          <p:nvPr/>
        </p:nvSpPr>
        <p:spPr bwMode="auto">
          <a:xfrm>
            <a:off x="838200" y="2686050"/>
            <a:ext cx="3352800" cy="2895600"/>
          </a:xfrm>
          <a:prstGeom prst="roundRect">
            <a:avLst/>
          </a:prstGeom>
          <a:solidFill>
            <a:srgbClr val="002060"/>
          </a:solidFill>
          <a:ln w="9525">
            <a:solidFill>
              <a:schemeClr val="accent1"/>
            </a:solidFill>
            <a:round/>
            <a:headEnd/>
            <a:tailEnd/>
          </a:ln>
        </p:spPr>
        <p:txBody>
          <a:bodyPr wrap="none" anchor="ctr"/>
          <a:lstStyle/>
          <a:p>
            <a:pPr algn="ctr">
              <a:defRPr/>
            </a:pPr>
            <a:endParaRPr lang="en-US" dirty="0">
              <a:solidFill>
                <a:schemeClr val="bg1"/>
              </a:solidFill>
              <a:latin typeface="+mn-lt"/>
            </a:endParaRPr>
          </a:p>
        </p:txBody>
      </p:sp>
      <p:sp>
        <p:nvSpPr>
          <p:cNvPr id="2" name="Title 1"/>
          <p:cNvSpPr>
            <a:spLocks noGrp="1"/>
          </p:cNvSpPr>
          <p:nvPr>
            <p:ph type="title"/>
          </p:nvPr>
        </p:nvSpPr>
        <p:spPr/>
        <p:txBody>
          <a:bodyPr>
            <a:normAutofit/>
          </a:bodyPr>
          <a:lstStyle/>
          <a:p>
            <a:r>
              <a:rPr lang="en-US" dirty="0"/>
              <a:t>Ensuring Change is Effective</a:t>
            </a:r>
          </a:p>
        </p:txBody>
      </p:sp>
      <p:sp>
        <p:nvSpPr>
          <p:cNvPr id="20486" name="TextBox 3"/>
          <p:cNvSpPr txBox="1">
            <a:spLocks noChangeArrowheads="1"/>
          </p:cNvSpPr>
          <p:nvPr/>
        </p:nvSpPr>
        <p:spPr bwMode="auto">
          <a:xfrm>
            <a:off x="914400" y="2717800"/>
            <a:ext cx="2971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6525" indent="-136525" eaLnBrk="0" hangingPunct="0">
              <a:defRPr>
                <a:solidFill>
                  <a:schemeClr val="tx1"/>
                </a:solidFill>
                <a:latin typeface="Arial" panose="020B0604020202020204" pitchFamily="34" charset="0"/>
                <a:cs typeface="Arial" panose="020B0604020202020204" pitchFamily="34" charset="0"/>
              </a:defRPr>
            </a:lvl1pPr>
            <a:lvl2pPr marL="136525" indent="-13652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In conflict with goals</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Ad hoc</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Expensive</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Time consuming</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Not connected to market demands</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Unpleasant / Stressful</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Disruptive to business operations</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Interrupts business operations</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Change does not “stick”</a:t>
            </a:r>
          </a:p>
          <a:p>
            <a:pPr eaLnBrk="1" hangingPunct="1">
              <a:buFont typeface="Arial" panose="020B0604020202020204" pitchFamily="34" charset="0"/>
              <a:buChar char="•"/>
            </a:pPr>
            <a:endParaRPr lang="en-US" altLang="en-US" sz="1400" dirty="0">
              <a:solidFill>
                <a:schemeClr val="bg1"/>
              </a:solidFill>
            </a:endParaRPr>
          </a:p>
        </p:txBody>
      </p:sp>
      <p:sp>
        <p:nvSpPr>
          <p:cNvPr id="20487" name="TextBox 4"/>
          <p:cNvSpPr txBox="1">
            <a:spLocks noChangeArrowheads="1"/>
          </p:cNvSpPr>
          <p:nvPr/>
        </p:nvSpPr>
        <p:spPr bwMode="auto">
          <a:xfrm>
            <a:off x="4724400" y="2717800"/>
            <a:ext cx="3124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6525" indent="-136525" eaLnBrk="0" hangingPunct="0">
              <a:defRPr>
                <a:solidFill>
                  <a:schemeClr val="tx1"/>
                </a:solidFill>
                <a:latin typeface="Arial" panose="020B0604020202020204" pitchFamily="34" charset="0"/>
                <a:cs typeface="Arial" panose="020B0604020202020204" pitchFamily="34" charset="0"/>
              </a:defRPr>
            </a:lvl1pPr>
            <a:lvl2pPr marL="136525" indent="-136525"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Aligned to goals</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Intentional  and planned</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Cost effective</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Time appropriate</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Responsive to market &amp; member demands</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Low stress levels </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Does not interrupt business operations</a:t>
            </a:r>
          </a:p>
          <a:p>
            <a:pPr lvl="1" eaLnBrk="1" hangingPunct="1">
              <a:buFont typeface="Arial" panose="020B0604020202020204" pitchFamily="34" charset="0"/>
              <a:buChar char="•"/>
            </a:pPr>
            <a:r>
              <a:rPr lang="en-US" altLang="en-US" sz="1600" dirty="0">
                <a:solidFill>
                  <a:schemeClr val="bg1"/>
                </a:solidFill>
                <a:latin typeface="Arial Narrow" panose="020B0606020202030204" pitchFamily="34" charset="0"/>
              </a:rPr>
              <a:t>Change “sticks” and becomes the “new normal”</a:t>
            </a:r>
          </a:p>
          <a:p>
            <a:pPr eaLnBrk="1" hangingPunct="1">
              <a:buFont typeface="Arial" panose="020B0604020202020204" pitchFamily="34" charset="0"/>
              <a:buChar char="•"/>
            </a:pPr>
            <a:endParaRPr lang="en-US" altLang="en-US" sz="1400" dirty="0">
              <a:solidFill>
                <a:schemeClr val="bg1"/>
              </a:solidFill>
            </a:endParaRPr>
          </a:p>
        </p:txBody>
      </p:sp>
      <p:sp>
        <p:nvSpPr>
          <p:cNvPr id="8" name="Content Placeholder 2"/>
          <p:cNvSpPr txBox="1">
            <a:spLocks/>
          </p:cNvSpPr>
          <p:nvPr/>
        </p:nvSpPr>
        <p:spPr bwMode="gray">
          <a:xfrm>
            <a:off x="1266825" y="1725613"/>
            <a:ext cx="6324600" cy="877888"/>
          </a:xfrm>
          <a:prstGeom prst="rect">
            <a:avLst/>
          </a:prstGeom>
          <a:noFill/>
          <a:ln w="9525">
            <a:noFill/>
            <a:miter lim="800000"/>
            <a:headEnd/>
            <a:tailEnd/>
          </a:ln>
        </p:spPr>
        <p:txBody>
          <a:bodyPr/>
          <a:lstStyle/>
          <a:p>
            <a:pPr marL="169863" indent="-169863" algn="ctr" eaLnBrk="0" hangingPunct="0">
              <a:spcBef>
                <a:spcPct val="35000"/>
              </a:spcBef>
              <a:buClr>
                <a:schemeClr val="tx1"/>
              </a:buClr>
              <a:buFont typeface="Wingdings" pitchFamily="2" charset="2"/>
              <a:buNone/>
              <a:defRPr/>
            </a:pPr>
            <a:r>
              <a:rPr lang="en-US" sz="2400" b="1" kern="0" dirty="0">
                <a:solidFill>
                  <a:srgbClr val="002060"/>
                </a:solidFill>
                <a:latin typeface="+mn-lt"/>
                <a:cs typeface="+mn-cs"/>
              </a:rPr>
              <a:t>Change Traits</a:t>
            </a:r>
          </a:p>
          <a:p>
            <a:pPr marL="169863" indent="-169863" eaLnBrk="0" hangingPunct="0">
              <a:spcBef>
                <a:spcPct val="35000"/>
              </a:spcBef>
              <a:buClr>
                <a:schemeClr val="tx1"/>
              </a:buClr>
              <a:buFont typeface="Wingdings" pitchFamily="2" charset="2"/>
              <a:buNone/>
              <a:defRPr/>
            </a:pPr>
            <a:r>
              <a:rPr lang="en-US" b="1" kern="0" dirty="0">
                <a:solidFill>
                  <a:srgbClr val="002060"/>
                </a:solidFill>
                <a:latin typeface="+mn-lt"/>
                <a:cs typeface="+mn-cs"/>
              </a:rPr>
              <a:t>            </a:t>
            </a:r>
            <a:r>
              <a:rPr lang="en-US" b="1" kern="0" dirty="0">
                <a:solidFill>
                  <a:srgbClr val="002060"/>
                </a:solidFill>
              </a:rPr>
              <a:t>	</a:t>
            </a:r>
            <a:r>
              <a:rPr lang="en-US" b="1" u="sng" kern="0" dirty="0">
                <a:solidFill>
                  <a:srgbClr val="002060"/>
                </a:solidFill>
                <a:latin typeface="+mn-lt"/>
                <a:cs typeface="+mn-cs"/>
              </a:rPr>
              <a:t>Ineffective</a:t>
            </a:r>
            <a:r>
              <a:rPr lang="en-US" b="1" kern="0" dirty="0">
                <a:solidFill>
                  <a:srgbClr val="002060"/>
                </a:solidFill>
                <a:latin typeface="+mn-lt"/>
                <a:cs typeface="+mn-cs"/>
              </a:rPr>
              <a:t>                                              </a:t>
            </a:r>
            <a:r>
              <a:rPr lang="en-US" b="1" u="sng" kern="0" dirty="0">
                <a:solidFill>
                  <a:srgbClr val="002060"/>
                </a:solidFill>
                <a:latin typeface="+mn-lt"/>
                <a:cs typeface="+mn-cs"/>
              </a:rPr>
              <a:t>Effective</a:t>
            </a: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a:p>
            <a:pPr marL="169863" indent="-169863" algn="ctr" eaLnBrk="0" hangingPunct="0">
              <a:spcBef>
                <a:spcPct val="35000"/>
              </a:spcBef>
              <a:buClr>
                <a:schemeClr val="tx1"/>
              </a:buClr>
              <a:buFont typeface="Wingdings" pitchFamily="2" charset="2"/>
              <a:buNone/>
              <a:defRPr/>
            </a:pPr>
            <a:endParaRPr lang="en-US" b="1" kern="0" dirty="0">
              <a:solidFill>
                <a:srgbClr val="002060"/>
              </a:solidFill>
              <a:latin typeface="+mn-lt"/>
              <a:cs typeface="+mn-cs"/>
            </a:endParaRPr>
          </a:p>
        </p:txBody>
      </p:sp>
      <p:sp>
        <p:nvSpPr>
          <p:cNvPr id="20485" name="Content Placeholder 2"/>
          <p:cNvSpPr>
            <a:spLocks noGrp="1"/>
          </p:cNvSpPr>
          <p:nvPr>
            <p:ph idx="4294967295"/>
          </p:nvPr>
        </p:nvSpPr>
        <p:spPr>
          <a:xfrm>
            <a:off x="1028700" y="5991225"/>
            <a:ext cx="7109460" cy="533400"/>
          </a:xfrm>
        </p:spPr>
        <p:txBody>
          <a:bodyPr>
            <a:normAutofit fontScale="92500" lnSpcReduction="20000"/>
          </a:bodyPr>
          <a:lstStyle/>
          <a:p>
            <a:pPr algn="ctr">
              <a:buFont typeface="Wingdings" panose="05000000000000000000" pitchFamily="2" charset="2"/>
              <a:buNone/>
            </a:pPr>
            <a:r>
              <a:rPr lang="en-US" altLang="en-US" sz="1600" b="1" dirty="0">
                <a:solidFill>
                  <a:srgbClr val="002060"/>
                </a:solidFill>
              </a:rPr>
              <a:t>A decision to undertake change carries with it the responsibility to ensure that the change is effective and adds value to the organization and members</a:t>
            </a: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a:p>
            <a:pPr algn="ctr">
              <a:buFont typeface="Wingdings" panose="05000000000000000000" pitchFamily="2" charset="2"/>
              <a:buNone/>
            </a:pPr>
            <a:endParaRPr lang="en-US" altLang="en-US" sz="1600" b="1" dirty="0">
              <a:solidFill>
                <a:srgbClr val="002060"/>
              </a:solidFill>
            </a:endParaRPr>
          </a:p>
        </p:txBody>
      </p:sp>
    </p:spTree>
    <p:extLst>
      <p:ext uri="{BB962C8B-B14F-4D97-AF65-F5344CB8AC3E}">
        <p14:creationId xmlns:p14="http://schemas.microsoft.com/office/powerpoint/2010/main" val="398375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a:t>
            </a:r>
          </a:p>
        </p:txBody>
      </p:sp>
    </p:spTree>
    <p:extLst>
      <p:ext uri="{BB962C8B-B14F-4D97-AF65-F5344CB8AC3E}">
        <p14:creationId xmlns:p14="http://schemas.microsoft.com/office/powerpoint/2010/main" val="347680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changes could I focus on?</a:t>
            </a:r>
          </a:p>
        </p:txBody>
      </p:sp>
      <p:sp>
        <p:nvSpPr>
          <p:cNvPr id="3" name="Content Placeholder 2"/>
          <p:cNvSpPr>
            <a:spLocks noGrp="1"/>
          </p:cNvSpPr>
          <p:nvPr>
            <p:ph sz="half" idx="1"/>
          </p:nvPr>
        </p:nvSpPr>
        <p:spPr>
          <a:xfrm>
            <a:off x="1005840" y="2082927"/>
            <a:ext cx="3429000" cy="4123944"/>
          </a:xfrm>
        </p:spPr>
        <p:txBody>
          <a:bodyPr/>
          <a:lstStyle/>
          <a:p>
            <a:pPr>
              <a:buClr>
                <a:srgbClr val="00B050"/>
              </a:buClr>
              <a:buSzPct val="100000"/>
              <a:buFont typeface="Wingdings" panose="05000000000000000000" pitchFamily="2" charset="2"/>
              <a:buChar char="ü"/>
            </a:pPr>
            <a:r>
              <a:rPr lang="en-US" dirty="0"/>
              <a:t>Business </a:t>
            </a:r>
            <a:r>
              <a:rPr lang="en-US" dirty="0" smtClean="0"/>
              <a:t>Operations</a:t>
            </a:r>
            <a:endParaRPr lang="en-US" dirty="0"/>
          </a:p>
          <a:p>
            <a:pPr>
              <a:buClr>
                <a:srgbClr val="00B050"/>
              </a:buClr>
              <a:buSzPct val="100000"/>
              <a:buFont typeface="Wingdings" panose="05000000000000000000" pitchFamily="2" charset="2"/>
              <a:buChar char="ü"/>
            </a:pPr>
            <a:r>
              <a:rPr lang="en-US" dirty="0" smtClean="0"/>
              <a:t>Employee Skills</a:t>
            </a:r>
            <a:endParaRPr lang="en-US" dirty="0"/>
          </a:p>
          <a:p>
            <a:pPr>
              <a:buClr>
                <a:srgbClr val="00B050"/>
              </a:buClr>
              <a:buSzPct val="100000"/>
              <a:buFont typeface="Wingdings" panose="05000000000000000000" pitchFamily="2" charset="2"/>
              <a:buChar char="ü"/>
            </a:pPr>
            <a:r>
              <a:rPr lang="en-US" dirty="0"/>
              <a:t>Board of </a:t>
            </a:r>
            <a:r>
              <a:rPr lang="en-US" dirty="0" smtClean="0"/>
              <a:t>Directors Role</a:t>
            </a:r>
            <a:endParaRPr lang="en-US" dirty="0"/>
          </a:p>
          <a:p>
            <a:pPr>
              <a:buClr>
                <a:srgbClr val="00B050"/>
              </a:buClr>
              <a:buSzPct val="100000"/>
              <a:buFont typeface="Wingdings" panose="05000000000000000000" pitchFamily="2" charset="2"/>
              <a:buChar char="ü"/>
            </a:pPr>
            <a:r>
              <a:rPr lang="en-US" dirty="0" smtClean="0"/>
              <a:t>Membership “Delight”</a:t>
            </a:r>
          </a:p>
          <a:p>
            <a:pPr>
              <a:buClr>
                <a:srgbClr val="00B050"/>
              </a:buClr>
              <a:buSzPct val="100000"/>
              <a:buFont typeface="Wingdings" panose="05000000000000000000" pitchFamily="2" charset="2"/>
              <a:buChar char="ü"/>
            </a:pPr>
            <a:r>
              <a:rPr lang="en-US" dirty="0" smtClean="0"/>
              <a:t>Sponsorship Engagement</a:t>
            </a:r>
            <a:endParaRPr lang="en-US" dirty="0"/>
          </a:p>
          <a:p>
            <a:pPr>
              <a:buClr>
                <a:srgbClr val="00B050"/>
              </a:buClr>
              <a:buSzPct val="100000"/>
              <a:buFont typeface="Wingdings" panose="05000000000000000000" pitchFamily="2" charset="2"/>
              <a:buChar char="ü"/>
            </a:pPr>
            <a:r>
              <a:rPr lang="en-US" dirty="0"/>
              <a:t>Regulatory </a:t>
            </a:r>
            <a:r>
              <a:rPr lang="en-US" dirty="0" smtClean="0"/>
              <a:t>Association Requirements</a:t>
            </a:r>
            <a:endParaRPr lang="en-US" dirty="0"/>
          </a:p>
          <a:p>
            <a:pPr>
              <a:buClr>
                <a:srgbClr val="00B050"/>
              </a:buClr>
              <a:buSzPct val="100000"/>
              <a:buFont typeface="Wingdings" panose="05000000000000000000" pitchFamily="2" charset="2"/>
              <a:buChar char="ü"/>
            </a:pPr>
            <a:r>
              <a:rPr lang="en-US" dirty="0" smtClean="0"/>
              <a:t>By-Laws Updates</a:t>
            </a:r>
            <a:endParaRPr lang="en-US" dirty="0"/>
          </a:p>
          <a:p>
            <a:pPr>
              <a:buClr>
                <a:srgbClr val="00B050"/>
              </a:buClr>
              <a:buSzPct val="100000"/>
              <a:buFont typeface="Wingdings" panose="05000000000000000000" pitchFamily="2" charset="2"/>
              <a:buChar char="ü"/>
            </a:pPr>
            <a:endParaRPr lang="en-US" dirty="0"/>
          </a:p>
          <a:p>
            <a:pPr>
              <a:buClr>
                <a:srgbClr val="00B050"/>
              </a:buClr>
              <a:buSzPct val="100000"/>
              <a:buFont typeface="Wingdings" panose="05000000000000000000" pitchFamily="2" charset="2"/>
              <a:buChar char="ü"/>
            </a:pPr>
            <a:endParaRPr lang="en-US" dirty="0"/>
          </a:p>
          <a:p>
            <a:pPr>
              <a:buClr>
                <a:srgbClr val="00B050"/>
              </a:buClr>
              <a:buSzPct val="100000"/>
              <a:buFont typeface="Wingdings" panose="05000000000000000000" pitchFamily="2" charset="2"/>
              <a:buChar char="ü"/>
            </a:pPr>
            <a:endParaRPr lang="en-US" dirty="0"/>
          </a:p>
        </p:txBody>
      </p:sp>
      <p:sp>
        <p:nvSpPr>
          <p:cNvPr id="4" name="Content Placeholder 3"/>
          <p:cNvSpPr>
            <a:spLocks noGrp="1"/>
          </p:cNvSpPr>
          <p:nvPr>
            <p:ph sz="half" idx="2"/>
          </p:nvPr>
        </p:nvSpPr>
        <p:spPr>
          <a:xfrm>
            <a:off x="5201529" y="1995004"/>
            <a:ext cx="3429000" cy="4123944"/>
          </a:xfrm>
        </p:spPr>
        <p:txBody>
          <a:bodyPr/>
          <a:lstStyle/>
          <a:p>
            <a:pPr>
              <a:buClr>
                <a:srgbClr val="00B0F0"/>
              </a:buClr>
              <a:buSzPct val="100000"/>
              <a:buFont typeface="Wingdings" panose="05000000000000000000" pitchFamily="2" charset="2"/>
              <a:buChar char="Ø"/>
            </a:pPr>
            <a:r>
              <a:rPr lang="en-US" dirty="0"/>
              <a:t>Potential Members</a:t>
            </a:r>
          </a:p>
          <a:p>
            <a:pPr>
              <a:buClr>
                <a:srgbClr val="00B0F0"/>
              </a:buClr>
              <a:buSzPct val="100000"/>
              <a:buFont typeface="Wingdings" panose="05000000000000000000" pitchFamily="2" charset="2"/>
              <a:buChar char="Ø"/>
            </a:pPr>
            <a:r>
              <a:rPr lang="en-US" dirty="0"/>
              <a:t>Possible Sponsors</a:t>
            </a:r>
          </a:p>
          <a:p>
            <a:pPr>
              <a:buClr>
                <a:srgbClr val="00B0F0"/>
              </a:buClr>
              <a:buSzPct val="100000"/>
              <a:buFont typeface="Wingdings" panose="05000000000000000000" pitchFamily="2" charset="2"/>
              <a:buChar char="Ø"/>
            </a:pPr>
            <a:r>
              <a:rPr lang="en-US" dirty="0"/>
              <a:t>Other Special Groups</a:t>
            </a:r>
          </a:p>
          <a:p>
            <a:pPr>
              <a:buClr>
                <a:srgbClr val="00B0F0"/>
              </a:buClr>
              <a:buSzPct val="100000"/>
              <a:buFont typeface="Wingdings" panose="05000000000000000000" pitchFamily="2" charset="2"/>
              <a:buChar char="Ø"/>
            </a:pPr>
            <a:r>
              <a:rPr lang="en-US" dirty="0"/>
              <a:t>Sponsors</a:t>
            </a:r>
          </a:p>
          <a:p>
            <a:pPr>
              <a:buClr>
                <a:srgbClr val="00B0F0"/>
              </a:buClr>
              <a:buSzPct val="100000"/>
              <a:buFont typeface="Wingdings" panose="05000000000000000000" pitchFamily="2" charset="2"/>
              <a:buChar char="Ø"/>
            </a:pPr>
            <a:r>
              <a:rPr lang="en-US" dirty="0"/>
              <a:t>Increased Alliances</a:t>
            </a:r>
          </a:p>
          <a:p>
            <a:pPr>
              <a:buClr>
                <a:srgbClr val="00B0F0"/>
              </a:buClr>
              <a:buSzPct val="100000"/>
              <a:buFont typeface="Wingdings" panose="05000000000000000000" pitchFamily="2" charset="2"/>
              <a:buChar char="Ø"/>
            </a:pPr>
            <a:r>
              <a:rPr lang="en-US" dirty="0"/>
              <a:t>Donations</a:t>
            </a:r>
          </a:p>
          <a:p>
            <a:pPr>
              <a:buClr>
                <a:srgbClr val="00B0F0"/>
              </a:buClr>
              <a:buSzPct val="100000"/>
              <a:buFont typeface="Wingdings" panose="05000000000000000000" pitchFamily="2" charset="2"/>
              <a:buChar char="Ø"/>
            </a:pPr>
            <a:endParaRPr lang="en-US" dirty="0"/>
          </a:p>
          <a:p>
            <a:pPr>
              <a:buClr>
                <a:srgbClr val="00B0F0"/>
              </a:buClr>
              <a:buSzPct val="100000"/>
              <a:buFont typeface="Wingdings" panose="05000000000000000000" pitchFamily="2" charset="2"/>
              <a:buChar char="Ø"/>
            </a:pPr>
            <a:endParaRPr lang="en-US" dirty="0"/>
          </a:p>
        </p:txBody>
      </p:sp>
      <p:sp>
        <p:nvSpPr>
          <p:cNvPr id="5" name="TextBox 4"/>
          <p:cNvSpPr txBox="1"/>
          <p:nvPr/>
        </p:nvSpPr>
        <p:spPr>
          <a:xfrm rot="16200000">
            <a:off x="-1194871" y="3508591"/>
            <a:ext cx="3728072" cy="461665"/>
          </a:xfrm>
          <a:prstGeom prst="rect">
            <a:avLst/>
          </a:prstGeom>
          <a:noFill/>
        </p:spPr>
        <p:txBody>
          <a:bodyPr wrap="none" rtlCol="0">
            <a:spAutoFit/>
          </a:bodyPr>
          <a:lstStyle/>
          <a:p>
            <a:r>
              <a:rPr lang="en-US" sz="2400" u="sng" dirty="0" smtClean="0">
                <a:solidFill>
                  <a:srgbClr val="00B050"/>
                </a:solidFill>
              </a:rPr>
              <a:t>Processes Currently </a:t>
            </a:r>
            <a:r>
              <a:rPr lang="en-US" sz="2400" u="sng" dirty="0">
                <a:solidFill>
                  <a:srgbClr val="00B050"/>
                </a:solidFill>
              </a:rPr>
              <a:t>In Place</a:t>
            </a:r>
          </a:p>
        </p:txBody>
      </p:sp>
      <p:sp>
        <p:nvSpPr>
          <p:cNvPr id="6" name="TextBox 5"/>
          <p:cNvSpPr txBox="1"/>
          <p:nvPr/>
        </p:nvSpPr>
        <p:spPr>
          <a:xfrm rot="16200000">
            <a:off x="3268893" y="3508591"/>
            <a:ext cx="3466911" cy="461665"/>
          </a:xfrm>
          <a:prstGeom prst="rect">
            <a:avLst/>
          </a:prstGeom>
          <a:noFill/>
        </p:spPr>
        <p:txBody>
          <a:bodyPr wrap="none" rtlCol="0">
            <a:spAutoFit/>
          </a:bodyPr>
          <a:lstStyle/>
          <a:p>
            <a:r>
              <a:rPr lang="en-US" sz="2400" u="sng" dirty="0">
                <a:solidFill>
                  <a:srgbClr val="00B0F0"/>
                </a:solidFill>
              </a:rPr>
              <a:t>Possibilities for </a:t>
            </a:r>
            <a:r>
              <a:rPr lang="en-US" sz="2400" u="sng" dirty="0" smtClean="0">
                <a:solidFill>
                  <a:srgbClr val="00B0F0"/>
                </a:solidFill>
              </a:rPr>
              <a:t>Expansion</a:t>
            </a:r>
            <a:endParaRPr lang="en-US" sz="2400" u="sng" dirty="0">
              <a:solidFill>
                <a:srgbClr val="00B0F0"/>
              </a:solidFill>
            </a:endParaRPr>
          </a:p>
        </p:txBody>
      </p:sp>
    </p:spTree>
    <p:extLst>
      <p:ext uri="{BB962C8B-B14F-4D97-AF65-F5344CB8AC3E}">
        <p14:creationId xmlns:p14="http://schemas.microsoft.com/office/powerpoint/2010/main" val="286740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Diagnostic Questions to Manage Change</a:t>
            </a:r>
          </a:p>
        </p:txBody>
      </p:sp>
      <p:sp>
        <p:nvSpPr>
          <p:cNvPr id="4" name="Line 25"/>
          <p:cNvSpPr>
            <a:spLocks noChangeShapeType="1"/>
          </p:cNvSpPr>
          <p:nvPr/>
        </p:nvSpPr>
        <p:spPr bwMode="auto">
          <a:xfrm>
            <a:off x="2804716" y="2320897"/>
            <a:ext cx="0" cy="1038225"/>
          </a:xfrm>
          <a:prstGeom prst="line">
            <a:avLst/>
          </a:prstGeom>
          <a:noFill/>
          <a:ln w="9525">
            <a:solidFill>
              <a:schemeClr val="bg1"/>
            </a:solidFill>
            <a:round/>
            <a:headEnd/>
            <a:tailEnd/>
          </a:ln>
        </p:spPr>
        <p:txBody>
          <a:bodyPr/>
          <a:lstStyle/>
          <a:p>
            <a:endParaRPr lang="en-US" dirty="0"/>
          </a:p>
        </p:txBody>
      </p:sp>
      <p:sp>
        <p:nvSpPr>
          <p:cNvPr id="5" name="Line 26"/>
          <p:cNvSpPr>
            <a:spLocks noChangeShapeType="1"/>
          </p:cNvSpPr>
          <p:nvPr/>
        </p:nvSpPr>
        <p:spPr bwMode="auto">
          <a:xfrm>
            <a:off x="4636626" y="2320897"/>
            <a:ext cx="0" cy="1038225"/>
          </a:xfrm>
          <a:prstGeom prst="line">
            <a:avLst/>
          </a:prstGeom>
          <a:noFill/>
          <a:ln w="9525">
            <a:solidFill>
              <a:schemeClr val="bg1"/>
            </a:solidFill>
            <a:round/>
            <a:headEnd/>
            <a:tailEnd/>
          </a:ln>
        </p:spPr>
        <p:txBody>
          <a:bodyPr/>
          <a:lstStyle/>
          <a:p>
            <a:endParaRPr lang="en-US" dirty="0"/>
          </a:p>
        </p:txBody>
      </p:sp>
      <p:sp>
        <p:nvSpPr>
          <p:cNvPr id="6" name="Line 27"/>
          <p:cNvSpPr>
            <a:spLocks noChangeShapeType="1"/>
          </p:cNvSpPr>
          <p:nvPr/>
        </p:nvSpPr>
        <p:spPr bwMode="auto">
          <a:xfrm>
            <a:off x="6479169" y="2320897"/>
            <a:ext cx="0" cy="1038225"/>
          </a:xfrm>
          <a:prstGeom prst="line">
            <a:avLst/>
          </a:prstGeom>
          <a:noFill/>
          <a:ln w="9525">
            <a:solidFill>
              <a:schemeClr val="bg1"/>
            </a:solidFill>
            <a:round/>
            <a:headEnd/>
            <a:tailEnd/>
          </a:ln>
        </p:spPr>
        <p:txBody>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56197008"/>
              </p:ext>
            </p:extLst>
          </p:nvPr>
        </p:nvGraphicFramePr>
        <p:xfrm>
          <a:off x="762000" y="2482366"/>
          <a:ext cx="7545970" cy="3261360"/>
        </p:xfrm>
        <a:graphic>
          <a:graphicData uri="http://schemas.openxmlformats.org/drawingml/2006/table">
            <a:tbl>
              <a:tblPr firstRow="1" bandRow="1">
                <a:tableStyleId>{5C22544A-7EE6-4342-B048-85BDC9FD1C3A}</a:tableStyleId>
              </a:tblPr>
              <a:tblGrid>
                <a:gridCol w="2018804">
                  <a:extLst>
                    <a:ext uri="{9D8B030D-6E8A-4147-A177-3AD203B41FA5}">
                      <a16:colId xmlns="" xmlns:a16="http://schemas.microsoft.com/office/drawing/2014/main" val="20000"/>
                    </a:ext>
                  </a:extLst>
                </a:gridCol>
                <a:gridCol w="1805050">
                  <a:extLst>
                    <a:ext uri="{9D8B030D-6E8A-4147-A177-3AD203B41FA5}">
                      <a16:colId xmlns="" xmlns:a16="http://schemas.microsoft.com/office/drawing/2014/main" val="20001"/>
                    </a:ext>
                  </a:extLst>
                </a:gridCol>
                <a:gridCol w="1843461">
                  <a:extLst>
                    <a:ext uri="{9D8B030D-6E8A-4147-A177-3AD203B41FA5}">
                      <a16:colId xmlns="" xmlns:a16="http://schemas.microsoft.com/office/drawing/2014/main" val="20002"/>
                    </a:ext>
                  </a:extLst>
                </a:gridCol>
                <a:gridCol w="1878655">
                  <a:extLst>
                    <a:ext uri="{9D8B030D-6E8A-4147-A177-3AD203B41FA5}">
                      <a16:colId xmlns="" xmlns:a16="http://schemas.microsoft.com/office/drawing/2014/main" val="20003"/>
                    </a:ext>
                  </a:extLst>
                </a:gridCol>
              </a:tblGrid>
              <a:tr h="3250389">
                <a:tc>
                  <a:txBody>
                    <a:bodyPr/>
                    <a:lstStyle/>
                    <a:p>
                      <a:pPr marL="117475" indent="-117475">
                        <a:spcAft>
                          <a:spcPts val="1200"/>
                        </a:spcAft>
                        <a:buFont typeface="Arial" pitchFamily="34" charset="0"/>
                        <a:buChar char="•"/>
                      </a:pPr>
                      <a:r>
                        <a:rPr lang="en-US" sz="1200" b="0" dirty="0" smtClean="0">
                          <a:solidFill>
                            <a:schemeClr val="tx1"/>
                          </a:solidFill>
                          <a:latin typeface="Arial" pitchFamily="34" charset="0"/>
                          <a:cs typeface="Arial" pitchFamily="34" charset="0"/>
                        </a:rPr>
                        <a:t>What</a:t>
                      </a:r>
                      <a:r>
                        <a:rPr lang="en-US" sz="1200" b="0" baseline="0" dirty="0" smtClean="0">
                          <a:solidFill>
                            <a:schemeClr val="tx1"/>
                          </a:solidFill>
                          <a:latin typeface="Arial" pitchFamily="34" charset="0"/>
                          <a:cs typeface="Arial" pitchFamily="34" charset="0"/>
                        </a:rPr>
                        <a:t> is</a:t>
                      </a:r>
                      <a:r>
                        <a:rPr lang="en-US" sz="1200" b="0" dirty="0" smtClean="0">
                          <a:solidFill>
                            <a:schemeClr val="tx1"/>
                          </a:solidFill>
                          <a:latin typeface="Arial" pitchFamily="34" charset="0"/>
                          <a:cs typeface="Arial" pitchFamily="34" charset="0"/>
                        </a:rPr>
                        <a:t> </a:t>
                      </a:r>
                      <a:r>
                        <a:rPr lang="en-US" sz="1200" b="0" dirty="0">
                          <a:solidFill>
                            <a:schemeClr val="tx1"/>
                          </a:solidFill>
                          <a:latin typeface="Arial" pitchFamily="34" charset="0"/>
                          <a:cs typeface="Arial" pitchFamily="34" charset="0"/>
                        </a:rPr>
                        <a:t>the vision?</a:t>
                      </a:r>
                    </a:p>
                    <a:p>
                      <a:pPr marL="117475" indent="-117475">
                        <a:spcAft>
                          <a:spcPts val="1200"/>
                        </a:spcAft>
                        <a:buFont typeface="Arial" pitchFamily="34" charset="0"/>
                        <a:buChar char="•"/>
                      </a:pPr>
                      <a:r>
                        <a:rPr lang="en-US" sz="1200" b="0" dirty="0">
                          <a:solidFill>
                            <a:schemeClr val="tx1"/>
                          </a:solidFill>
                          <a:latin typeface="Arial" pitchFamily="34" charset="0"/>
                          <a:cs typeface="Arial" pitchFamily="34" charset="0"/>
                        </a:rPr>
                        <a:t>What’s the roadmap? Is there a project plan?</a:t>
                      </a:r>
                    </a:p>
                    <a:p>
                      <a:pPr marL="117475" indent="-117475">
                        <a:spcAft>
                          <a:spcPts val="1200"/>
                        </a:spcAft>
                        <a:buFont typeface="Arial" pitchFamily="34" charset="0"/>
                        <a:buChar char="•"/>
                      </a:pPr>
                      <a:r>
                        <a:rPr lang="en-US" sz="1200" b="0" dirty="0">
                          <a:solidFill>
                            <a:schemeClr val="tx1"/>
                          </a:solidFill>
                          <a:latin typeface="Arial" pitchFamily="34" charset="0"/>
                          <a:cs typeface="Arial" pitchFamily="34" charset="0"/>
                        </a:rPr>
                        <a:t>How will we know if we’ve succeeded or failed?</a:t>
                      </a:r>
                    </a:p>
                  </a:txBody>
                  <a:tcPr>
                    <a:solidFill>
                      <a:schemeClr val="bg1">
                        <a:lumMod val="85000"/>
                      </a:schemeClr>
                    </a:solidFill>
                  </a:tcPr>
                </a:tc>
                <a:tc>
                  <a:txBody>
                    <a:bodyPr/>
                    <a:lstStyle/>
                    <a:p>
                      <a:pPr marL="115888" lvl="0" indent="-115888">
                        <a:spcAft>
                          <a:spcPts val="1200"/>
                        </a:spcAft>
                        <a:buFont typeface="Arial" pitchFamily="34" charset="0"/>
                        <a:buChar char="•"/>
                      </a:pPr>
                      <a:r>
                        <a:rPr lang="en-US" sz="1200" b="0" dirty="0">
                          <a:solidFill>
                            <a:schemeClr val="tx1"/>
                          </a:solidFill>
                          <a:latin typeface="Arial" pitchFamily="34" charset="0"/>
                          <a:cs typeface="Arial" pitchFamily="34" charset="0"/>
                        </a:rPr>
                        <a:t>Is there the right sponsorship and buy-in for the</a:t>
                      </a:r>
                      <a:r>
                        <a:rPr lang="en-US" sz="1200" b="0" baseline="0" dirty="0">
                          <a:solidFill>
                            <a:schemeClr val="tx1"/>
                          </a:solidFill>
                          <a:latin typeface="Arial" pitchFamily="34" charset="0"/>
                          <a:cs typeface="Arial" pitchFamily="34" charset="0"/>
                        </a:rPr>
                        <a:t> o</a:t>
                      </a:r>
                      <a:r>
                        <a:rPr lang="en-US" sz="1200" b="0" dirty="0">
                          <a:solidFill>
                            <a:schemeClr val="tx1"/>
                          </a:solidFill>
                          <a:latin typeface="Arial" pitchFamily="34" charset="0"/>
                          <a:cs typeface="Arial" pitchFamily="34" charset="0"/>
                        </a:rPr>
                        <a:t>bjectives from </a:t>
                      </a:r>
                      <a:r>
                        <a:rPr lang="en-US" sz="1200" b="0" baseline="0" dirty="0">
                          <a:solidFill>
                            <a:schemeClr val="tx1"/>
                          </a:solidFill>
                          <a:latin typeface="Arial" pitchFamily="34" charset="0"/>
                          <a:cs typeface="Arial" pitchFamily="34" charset="0"/>
                        </a:rPr>
                        <a:t>membership? </a:t>
                      </a:r>
                    </a:p>
                    <a:p>
                      <a:pPr marL="115888" lvl="0" indent="-115888">
                        <a:spcAft>
                          <a:spcPts val="1200"/>
                        </a:spcAft>
                        <a:buFont typeface="Arial" pitchFamily="34" charset="0"/>
                        <a:buChar char="•"/>
                      </a:pPr>
                      <a:r>
                        <a:rPr lang="en-US" sz="1200" b="0" baseline="0" dirty="0">
                          <a:solidFill>
                            <a:schemeClr val="tx1"/>
                          </a:solidFill>
                          <a:latin typeface="Arial" pitchFamily="34" charset="0"/>
                          <a:cs typeface="Arial" pitchFamily="34" charset="0"/>
                        </a:rPr>
                        <a:t>How are we using directors, members and other stakeholders feedback?</a:t>
                      </a:r>
                    </a:p>
                    <a:p>
                      <a:pPr marL="115888" marR="0" lvl="0" indent="-115888"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sz="1200" b="0" dirty="0">
                          <a:solidFill>
                            <a:schemeClr val="tx1"/>
                          </a:solidFill>
                          <a:latin typeface="Arial" pitchFamily="34" charset="0"/>
                          <a:cs typeface="Arial" pitchFamily="34" charset="0"/>
                        </a:rPr>
                        <a:t>What are</a:t>
                      </a:r>
                      <a:r>
                        <a:rPr lang="en-US" sz="1200" b="0" baseline="0" dirty="0">
                          <a:solidFill>
                            <a:schemeClr val="tx1"/>
                          </a:solidFill>
                          <a:latin typeface="Arial" pitchFamily="34" charset="0"/>
                          <a:cs typeface="Arial" pitchFamily="34" charset="0"/>
                        </a:rPr>
                        <a:t> leaders thinking, saying, asking, doing?</a:t>
                      </a:r>
                    </a:p>
                  </a:txBody>
                  <a:tcPr>
                    <a:solidFill>
                      <a:schemeClr val="bg1">
                        <a:lumMod val="85000"/>
                      </a:schemeClr>
                    </a:solidFill>
                  </a:tcPr>
                </a:tc>
                <a:tc>
                  <a:txBody>
                    <a:bodyPr/>
                    <a:lstStyle/>
                    <a:p>
                      <a:pPr marL="117475" indent="-117475">
                        <a:spcAft>
                          <a:spcPts val="1200"/>
                        </a:spcAft>
                        <a:buFont typeface="Arial" pitchFamily="34" charset="0"/>
                        <a:buChar char="•"/>
                      </a:pPr>
                      <a:r>
                        <a:rPr lang="en-US" sz="1200" b="0" dirty="0">
                          <a:solidFill>
                            <a:schemeClr val="tx1"/>
                          </a:solidFill>
                          <a:latin typeface="Arial" pitchFamily="34" charset="0"/>
                          <a:cs typeface="Arial" pitchFamily="34" charset="0"/>
                        </a:rPr>
                        <a:t>How will members be impacted</a:t>
                      </a:r>
                      <a:r>
                        <a:rPr lang="en-US" sz="1200" b="0" baseline="0" dirty="0">
                          <a:solidFill>
                            <a:schemeClr val="tx1"/>
                          </a:solidFill>
                          <a:latin typeface="Arial" pitchFamily="34" charset="0"/>
                          <a:cs typeface="Arial" pitchFamily="34" charset="0"/>
                        </a:rPr>
                        <a:t>?</a:t>
                      </a:r>
                    </a:p>
                    <a:p>
                      <a:pPr marL="117475" indent="-117475">
                        <a:spcAft>
                          <a:spcPts val="1200"/>
                        </a:spcAft>
                        <a:buFont typeface="Arial" pitchFamily="34" charset="0"/>
                        <a:buChar char="•"/>
                      </a:pPr>
                      <a:r>
                        <a:rPr lang="en-US" sz="1200" b="0" baseline="0" dirty="0">
                          <a:solidFill>
                            <a:schemeClr val="tx1"/>
                          </a:solidFill>
                          <a:latin typeface="Arial" pitchFamily="34" charset="0"/>
                          <a:cs typeface="Arial" pitchFamily="34" charset="0"/>
                        </a:rPr>
                        <a:t>What’s the message—why, what, how, and ultimate goal?</a:t>
                      </a:r>
                    </a:p>
                    <a:p>
                      <a:pPr marL="117475" indent="-117475">
                        <a:spcAft>
                          <a:spcPts val="1200"/>
                        </a:spcAft>
                        <a:buFont typeface="Arial" pitchFamily="34" charset="0"/>
                        <a:buChar char="•"/>
                      </a:pPr>
                      <a:r>
                        <a:rPr lang="en-US" sz="1200" b="0" baseline="0" dirty="0">
                          <a:solidFill>
                            <a:schemeClr val="tx1"/>
                          </a:solidFill>
                          <a:latin typeface="Arial" pitchFamily="34" charset="0"/>
                          <a:cs typeface="Arial" pitchFamily="34" charset="0"/>
                        </a:rPr>
                        <a:t>How and when are we communicating?</a:t>
                      </a:r>
                    </a:p>
                    <a:p>
                      <a:pPr marL="117475" indent="-117475">
                        <a:spcAft>
                          <a:spcPts val="1200"/>
                        </a:spcAft>
                        <a:buFont typeface="Arial" pitchFamily="34" charset="0"/>
                        <a:buChar char="•"/>
                      </a:pPr>
                      <a:r>
                        <a:rPr lang="en-US" sz="1200" b="0" baseline="0" dirty="0">
                          <a:solidFill>
                            <a:schemeClr val="tx1"/>
                          </a:solidFill>
                          <a:latin typeface="Arial" pitchFamily="34" charset="0"/>
                          <a:cs typeface="Arial" pitchFamily="34" charset="0"/>
                        </a:rPr>
                        <a:t>Do we know how to best customize our messages?</a:t>
                      </a:r>
                    </a:p>
                    <a:p>
                      <a:pPr marL="117475" indent="-117475">
                        <a:spcAft>
                          <a:spcPts val="1200"/>
                        </a:spcAft>
                        <a:buFont typeface="Arial" pitchFamily="34" charset="0"/>
                        <a:buChar char="•"/>
                      </a:pPr>
                      <a:r>
                        <a:rPr lang="en-US" sz="1200" b="0" baseline="0" dirty="0">
                          <a:solidFill>
                            <a:schemeClr val="tx1"/>
                          </a:solidFill>
                          <a:latin typeface="Arial" pitchFamily="34" charset="0"/>
                          <a:cs typeface="Arial" pitchFamily="34" charset="0"/>
                        </a:rPr>
                        <a:t>How will we know the message has been heard and understood?</a:t>
                      </a:r>
                      <a:endParaRPr lang="en-US" sz="1200" b="0" dirty="0">
                        <a:solidFill>
                          <a:schemeClr val="tx1"/>
                        </a:solidFill>
                        <a:latin typeface="Arial" pitchFamily="34" charset="0"/>
                        <a:cs typeface="Arial" pitchFamily="34" charset="0"/>
                      </a:endParaRPr>
                    </a:p>
                  </a:txBody>
                  <a:tcPr>
                    <a:solidFill>
                      <a:schemeClr val="bg1">
                        <a:lumMod val="85000"/>
                      </a:schemeClr>
                    </a:solidFill>
                  </a:tcPr>
                </a:tc>
                <a:tc>
                  <a:txBody>
                    <a:bodyPr/>
                    <a:lstStyle/>
                    <a:p>
                      <a:pPr marL="114300" indent="-114300" eaLnBrk="0" hangingPunct="0">
                        <a:lnSpc>
                          <a:spcPct val="95000"/>
                        </a:lnSpc>
                        <a:spcBef>
                          <a:spcPct val="45000"/>
                        </a:spcBef>
                        <a:buClr>
                          <a:srgbClr val="00607A"/>
                        </a:buClr>
                        <a:buFont typeface="Times" pitchFamily="18" charset="0"/>
                        <a:buChar char="•"/>
                      </a:pPr>
                      <a:r>
                        <a:rPr lang="en-US" sz="1200" b="0" dirty="0">
                          <a:solidFill>
                            <a:schemeClr val="tx1"/>
                          </a:solidFill>
                          <a:latin typeface="Arial" pitchFamily="34" charset="0"/>
                          <a:cs typeface="Arial" pitchFamily="34" charset="0"/>
                        </a:rPr>
                        <a:t>Are we clear on how processes should work inside departments, between departments, with our Board and members?</a:t>
                      </a:r>
                    </a:p>
                    <a:p>
                      <a:pPr marL="114300" indent="-114300" eaLnBrk="0" hangingPunct="0">
                        <a:lnSpc>
                          <a:spcPct val="95000"/>
                        </a:lnSpc>
                        <a:spcBef>
                          <a:spcPct val="45000"/>
                        </a:spcBef>
                        <a:buClr>
                          <a:srgbClr val="00607A"/>
                        </a:buClr>
                        <a:buFont typeface="Times" pitchFamily="18" charset="0"/>
                        <a:buChar char="•"/>
                      </a:pPr>
                      <a:r>
                        <a:rPr lang="en-US" sz="1200" b="0" dirty="0">
                          <a:solidFill>
                            <a:schemeClr val="tx1"/>
                          </a:solidFill>
                          <a:latin typeface="Arial" pitchFamily="34" charset="0"/>
                          <a:cs typeface="Arial" pitchFamily="34" charset="0"/>
                        </a:rPr>
                        <a:t>Are</a:t>
                      </a:r>
                      <a:r>
                        <a:rPr lang="en-US" sz="1200" b="0" baseline="0" dirty="0">
                          <a:solidFill>
                            <a:schemeClr val="tx1"/>
                          </a:solidFill>
                          <a:latin typeface="Arial" pitchFamily="34" charset="0"/>
                          <a:cs typeface="Arial" pitchFamily="34" charset="0"/>
                        </a:rPr>
                        <a:t> changes being utilized?</a:t>
                      </a:r>
                      <a:endParaRPr lang="en-US" sz="1200" b="0" dirty="0">
                        <a:solidFill>
                          <a:schemeClr val="tx1"/>
                        </a:solidFill>
                        <a:latin typeface="Arial" pitchFamily="34" charset="0"/>
                        <a:cs typeface="Arial" pitchFamily="34" charset="0"/>
                      </a:endParaRPr>
                    </a:p>
                    <a:p>
                      <a:pPr marL="114300" indent="-114300" eaLnBrk="0" hangingPunct="0">
                        <a:lnSpc>
                          <a:spcPct val="95000"/>
                        </a:lnSpc>
                        <a:spcBef>
                          <a:spcPct val="45000"/>
                        </a:spcBef>
                        <a:buClr>
                          <a:srgbClr val="00607A"/>
                        </a:buClr>
                        <a:buFont typeface="Times" pitchFamily="18" charset="0"/>
                        <a:buChar char="•"/>
                      </a:pPr>
                      <a:r>
                        <a:rPr lang="en-US" sz="1200" b="0" dirty="0">
                          <a:solidFill>
                            <a:schemeClr val="tx1"/>
                          </a:solidFill>
                          <a:latin typeface="Arial" pitchFamily="34" charset="0"/>
                          <a:cs typeface="Arial" pitchFamily="34" charset="0"/>
                        </a:rPr>
                        <a:t>Did we share the benefits of having this change in place? </a:t>
                      </a:r>
                    </a:p>
                    <a:p>
                      <a:pPr marL="114300" indent="-114300" eaLnBrk="0" hangingPunct="0">
                        <a:lnSpc>
                          <a:spcPct val="95000"/>
                        </a:lnSpc>
                        <a:spcBef>
                          <a:spcPct val="45000"/>
                        </a:spcBef>
                        <a:buClr>
                          <a:srgbClr val="00607A"/>
                        </a:buClr>
                        <a:buFont typeface="Times" pitchFamily="18" charset="0"/>
                        <a:buChar char="•"/>
                      </a:pPr>
                      <a:r>
                        <a:rPr lang="en-US" sz="1200" b="0" dirty="0">
                          <a:solidFill>
                            <a:schemeClr val="tx1"/>
                          </a:solidFill>
                          <a:latin typeface="Arial" pitchFamily="34" charset="0"/>
                          <a:cs typeface="Arial" pitchFamily="34" charset="0"/>
                        </a:rPr>
                        <a:t>Did all stakeholders receive all they needed</a:t>
                      </a:r>
                      <a:r>
                        <a:rPr lang="en-US" sz="1200" b="0" baseline="0" dirty="0">
                          <a:solidFill>
                            <a:schemeClr val="tx1"/>
                          </a:solidFill>
                          <a:latin typeface="Arial" pitchFamily="34" charset="0"/>
                          <a:cs typeface="Arial" pitchFamily="34" charset="0"/>
                        </a:rPr>
                        <a:t> to adopt the change and make it the “new” norm?</a:t>
                      </a:r>
                      <a:endParaRPr lang="en-US" sz="1200" b="0" dirty="0">
                        <a:solidFill>
                          <a:schemeClr val="tx1"/>
                        </a:solidFill>
                        <a:latin typeface="Arial" pitchFamily="34" charset="0"/>
                        <a:cs typeface="Arial" pitchFamily="34" charset="0"/>
                      </a:endParaRPr>
                    </a:p>
                  </a:txBody>
                  <a:tcPr>
                    <a:solidFill>
                      <a:schemeClr val="bg1">
                        <a:lumMod val="85000"/>
                      </a:schemeClr>
                    </a:solidFill>
                  </a:tcPr>
                </a:tc>
                <a:extLst>
                  <a:ext uri="{0D108BD9-81ED-4DB2-BD59-A6C34878D82A}">
                    <a16:rowId xmlns="" xmlns:a16="http://schemas.microsoft.com/office/drawing/2014/main" val="10000"/>
                  </a:ext>
                </a:extLst>
              </a:tr>
            </a:tbl>
          </a:graphicData>
        </a:graphic>
      </p:graphicFrame>
      <p:grpSp>
        <p:nvGrpSpPr>
          <p:cNvPr id="8" name="Group 21"/>
          <p:cNvGrpSpPr/>
          <p:nvPr/>
        </p:nvGrpSpPr>
        <p:grpSpPr>
          <a:xfrm>
            <a:off x="771532" y="1866582"/>
            <a:ext cx="7512140" cy="771344"/>
            <a:chOff x="1146411" y="901088"/>
            <a:chExt cx="7397087" cy="1089637"/>
          </a:xfrm>
          <a:solidFill>
            <a:srgbClr val="002060"/>
          </a:solidFill>
        </p:grpSpPr>
        <p:sp>
          <p:nvSpPr>
            <p:cNvPr id="9" name="Rectangle 6"/>
            <p:cNvSpPr>
              <a:spLocks noChangeArrowheads="1"/>
            </p:cNvSpPr>
            <p:nvPr/>
          </p:nvSpPr>
          <p:spPr bwMode="auto">
            <a:xfrm>
              <a:off x="1146411" y="901088"/>
              <a:ext cx="7397087" cy="818530"/>
            </a:xfrm>
            <a:prstGeom prst="rect">
              <a:avLst/>
            </a:prstGeom>
            <a:grpFill/>
            <a:ln w="9525" algn="ctr">
              <a:noFill/>
              <a:miter lim="800000"/>
              <a:headEnd/>
              <a:tailEnd/>
            </a:ln>
          </p:spPr>
          <p:txBody>
            <a:bodyPr/>
            <a:lstStyle/>
            <a:p>
              <a:endParaRPr lang="en-US" dirty="0"/>
            </a:p>
          </p:txBody>
        </p:sp>
        <p:sp>
          <p:nvSpPr>
            <p:cNvPr id="10" name="Text Box 20"/>
            <p:cNvSpPr txBox="1">
              <a:spLocks noChangeArrowheads="1"/>
            </p:cNvSpPr>
            <p:nvPr/>
          </p:nvSpPr>
          <p:spPr bwMode="auto">
            <a:xfrm>
              <a:off x="1691086" y="1152961"/>
              <a:ext cx="851515" cy="307777"/>
            </a:xfrm>
            <a:prstGeom prst="rect">
              <a:avLst/>
            </a:prstGeom>
            <a:grpFill/>
            <a:ln w="9525">
              <a:noFill/>
              <a:miter lim="800000"/>
              <a:headEnd/>
              <a:tailEnd/>
            </a:ln>
          </p:spPr>
          <p:txBody>
            <a:bodyPr wrap="none">
              <a:spAutoFit/>
            </a:bodyPr>
            <a:lstStyle/>
            <a:p>
              <a:r>
                <a:rPr lang="en-US" sz="1400" dirty="0">
                  <a:solidFill>
                    <a:schemeClr val="bg1"/>
                  </a:solidFill>
                </a:rPr>
                <a:t>Strategy</a:t>
              </a:r>
            </a:p>
          </p:txBody>
        </p:sp>
        <p:sp>
          <p:nvSpPr>
            <p:cNvPr id="11" name="Text Box 21"/>
            <p:cNvSpPr txBox="1">
              <a:spLocks noChangeArrowheads="1"/>
            </p:cNvSpPr>
            <p:nvPr/>
          </p:nvSpPr>
          <p:spPr bwMode="auto">
            <a:xfrm>
              <a:off x="3368941" y="1152961"/>
              <a:ext cx="1384300" cy="304800"/>
            </a:xfrm>
            <a:prstGeom prst="rect">
              <a:avLst/>
            </a:prstGeom>
            <a:grpFill/>
            <a:ln w="9525">
              <a:noFill/>
              <a:miter lim="800000"/>
              <a:headEnd/>
              <a:tailEnd/>
            </a:ln>
          </p:spPr>
          <p:txBody>
            <a:bodyPr wrap="none">
              <a:spAutoFit/>
            </a:bodyPr>
            <a:lstStyle/>
            <a:p>
              <a:r>
                <a:rPr lang="en-US" sz="1400" dirty="0">
                  <a:solidFill>
                    <a:schemeClr val="bg1"/>
                  </a:solidFill>
                </a:rPr>
                <a:t>Internalization</a:t>
              </a:r>
            </a:p>
          </p:txBody>
        </p:sp>
        <p:sp>
          <p:nvSpPr>
            <p:cNvPr id="12" name="Text Box 22"/>
            <p:cNvSpPr txBox="1">
              <a:spLocks noChangeArrowheads="1"/>
            </p:cNvSpPr>
            <p:nvPr/>
          </p:nvSpPr>
          <p:spPr bwMode="auto">
            <a:xfrm>
              <a:off x="5432884" y="1152961"/>
              <a:ext cx="704850" cy="304800"/>
            </a:xfrm>
            <a:prstGeom prst="rect">
              <a:avLst/>
            </a:prstGeom>
            <a:grpFill/>
            <a:ln w="9525">
              <a:noFill/>
              <a:miter lim="800000"/>
              <a:headEnd/>
              <a:tailEnd/>
            </a:ln>
          </p:spPr>
          <p:txBody>
            <a:bodyPr wrap="none">
              <a:spAutoFit/>
            </a:bodyPr>
            <a:lstStyle/>
            <a:p>
              <a:r>
                <a:rPr lang="en-US" sz="1400" dirty="0">
                  <a:solidFill>
                    <a:schemeClr val="bg1"/>
                  </a:solidFill>
                </a:rPr>
                <a:t>Focus</a:t>
              </a:r>
            </a:p>
          </p:txBody>
        </p:sp>
        <p:sp>
          <p:nvSpPr>
            <p:cNvPr id="13" name="Text Box 23"/>
            <p:cNvSpPr txBox="1">
              <a:spLocks noChangeArrowheads="1"/>
            </p:cNvSpPr>
            <p:nvPr/>
          </p:nvSpPr>
          <p:spPr bwMode="auto">
            <a:xfrm>
              <a:off x="6966339" y="1152961"/>
              <a:ext cx="1335088" cy="304800"/>
            </a:xfrm>
            <a:prstGeom prst="rect">
              <a:avLst/>
            </a:prstGeom>
            <a:grpFill/>
            <a:ln w="9525">
              <a:noFill/>
              <a:miter lim="800000"/>
              <a:headEnd/>
              <a:tailEnd/>
            </a:ln>
          </p:spPr>
          <p:txBody>
            <a:bodyPr wrap="none">
              <a:spAutoFit/>
            </a:bodyPr>
            <a:lstStyle/>
            <a:p>
              <a:r>
                <a:rPr lang="en-US" sz="1400" dirty="0">
                  <a:solidFill>
                    <a:schemeClr val="bg1"/>
                  </a:solidFill>
                </a:rPr>
                <a:t>Sustainability</a:t>
              </a:r>
            </a:p>
          </p:txBody>
        </p:sp>
        <p:grpSp>
          <p:nvGrpSpPr>
            <p:cNvPr id="14" name="Group 24"/>
            <p:cNvGrpSpPr>
              <a:grpSpLocks/>
            </p:cNvGrpSpPr>
            <p:nvPr/>
          </p:nvGrpSpPr>
          <p:grpSpPr bwMode="auto">
            <a:xfrm>
              <a:off x="3133746" y="952500"/>
              <a:ext cx="3570299" cy="1038225"/>
              <a:chOff x="2394" y="1218"/>
              <a:chExt cx="2249" cy="834"/>
            </a:xfrm>
            <a:grpFill/>
          </p:grpSpPr>
          <p:sp>
            <p:nvSpPr>
              <p:cNvPr id="15" name="Line 25"/>
              <p:cNvSpPr>
                <a:spLocks noChangeShapeType="1"/>
              </p:cNvSpPr>
              <p:nvPr/>
            </p:nvSpPr>
            <p:spPr bwMode="auto">
              <a:xfrm>
                <a:off x="2394" y="1218"/>
                <a:ext cx="0" cy="834"/>
              </a:xfrm>
              <a:prstGeom prst="line">
                <a:avLst/>
              </a:prstGeom>
              <a:grpFill/>
              <a:ln w="9525">
                <a:solidFill>
                  <a:schemeClr val="bg1"/>
                </a:solidFill>
                <a:round/>
                <a:headEnd/>
                <a:tailEnd/>
              </a:ln>
            </p:spPr>
            <p:txBody>
              <a:bodyPr/>
              <a:lstStyle/>
              <a:p>
                <a:endParaRPr lang="en-US" dirty="0"/>
              </a:p>
            </p:txBody>
          </p:sp>
          <p:sp>
            <p:nvSpPr>
              <p:cNvPr id="16" name="Line 26"/>
              <p:cNvSpPr>
                <a:spLocks noChangeShapeType="1"/>
              </p:cNvSpPr>
              <p:nvPr/>
            </p:nvSpPr>
            <p:spPr bwMode="auto">
              <a:xfrm>
                <a:off x="3515" y="1218"/>
                <a:ext cx="0" cy="834"/>
              </a:xfrm>
              <a:prstGeom prst="line">
                <a:avLst/>
              </a:prstGeom>
              <a:grpFill/>
              <a:ln w="9525">
                <a:solidFill>
                  <a:schemeClr val="bg1"/>
                </a:solidFill>
                <a:round/>
                <a:headEnd/>
                <a:tailEnd/>
              </a:ln>
            </p:spPr>
            <p:txBody>
              <a:bodyPr/>
              <a:lstStyle/>
              <a:p>
                <a:endParaRPr lang="en-US" dirty="0"/>
              </a:p>
            </p:txBody>
          </p:sp>
          <p:sp>
            <p:nvSpPr>
              <p:cNvPr id="17" name="Line 27"/>
              <p:cNvSpPr>
                <a:spLocks noChangeShapeType="1"/>
              </p:cNvSpPr>
              <p:nvPr/>
            </p:nvSpPr>
            <p:spPr bwMode="auto">
              <a:xfrm>
                <a:off x="4643" y="1218"/>
                <a:ext cx="0" cy="834"/>
              </a:xfrm>
              <a:prstGeom prst="line">
                <a:avLst/>
              </a:prstGeom>
              <a:grpFill/>
              <a:ln w="9525">
                <a:solidFill>
                  <a:schemeClr val="bg1"/>
                </a:solidFill>
                <a:round/>
                <a:headEnd/>
                <a:tailEnd/>
              </a:ln>
            </p:spPr>
            <p:txBody>
              <a:bodyPr/>
              <a:lstStyle/>
              <a:p>
                <a:endParaRPr lang="en-US" dirty="0"/>
              </a:p>
            </p:txBody>
          </p:sp>
        </p:grpSp>
      </p:grpSp>
    </p:spTree>
    <p:extLst>
      <p:ext uri="{BB962C8B-B14F-4D97-AF65-F5344CB8AC3E}">
        <p14:creationId xmlns:p14="http://schemas.microsoft.com/office/powerpoint/2010/main" val="265223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p:txBody>
          <a:bodyPr/>
          <a:lstStyle/>
          <a:p>
            <a:r>
              <a:rPr lang="en-US" altLang="en-US" dirty="0"/>
              <a:t>Planning for the Change</a:t>
            </a:r>
          </a:p>
        </p:txBody>
      </p:sp>
      <p:sp>
        <p:nvSpPr>
          <p:cNvPr id="34818" name="Rectangle 2"/>
          <p:cNvSpPr>
            <a:spLocks noGrp="1" noChangeArrowheads="1"/>
          </p:cNvSpPr>
          <p:nvPr>
            <p:ph type="body" idx="1"/>
          </p:nvPr>
        </p:nvSpPr>
        <p:spPr/>
        <p:txBody>
          <a:bodyPr>
            <a:normAutofit fontScale="85000" lnSpcReduction="10000"/>
          </a:bodyPr>
          <a:lstStyle/>
          <a:p>
            <a:r>
              <a:rPr lang="en-US" altLang="en-US" dirty="0"/>
              <a:t>Change Strategy</a:t>
            </a:r>
          </a:p>
          <a:p>
            <a:pPr lvl="1"/>
            <a:r>
              <a:rPr lang="en-US" altLang="en-US" dirty="0"/>
              <a:t>Develop a tactical plan of action designed to achieve a particular goal</a:t>
            </a:r>
          </a:p>
          <a:p>
            <a:pPr lvl="1"/>
            <a:r>
              <a:rPr lang="en-US" altLang="en-US" dirty="0"/>
              <a:t>Avoid “strategies” that are not specific (e.g. “get people engaged”, etc.)</a:t>
            </a:r>
          </a:p>
          <a:p>
            <a:pPr lvl="1"/>
            <a:r>
              <a:rPr lang="en-US" altLang="en-US" dirty="0"/>
              <a:t>Use the strategy to make the problem or problems easier to solve</a:t>
            </a:r>
          </a:p>
          <a:p>
            <a:pPr lvl="1"/>
            <a:r>
              <a:rPr lang="en-US" altLang="en-US" dirty="0"/>
              <a:t>Provide a common level of understanding</a:t>
            </a:r>
          </a:p>
          <a:p>
            <a:r>
              <a:rPr lang="en-US" altLang="en-US" dirty="0"/>
              <a:t>Resistance Strategy</a:t>
            </a:r>
          </a:p>
          <a:p>
            <a:pPr lvl="1"/>
            <a:r>
              <a:rPr lang="en-US" altLang="en-US" dirty="0"/>
              <a:t>Proactively seek out what types of resistance you might encounter</a:t>
            </a:r>
          </a:p>
          <a:p>
            <a:pPr lvl="1"/>
            <a:r>
              <a:rPr lang="en-US" altLang="en-US" dirty="0"/>
              <a:t>Don’t wait until after resistance is engaged </a:t>
            </a:r>
          </a:p>
          <a:p>
            <a:pPr lvl="1"/>
            <a:r>
              <a:rPr lang="en-US" altLang="en-US" dirty="0"/>
              <a:t>Study and learn what types of resistance can be expected</a:t>
            </a:r>
          </a:p>
          <a:p>
            <a:pPr lvl="1"/>
            <a:r>
              <a:rPr lang="en-US" altLang="en-US" dirty="0"/>
              <a:t>Work with those impacted to determine why they would resist</a:t>
            </a:r>
          </a:p>
          <a:p>
            <a:r>
              <a:rPr lang="en-US" altLang="en-US" dirty="0"/>
              <a:t>Operational Change Tactics</a:t>
            </a:r>
          </a:p>
          <a:p>
            <a:pPr lvl="1"/>
            <a:r>
              <a:rPr lang="en-US" altLang="en-US" dirty="0"/>
              <a:t>Define and execute specific actions with resources identified and approved</a:t>
            </a:r>
          </a:p>
          <a:p>
            <a:pPr lvl="1"/>
            <a:r>
              <a:rPr lang="en-US" altLang="en-US" dirty="0"/>
              <a:t>Key messages drafted, reviewed and approved including delivery method and feedback process</a:t>
            </a:r>
          </a:p>
        </p:txBody>
      </p:sp>
    </p:spTree>
    <p:extLst>
      <p:ext uri="{BB962C8B-B14F-4D97-AF65-F5344CB8AC3E}">
        <p14:creationId xmlns:p14="http://schemas.microsoft.com/office/powerpoint/2010/main" val="38357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Management Tools</a:t>
            </a:r>
          </a:p>
        </p:txBody>
      </p:sp>
      <p:sp>
        <p:nvSpPr>
          <p:cNvPr id="3" name="Content Placeholder 2"/>
          <p:cNvSpPr>
            <a:spLocks noGrp="1"/>
          </p:cNvSpPr>
          <p:nvPr>
            <p:ph idx="1"/>
          </p:nvPr>
        </p:nvSpPr>
        <p:spPr/>
        <p:txBody>
          <a:bodyPr/>
          <a:lstStyle/>
          <a:p>
            <a:r>
              <a:rPr lang="en-US" dirty="0" smtClean="0"/>
              <a:t>Assess your Stakeholders and the impact to them</a:t>
            </a:r>
            <a:endParaRPr lang="en-US" dirty="0"/>
          </a:p>
          <a:p>
            <a:r>
              <a:rPr lang="en-US" dirty="0"/>
              <a:t>Assess the impact of the change</a:t>
            </a:r>
          </a:p>
          <a:p>
            <a:r>
              <a:rPr lang="en-US" dirty="0"/>
              <a:t>Communications</a:t>
            </a:r>
          </a:p>
          <a:p>
            <a:pPr lvl="1"/>
            <a:r>
              <a:rPr lang="en-US" dirty="0" smtClean="0"/>
              <a:t>Plan and scheduled</a:t>
            </a:r>
            <a:endParaRPr lang="en-US" dirty="0"/>
          </a:p>
          <a:p>
            <a:pPr lvl="1"/>
            <a:r>
              <a:rPr lang="en-US" dirty="0"/>
              <a:t>Communications “look &amp; feel”</a:t>
            </a:r>
          </a:p>
          <a:p>
            <a:pPr lvl="1"/>
            <a:r>
              <a:rPr lang="en-US" dirty="0"/>
              <a:t>Review and approval process</a:t>
            </a:r>
          </a:p>
          <a:p>
            <a:pPr lvl="1"/>
            <a:r>
              <a:rPr lang="en-US" dirty="0"/>
              <a:t>Audience analysis</a:t>
            </a:r>
          </a:p>
          <a:p>
            <a:pPr lvl="1"/>
            <a:r>
              <a:rPr lang="en-US" dirty="0"/>
              <a:t>Publication methods</a:t>
            </a:r>
          </a:p>
          <a:p>
            <a:r>
              <a:rPr lang="en-US" dirty="0"/>
              <a:t>Support for the </a:t>
            </a:r>
            <a:r>
              <a:rPr lang="en-US" dirty="0" smtClean="0"/>
              <a:t>change and feedback </a:t>
            </a:r>
            <a:r>
              <a:rPr lang="en-US" dirty="0"/>
              <a:t>l</a:t>
            </a:r>
            <a:r>
              <a:rPr lang="en-US" dirty="0" smtClean="0"/>
              <a:t>oop</a:t>
            </a:r>
            <a:endParaRPr lang="en-US" dirty="0"/>
          </a:p>
          <a:p>
            <a:r>
              <a:rPr lang="en-US" dirty="0"/>
              <a:t>Sustainability for the future</a:t>
            </a:r>
          </a:p>
          <a:p>
            <a:pPr marL="45720" indent="0">
              <a:buNone/>
            </a:pPr>
            <a:endParaRPr lang="en-US" dirty="0"/>
          </a:p>
          <a:p>
            <a:endParaRPr lang="en-US" dirty="0"/>
          </a:p>
        </p:txBody>
      </p:sp>
    </p:spTree>
    <p:extLst>
      <p:ext uri="{BB962C8B-B14F-4D97-AF65-F5344CB8AC3E}">
        <p14:creationId xmlns:p14="http://schemas.microsoft.com/office/powerpoint/2010/main" val="24091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9" y="467360"/>
            <a:ext cx="7654583" cy="880493"/>
          </a:xfrm>
        </p:spPr>
        <p:txBody>
          <a:bodyPr>
            <a:normAutofit/>
          </a:bodyPr>
          <a:lstStyle/>
          <a:p>
            <a:r>
              <a:rPr lang="en-US" dirty="0"/>
              <a:t>Next Steps – Where to Focus?</a:t>
            </a:r>
          </a:p>
        </p:txBody>
      </p:sp>
      <p:pic>
        <p:nvPicPr>
          <p:cNvPr id="3" name="Picture 2"/>
          <p:cNvPicPr>
            <a:picLocks noChangeAspect="1"/>
          </p:cNvPicPr>
          <p:nvPr/>
        </p:nvPicPr>
        <p:blipFill>
          <a:blip r:embed="rId2"/>
          <a:stretch>
            <a:fillRect/>
          </a:stretch>
        </p:blipFill>
        <p:spPr>
          <a:xfrm>
            <a:off x="472218" y="2031023"/>
            <a:ext cx="7757382" cy="4282393"/>
          </a:xfrm>
          <a:prstGeom prst="rect">
            <a:avLst/>
          </a:prstGeom>
        </p:spPr>
      </p:pic>
      <p:sp>
        <p:nvSpPr>
          <p:cNvPr id="4" name="TextBox 3"/>
          <p:cNvSpPr txBox="1"/>
          <p:nvPr/>
        </p:nvSpPr>
        <p:spPr>
          <a:xfrm>
            <a:off x="597877" y="5750169"/>
            <a:ext cx="455574" cy="276999"/>
          </a:xfrm>
          <a:prstGeom prst="rect">
            <a:avLst/>
          </a:prstGeom>
          <a:noFill/>
        </p:spPr>
        <p:txBody>
          <a:bodyPr wrap="none" rtlCol="0">
            <a:spAutoFit/>
          </a:bodyPr>
          <a:lstStyle/>
          <a:p>
            <a:r>
              <a:rPr lang="en-US" sz="1200" dirty="0">
                <a:solidFill>
                  <a:srgbClr val="002060"/>
                </a:solidFill>
              </a:rPr>
              <a:t>Low</a:t>
            </a:r>
          </a:p>
        </p:txBody>
      </p:sp>
      <p:sp>
        <p:nvSpPr>
          <p:cNvPr id="5" name="TextBox 4"/>
          <p:cNvSpPr txBox="1"/>
          <p:nvPr/>
        </p:nvSpPr>
        <p:spPr>
          <a:xfrm>
            <a:off x="597877" y="1754024"/>
            <a:ext cx="486030" cy="276999"/>
          </a:xfrm>
          <a:prstGeom prst="rect">
            <a:avLst/>
          </a:prstGeom>
          <a:noFill/>
        </p:spPr>
        <p:txBody>
          <a:bodyPr wrap="none" rtlCol="0">
            <a:spAutoFit/>
          </a:bodyPr>
          <a:lstStyle/>
          <a:p>
            <a:r>
              <a:rPr lang="en-US" sz="1200" dirty="0">
                <a:solidFill>
                  <a:srgbClr val="002060"/>
                </a:solidFill>
              </a:rPr>
              <a:t>High</a:t>
            </a:r>
          </a:p>
        </p:txBody>
      </p:sp>
      <p:sp>
        <p:nvSpPr>
          <p:cNvPr id="6" name="TextBox 5"/>
          <p:cNvSpPr txBox="1"/>
          <p:nvPr/>
        </p:nvSpPr>
        <p:spPr>
          <a:xfrm>
            <a:off x="7822098" y="5819001"/>
            <a:ext cx="486030" cy="276999"/>
          </a:xfrm>
          <a:prstGeom prst="rect">
            <a:avLst/>
          </a:prstGeom>
          <a:noFill/>
        </p:spPr>
        <p:txBody>
          <a:bodyPr wrap="none" rtlCol="0">
            <a:spAutoFit/>
          </a:bodyPr>
          <a:lstStyle/>
          <a:p>
            <a:r>
              <a:rPr lang="en-US" sz="1200" dirty="0">
                <a:solidFill>
                  <a:srgbClr val="002060"/>
                </a:solidFill>
              </a:rPr>
              <a:t>High</a:t>
            </a:r>
          </a:p>
        </p:txBody>
      </p:sp>
      <p:sp>
        <p:nvSpPr>
          <p:cNvPr id="7" name="Rectangle 6"/>
          <p:cNvSpPr/>
          <p:nvPr/>
        </p:nvSpPr>
        <p:spPr>
          <a:xfrm>
            <a:off x="4677508" y="2092569"/>
            <a:ext cx="3460652" cy="173208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High Value, </a:t>
            </a:r>
          </a:p>
          <a:p>
            <a:pPr algn="ctr"/>
            <a:r>
              <a:rPr lang="en-US" dirty="0">
                <a:solidFill>
                  <a:srgbClr val="002060"/>
                </a:solidFill>
              </a:rPr>
              <a:t>Highly Achievable</a:t>
            </a:r>
          </a:p>
          <a:p>
            <a:pPr algn="ctr"/>
            <a:r>
              <a:rPr lang="en-US" dirty="0">
                <a:solidFill>
                  <a:srgbClr val="002060"/>
                </a:solidFill>
              </a:rPr>
              <a:t>Goals</a:t>
            </a:r>
          </a:p>
        </p:txBody>
      </p:sp>
      <p:sp>
        <p:nvSpPr>
          <p:cNvPr id="8" name="Arrow: Right 7"/>
          <p:cNvSpPr/>
          <p:nvPr/>
        </p:nvSpPr>
        <p:spPr>
          <a:xfrm rot="19783295">
            <a:off x="1609725" y="3495675"/>
            <a:ext cx="3609975" cy="15144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the “Best” changes!</a:t>
            </a:r>
          </a:p>
        </p:txBody>
      </p:sp>
    </p:spTree>
    <p:extLst>
      <p:ext uri="{BB962C8B-B14F-4D97-AF65-F5344CB8AC3E}">
        <p14:creationId xmlns:p14="http://schemas.microsoft.com/office/powerpoint/2010/main" val="33589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Engagement</a:t>
            </a:r>
          </a:p>
        </p:txBody>
      </p:sp>
    </p:spTree>
    <p:extLst>
      <p:ext uri="{BB962C8B-B14F-4D97-AF65-F5344CB8AC3E}">
        <p14:creationId xmlns:p14="http://schemas.microsoft.com/office/powerpoint/2010/main" val="340195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Effective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9539254"/>
              </p:ext>
            </p:extLst>
          </p:nvPr>
        </p:nvGraphicFramePr>
        <p:xfrm>
          <a:off x="404812" y="1187450"/>
          <a:ext cx="8334375" cy="4641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Information Sharing and Understanding</a:t>
            </a:r>
          </a:p>
        </p:txBody>
      </p:sp>
      <p:sp>
        <p:nvSpPr>
          <p:cNvPr id="3" name="Content Placeholder 2"/>
          <p:cNvSpPr>
            <a:spLocks noGrp="1"/>
          </p:cNvSpPr>
          <p:nvPr>
            <p:ph idx="1"/>
          </p:nvPr>
        </p:nvSpPr>
        <p:spPr>
          <a:xfrm>
            <a:off x="1005839" y="1748916"/>
            <a:ext cx="7880986" cy="4634231"/>
          </a:xfrm>
        </p:spPr>
        <p:txBody>
          <a:bodyPr>
            <a:normAutofit fontScale="85000" lnSpcReduction="10000"/>
          </a:bodyPr>
          <a:lstStyle/>
          <a:p>
            <a:r>
              <a:rPr lang="en-US" dirty="0"/>
              <a:t>Share information effectively and extensively</a:t>
            </a:r>
          </a:p>
          <a:p>
            <a:pPr lvl="1"/>
            <a:r>
              <a:rPr lang="en-US" dirty="0"/>
              <a:t>“Push” to audience and allow audience to “Pull” from a central source</a:t>
            </a:r>
          </a:p>
          <a:p>
            <a:pPr lvl="1"/>
            <a:r>
              <a:rPr lang="en-US" dirty="0"/>
              <a:t>3x3 – three times, three different ways is good</a:t>
            </a:r>
          </a:p>
          <a:p>
            <a:pPr lvl="1"/>
            <a:r>
              <a:rPr lang="en-US" dirty="0"/>
              <a:t>5x5 – five times, five different ways is better</a:t>
            </a:r>
          </a:p>
          <a:p>
            <a:r>
              <a:rPr lang="en-US" dirty="0"/>
              <a:t>Communication methods</a:t>
            </a:r>
          </a:p>
          <a:p>
            <a:pPr lvl="1"/>
            <a:r>
              <a:rPr lang="en-US" dirty="0"/>
              <a:t>Email</a:t>
            </a:r>
          </a:p>
          <a:p>
            <a:pPr lvl="1"/>
            <a:r>
              <a:rPr lang="en-US" dirty="0"/>
              <a:t>Hard copy/”snail” mail</a:t>
            </a:r>
          </a:p>
          <a:p>
            <a:pPr lvl="1"/>
            <a:r>
              <a:rPr lang="en-US" dirty="0"/>
              <a:t>Website</a:t>
            </a:r>
          </a:p>
          <a:p>
            <a:pPr lvl="1"/>
            <a:r>
              <a:rPr lang="en-US" dirty="0"/>
              <a:t>Posters/Flyers at events</a:t>
            </a:r>
          </a:p>
          <a:p>
            <a:pPr lvl="1"/>
            <a:r>
              <a:rPr lang="en-US" dirty="0"/>
              <a:t>Town Hall/Conference Calls</a:t>
            </a:r>
          </a:p>
          <a:p>
            <a:pPr lvl="1"/>
            <a:r>
              <a:rPr lang="en-US" dirty="0"/>
              <a:t>From Directors to Regional Clubs to Members</a:t>
            </a:r>
          </a:p>
          <a:p>
            <a:pPr lvl="1"/>
            <a:r>
              <a:rPr lang="en-US" dirty="0"/>
              <a:t>In-person events (e.g. Membership Meetings, etc.)</a:t>
            </a:r>
          </a:p>
          <a:p>
            <a:r>
              <a:rPr lang="en-US" dirty="0"/>
              <a:t>Ensure a feedback loop is in place to measure for understanding and engagement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450" y="2771775"/>
            <a:ext cx="2185987" cy="2027228"/>
          </a:xfrm>
          <a:prstGeom prst="rect">
            <a:avLst/>
          </a:prstGeom>
        </p:spPr>
      </p:pic>
    </p:spTree>
    <p:extLst>
      <p:ext uri="{BB962C8B-B14F-4D97-AF65-F5344CB8AC3E}">
        <p14:creationId xmlns:p14="http://schemas.microsoft.com/office/powerpoint/2010/main" val="425647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spTree>
    <p:extLst>
      <p:ext uri="{BB962C8B-B14F-4D97-AF65-F5344CB8AC3E}">
        <p14:creationId xmlns:p14="http://schemas.microsoft.com/office/powerpoint/2010/main" val="131336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 Compliance</a:t>
            </a:r>
          </a:p>
        </p:txBody>
      </p:sp>
      <p:sp>
        <p:nvSpPr>
          <p:cNvPr id="3" name="Content Placeholder 2"/>
          <p:cNvSpPr>
            <a:spLocks noGrp="1"/>
          </p:cNvSpPr>
          <p:nvPr>
            <p:ph idx="1"/>
          </p:nvPr>
        </p:nvSpPr>
        <p:spPr>
          <a:xfrm>
            <a:off x="545123" y="1643413"/>
            <a:ext cx="8387861" cy="4985992"/>
          </a:xfrm>
        </p:spPr>
        <p:txBody>
          <a:bodyPr>
            <a:normAutofit fontScale="62500" lnSpcReduction="20000"/>
          </a:bodyPr>
          <a:lstStyle/>
          <a:p>
            <a:pPr>
              <a:spcBef>
                <a:spcPts val="1000"/>
              </a:spcBef>
            </a:pPr>
            <a:r>
              <a:rPr lang="en-US" dirty="0"/>
              <a:t>PCI DSS stands for Payment Card Industry Data Security Standard, which sets the requirements for organizations and sellers to safely and securely accept, store, process, and transmit cardholder data during credit card transaction to prevent fraud and data breaches</a:t>
            </a:r>
          </a:p>
          <a:p>
            <a:pPr>
              <a:spcBef>
                <a:spcPts val="1000"/>
              </a:spcBef>
            </a:pPr>
            <a:r>
              <a:rPr lang="en-US" b="1" dirty="0"/>
              <a:t>Who needs PCI DSS compliance certification?</a:t>
            </a:r>
          </a:p>
          <a:p>
            <a:pPr lvl="1"/>
            <a:r>
              <a:rPr lang="en-US" dirty="0"/>
              <a:t>Although there is technically no such thing as “PCI certification,” sellers of all sizes, service providers, banks, and any other organizations that process credit card payments need to prove they are PCI compliant</a:t>
            </a:r>
          </a:p>
          <a:p>
            <a:pPr>
              <a:spcBef>
                <a:spcPts val="1000"/>
              </a:spcBef>
            </a:pPr>
            <a:r>
              <a:rPr lang="en-US" b="1" dirty="0"/>
              <a:t>What are the PCI DSS compliance levels?</a:t>
            </a:r>
          </a:p>
          <a:p>
            <a:pPr lvl="1"/>
            <a:r>
              <a:rPr lang="en-US" dirty="0"/>
              <a:t>There are four levels of PCI compliance; each level has unique requirements for a business to validate its compliance. The level under which your business falls is based on your total transaction volume, annually</a:t>
            </a:r>
          </a:p>
          <a:p>
            <a:pPr>
              <a:spcBef>
                <a:spcPts val="1000"/>
              </a:spcBef>
            </a:pPr>
            <a:r>
              <a:rPr lang="en-US" b="1" dirty="0"/>
              <a:t>What does it cost to be PCI DSS compliant?</a:t>
            </a:r>
          </a:p>
          <a:p>
            <a:pPr lvl="1"/>
            <a:r>
              <a:rPr lang="en-US" dirty="0"/>
              <a:t>The fees to become PCI compliant, and maintain that standing annually, can range from approximately $1,000 annually to over $50,000 annually, depending on the size of your business</a:t>
            </a:r>
          </a:p>
          <a:p>
            <a:pPr>
              <a:spcBef>
                <a:spcPts val="1000"/>
              </a:spcBef>
            </a:pPr>
            <a:r>
              <a:rPr lang="en-US" b="1" dirty="0"/>
              <a:t>Who is responsible for a PCI DSS Compliance Self-Assessment Questionnaire (SAQ)?</a:t>
            </a:r>
          </a:p>
          <a:p>
            <a:pPr lvl="1"/>
            <a:r>
              <a:rPr lang="en-US" dirty="0"/>
              <a:t>The </a:t>
            </a:r>
            <a:r>
              <a:rPr lang="en-US" dirty="0">
                <a:hlinkClick r:id="rId2"/>
              </a:rPr>
              <a:t>PCI DSS Self-Assessment Questionnaire</a:t>
            </a:r>
            <a:r>
              <a:rPr lang="en-US" dirty="0"/>
              <a:t> is a checklist ranging from 19 to 87 pages, created and distributed by the </a:t>
            </a:r>
            <a:r>
              <a:rPr lang="en-US" dirty="0">
                <a:hlinkClick r:id="rId3"/>
              </a:rPr>
              <a:t>PCI Security Standards Council</a:t>
            </a:r>
            <a:r>
              <a:rPr lang="en-US" dirty="0"/>
              <a:t>.</a:t>
            </a:r>
          </a:p>
          <a:p>
            <a:pPr lvl="1"/>
            <a:r>
              <a:rPr lang="en-US" dirty="0"/>
              <a:t>It’s used as a mechanism for sellers to self-validate their PCI DSS compliance. Square sellers are not responsible for this SAQ, or for self-validating, since Square’s hardware and software complies with the Payment Card Industry Data Security Standard (PCI DSS) on your behalf</a:t>
            </a:r>
          </a:p>
          <a:p>
            <a:pPr>
              <a:spcBef>
                <a:spcPts val="1000"/>
              </a:spcBef>
            </a:pPr>
            <a:r>
              <a:rPr lang="en-US" b="1" dirty="0"/>
              <a:t>Is there a PCI noncompliance fee?</a:t>
            </a:r>
          </a:p>
          <a:p>
            <a:pPr lvl="1"/>
            <a:r>
              <a:rPr lang="en-US" dirty="0"/>
              <a:t>Yes, there are typically fees associated with PCI noncompliance</a:t>
            </a:r>
          </a:p>
          <a:p>
            <a:pPr lvl="1"/>
            <a:r>
              <a:rPr lang="en-US" dirty="0"/>
              <a:t> If your business does not comply with PCI standards, you could be at risk for data breaches, fines, card replacement costs, costly forensic audits and investigations into your business, brand damage, and more</a:t>
            </a:r>
          </a:p>
          <a:p>
            <a:pPr>
              <a:spcBef>
                <a:spcPts val="1000"/>
              </a:spcBef>
            </a:pPr>
            <a:endParaRPr lang="en-US" dirty="0"/>
          </a:p>
        </p:txBody>
      </p:sp>
    </p:spTree>
    <p:extLst>
      <p:ext uri="{BB962C8B-B14F-4D97-AF65-F5344CB8AC3E}">
        <p14:creationId xmlns:p14="http://schemas.microsoft.com/office/powerpoint/2010/main" val="418750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Defined</a:t>
            </a:r>
          </a:p>
        </p:txBody>
      </p:sp>
      <p:sp>
        <p:nvSpPr>
          <p:cNvPr id="3" name="Content Placeholder 2"/>
          <p:cNvSpPr>
            <a:spLocks noGrp="1"/>
          </p:cNvSpPr>
          <p:nvPr>
            <p:ph idx="1"/>
          </p:nvPr>
        </p:nvSpPr>
        <p:spPr/>
        <p:txBody>
          <a:bodyPr>
            <a:normAutofit/>
          </a:bodyPr>
          <a:lstStyle/>
          <a:p>
            <a:r>
              <a:rPr lang="en-US" dirty="0"/>
              <a:t>Governance refers to </a:t>
            </a:r>
          </a:p>
          <a:p>
            <a:pPr lvl="1"/>
            <a:r>
              <a:rPr lang="en-US" dirty="0"/>
              <a:t>All of the processes of governing and leadership</a:t>
            </a:r>
          </a:p>
          <a:p>
            <a:pPr lvl="1"/>
            <a:r>
              <a:rPr lang="en-US" dirty="0"/>
              <a:t>The processes of interaction and decision-making among the people involved in a collective problem that lead to the creation, reinforcement, or reproduction of social norms and </a:t>
            </a:r>
            <a:r>
              <a:rPr lang="en-US" dirty="0" smtClean="0"/>
              <a:t>culture</a:t>
            </a:r>
            <a:endParaRPr lang="en-US" dirty="0"/>
          </a:p>
        </p:txBody>
      </p:sp>
      <p:sp>
        <p:nvSpPr>
          <p:cNvPr id="4" name="TextBox 3"/>
          <p:cNvSpPr txBox="1"/>
          <p:nvPr/>
        </p:nvSpPr>
        <p:spPr>
          <a:xfrm>
            <a:off x="889686" y="5032979"/>
            <a:ext cx="7364627" cy="1015663"/>
          </a:xfrm>
          <a:prstGeom prst="rect">
            <a:avLst/>
          </a:prstGeom>
          <a:solidFill>
            <a:srgbClr val="002060"/>
          </a:solidFill>
        </p:spPr>
        <p:txBody>
          <a:bodyPr wrap="square" rtlCol="0">
            <a:spAutoFit/>
          </a:bodyPr>
          <a:lstStyle/>
          <a:p>
            <a:pPr algn="ctr"/>
            <a:r>
              <a:rPr lang="en-US" sz="2000" dirty="0">
                <a:solidFill>
                  <a:schemeClr val="bg1"/>
                </a:solidFill>
              </a:rPr>
              <a:t>Enables us to achieve our organization's social mission, ensures our organization is both viable and consistently growing.  </a:t>
            </a:r>
          </a:p>
          <a:p>
            <a:pPr algn="ctr"/>
            <a:r>
              <a:rPr lang="en-US" sz="2000" dirty="0">
                <a:solidFill>
                  <a:schemeClr val="bg1"/>
                </a:solidFill>
              </a:rPr>
              <a:t>Builds on our foundation (history) to achieve our future goals.</a:t>
            </a:r>
          </a:p>
        </p:txBody>
      </p:sp>
      <p:sp>
        <p:nvSpPr>
          <p:cNvPr id="5" name="TextBox 4"/>
          <p:cNvSpPr txBox="1"/>
          <p:nvPr/>
        </p:nvSpPr>
        <p:spPr>
          <a:xfrm>
            <a:off x="1577865" y="4236809"/>
            <a:ext cx="5622052" cy="461665"/>
          </a:xfrm>
          <a:prstGeom prst="rect">
            <a:avLst/>
          </a:prstGeom>
          <a:noFill/>
        </p:spPr>
        <p:txBody>
          <a:bodyPr wrap="none" rtlCol="0">
            <a:spAutoFit/>
          </a:bodyPr>
          <a:lstStyle/>
          <a:p>
            <a:r>
              <a:rPr lang="en-US" sz="2400" b="1" dirty="0">
                <a:solidFill>
                  <a:srgbClr val="002060"/>
                </a:solidFill>
              </a:rPr>
              <a:t>What is the value of “governance” for us?</a:t>
            </a:r>
          </a:p>
        </p:txBody>
      </p:sp>
    </p:spTree>
    <p:extLst>
      <p:ext uri="{BB962C8B-B14F-4D97-AF65-F5344CB8AC3E}">
        <p14:creationId xmlns:p14="http://schemas.microsoft.com/office/powerpoint/2010/main" val="294822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On-Line/Web Conferencing Software</a:t>
            </a:r>
          </a:p>
        </p:txBody>
      </p:sp>
      <p:sp>
        <p:nvSpPr>
          <p:cNvPr id="3" name="Content Placeholder 2"/>
          <p:cNvSpPr>
            <a:spLocks noGrp="1"/>
          </p:cNvSpPr>
          <p:nvPr>
            <p:ph idx="1"/>
          </p:nvPr>
        </p:nvSpPr>
        <p:spPr/>
        <p:txBody>
          <a:bodyPr/>
          <a:lstStyle/>
          <a:p>
            <a:r>
              <a:rPr lang="en-US" dirty="0"/>
              <a:t>Free web-meeting software for small meetings</a:t>
            </a:r>
          </a:p>
          <a:p>
            <a:pPr lvl="1"/>
            <a:r>
              <a:rPr lang="en-US" dirty="0"/>
              <a:t>Fuze</a:t>
            </a:r>
          </a:p>
          <a:p>
            <a:pPr lvl="1"/>
            <a:r>
              <a:rPr lang="en-US" dirty="0"/>
              <a:t>Go To Meeting</a:t>
            </a:r>
          </a:p>
          <a:p>
            <a:pPr lvl="1"/>
            <a:r>
              <a:rPr lang="en-US" dirty="0"/>
              <a:t>MeetingBurner</a:t>
            </a:r>
          </a:p>
          <a:p>
            <a:r>
              <a:rPr lang="en-US" dirty="0"/>
              <a:t>WebEx</a:t>
            </a:r>
          </a:p>
          <a:p>
            <a:pPr lvl="1"/>
            <a:r>
              <a:rPr lang="en-US" dirty="0"/>
              <a:t>Free up to three people</a:t>
            </a:r>
          </a:p>
          <a:p>
            <a:pPr lvl="1"/>
            <a:r>
              <a:rPr lang="en-US" dirty="0"/>
              <a:t>Paid version supports extremely large groups</a:t>
            </a:r>
          </a:p>
          <a:p>
            <a:r>
              <a:rPr lang="en-US" dirty="0"/>
              <a:t>Wikipedia Comparison of Web Conferencing Software </a:t>
            </a:r>
          </a:p>
          <a:p>
            <a:pPr lvl="1"/>
            <a:r>
              <a:rPr lang="en-US" dirty="0">
                <a:hlinkClick r:id="rId2"/>
              </a:rPr>
              <a:t>(click here to go to web site)</a:t>
            </a:r>
            <a:endParaRPr lang="en-US" dirty="0"/>
          </a:p>
          <a:p>
            <a:r>
              <a:rPr lang="en-US" dirty="0"/>
              <a:t>Capterra Comparison of Web Conferencing Software</a:t>
            </a:r>
          </a:p>
          <a:p>
            <a:pPr lvl="1"/>
            <a:r>
              <a:rPr lang="en-US" dirty="0">
                <a:hlinkClick r:id="rId3"/>
              </a:rPr>
              <a:t>(click here to go to web site)</a:t>
            </a:r>
            <a:endParaRPr lang="en-US" dirty="0"/>
          </a:p>
          <a:p>
            <a:pPr lvl="1"/>
            <a:endParaRPr lang="en-US" dirty="0"/>
          </a:p>
          <a:p>
            <a:pPr lvl="1"/>
            <a:endParaRPr lang="en-US" dirty="0"/>
          </a:p>
        </p:txBody>
      </p:sp>
    </p:spTree>
    <p:extLst>
      <p:ext uri="{BB962C8B-B14F-4D97-AF65-F5344CB8AC3E}">
        <p14:creationId xmlns:p14="http://schemas.microsoft.com/office/powerpoint/2010/main" val="418444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742950"/>
            <a:ext cx="7924800" cy="1495425"/>
          </a:xfrm>
        </p:spPr>
        <p:txBody>
          <a:bodyPr>
            <a:noAutofit/>
          </a:bodyPr>
          <a:lstStyle/>
          <a:p>
            <a:r>
              <a:rPr lang="en-US" sz="3200" dirty="0"/>
              <a:t>What are the five things everyone in your organization needs to know in order to ensure that they remain engaged?</a:t>
            </a:r>
            <a:endParaRPr lang="en-US" sz="2800" dirty="0"/>
          </a:p>
        </p:txBody>
      </p:sp>
      <p:sp>
        <p:nvSpPr>
          <p:cNvPr id="3" name="Text Placeholder 2"/>
          <p:cNvSpPr>
            <a:spLocks noGrp="1"/>
          </p:cNvSpPr>
          <p:nvPr>
            <p:ph type="body" idx="1"/>
          </p:nvPr>
        </p:nvSpPr>
        <p:spPr>
          <a:xfrm>
            <a:off x="809626" y="2838449"/>
            <a:ext cx="7839074" cy="3476625"/>
          </a:xfrm>
        </p:spPr>
        <p:txBody>
          <a:bodyPr>
            <a:normAutofit/>
          </a:bodyPr>
          <a:lstStyle/>
          <a:p>
            <a:pPr marL="502920" indent="-457200" algn="l">
              <a:buSzPct val="120000"/>
              <a:buFont typeface="+mj-lt"/>
              <a:buAutoNum type="arabicPeriod"/>
            </a:pPr>
            <a:r>
              <a:rPr lang="en-US" dirty="0"/>
              <a:t>What is an . . . . ?</a:t>
            </a:r>
          </a:p>
          <a:p>
            <a:pPr marL="502920" indent="-457200" algn="l">
              <a:buSzPct val="120000"/>
              <a:buFont typeface="+mj-lt"/>
              <a:buAutoNum type="arabicPeriod"/>
            </a:pPr>
            <a:r>
              <a:rPr lang="en-US" dirty="0"/>
              <a:t>Why is it of benefit for me to belong to this organization?</a:t>
            </a:r>
          </a:p>
          <a:p>
            <a:pPr marL="502920" indent="-457200" algn="l">
              <a:buSzPct val="120000"/>
              <a:buFont typeface="+mj-lt"/>
              <a:buAutoNum type="arabicPeriod"/>
            </a:pPr>
            <a:r>
              <a:rPr lang="en-US" dirty="0"/>
              <a:t>What does this organization do to make my livestock more valuable?</a:t>
            </a:r>
          </a:p>
          <a:p>
            <a:pPr marL="502920" indent="-457200" algn="l">
              <a:buSzPct val="120000"/>
              <a:buFont typeface="+mj-lt"/>
              <a:buAutoNum type="arabicPeriod"/>
            </a:pPr>
            <a:r>
              <a:rPr lang="en-US" dirty="0"/>
              <a:t>How can </a:t>
            </a:r>
            <a:r>
              <a:rPr lang="en-US" dirty="0" smtClean="0"/>
              <a:t>my organization help me to share what </a:t>
            </a:r>
            <a:r>
              <a:rPr lang="en-US" dirty="0"/>
              <a:t>I love about this organization with others?</a:t>
            </a:r>
          </a:p>
          <a:p>
            <a:pPr marL="502920" indent="-457200" algn="l">
              <a:buSzPct val="120000"/>
              <a:buFont typeface="+mj-lt"/>
              <a:buAutoNum type="arabicPeriod"/>
            </a:pPr>
            <a:r>
              <a:rPr lang="en-US" dirty="0"/>
              <a:t> . . . . . .</a:t>
            </a:r>
          </a:p>
          <a:p>
            <a:pPr marL="502920" indent="-457200" algn="l">
              <a:buSzPct val="120000"/>
              <a:buFont typeface="+mj-lt"/>
              <a:buAutoNum type="arabicPeriod"/>
            </a:pPr>
            <a:endParaRPr lang="en-US" dirty="0"/>
          </a:p>
        </p:txBody>
      </p:sp>
    </p:spTree>
    <p:extLst>
      <p:ext uri="{BB962C8B-B14F-4D97-AF65-F5344CB8AC3E}">
        <p14:creationId xmlns:p14="http://schemas.microsoft.com/office/powerpoint/2010/main" val="170257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Governance for Tomorrow</a:t>
            </a:r>
          </a:p>
        </p:txBody>
      </p:sp>
      <p:sp>
        <p:nvSpPr>
          <p:cNvPr id="3" name="Subtitle 2"/>
          <p:cNvSpPr>
            <a:spLocks noGrp="1"/>
          </p:cNvSpPr>
          <p:nvPr>
            <p:ph type="subTitle" idx="1"/>
          </p:nvPr>
        </p:nvSpPr>
        <p:spPr>
          <a:xfrm>
            <a:off x="-1587" y="5943600"/>
            <a:ext cx="9832524" cy="762000"/>
          </a:xfrm>
        </p:spPr>
        <p:txBody>
          <a:bodyPr>
            <a:normAutofit/>
          </a:bodyPr>
          <a:lstStyle/>
          <a:p>
            <a:r>
              <a:rPr lang="en-US" dirty="0"/>
              <a:t>Stephanie Marcus </a:t>
            </a:r>
          </a:p>
          <a:p>
            <a:r>
              <a:rPr lang="en-US" sz="1800" dirty="0"/>
              <a:t>Manager, Cloud Transformation and Change Management, KBACE a Cognizant Company</a:t>
            </a:r>
          </a:p>
        </p:txBody>
      </p:sp>
      <p:pic>
        <p:nvPicPr>
          <p:cNvPr id="5" name="Picture 4"/>
          <p:cNvPicPr>
            <a:picLocks noChangeAspect="1"/>
          </p:cNvPicPr>
          <p:nvPr/>
        </p:nvPicPr>
        <p:blipFill>
          <a:blip r:embed="rId2"/>
          <a:stretch>
            <a:fillRect/>
          </a:stretch>
        </p:blipFill>
        <p:spPr>
          <a:xfrm>
            <a:off x="5462716" y="158085"/>
            <a:ext cx="3563896" cy="1562980"/>
          </a:xfrm>
          <a:prstGeom prst="rect">
            <a:avLst/>
          </a:prstGeom>
        </p:spPr>
      </p:pic>
    </p:spTree>
    <p:extLst>
      <p:ext uri="{BB962C8B-B14F-4D97-AF65-F5344CB8AC3E}">
        <p14:creationId xmlns:p14="http://schemas.microsoft.com/office/powerpoint/2010/main" val="92845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Types of “Governance”</a:t>
            </a:r>
          </a:p>
        </p:txBody>
      </p:sp>
      <p:sp>
        <p:nvSpPr>
          <p:cNvPr id="3" name="Content Placeholder 2"/>
          <p:cNvSpPr>
            <a:spLocks noGrp="1"/>
          </p:cNvSpPr>
          <p:nvPr>
            <p:ph idx="1"/>
          </p:nvPr>
        </p:nvSpPr>
        <p:spPr/>
        <p:txBody>
          <a:bodyPr>
            <a:normAutofit fontScale="92500" lnSpcReduction="20000"/>
          </a:bodyPr>
          <a:lstStyle/>
          <a:p>
            <a:r>
              <a:rPr lang="en-US" b="1" dirty="0"/>
              <a:t>Operational Model</a:t>
            </a:r>
            <a:r>
              <a:rPr lang="en-US" dirty="0"/>
              <a:t>: The board manages, governs and performs the work of the organization</a:t>
            </a:r>
          </a:p>
          <a:p>
            <a:r>
              <a:rPr lang="en-US" b="1" dirty="0"/>
              <a:t>Collective Model: </a:t>
            </a:r>
            <a:r>
              <a:rPr lang="en-US" dirty="0"/>
              <a:t>The board and staff operate as a single team when making decisions about governance and the work of the organization  - Board members work with services and operations teams to manage functions</a:t>
            </a:r>
          </a:p>
          <a:p>
            <a:r>
              <a:rPr lang="en-US" b="1" dirty="0"/>
              <a:t>Management Model: </a:t>
            </a:r>
            <a:r>
              <a:rPr lang="en-US" dirty="0"/>
              <a:t>The board manages operations through functional committees that may or may not have a staff coordinator</a:t>
            </a:r>
          </a:p>
          <a:p>
            <a:r>
              <a:rPr lang="en-US" b="1" dirty="0"/>
              <a:t>Representational Model: </a:t>
            </a:r>
            <a:r>
              <a:rPr lang="en-US" dirty="0"/>
              <a:t>An approach used by elected officials who have the primary responsibility of balancing the interests of their constituents with the best interests of the organization</a:t>
            </a:r>
          </a:p>
          <a:p>
            <a:r>
              <a:rPr lang="en-US" b="1" dirty="0"/>
              <a:t>Traditional Model</a:t>
            </a:r>
            <a:r>
              <a:rPr lang="en-US" dirty="0"/>
              <a:t>: The board governs and oversees operations through committees established along functional lines (finance, human resources, programs) but delegates the management functions to the CEO</a:t>
            </a:r>
          </a:p>
        </p:txBody>
      </p:sp>
    </p:spTree>
    <p:extLst>
      <p:ext uri="{BB962C8B-B14F-4D97-AF65-F5344CB8AC3E}">
        <p14:creationId xmlns:p14="http://schemas.microsoft.com/office/powerpoint/2010/main" val="257330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25" y="2082114"/>
            <a:ext cx="6858000" cy="2667000"/>
          </a:xfrm>
        </p:spPr>
        <p:txBody>
          <a:bodyPr>
            <a:noAutofit/>
          </a:bodyPr>
          <a:lstStyle/>
          <a:p>
            <a:r>
              <a:rPr lang="en-US" sz="3200" dirty="0"/>
              <a:t>In its simplest form, “GOVERNANCE”  is </a:t>
            </a:r>
            <a:r>
              <a:rPr lang="en-US" sz="3200" dirty="0">
                <a:solidFill>
                  <a:schemeClr val="accent3">
                    <a:lumMod val="40000"/>
                    <a:lumOff val="60000"/>
                  </a:schemeClr>
                </a:solidFill>
              </a:rPr>
              <a:t>shared</a:t>
            </a:r>
            <a:r>
              <a:rPr lang="en-US" sz="3200" dirty="0"/>
              <a:t> decision-making based on the principles of </a:t>
            </a:r>
            <a:r>
              <a:rPr lang="en-US" sz="3200" dirty="0">
                <a:solidFill>
                  <a:schemeClr val="accent3">
                    <a:lumMod val="40000"/>
                    <a:lumOff val="60000"/>
                  </a:schemeClr>
                </a:solidFill>
              </a:rPr>
              <a:t>partnership</a:t>
            </a:r>
            <a:r>
              <a:rPr lang="en-US" sz="3200" dirty="0"/>
              <a:t>, </a:t>
            </a:r>
            <a:r>
              <a:rPr lang="en-US" sz="3200" dirty="0">
                <a:solidFill>
                  <a:schemeClr val="accent3">
                    <a:lumMod val="40000"/>
                    <a:lumOff val="60000"/>
                  </a:schemeClr>
                </a:solidFill>
              </a:rPr>
              <a:t>equity</a:t>
            </a:r>
            <a:r>
              <a:rPr lang="en-US" sz="3200" dirty="0"/>
              <a:t>, </a:t>
            </a:r>
            <a:r>
              <a:rPr lang="en-US" sz="3200" dirty="0">
                <a:solidFill>
                  <a:schemeClr val="accent3">
                    <a:lumMod val="40000"/>
                    <a:lumOff val="60000"/>
                  </a:schemeClr>
                </a:solidFill>
              </a:rPr>
              <a:t>accountability</a:t>
            </a:r>
            <a:r>
              <a:rPr lang="en-US" sz="3200" dirty="0"/>
              <a:t>, </a:t>
            </a:r>
            <a:r>
              <a:rPr lang="en-US" sz="3200" dirty="0">
                <a:solidFill>
                  <a:schemeClr val="accent3">
                    <a:lumMod val="40000"/>
                    <a:lumOff val="60000"/>
                  </a:schemeClr>
                </a:solidFill>
              </a:rPr>
              <a:t>ownership</a:t>
            </a:r>
            <a:r>
              <a:rPr lang="en-US" sz="3200" dirty="0"/>
              <a:t> and </a:t>
            </a:r>
            <a:r>
              <a:rPr lang="en-US" sz="3200" dirty="0">
                <a:solidFill>
                  <a:schemeClr val="accent3">
                    <a:lumMod val="40000"/>
                    <a:lumOff val="60000"/>
                  </a:schemeClr>
                </a:solidFill>
              </a:rPr>
              <a:t>leadership</a:t>
            </a:r>
            <a:r>
              <a:rPr lang="en-US" sz="3200" dirty="0"/>
              <a:t> at the point of service for all </a:t>
            </a:r>
            <a:r>
              <a:rPr lang="en-US" sz="3200" dirty="0">
                <a:solidFill>
                  <a:schemeClr val="accent3">
                    <a:lumMod val="40000"/>
                    <a:lumOff val="60000"/>
                  </a:schemeClr>
                </a:solidFill>
              </a:rPr>
              <a:t>stakeholders</a:t>
            </a:r>
            <a:endParaRPr lang="en-US" sz="3200" dirty="0"/>
          </a:p>
        </p:txBody>
      </p:sp>
    </p:spTree>
    <p:extLst>
      <p:ext uri="{BB962C8B-B14F-4D97-AF65-F5344CB8AC3E}">
        <p14:creationId xmlns:p14="http://schemas.microsoft.com/office/powerpoint/2010/main" val="217546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5840" y="467360"/>
            <a:ext cx="7132320" cy="880493"/>
          </a:xfrm>
          <a:prstGeom prst="rect">
            <a:avLst/>
          </a:prstGeom>
        </p:spPr>
        <p:txBody>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en-US" dirty="0"/>
              <a:t>Governance Components</a:t>
            </a:r>
          </a:p>
        </p:txBody>
      </p:sp>
      <p:graphicFrame>
        <p:nvGraphicFramePr>
          <p:cNvPr id="3" name="Content Placeholder 3"/>
          <p:cNvGraphicFramePr>
            <a:graphicFrameLocks/>
          </p:cNvGraphicFramePr>
          <p:nvPr>
            <p:extLst>
              <p:ext uri="{D42A27DB-BD31-4B8C-83A1-F6EECF244321}">
                <p14:modId xmlns:p14="http://schemas.microsoft.com/office/powerpoint/2010/main" val="1624306970"/>
              </p:ext>
            </p:extLst>
          </p:nvPr>
        </p:nvGraphicFramePr>
        <p:xfrm>
          <a:off x="305172" y="1171254"/>
          <a:ext cx="8438137" cy="5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76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154" y="141424"/>
            <a:ext cx="7132638" cy="879475"/>
          </a:xfrm>
        </p:spPr>
        <p:txBody>
          <a:bodyPr>
            <a:normAutofit/>
          </a:bodyPr>
          <a:lstStyle/>
          <a:p>
            <a:r>
              <a:rPr lang="en-US" dirty="0"/>
              <a:t>What does </a:t>
            </a:r>
            <a:r>
              <a:rPr lang="en-US" u="sng" dirty="0"/>
              <a:t>MY</a:t>
            </a:r>
            <a:r>
              <a:rPr lang="en-US" dirty="0"/>
              <a:t> organization look like?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93890948"/>
              </p:ext>
            </p:extLst>
          </p:nvPr>
        </p:nvGraphicFramePr>
        <p:xfrm>
          <a:off x="522377" y="1347788"/>
          <a:ext cx="8281987" cy="512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6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Governance . . .Keys to Success </a:t>
            </a:r>
          </a:p>
        </p:txBody>
      </p:sp>
      <p:sp>
        <p:nvSpPr>
          <p:cNvPr id="4" name="Content Placeholder 3"/>
          <p:cNvSpPr>
            <a:spLocks noGrp="1"/>
          </p:cNvSpPr>
          <p:nvPr>
            <p:ph idx="1"/>
          </p:nvPr>
        </p:nvSpPr>
        <p:spPr>
          <a:xfrm>
            <a:off x="1005840" y="1748917"/>
            <a:ext cx="7132320" cy="4280664"/>
          </a:xfrm>
        </p:spPr>
        <p:txBody>
          <a:bodyPr/>
          <a:lstStyle/>
          <a:p>
            <a:r>
              <a:rPr lang="en-US" dirty="0"/>
              <a:t>Understanding and validation of the owner, and type of ownership of solutions</a:t>
            </a:r>
          </a:p>
          <a:p>
            <a:r>
              <a:rPr lang="en-US" dirty="0"/>
              <a:t>Leveraging the Vision</a:t>
            </a:r>
          </a:p>
          <a:p>
            <a:r>
              <a:rPr lang="en-US" dirty="0"/>
              <a:t>Focus on Stakeholders</a:t>
            </a:r>
          </a:p>
          <a:p>
            <a:r>
              <a:rPr lang="en-US" dirty="0"/>
              <a:t>Building Strategies</a:t>
            </a:r>
          </a:p>
          <a:p>
            <a:r>
              <a:rPr lang="en-US" dirty="0"/>
              <a:t>Collaboration</a:t>
            </a:r>
          </a:p>
          <a:p>
            <a:r>
              <a:rPr lang="en-US" dirty="0"/>
              <a:t>Sharing Success </a:t>
            </a:r>
          </a:p>
          <a:p>
            <a:r>
              <a:rPr lang="en-US" dirty="0"/>
              <a:t>Communication!</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817" y="2329962"/>
            <a:ext cx="4926193" cy="3938954"/>
          </a:xfrm>
          <a:prstGeom prst="rect">
            <a:avLst/>
          </a:prstGeom>
          <a:ln>
            <a:solidFill>
              <a:schemeClr val="bg1">
                <a:lumMod val="50000"/>
              </a:schemeClr>
            </a:solidFill>
          </a:ln>
        </p:spPr>
      </p:pic>
      <p:sp>
        <p:nvSpPr>
          <p:cNvPr id="7" name="Arrow: Right 6"/>
          <p:cNvSpPr/>
          <p:nvPr/>
        </p:nvSpPr>
        <p:spPr>
          <a:xfrm rot="20500484">
            <a:off x="342698" y="5368156"/>
            <a:ext cx="3714750" cy="1087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Supporting Goals</a:t>
            </a:r>
          </a:p>
          <a:p>
            <a:pPr algn="ctr"/>
            <a:r>
              <a:rPr lang="en-US" dirty="0"/>
              <a:t>Focus on Member Value</a:t>
            </a:r>
          </a:p>
        </p:txBody>
      </p:sp>
    </p:spTree>
    <p:extLst>
      <p:ext uri="{BB962C8B-B14F-4D97-AF65-F5344CB8AC3E}">
        <p14:creationId xmlns:p14="http://schemas.microsoft.com/office/powerpoint/2010/main" val="313152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24505</TotalTime>
  <Words>2881</Words>
  <Application>Microsoft Office PowerPoint</Application>
  <PresentationFormat>On-screen Show (4:3)</PresentationFormat>
  <Paragraphs>409</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Narrow</vt:lpstr>
      <vt:lpstr>Calibri</vt:lpstr>
      <vt:lpstr>Corbel</vt:lpstr>
      <vt:lpstr>Euphemia</vt:lpstr>
      <vt:lpstr>Times</vt:lpstr>
      <vt:lpstr>Wingdings</vt:lpstr>
      <vt:lpstr>Banded Design Blue 16x9</vt:lpstr>
      <vt:lpstr>Governance for Tomorrow</vt:lpstr>
      <vt:lpstr>PowerPoint Presentation</vt:lpstr>
      <vt:lpstr>Governance</vt:lpstr>
      <vt:lpstr>Governance Defined</vt:lpstr>
      <vt:lpstr>Common Types of “Governance”</vt:lpstr>
      <vt:lpstr>In its simplest form, “GOVERNANCE”  is shared decision-making based on the principles of partnership, equity, accountability, ownership and leadership at the point of service for all stakeholders</vt:lpstr>
      <vt:lpstr>PowerPoint Presentation</vt:lpstr>
      <vt:lpstr>What does MY organization look like?</vt:lpstr>
      <vt:lpstr>Governance . . .Keys to Success </vt:lpstr>
      <vt:lpstr>Another key to successful governance is Stakeholder Management</vt:lpstr>
      <vt:lpstr>Who are our Stakeholders?</vt:lpstr>
      <vt:lpstr>What do we need to know about our Stakeholders?</vt:lpstr>
      <vt:lpstr>Understanding the Stakeholder Experience</vt:lpstr>
      <vt:lpstr>Board of Directors</vt:lpstr>
      <vt:lpstr>Director Role</vt:lpstr>
      <vt:lpstr>Director Responsibilities</vt:lpstr>
      <vt:lpstr>Internal and External Facing Directors</vt:lpstr>
      <vt:lpstr>Leveraging Director Experience and Expertise</vt:lpstr>
      <vt:lpstr>Electing your Board of Directors</vt:lpstr>
      <vt:lpstr>Managing Votes for an Impartial Result</vt:lpstr>
      <vt:lpstr>Electronic Voting</vt:lpstr>
      <vt:lpstr>Task Forces and Committees</vt:lpstr>
      <vt:lpstr>Task Forces and Committees</vt:lpstr>
      <vt:lpstr>Task Force Structure and Tenure</vt:lpstr>
      <vt:lpstr>Committee Structure and Tenure</vt:lpstr>
      <vt:lpstr>Making a Change  </vt:lpstr>
      <vt:lpstr>Are Changes Needed?</vt:lpstr>
      <vt:lpstr>Drivers for Identifying When to Change</vt:lpstr>
      <vt:lpstr>Ensuring Change is Effective</vt:lpstr>
      <vt:lpstr>What changes could I focus on?</vt:lpstr>
      <vt:lpstr>Diagnostic Questions to Manage Change</vt:lpstr>
      <vt:lpstr>Planning for the Change</vt:lpstr>
      <vt:lpstr>Change Management Tools</vt:lpstr>
      <vt:lpstr>Next Steps – Where to Focus?</vt:lpstr>
      <vt:lpstr>Communications and Engagement</vt:lpstr>
      <vt:lpstr>Keys to Effective Communication</vt:lpstr>
      <vt:lpstr>Information Sharing and Understanding</vt:lpstr>
      <vt:lpstr>Additional Information</vt:lpstr>
      <vt:lpstr>PCI Compliance</vt:lpstr>
      <vt:lpstr>On-Line/Web Conferencing Software</vt:lpstr>
      <vt:lpstr>What are the five things everyone in your organization needs to know in order to ensure that they remain engaged?</vt:lpstr>
      <vt:lpstr>Governance for Tomorrow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May 2nd 2:00pm (60 minutes)</dc:title>
  <dc:creator>Stephanie Marcus</dc:creator>
  <cp:lastModifiedBy>Stephanie Marcus</cp:lastModifiedBy>
  <cp:revision>132</cp:revision>
  <dcterms:created xsi:type="dcterms:W3CDTF">2017-03-28T20:54:36Z</dcterms:created>
  <dcterms:modified xsi:type="dcterms:W3CDTF">2017-05-04T14:36:32Z</dcterms:modified>
</cp:coreProperties>
</file>