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36"/>
  </p:notesMasterIdLst>
  <p:sldIdLst>
    <p:sldId id="257" r:id="rId4"/>
    <p:sldId id="364" r:id="rId5"/>
    <p:sldId id="386" r:id="rId6"/>
    <p:sldId id="387" r:id="rId7"/>
    <p:sldId id="412" r:id="rId8"/>
    <p:sldId id="376" r:id="rId9"/>
    <p:sldId id="382" r:id="rId10"/>
    <p:sldId id="381" r:id="rId11"/>
    <p:sldId id="380" r:id="rId12"/>
    <p:sldId id="388" r:id="rId13"/>
    <p:sldId id="385" r:id="rId14"/>
    <p:sldId id="383" r:id="rId15"/>
    <p:sldId id="390" r:id="rId16"/>
    <p:sldId id="392" r:id="rId17"/>
    <p:sldId id="384" r:id="rId18"/>
    <p:sldId id="395" r:id="rId19"/>
    <p:sldId id="396" r:id="rId20"/>
    <p:sldId id="399" r:id="rId21"/>
    <p:sldId id="398" r:id="rId22"/>
    <p:sldId id="414" r:id="rId23"/>
    <p:sldId id="401" r:id="rId24"/>
    <p:sldId id="400" r:id="rId25"/>
    <p:sldId id="402" r:id="rId26"/>
    <p:sldId id="404" r:id="rId27"/>
    <p:sldId id="413" r:id="rId28"/>
    <p:sldId id="405" r:id="rId29"/>
    <p:sldId id="415" r:id="rId30"/>
    <p:sldId id="406" r:id="rId31"/>
    <p:sldId id="407" r:id="rId32"/>
    <p:sldId id="409" r:id="rId33"/>
    <p:sldId id="416" r:id="rId34"/>
    <p:sldId id="27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8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autoAdjust="0"/>
  </p:normalViewPr>
  <p:slideViewPr>
    <p:cSldViewPr snapToGrid="0">
      <p:cViewPr varScale="1">
        <p:scale>
          <a:sx n="115" d="100"/>
          <a:sy n="115" d="100"/>
        </p:scale>
        <p:origin x="224" y="2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187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58D6BD-79D9-4BA8-BF3A-5339215FA08A}" type="datetimeFigureOut">
              <a:rPr lang="en-US" smtClean="0"/>
              <a:t>3/26/20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0CE9B7-A8AD-4825-B839-CBBE7EABEA84}" type="slidenum">
              <a:rPr lang="en-US" smtClean="0"/>
              <a:t>‹#›</a:t>
            </a:fld>
            <a:endParaRPr lang="en-US"/>
          </a:p>
        </p:txBody>
      </p:sp>
    </p:spTree>
    <p:extLst>
      <p:ext uri="{BB962C8B-B14F-4D97-AF65-F5344CB8AC3E}">
        <p14:creationId xmlns:p14="http://schemas.microsoft.com/office/powerpoint/2010/main" val="3844141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0CE9B7-A8AD-4825-B839-CBBE7EABEA84}" type="slidenum">
              <a:rPr lang="en-US" smtClean="0"/>
              <a:t>1</a:t>
            </a:fld>
            <a:endParaRPr lang="en-US"/>
          </a:p>
        </p:txBody>
      </p:sp>
    </p:spTree>
    <p:extLst>
      <p:ext uri="{BB962C8B-B14F-4D97-AF65-F5344CB8AC3E}">
        <p14:creationId xmlns:p14="http://schemas.microsoft.com/office/powerpoint/2010/main" val="3299921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10</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11</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12</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13</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14</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15</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16</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17</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18</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19</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0CE9B7-A8AD-4825-B839-CBBE7EABEA84}" type="slidenum">
              <a:rPr lang="en-US" smtClean="0"/>
              <a:t>2</a:t>
            </a:fld>
            <a:endParaRPr lang="en-US"/>
          </a:p>
        </p:txBody>
      </p:sp>
    </p:spTree>
    <p:extLst>
      <p:ext uri="{BB962C8B-B14F-4D97-AF65-F5344CB8AC3E}">
        <p14:creationId xmlns:p14="http://schemas.microsoft.com/office/powerpoint/2010/main" val="355554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20</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21</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22</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23</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24</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25</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26</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27</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28</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29</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0CE9B7-A8AD-4825-B839-CBBE7EABEA84}" type="slidenum">
              <a:rPr lang="en-US" smtClean="0"/>
              <a:t>3</a:t>
            </a:fld>
            <a:endParaRPr lang="en-US"/>
          </a:p>
        </p:txBody>
      </p:sp>
    </p:spTree>
    <p:extLst>
      <p:ext uri="{BB962C8B-B14F-4D97-AF65-F5344CB8AC3E}">
        <p14:creationId xmlns:p14="http://schemas.microsoft.com/office/powerpoint/2010/main" val="355554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30</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31</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0CE9B7-A8AD-4825-B839-CBBE7EABEA84}" type="slidenum">
              <a:rPr lang="en-US" smtClean="0"/>
              <a:t>4</a:t>
            </a:fld>
            <a:endParaRPr lang="en-US"/>
          </a:p>
        </p:txBody>
      </p:sp>
    </p:spTree>
    <p:extLst>
      <p:ext uri="{BB962C8B-B14F-4D97-AF65-F5344CB8AC3E}">
        <p14:creationId xmlns:p14="http://schemas.microsoft.com/office/powerpoint/2010/main" val="4273136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5</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6</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measures you take to protect your workforce should correlate with the level of risk your employees face. OSHA and the CDC agree that  employees who are at higher risk of contracting COVID-19 will require more rigorous preventative protections. </a:t>
            </a:r>
          </a:p>
        </p:txBody>
      </p:sp>
      <p:sp>
        <p:nvSpPr>
          <p:cNvPr id="4" name="Slide Number Placeholder 3"/>
          <p:cNvSpPr>
            <a:spLocks noGrp="1"/>
          </p:cNvSpPr>
          <p:nvPr>
            <p:ph type="sldNum" sz="quarter" idx="10"/>
          </p:nvPr>
        </p:nvSpPr>
        <p:spPr/>
        <p:txBody>
          <a:bodyPr/>
          <a:lstStyle/>
          <a:p>
            <a:fld id="{6A0CE9B7-A8AD-4825-B839-CBBE7EABEA84}" type="slidenum">
              <a:rPr lang="en-US" smtClean="0"/>
              <a:t>7</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8</a:t>
            </a:fld>
            <a:endParaRPr lang="en-US"/>
          </a:p>
        </p:txBody>
      </p:sp>
    </p:spTree>
    <p:extLst>
      <p:ext uri="{BB962C8B-B14F-4D97-AF65-F5344CB8AC3E}">
        <p14:creationId xmlns:p14="http://schemas.microsoft.com/office/powerpoint/2010/main" val="493886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Symptoms include fever, cough, shortness of breath. Because there is a lot of unknown information about this virus, I recommend checking the CDC website on a regular basis. </a:t>
            </a:r>
          </a:p>
          <a:p>
            <a:pPr marL="228600" indent="-228600">
              <a:buAutoNum type="arabicPeriod"/>
            </a:pPr>
            <a:r>
              <a:rPr lang="en-US" dirty="0"/>
              <a:t>For example, an essential municipal worker may need to have contact with the public and vendors on a daily basis. </a:t>
            </a:r>
          </a:p>
          <a:p>
            <a:pPr marL="228600" indent="-228600">
              <a:buAutoNum type="arabicPeriod"/>
            </a:pPr>
            <a:r>
              <a:rPr lang="en-US" dirty="0"/>
              <a:t>For example, discourage workers from using other workers’ phones, desks, offices or other work tools, when possible,” practice social distancing, and maintain regular housekeeping practices, including routine cleaning and disinfecting of surfaces, equipment and other elements of the work environment. </a:t>
            </a:r>
          </a:p>
        </p:txBody>
      </p:sp>
      <p:sp>
        <p:nvSpPr>
          <p:cNvPr id="4" name="Slide Number Placeholder 3"/>
          <p:cNvSpPr>
            <a:spLocks noGrp="1"/>
          </p:cNvSpPr>
          <p:nvPr>
            <p:ph type="sldNum" sz="quarter" idx="10"/>
          </p:nvPr>
        </p:nvSpPr>
        <p:spPr/>
        <p:txBody>
          <a:bodyPr/>
          <a:lstStyle/>
          <a:p>
            <a:fld id="{6A0CE9B7-A8AD-4825-B839-CBBE7EABEA84}" type="slidenum">
              <a:rPr lang="en-US" smtClean="0"/>
              <a:t>9</a:t>
            </a:fld>
            <a:endParaRPr lang="en-US"/>
          </a:p>
        </p:txBody>
      </p:sp>
    </p:spTree>
    <p:extLst>
      <p:ext uri="{BB962C8B-B14F-4D97-AF65-F5344CB8AC3E}">
        <p14:creationId xmlns:p14="http://schemas.microsoft.com/office/powerpoint/2010/main" val="49388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21C86-A23E-49E6-93C4-E5EB09ACFC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0B9711-6756-4FA7-9502-E5BACFDCD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1D1E0E-11AB-4748-A6B7-B1CFBCDA86C3}"/>
              </a:ext>
            </a:extLst>
          </p:cNvPr>
          <p:cNvSpPr>
            <a:spLocks noGrp="1"/>
          </p:cNvSpPr>
          <p:nvPr>
            <p:ph type="dt" sz="half" idx="10"/>
          </p:nvPr>
        </p:nvSpPr>
        <p:spPr/>
        <p:txBody>
          <a:bodyPr/>
          <a:lstStyle/>
          <a:p>
            <a:fld id="{B75903D3-0130-4E79-A569-CC767423ABF4}" type="datetimeFigureOut">
              <a:rPr lang="en-US" smtClean="0"/>
              <a:t>3/26/20</a:t>
            </a:fld>
            <a:endParaRPr lang="en-US"/>
          </a:p>
        </p:txBody>
      </p:sp>
      <p:sp>
        <p:nvSpPr>
          <p:cNvPr id="5" name="Footer Placeholder 4">
            <a:extLst>
              <a:ext uri="{FF2B5EF4-FFF2-40B4-BE49-F238E27FC236}">
                <a16:creationId xmlns:a16="http://schemas.microsoft.com/office/drawing/2014/main" id="{FB455F3C-AC19-46C2-9A1A-76EAFA2BA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9BD17-5DFB-4181-B36A-0164C506E863}"/>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137246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5DAE-9491-4268-9D38-EA1A356302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6FBFF5-291D-4448-9741-8EC53E0DA5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54E7E-3E44-4148-8A18-D585B72738B4}"/>
              </a:ext>
            </a:extLst>
          </p:cNvPr>
          <p:cNvSpPr>
            <a:spLocks noGrp="1"/>
          </p:cNvSpPr>
          <p:nvPr>
            <p:ph type="dt" sz="half" idx="10"/>
          </p:nvPr>
        </p:nvSpPr>
        <p:spPr/>
        <p:txBody>
          <a:bodyPr/>
          <a:lstStyle/>
          <a:p>
            <a:fld id="{B75903D3-0130-4E79-A569-CC767423ABF4}" type="datetimeFigureOut">
              <a:rPr lang="en-US" smtClean="0"/>
              <a:t>3/26/20</a:t>
            </a:fld>
            <a:endParaRPr lang="en-US"/>
          </a:p>
        </p:txBody>
      </p:sp>
      <p:sp>
        <p:nvSpPr>
          <p:cNvPr id="5" name="Footer Placeholder 4">
            <a:extLst>
              <a:ext uri="{FF2B5EF4-FFF2-40B4-BE49-F238E27FC236}">
                <a16:creationId xmlns:a16="http://schemas.microsoft.com/office/drawing/2014/main" id="{D6C1AFFA-AAC8-457B-8212-4B53C051F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043D5-A4F7-4F1F-8254-47B1018A8E32}"/>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342789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53371B-4646-4ED3-8718-74C7AF92BC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422A78-9F5D-465B-B113-696DAFB21C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E0462-3DC1-48AD-8136-27DE6C3E0373}"/>
              </a:ext>
            </a:extLst>
          </p:cNvPr>
          <p:cNvSpPr>
            <a:spLocks noGrp="1"/>
          </p:cNvSpPr>
          <p:nvPr>
            <p:ph type="dt" sz="half" idx="10"/>
          </p:nvPr>
        </p:nvSpPr>
        <p:spPr/>
        <p:txBody>
          <a:bodyPr/>
          <a:lstStyle/>
          <a:p>
            <a:fld id="{B75903D3-0130-4E79-A569-CC767423ABF4}" type="datetimeFigureOut">
              <a:rPr lang="en-US" smtClean="0"/>
              <a:t>3/26/20</a:t>
            </a:fld>
            <a:endParaRPr lang="en-US"/>
          </a:p>
        </p:txBody>
      </p:sp>
      <p:sp>
        <p:nvSpPr>
          <p:cNvPr id="5" name="Footer Placeholder 4">
            <a:extLst>
              <a:ext uri="{FF2B5EF4-FFF2-40B4-BE49-F238E27FC236}">
                <a16:creationId xmlns:a16="http://schemas.microsoft.com/office/drawing/2014/main" id="{BEAB8D88-3F49-49BE-9484-255D8F218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6EEDE-F75C-4FC5-A21C-4BE2DB808FC3}"/>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869600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B87935-5502-47E5-B311-66885CA33827}" type="datetimeFigureOut">
              <a:rPr lang="en-US" smtClean="0"/>
              <a:t>3/26/20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4029638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B87935-5502-47E5-B311-66885CA33827}" type="datetimeFigureOut">
              <a:rPr lang="en-US" smtClean="0"/>
              <a:t>3/26/20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3557225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87935-5502-47E5-B311-66885CA33827}" type="datetimeFigureOut">
              <a:rPr lang="en-US" smtClean="0"/>
              <a:t>3/26/20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755684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B87935-5502-47E5-B311-66885CA33827}" type="datetimeFigureOut">
              <a:rPr lang="en-US" smtClean="0"/>
              <a:t>3/26/20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3074907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B87935-5502-47E5-B311-66885CA33827}" type="datetimeFigureOut">
              <a:rPr lang="en-US" smtClean="0"/>
              <a:t>3/26/20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3763117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B87935-5502-47E5-B311-66885CA33827}" type="datetimeFigureOut">
              <a:rPr lang="en-US" smtClean="0"/>
              <a:t>3/26/20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2489757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7935-5502-47E5-B311-66885CA33827}" type="datetimeFigureOut">
              <a:rPr lang="en-US" smtClean="0"/>
              <a:t>3/26/20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1499300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B87935-5502-47E5-B311-66885CA33827}" type="datetimeFigureOut">
              <a:rPr lang="en-US" smtClean="0"/>
              <a:t>3/26/20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51475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62F2-DDE3-4D71-89C6-87A39FD9E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15C45-5FB2-4CCC-A6BE-FCA1AFF34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A667F-F595-469A-B795-D04D952FE373}"/>
              </a:ext>
            </a:extLst>
          </p:cNvPr>
          <p:cNvSpPr>
            <a:spLocks noGrp="1"/>
          </p:cNvSpPr>
          <p:nvPr>
            <p:ph type="dt" sz="half" idx="10"/>
          </p:nvPr>
        </p:nvSpPr>
        <p:spPr/>
        <p:txBody>
          <a:bodyPr/>
          <a:lstStyle/>
          <a:p>
            <a:fld id="{B75903D3-0130-4E79-A569-CC767423ABF4}" type="datetimeFigureOut">
              <a:rPr lang="en-US" smtClean="0"/>
              <a:t>3/26/20</a:t>
            </a:fld>
            <a:endParaRPr lang="en-US"/>
          </a:p>
        </p:txBody>
      </p:sp>
      <p:sp>
        <p:nvSpPr>
          <p:cNvPr id="5" name="Footer Placeholder 4">
            <a:extLst>
              <a:ext uri="{FF2B5EF4-FFF2-40B4-BE49-F238E27FC236}">
                <a16:creationId xmlns:a16="http://schemas.microsoft.com/office/drawing/2014/main" id="{8E6B7E35-0E46-4978-B1FB-D24CF1705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15430-D0DA-4E12-B1E4-D3F5BB9CEF84}"/>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4034169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B87935-5502-47E5-B311-66885CA33827}" type="datetimeFigureOut">
              <a:rPr lang="en-US" smtClean="0"/>
              <a:t>3/26/20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4152227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B87935-5502-47E5-B311-66885CA33827}" type="datetimeFigureOut">
              <a:rPr lang="en-US" smtClean="0"/>
              <a:t>3/26/20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1543188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B87935-5502-47E5-B311-66885CA33827}" type="datetimeFigureOut">
              <a:rPr lang="en-US" smtClean="0"/>
              <a:t>3/26/20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1D51-226C-43F8-9E2A-BB706C5D1709}" type="slidenum">
              <a:rPr lang="en-US" smtClean="0"/>
              <a:t>‹#›</a:t>
            </a:fld>
            <a:endParaRPr lang="en-US"/>
          </a:p>
        </p:txBody>
      </p:sp>
    </p:spTree>
    <p:extLst>
      <p:ext uri="{BB962C8B-B14F-4D97-AF65-F5344CB8AC3E}">
        <p14:creationId xmlns:p14="http://schemas.microsoft.com/office/powerpoint/2010/main" val="3988849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5903D3-0130-4E79-A569-CC767423ABF4}" type="datetimeFigureOut">
              <a:rPr lang="en-US" smtClean="0"/>
              <a:t>3/26/20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1663935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903D3-0130-4E79-A569-CC767423ABF4}" type="datetimeFigureOut">
              <a:rPr lang="en-US" smtClean="0"/>
              <a:t>3/26/20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3951223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5903D3-0130-4E79-A569-CC767423ABF4}" type="datetimeFigureOut">
              <a:rPr lang="en-US" smtClean="0"/>
              <a:t>3/26/20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632122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5903D3-0130-4E79-A569-CC767423ABF4}" type="datetimeFigureOut">
              <a:rPr lang="en-US" smtClean="0"/>
              <a:t>3/26/20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2331939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5903D3-0130-4E79-A569-CC767423ABF4}" type="datetimeFigureOut">
              <a:rPr lang="en-US" smtClean="0"/>
              <a:t>3/26/20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1442024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5903D3-0130-4E79-A569-CC767423ABF4}" type="datetimeFigureOut">
              <a:rPr lang="en-US" smtClean="0"/>
              <a:t>3/26/20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3988520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903D3-0130-4E79-A569-CC767423ABF4}" type="datetimeFigureOut">
              <a:rPr lang="en-US" smtClean="0"/>
              <a:t>3/26/20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2389538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C519-139D-4167-A26D-B79087B6A3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571078-B653-42A9-AD2A-F0C4C1F28B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E6FAEF-9D2C-427D-9CA9-94ACEAA8A07D}"/>
              </a:ext>
            </a:extLst>
          </p:cNvPr>
          <p:cNvSpPr>
            <a:spLocks noGrp="1"/>
          </p:cNvSpPr>
          <p:nvPr>
            <p:ph type="dt" sz="half" idx="10"/>
          </p:nvPr>
        </p:nvSpPr>
        <p:spPr/>
        <p:txBody>
          <a:bodyPr/>
          <a:lstStyle/>
          <a:p>
            <a:fld id="{B75903D3-0130-4E79-A569-CC767423ABF4}" type="datetimeFigureOut">
              <a:rPr lang="en-US" smtClean="0"/>
              <a:t>3/26/20</a:t>
            </a:fld>
            <a:endParaRPr lang="en-US"/>
          </a:p>
        </p:txBody>
      </p:sp>
      <p:sp>
        <p:nvSpPr>
          <p:cNvPr id="5" name="Footer Placeholder 4">
            <a:extLst>
              <a:ext uri="{FF2B5EF4-FFF2-40B4-BE49-F238E27FC236}">
                <a16:creationId xmlns:a16="http://schemas.microsoft.com/office/drawing/2014/main" id="{4041AE49-8EB6-4781-8ADA-2C6AF1D89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8D7748-9323-4FD5-BA83-585DE71AC137}"/>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2617556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5903D3-0130-4E79-A569-CC767423ABF4}" type="datetimeFigureOut">
              <a:rPr lang="en-US" smtClean="0"/>
              <a:t>3/26/20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2443373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5903D3-0130-4E79-A569-CC767423ABF4}" type="datetimeFigureOut">
              <a:rPr lang="en-US" smtClean="0"/>
              <a:t>3/26/20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2596833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903D3-0130-4E79-A569-CC767423ABF4}" type="datetimeFigureOut">
              <a:rPr lang="en-US" smtClean="0"/>
              <a:t>3/26/20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3796421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903D3-0130-4E79-A569-CC767423ABF4}" type="datetimeFigureOut">
              <a:rPr lang="en-US" smtClean="0"/>
              <a:t>3/26/20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91263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8D2B-0811-416C-84B2-EB9EAD378D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FE47B7-2B01-4A7C-A928-A0FDF3CD7A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42CB2D-A1CE-4169-8DF1-609A39054C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12DE26-3211-41F9-9D23-8926BB009E7B}"/>
              </a:ext>
            </a:extLst>
          </p:cNvPr>
          <p:cNvSpPr>
            <a:spLocks noGrp="1"/>
          </p:cNvSpPr>
          <p:nvPr>
            <p:ph type="dt" sz="half" idx="10"/>
          </p:nvPr>
        </p:nvSpPr>
        <p:spPr/>
        <p:txBody>
          <a:bodyPr/>
          <a:lstStyle/>
          <a:p>
            <a:fld id="{B75903D3-0130-4E79-A569-CC767423ABF4}" type="datetimeFigureOut">
              <a:rPr lang="en-US" smtClean="0"/>
              <a:t>3/26/20</a:t>
            </a:fld>
            <a:endParaRPr lang="en-US"/>
          </a:p>
        </p:txBody>
      </p:sp>
      <p:sp>
        <p:nvSpPr>
          <p:cNvPr id="6" name="Footer Placeholder 5">
            <a:extLst>
              <a:ext uri="{FF2B5EF4-FFF2-40B4-BE49-F238E27FC236}">
                <a16:creationId xmlns:a16="http://schemas.microsoft.com/office/drawing/2014/main" id="{2E611519-6FC5-429C-B92E-E6A90730F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D8FF8-568C-4096-95A9-A144DC48B731}"/>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82521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758B-EC4F-4E69-B3F1-58761F909A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9EA868-0E3A-4F4B-AE3B-3D25F80F8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966B83-47FF-4CD1-A67E-75DC899BE4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19C2D2-24AB-4182-A627-6C91A469E2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E32B4-8434-4377-A3FB-E176CF6397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8DA508-0D9C-478D-86A5-6F3C0645B2FA}"/>
              </a:ext>
            </a:extLst>
          </p:cNvPr>
          <p:cNvSpPr>
            <a:spLocks noGrp="1"/>
          </p:cNvSpPr>
          <p:nvPr>
            <p:ph type="dt" sz="half" idx="10"/>
          </p:nvPr>
        </p:nvSpPr>
        <p:spPr/>
        <p:txBody>
          <a:bodyPr/>
          <a:lstStyle/>
          <a:p>
            <a:fld id="{B75903D3-0130-4E79-A569-CC767423ABF4}" type="datetimeFigureOut">
              <a:rPr lang="en-US" smtClean="0"/>
              <a:t>3/26/20</a:t>
            </a:fld>
            <a:endParaRPr lang="en-US"/>
          </a:p>
        </p:txBody>
      </p:sp>
      <p:sp>
        <p:nvSpPr>
          <p:cNvPr id="8" name="Footer Placeholder 7">
            <a:extLst>
              <a:ext uri="{FF2B5EF4-FFF2-40B4-BE49-F238E27FC236}">
                <a16:creationId xmlns:a16="http://schemas.microsoft.com/office/drawing/2014/main" id="{70EEF30C-AF8F-4533-97AA-F20E6271ED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F55011-BF0B-420F-B3CC-6634D76C4659}"/>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109988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05713-24AF-4224-BC5A-A5369A455D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576D3D-AA8C-46EF-8E59-5A82E1AB6066}"/>
              </a:ext>
            </a:extLst>
          </p:cNvPr>
          <p:cNvSpPr>
            <a:spLocks noGrp="1"/>
          </p:cNvSpPr>
          <p:nvPr>
            <p:ph type="dt" sz="half" idx="10"/>
          </p:nvPr>
        </p:nvSpPr>
        <p:spPr/>
        <p:txBody>
          <a:bodyPr/>
          <a:lstStyle/>
          <a:p>
            <a:fld id="{B75903D3-0130-4E79-A569-CC767423ABF4}" type="datetimeFigureOut">
              <a:rPr lang="en-US" smtClean="0"/>
              <a:t>3/26/20</a:t>
            </a:fld>
            <a:endParaRPr lang="en-US"/>
          </a:p>
        </p:txBody>
      </p:sp>
      <p:sp>
        <p:nvSpPr>
          <p:cNvPr id="4" name="Footer Placeholder 3">
            <a:extLst>
              <a:ext uri="{FF2B5EF4-FFF2-40B4-BE49-F238E27FC236}">
                <a16:creationId xmlns:a16="http://schemas.microsoft.com/office/drawing/2014/main" id="{8A560E2A-C9B4-49E8-BEE7-1F40F06DCD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E63E2D-0C76-474C-96E6-16668E1CD092}"/>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215361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3E6290-85B2-4423-8231-CD934D09DB85}"/>
              </a:ext>
            </a:extLst>
          </p:cNvPr>
          <p:cNvSpPr>
            <a:spLocks noGrp="1"/>
          </p:cNvSpPr>
          <p:nvPr>
            <p:ph type="dt" sz="half" idx="10"/>
          </p:nvPr>
        </p:nvSpPr>
        <p:spPr/>
        <p:txBody>
          <a:bodyPr/>
          <a:lstStyle/>
          <a:p>
            <a:fld id="{B75903D3-0130-4E79-A569-CC767423ABF4}" type="datetimeFigureOut">
              <a:rPr lang="en-US" smtClean="0"/>
              <a:t>3/26/20</a:t>
            </a:fld>
            <a:endParaRPr lang="en-US"/>
          </a:p>
        </p:txBody>
      </p:sp>
      <p:sp>
        <p:nvSpPr>
          <p:cNvPr id="3" name="Footer Placeholder 2">
            <a:extLst>
              <a:ext uri="{FF2B5EF4-FFF2-40B4-BE49-F238E27FC236}">
                <a16:creationId xmlns:a16="http://schemas.microsoft.com/office/drawing/2014/main" id="{D0973181-7314-45D7-AAC2-F39FDC0162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468DF0-F538-4D00-B0D1-FF2754F20743}"/>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412780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284F-95F9-4467-B773-A5A7776C47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D70019-A51D-4401-B781-2C7BF534A5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4BB32A-A48B-4835-9622-C7D6FF1945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C8951D-5140-460D-8698-1EE0B3329331}"/>
              </a:ext>
            </a:extLst>
          </p:cNvPr>
          <p:cNvSpPr>
            <a:spLocks noGrp="1"/>
          </p:cNvSpPr>
          <p:nvPr>
            <p:ph type="dt" sz="half" idx="10"/>
          </p:nvPr>
        </p:nvSpPr>
        <p:spPr/>
        <p:txBody>
          <a:bodyPr/>
          <a:lstStyle/>
          <a:p>
            <a:fld id="{B75903D3-0130-4E79-A569-CC767423ABF4}" type="datetimeFigureOut">
              <a:rPr lang="en-US" smtClean="0"/>
              <a:t>3/26/20</a:t>
            </a:fld>
            <a:endParaRPr lang="en-US"/>
          </a:p>
        </p:txBody>
      </p:sp>
      <p:sp>
        <p:nvSpPr>
          <p:cNvPr id="6" name="Footer Placeholder 5">
            <a:extLst>
              <a:ext uri="{FF2B5EF4-FFF2-40B4-BE49-F238E27FC236}">
                <a16:creationId xmlns:a16="http://schemas.microsoft.com/office/drawing/2014/main" id="{52CCBD3C-3843-4B14-8874-966D2C2E1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7ED8A-94D2-49D7-9033-689CD78A3EEE}"/>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21313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2C31-A6F8-4338-91DA-ED636A366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C43A0D-EF7B-452A-B664-D2EE3651B7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DDC980-8E0F-4248-B126-DCE3798D5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7AE9B-0F0C-48F9-8171-D74B7B22D8FA}"/>
              </a:ext>
            </a:extLst>
          </p:cNvPr>
          <p:cNvSpPr>
            <a:spLocks noGrp="1"/>
          </p:cNvSpPr>
          <p:nvPr>
            <p:ph type="dt" sz="half" idx="10"/>
          </p:nvPr>
        </p:nvSpPr>
        <p:spPr/>
        <p:txBody>
          <a:bodyPr/>
          <a:lstStyle/>
          <a:p>
            <a:fld id="{B75903D3-0130-4E79-A569-CC767423ABF4}" type="datetimeFigureOut">
              <a:rPr lang="en-US" smtClean="0"/>
              <a:t>3/26/20</a:t>
            </a:fld>
            <a:endParaRPr lang="en-US"/>
          </a:p>
        </p:txBody>
      </p:sp>
      <p:sp>
        <p:nvSpPr>
          <p:cNvPr id="6" name="Footer Placeholder 5">
            <a:extLst>
              <a:ext uri="{FF2B5EF4-FFF2-40B4-BE49-F238E27FC236}">
                <a16:creationId xmlns:a16="http://schemas.microsoft.com/office/drawing/2014/main" id="{DC4FD778-298A-483C-98C8-A39E9FFD4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BF371-7769-4336-ADD5-03ACB37E6ABB}"/>
              </a:ext>
            </a:extLst>
          </p:cNvPr>
          <p:cNvSpPr>
            <a:spLocks noGrp="1"/>
          </p:cNvSpPr>
          <p:nvPr>
            <p:ph type="sldNum" sz="quarter" idx="12"/>
          </p:nvPr>
        </p:nvSpPr>
        <p:spPr/>
        <p:txBody>
          <a:bodyPr/>
          <a:lstStyle/>
          <a:p>
            <a:fld id="{883D9401-2DF3-4892-AF3D-ED452E33FB3A}" type="slidenum">
              <a:rPr lang="en-US" smtClean="0"/>
              <a:t>‹#›</a:t>
            </a:fld>
            <a:endParaRPr lang="en-US"/>
          </a:p>
        </p:txBody>
      </p:sp>
    </p:spTree>
    <p:extLst>
      <p:ext uri="{BB962C8B-B14F-4D97-AF65-F5344CB8AC3E}">
        <p14:creationId xmlns:p14="http://schemas.microsoft.com/office/powerpoint/2010/main" val="290738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C845C2-9FB4-4446-8DFA-942442448D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D6EA4F-D6B3-430D-86C6-3D7A8C052A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F612A-5988-417F-92E1-3B414F4421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903D3-0130-4E79-A569-CC767423ABF4}" type="datetimeFigureOut">
              <a:rPr lang="en-US" smtClean="0"/>
              <a:t>3/26/20</a:t>
            </a:fld>
            <a:endParaRPr lang="en-US"/>
          </a:p>
        </p:txBody>
      </p:sp>
      <p:sp>
        <p:nvSpPr>
          <p:cNvPr id="5" name="Footer Placeholder 4">
            <a:extLst>
              <a:ext uri="{FF2B5EF4-FFF2-40B4-BE49-F238E27FC236}">
                <a16:creationId xmlns:a16="http://schemas.microsoft.com/office/drawing/2014/main" id="{7AA0EE58-9C24-4AE7-90E0-25DD02900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BDCED1-9315-4BBE-9AF2-12A423EFCF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D9401-2DF3-4892-AF3D-ED452E33FB3A}" type="slidenum">
              <a:rPr lang="en-US" smtClean="0"/>
              <a:t>‹#›</a:t>
            </a:fld>
            <a:endParaRPr lang="en-US"/>
          </a:p>
        </p:txBody>
      </p:sp>
    </p:spTree>
    <p:extLst>
      <p:ext uri="{BB962C8B-B14F-4D97-AF65-F5344CB8AC3E}">
        <p14:creationId xmlns:p14="http://schemas.microsoft.com/office/powerpoint/2010/main" val="2225117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87935-5502-47E5-B311-66885CA33827}" type="datetimeFigureOut">
              <a:rPr lang="en-US" smtClean="0"/>
              <a:t>3/26/20</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A1D51-226C-43F8-9E2A-BB706C5D1709}" type="slidenum">
              <a:rPr lang="en-US" smtClean="0"/>
              <a:t>‹#›</a:t>
            </a:fld>
            <a:endParaRPr lang="en-US"/>
          </a:p>
        </p:txBody>
      </p:sp>
    </p:spTree>
    <p:extLst>
      <p:ext uri="{BB962C8B-B14F-4D97-AF65-F5344CB8AC3E}">
        <p14:creationId xmlns:p14="http://schemas.microsoft.com/office/powerpoint/2010/main" val="30806681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chemeClr val="accent1">
                <a:alpha val="0"/>
                <a:lumMod val="0"/>
                <a:lumOff val="100000"/>
              </a:schemeClr>
            </a:gs>
            <a:gs pos="45000">
              <a:schemeClr val="accent1">
                <a:lumMod val="75000"/>
                <a:alpha val="32000"/>
              </a:schemeClr>
            </a:gs>
            <a:gs pos="89000">
              <a:schemeClr val="bg1"/>
            </a:gs>
            <a:gs pos="66000">
              <a:schemeClr val="accent6">
                <a:lumMod val="60000"/>
                <a:lumOff val="40000"/>
                <a:alpha val="59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Light" charset="0"/>
              </a:defRPr>
            </a:lvl1pPr>
          </a:lstStyle>
          <a:p>
            <a:fld id="{B75903D3-0130-4E79-A569-CC767423ABF4}" type="datetimeFigureOut">
              <a:rPr lang="en-US" smtClean="0"/>
              <a:t>3/26/20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Light"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Light" charset="0"/>
              </a:defRPr>
            </a:lvl1pPr>
          </a:lstStyle>
          <a:p>
            <a:fld id="{883D9401-2DF3-4892-AF3D-ED452E33FB3A}" type="slidenum">
              <a:rPr lang="en-US" smtClean="0"/>
              <a:t>‹#›</a:t>
            </a:fld>
            <a:endParaRPr lang="en-US"/>
          </a:p>
        </p:txBody>
      </p:sp>
    </p:spTree>
    <p:extLst>
      <p:ext uri="{BB962C8B-B14F-4D97-AF65-F5344CB8AC3E}">
        <p14:creationId xmlns:p14="http://schemas.microsoft.com/office/powerpoint/2010/main" val="1152174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hyperlink" Target="https://www.osha.gov/Publications/OSHA3990.pdf" TargetMode="External"/><Relationship Id="rId4" Type="http://schemas.openxmlformats.org/officeDocument/2006/relationships/hyperlink" Target="https://www.eeoc.gov/facts/pandemic_flu.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eeoc.gov/facts/pandemic_flu.html"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tiff"/><Relationship Id="rId4" Type="http://schemas.openxmlformats.org/officeDocument/2006/relationships/hyperlink" Target="https://www.osha.gov/Publications/OSHA3990.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hyperlink" Target="https://www.osha.gov/Publications/OSHA3990.pdf" TargetMode="External"/><Relationship Id="rId4" Type="http://schemas.openxmlformats.org/officeDocument/2006/relationships/hyperlink" Target="https://www.eeoc.gov/facts/pandemic_flu.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hyperlink" Target="http://www.health.ny.gov/diseases/communicable/coronavirus/docs/cleaning_guidance%20_general_building.pdf." TargetMode="External"/><Relationship Id="rId5" Type="http://schemas.openxmlformats.org/officeDocument/2006/relationships/hyperlink" Target="https://www.cdc.gov/coronavirus/2019-ncov/community/guidance-business-response.html?CDC_AA_refVal=https://www.cdc.gov/coronavirus/2019-ncov/specific-groups/guidance-business-response.html" TargetMode="External"/><Relationship Id="rId4" Type="http://schemas.openxmlformats.org/officeDocument/2006/relationships/hyperlink" Target="https://www.osha.gov/Publications/OSHA3990.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hyperlink" Target="http://www2.erie.gov/health/index.php?q=frequently-asked-questions-and-answers-about-covid-19-coronavirus" TargetMode="External"/><Relationship Id="rId5" Type="http://schemas.openxmlformats.org/officeDocument/2006/relationships/hyperlink" Target="https://www.cdc.gov/coronavirus/2019-ncov/community/guidance-business-response.html?CDC_AA_refVal=https://www.cdc.gov/coronavirus/2019-ncov/specific-groups/guidance-business-response.html" TargetMode="External"/><Relationship Id="rId4" Type="http://schemas.openxmlformats.org/officeDocument/2006/relationships/hyperlink" Target="https://www.osha.gov/Publications/OSHA3990.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hyperlink" Target="https://www.whitehouse.gov/presidential-actions/" TargetMode="External"/><Relationship Id="rId5" Type="http://schemas.openxmlformats.org/officeDocument/2006/relationships/hyperlink" Target="https://www.governor.ny.gov/executiveorders" TargetMode="External"/><Relationship Id="rId4" Type="http://schemas.openxmlformats.org/officeDocument/2006/relationships/hyperlink" Target="https://www.osha.gov/Publications/OSHA3990.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tiff"/><Relationship Id="rId7" Type="http://schemas.openxmlformats.org/officeDocument/2006/relationships/hyperlink" Target="https://www.dol.gov/agencies/whd/fmla"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hyperlink" Target="https://www.eeoc.gov/eeoc/publications/ada-leave.cfm" TargetMode="External"/><Relationship Id="rId5" Type="http://schemas.openxmlformats.org/officeDocument/2006/relationships/hyperlink" Target="https://www.eeoc.gov/policy/docs/fmlaada.html" TargetMode="External"/><Relationship Id="rId4" Type="http://schemas.openxmlformats.org/officeDocument/2006/relationships/hyperlink" Target="https://www.osha.gov/Publications/OSHA3990.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hyperlink" Target="https://dhr.ny.gov/" TargetMode="External"/><Relationship Id="rId5" Type="http://schemas.openxmlformats.org/officeDocument/2006/relationships/hyperlink" Target="https://www.ny.gov/sites/ny.gov/files/atoms/files/PaidFamilyLeave_EmployeeFactSheet.pdf" TargetMode="External"/><Relationship Id="rId4" Type="http://schemas.openxmlformats.org/officeDocument/2006/relationships/hyperlink" Target="https://www.osha.gov/Publications/OSHA3990.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www1.nyc.gov/site/dca/workers/workersrights/paid-sick-leave-law-for-workers.pag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www.dol.gov/agencies/whd/pandemic/ffcra-employee-paid-leav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Mfeldman@FK.Law"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1.tiff"/></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www.dol.gov/agencies/whd/pandemic/ffcra-employee-paid-leav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paidfamilyleave.ny.gov/COVID1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www.dol.gov/agencies/whd/pandemic/ffcra-employee-paid-leav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paidfamilyleave.ny.gov/COVID19"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hyperlink" Target="https://nystateofhealth.ny.gov/" TargetMode="External"/><Relationship Id="rId4" Type="http://schemas.openxmlformats.org/officeDocument/2006/relationships/hyperlink" Target="https://www.labor.ny.gov/ui/pdfs/Unemployment-Filing-Instructions.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www1.nyc.gov/nycbusiness/article/nyc-employee-retention-grant-progra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www.surveymonkey.com/r/ZL5N8X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disasterloan.sba.gov/ela/"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osha.gov/Publications/OSHA3990.pdf" TargetMode="External"/><Relationship Id="rId13" Type="http://schemas.openxmlformats.org/officeDocument/2006/relationships/hyperlink" Target="https://www.eeoc.gov/eeoc/publications/ada-leave.cfm" TargetMode="External"/><Relationship Id="rId18" Type="http://schemas.openxmlformats.org/officeDocument/2006/relationships/hyperlink" Target="https://www1.nyc.gov/nycbusiness/article/nyc-employee-retention-grant-program" TargetMode="External"/><Relationship Id="rId3" Type="http://schemas.openxmlformats.org/officeDocument/2006/relationships/image" Target="../media/image1.tiff"/><Relationship Id="rId21" Type="http://schemas.openxmlformats.org/officeDocument/2006/relationships/image" Target="../media/image2.png"/><Relationship Id="rId7" Type="http://schemas.openxmlformats.org/officeDocument/2006/relationships/hyperlink" Target="https://www.cdc.gov/coronavirus/2019-ncov/community/guidance-business-response.html?CDC_AA_refVal=https://www.cdc.gov/coronavirus/2019-ncov/specific-groups/guidance-business-response.html" TargetMode="External"/><Relationship Id="rId12" Type="http://schemas.openxmlformats.org/officeDocument/2006/relationships/hyperlink" Target="https://www.eeoc.gov/policy/docs/fmlaada.html" TargetMode="External"/><Relationship Id="rId17" Type="http://schemas.openxmlformats.org/officeDocument/2006/relationships/hyperlink" Target="https://paidfamilyleave.ny.gov/COVID19" TargetMode="External"/><Relationship Id="rId2" Type="http://schemas.openxmlformats.org/officeDocument/2006/relationships/notesSlide" Target="../notesSlides/notesSlide31.xml"/><Relationship Id="rId16" Type="http://schemas.openxmlformats.org/officeDocument/2006/relationships/hyperlink" Target="https://www.labor.ny.gov/ui/pdfs/Unemployment-Filing-Instructions.pdf" TargetMode="External"/><Relationship Id="rId20" Type="http://schemas.openxmlformats.org/officeDocument/2006/relationships/hyperlink" Target="https://disasterloan.sba.gov/ela/" TargetMode="External"/><Relationship Id="rId1" Type="http://schemas.openxmlformats.org/officeDocument/2006/relationships/slideLayout" Target="../slideLayouts/slideLayout24.xml"/><Relationship Id="rId6" Type="http://schemas.openxmlformats.org/officeDocument/2006/relationships/hyperlink" Target="https://www.whitehouse.gov/wp-content/uploads/2020/03/03.16.20_coronavirus-guidance_8.5x11_315PM.pdf" TargetMode="External"/><Relationship Id="rId11" Type="http://schemas.openxmlformats.org/officeDocument/2006/relationships/hyperlink" Target="https://www.eeoc.gov/facts/pandemic_flu.html" TargetMode="External"/><Relationship Id="rId5" Type="http://schemas.openxmlformats.org/officeDocument/2006/relationships/hyperlink" Target="https://www.whitehouse.gov/presidential-actions/" TargetMode="External"/><Relationship Id="rId15" Type="http://schemas.openxmlformats.org/officeDocument/2006/relationships/hyperlink" Target="https://www.dol.gov/agencies/whd/pandemic/ffcra-employee-paid-leave" TargetMode="External"/><Relationship Id="rId10" Type="http://schemas.openxmlformats.org/officeDocument/2006/relationships/hyperlink" Target="http://www.health.ny.gov/diseases/communicable/coronavirus/docs/cleaning_guidance%20_general_building.pdf." TargetMode="External"/><Relationship Id="rId19" Type="http://schemas.openxmlformats.org/officeDocument/2006/relationships/hyperlink" Target="https://www.surveymonkey.com/r/ZL5N8XL" TargetMode="External"/><Relationship Id="rId4" Type="http://schemas.openxmlformats.org/officeDocument/2006/relationships/hyperlink" Target="https://www.governor.ny.gov/keywords/executive-order" TargetMode="External"/><Relationship Id="rId9" Type="http://schemas.openxmlformats.org/officeDocument/2006/relationships/hyperlink" Target="https://www.cdc.gov/coronavirus/2019-ncov/hcp/respirator-use-faq.html" TargetMode="External"/><Relationship Id="rId14" Type="http://schemas.openxmlformats.org/officeDocument/2006/relationships/hyperlink" Target="https://www.dol.gov/agencies/whd/fmla"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Mfeldman@FK.Law" TargetMode="External"/><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fk.la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osha.gov/Publications/OSHA3990.pdf"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tiff"/><Relationship Id="rId4" Type="http://schemas.openxmlformats.org/officeDocument/2006/relationships/hyperlink" Target="https://www.governor.ny.gov/news/governor-cuomo-issues-guidance-essential-services-under-new-york-state-pause-executive-order"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tiff"/><Relationship Id="rId7" Type="http://schemas.openxmlformats.org/officeDocument/2006/relationships/hyperlink" Target="https://www.whitehouse.gov/wp-content/uploads/2020/03/03.16.20_coronavirus-guidance_8.5x11_315PM.pdf"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hyperlink" Target="https://www.cdc.gov/coronavirus/2019-ncov/hcp/respirator-use-faq.html" TargetMode="External"/><Relationship Id="rId5" Type="http://schemas.openxmlformats.org/officeDocument/2006/relationships/hyperlink" Target="https://www.osha.gov/Publications/OSHA3990.pdf" TargetMode="External"/><Relationship Id="rId4" Type="http://schemas.openxmlformats.org/officeDocument/2006/relationships/hyperlink" Target="https://www.cdc.gov/coronavirus/2019-ncov/community/guidance-business-response.html?CDC_AA_refVal=https://www.cdc.gov/coronavirus/2019-ncov/specific-groups/guidance-business-respons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hyperlink" Target="https://www.cdc.gov/coronavirus/2019-ncov/hcp/respirator-use-faq.html" TargetMode="External"/><Relationship Id="rId4" Type="http://schemas.openxmlformats.org/officeDocument/2006/relationships/hyperlink" Target="https://www.osha.gov/Publications/OSHA3990.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hyperlink" Target="https://www.cdc.gov/coronavirus/2019-ncov/hcp/respirator-use-faq.html" TargetMode="External"/><Relationship Id="rId5" Type="http://schemas.openxmlformats.org/officeDocument/2006/relationships/hyperlink" Target="https://www.osha.gov/Publications/OSHA3990.pdf"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osha.gov/Publications/OSHA3990.pdf" TargetMode="External"/><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tiff"/><Relationship Id="rId5" Type="http://schemas.openxmlformats.org/officeDocument/2006/relationships/image" Target="../media/image3.png"/><Relationship Id="rId4" Type="http://schemas.openxmlformats.org/officeDocument/2006/relationships/hyperlink" Target="https://www.cdc.gov/coronavirus/2019-ncov/hcp/respirator-use-faq.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chemeClr val="accent1">
                <a:alpha val="0"/>
                <a:lumMod val="0"/>
                <a:lumOff val="100000"/>
              </a:schemeClr>
            </a:gs>
            <a:gs pos="45000">
              <a:schemeClr val="accent1">
                <a:lumMod val="75000"/>
                <a:alpha val="32000"/>
              </a:schemeClr>
            </a:gs>
            <a:gs pos="89000">
              <a:schemeClr val="bg1"/>
            </a:gs>
            <a:gs pos="66000">
              <a:schemeClr val="accent6">
                <a:lumMod val="60000"/>
                <a:lumOff val="40000"/>
                <a:alpha val="59000"/>
              </a:schemeClr>
            </a:gs>
          </a:gsLst>
          <a:lin ang="5400000" scaled="1"/>
          <a:tileRect/>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688536"/>
            <a:ext cx="10515600" cy="2523351"/>
          </a:xfrm>
        </p:spPr>
        <p:txBody>
          <a:bodyPr>
            <a:normAutofit/>
          </a:bodyPr>
          <a:lstStyle/>
          <a:p>
            <a:pPr marL="0" indent="0" algn="ctr">
              <a:buNone/>
            </a:pPr>
            <a:r>
              <a:rPr lang="en-US" sz="8800" b="1" dirty="0">
                <a:latin typeface="Garamond" panose="02020404030301010803" pitchFamily="18" charset="0"/>
                <a:ea typeface="Avenir Light" charset="0"/>
                <a:cs typeface="Avenir Light" charset="0"/>
              </a:rPr>
              <a:t>COVID-19 and Employment Law</a:t>
            </a:r>
          </a:p>
        </p:txBody>
      </p:sp>
      <p:pic>
        <p:nvPicPr>
          <p:cNvPr id="7" name="Picture 3" descr="G:\WP\BROCHURE\TW-Feldman_Kieffer-Logo_Files\TW-Feldman_Kieffer-Logo-Print.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5790" y="394230"/>
            <a:ext cx="6150839" cy="119690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txBox="1">
            <a:spLocks/>
          </p:cNvSpPr>
          <p:nvPr/>
        </p:nvSpPr>
        <p:spPr>
          <a:xfrm>
            <a:off x="82591" y="6300436"/>
            <a:ext cx="4266386" cy="453484"/>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800" dirty="0">
                <a:latin typeface="Garamond" panose="02020404030301010803" pitchFamily="18" charset="0"/>
                <a:ea typeface="Avenir Light" charset="0"/>
                <a:cs typeface="Avenir Light" charset="0"/>
              </a:rPr>
              <a:t> Matthew S. Feldman, Esq.</a:t>
            </a:r>
          </a:p>
          <a:p>
            <a:pPr marL="0" indent="0" algn="ctr">
              <a:buFont typeface="Arial" panose="020B0604020202020204" pitchFamily="34" charset="0"/>
              <a:buNone/>
            </a:pPr>
            <a:endParaRPr lang="en-US" sz="8800" dirty="0">
              <a:latin typeface="Garamond" panose="02020404030301010803" pitchFamily="18" charset="0"/>
              <a:ea typeface="Avenir Light" charset="0"/>
              <a:cs typeface="Avenir Light" charset="0"/>
            </a:endParaRPr>
          </a:p>
        </p:txBody>
      </p:sp>
      <p:pic>
        <p:nvPicPr>
          <p:cNvPr id="6" name="Picture 5">
            <a:extLst>
              <a:ext uri="{FF2B5EF4-FFF2-40B4-BE49-F238E27FC236}">
                <a16:creationId xmlns:a16="http://schemas.microsoft.com/office/drawing/2014/main" id="{45C5AA16-2A7A-2E4D-B0C3-C0C47E6EAB56}"/>
              </a:ext>
            </a:extLst>
          </p:cNvPr>
          <p:cNvPicPr>
            <a:picLocks noChangeAspect="1"/>
          </p:cNvPicPr>
          <p:nvPr/>
        </p:nvPicPr>
        <p:blipFill>
          <a:blip r:embed="rId5"/>
          <a:stretch>
            <a:fillRect/>
          </a:stretch>
        </p:blipFill>
        <p:spPr>
          <a:xfrm>
            <a:off x="9422140" y="6035040"/>
            <a:ext cx="2698419" cy="789506"/>
          </a:xfrm>
          <a:prstGeom prst="rect">
            <a:avLst/>
          </a:prstGeom>
        </p:spPr>
      </p:pic>
    </p:spTree>
    <p:extLst>
      <p:ext uri="{BB962C8B-B14F-4D97-AF65-F5344CB8AC3E}">
        <p14:creationId xmlns:p14="http://schemas.microsoft.com/office/powerpoint/2010/main" val="58225600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8" y="-13832"/>
            <a:ext cx="12206748"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Can an employer ask employees to disclose conditions that put them at risk of COVID-19 complications?</a:t>
            </a:r>
          </a:p>
        </p:txBody>
      </p:sp>
      <p:sp>
        <p:nvSpPr>
          <p:cNvPr id="12" name="Content Placeholder 1"/>
          <p:cNvSpPr txBox="1">
            <a:spLocks/>
          </p:cNvSpPr>
          <p:nvPr/>
        </p:nvSpPr>
        <p:spPr>
          <a:xfrm>
            <a:off x="283309" y="1482076"/>
            <a:ext cx="11592740" cy="4121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2200" dirty="0">
                <a:latin typeface="Garamond" panose="02020404030301010803" pitchFamily="18" charset="0"/>
                <a:ea typeface="Avenir Light" charset="0"/>
                <a:cs typeface="Avenir Light" charset="0"/>
              </a:rPr>
              <a:t>No. Under the American’s with Disabilities Act, this would be a “medical inquiry” which may only be conducted if it is job-related and consistent with business necessity. </a:t>
            </a:r>
          </a:p>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a:lnSpc>
                <a:spcPct val="100000"/>
              </a:lnSpc>
              <a:spcBef>
                <a:spcPts val="0"/>
              </a:spcBef>
            </a:pPr>
            <a:r>
              <a:rPr lang="en-US" sz="2200" dirty="0">
                <a:latin typeface="Garamond" panose="02020404030301010803" pitchFamily="18" charset="0"/>
                <a:ea typeface="Avenir Light" charset="0"/>
                <a:cs typeface="Avenir Light" charset="0"/>
              </a:rPr>
              <a:t>IF VOLUNTARILY DISCLOSES A CONDITION:</a:t>
            </a:r>
          </a:p>
          <a:p>
            <a:pPr lvl="1">
              <a:lnSpc>
                <a:spcPct val="100000"/>
              </a:lnSpc>
              <a:spcBef>
                <a:spcPts val="0"/>
              </a:spcBef>
            </a:pPr>
            <a:r>
              <a:rPr lang="en-US" sz="2200" dirty="0">
                <a:latin typeface="Garamond" panose="02020404030301010803" pitchFamily="18" charset="0"/>
                <a:ea typeface="Avenir Light" charset="0"/>
                <a:cs typeface="Avenir Light" charset="0"/>
              </a:rPr>
              <a:t>The employer must  provide any reasonable accommodations the employee believes is necessary to limit the risk of exposure.</a:t>
            </a:r>
          </a:p>
          <a:p>
            <a:pPr lvl="1">
              <a:lnSpc>
                <a:spcPct val="100000"/>
              </a:lnSpc>
              <a:spcBef>
                <a:spcPts val="0"/>
              </a:spcBef>
            </a:pPr>
            <a:r>
              <a:rPr lang="en-US" sz="2200" dirty="0">
                <a:latin typeface="Garamond" panose="02020404030301010803" pitchFamily="18" charset="0"/>
                <a:ea typeface="Avenir Light" charset="0"/>
                <a:cs typeface="Avenir Light" charset="0"/>
              </a:rPr>
              <a:t>Information must be kept confidential.</a:t>
            </a:r>
          </a:p>
          <a:p>
            <a:pPr>
              <a:lnSpc>
                <a:spcPct val="100000"/>
              </a:lnSpc>
              <a:spcBef>
                <a:spcPts val="0"/>
              </a:spcBef>
            </a:pPr>
            <a:endParaRPr lang="en-US" sz="2200" dirty="0">
              <a:latin typeface="Garamond" panose="02020404030301010803" pitchFamily="18" charset="0"/>
              <a:ea typeface="Avenir Light" charset="0"/>
              <a:cs typeface="Avenir Light" charset="0"/>
            </a:endParaRPr>
          </a:p>
        </p:txBody>
      </p:sp>
      <p:sp>
        <p:nvSpPr>
          <p:cNvPr id="2" name="Rectangle 1"/>
          <p:cNvSpPr/>
          <p:nvPr/>
        </p:nvSpPr>
        <p:spPr>
          <a:xfrm>
            <a:off x="9511684" y="6121087"/>
            <a:ext cx="3991261" cy="584775"/>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EEOC Pandemic Facts</a:t>
            </a:r>
            <a:endParaRPr lang="en-US" sz="1600" dirty="0">
              <a:latin typeface="Garamond" panose="02020404030301010803" pitchFamily="18" charset="0"/>
              <a:ea typeface="Avenir Light" charset="0"/>
              <a:cs typeface="Avenir Light" charset="0"/>
              <a:hlinkClick r:id="rId5"/>
            </a:endParaRPr>
          </a:p>
        </p:txBody>
      </p:sp>
      <p:pic>
        <p:nvPicPr>
          <p:cNvPr id="8"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9BA2F5F-BD5B-1648-B1FA-81AF6449B075}"/>
              </a:ext>
            </a:extLst>
          </p:cNvPr>
          <p:cNvPicPr>
            <a:picLocks noChangeAspect="1"/>
          </p:cNvPicPr>
          <p:nvPr/>
        </p:nvPicPr>
        <p:blipFill>
          <a:blip r:embed="rId6"/>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134943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Can an employer request employees to report symptoms of COVID-19?</a:t>
            </a:r>
          </a:p>
        </p:txBody>
      </p:sp>
      <p:sp>
        <p:nvSpPr>
          <p:cNvPr id="12" name="Content Placeholder 1"/>
          <p:cNvSpPr txBox="1">
            <a:spLocks/>
          </p:cNvSpPr>
          <p:nvPr/>
        </p:nvSpPr>
        <p:spPr>
          <a:xfrm>
            <a:off x="283309" y="1482076"/>
            <a:ext cx="10954962" cy="35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endParaRPr lang="en-US" sz="2500" dirty="0">
              <a:latin typeface="Garamond" panose="02020404030301010803" pitchFamily="18" charset="0"/>
              <a:ea typeface="Avenir Light" charset="0"/>
              <a:cs typeface="Avenir Light" charset="0"/>
            </a:endParaRPr>
          </a:p>
          <a:p>
            <a:pPr marL="0" indent="0">
              <a:lnSpc>
                <a:spcPct val="100000"/>
              </a:lnSpc>
              <a:spcBef>
                <a:spcPts val="0"/>
              </a:spcBef>
              <a:buNone/>
            </a:pPr>
            <a:r>
              <a:rPr lang="en-US" sz="2500" dirty="0">
                <a:latin typeface="Garamond" panose="02020404030301010803" pitchFamily="18" charset="0"/>
                <a:ea typeface="Avenir Light" charset="0"/>
                <a:cs typeface="Avenir Light" charset="0"/>
              </a:rPr>
              <a:t>Yes. During the pandemic, the Equal Employment Opportunity Commission (EEOC) stated that advising workers to report symptoms of COVID-19  is not disability-related if the symptoms present are akin to the virus. We recommend limiting the disclosure requirement to most common symptoms:</a:t>
            </a:r>
          </a:p>
          <a:p>
            <a:pPr>
              <a:lnSpc>
                <a:spcPct val="100000"/>
              </a:lnSpc>
              <a:spcBef>
                <a:spcPts val="0"/>
              </a:spcBef>
            </a:pPr>
            <a:r>
              <a:rPr lang="en-US" sz="2500" dirty="0">
                <a:latin typeface="Garamond" panose="02020404030301010803" pitchFamily="18" charset="0"/>
                <a:ea typeface="Avenir Light" charset="0"/>
                <a:cs typeface="Avenir Light" charset="0"/>
              </a:rPr>
              <a:t>Fever </a:t>
            </a:r>
          </a:p>
          <a:p>
            <a:pPr>
              <a:lnSpc>
                <a:spcPct val="100000"/>
              </a:lnSpc>
              <a:spcBef>
                <a:spcPts val="0"/>
              </a:spcBef>
            </a:pPr>
            <a:r>
              <a:rPr lang="en-US" sz="2500" dirty="0">
                <a:latin typeface="Garamond" panose="02020404030301010803" pitchFamily="18" charset="0"/>
                <a:ea typeface="Avenir Light" charset="0"/>
                <a:cs typeface="Avenir Light" charset="0"/>
              </a:rPr>
              <a:t>Cough</a:t>
            </a:r>
          </a:p>
          <a:p>
            <a:pPr>
              <a:lnSpc>
                <a:spcPct val="100000"/>
              </a:lnSpc>
              <a:spcBef>
                <a:spcPts val="0"/>
              </a:spcBef>
            </a:pPr>
            <a:r>
              <a:rPr lang="en-US" sz="2500" dirty="0">
                <a:latin typeface="Garamond" panose="02020404030301010803" pitchFamily="18" charset="0"/>
                <a:ea typeface="Avenir Light" charset="0"/>
                <a:cs typeface="Avenir Light" charset="0"/>
              </a:rPr>
              <a:t>Shortness of breath</a:t>
            </a:r>
          </a:p>
          <a:p>
            <a:pPr marL="0" indent="0">
              <a:lnSpc>
                <a:spcPct val="100000"/>
              </a:lnSpc>
              <a:spcBef>
                <a:spcPts val="0"/>
              </a:spcBef>
              <a:buNone/>
            </a:pPr>
            <a:endParaRPr lang="en-US" sz="2500" dirty="0">
              <a:latin typeface="Garamond" panose="02020404030301010803" pitchFamily="18" charset="0"/>
              <a:ea typeface="Avenir Light" charset="0"/>
              <a:cs typeface="Avenir Light" charset="0"/>
            </a:endParaRPr>
          </a:p>
        </p:txBody>
      </p:sp>
      <p:sp>
        <p:nvSpPr>
          <p:cNvPr id="2" name="Rectangle 1"/>
          <p:cNvSpPr/>
          <p:nvPr/>
        </p:nvSpPr>
        <p:spPr>
          <a:xfrm>
            <a:off x="9783532" y="6080164"/>
            <a:ext cx="3991261" cy="584775"/>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3"/>
              </a:rPr>
              <a:t>EEOC Pandemic Facts</a:t>
            </a:r>
            <a:endParaRPr lang="en-US" sz="1600" dirty="0">
              <a:latin typeface="Garamond" panose="02020404030301010803" pitchFamily="18" charset="0"/>
              <a:ea typeface="Avenir Light" charset="0"/>
              <a:cs typeface="Avenir Light" charset="0"/>
              <a:hlinkClick r:id="rId4"/>
            </a:endParaRPr>
          </a:p>
        </p:txBody>
      </p:sp>
      <p:pic>
        <p:nvPicPr>
          <p:cNvPr id="8" name="Picture 3" descr="G:\WP\BROCHURE\TW-Feldman_Kieffer-Logo_Files\TW-Feldman_Kieffer-Logo-Print.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4AA78DF-3253-5E4C-A1A8-9B647F1B54FA}"/>
              </a:ext>
            </a:extLst>
          </p:cNvPr>
          <p:cNvPicPr>
            <a:picLocks noChangeAspect="1"/>
          </p:cNvPicPr>
          <p:nvPr/>
        </p:nvPicPr>
        <p:blipFill>
          <a:blip r:embed="rId6"/>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58206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Can an employer take employees’ temperatures to determine if they have a fever?</a:t>
            </a:r>
          </a:p>
        </p:txBody>
      </p:sp>
      <p:sp>
        <p:nvSpPr>
          <p:cNvPr id="12" name="Content Placeholder 1"/>
          <p:cNvSpPr txBox="1">
            <a:spLocks/>
          </p:cNvSpPr>
          <p:nvPr/>
        </p:nvSpPr>
        <p:spPr>
          <a:xfrm>
            <a:off x="283309" y="1482077"/>
            <a:ext cx="11592740" cy="400387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2500" dirty="0">
                <a:latin typeface="Garamond" panose="02020404030301010803" pitchFamily="18" charset="0"/>
                <a:ea typeface="Avenir Light" charset="0"/>
                <a:cs typeface="Avenir Light" charset="0"/>
              </a:rPr>
              <a:t>Taking an employee’s temperature is a “medical examination” under the Americans with Disabilities Act, and may only be conducted if it is job-related and consistent with business necessity.</a:t>
            </a:r>
          </a:p>
          <a:p>
            <a:pPr marL="0" indent="0">
              <a:lnSpc>
                <a:spcPct val="100000"/>
              </a:lnSpc>
              <a:spcBef>
                <a:spcPts val="0"/>
              </a:spcBef>
              <a:buNone/>
            </a:pPr>
            <a:endParaRPr lang="en-US" sz="2500" dirty="0">
              <a:latin typeface="Garamond" panose="02020404030301010803" pitchFamily="18" charset="0"/>
              <a:ea typeface="Avenir Light" charset="0"/>
              <a:cs typeface="Avenir Light" charset="0"/>
            </a:endParaRPr>
          </a:p>
          <a:p>
            <a:pPr>
              <a:lnSpc>
                <a:spcPct val="100000"/>
              </a:lnSpc>
              <a:spcBef>
                <a:spcPts val="0"/>
              </a:spcBef>
            </a:pPr>
            <a:r>
              <a:rPr lang="en-US" sz="2500" dirty="0">
                <a:latin typeface="Garamond" panose="02020404030301010803" pitchFamily="18" charset="0"/>
                <a:ea typeface="Avenir Light" charset="0"/>
                <a:cs typeface="Avenir Light" charset="0"/>
              </a:rPr>
              <a:t>Inquiries into an employee’s symptoms, even if disability-related, are considered justified by the EEOC as a “reasonable belief based on objective evidence that the severe form of pandemic influenza poses a direct threat.”</a:t>
            </a:r>
          </a:p>
          <a:p>
            <a:pPr marL="0" indent="0">
              <a:lnSpc>
                <a:spcPct val="100000"/>
              </a:lnSpc>
              <a:spcBef>
                <a:spcPts val="0"/>
              </a:spcBef>
              <a:buNone/>
            </a:pPr>
            <a:endParaRPr lang="en-US" sz="2500" dirty="0">
              <a:latin typeface="Garamond" panose="02020404030301010803" pitchFamily="18" charset="0"/>
              <a:ea typeface="Avenir Light" charset="0"/>
              <a:cs typeface="Avenir Light" charset="0"/>
            </a:endParaRPr>
          </a:p>
          <a:p>
            <a:pPr>
              <a:lnSpc>
                <a:spcPct val="100000"/>
              </a:lnSpc>
              <a:spcBef>
                <a:spcPts val="0"/>
              </a:spcBef>
            </a:pPr>
            <a:r>
              <a:rPr lang="en-US" sz="2500" dirty="0">
                <a:latin typeface="Garamond" panose="02020404030301010803" pitchFamily="18" charset="0"/>
                <a:ea typeface="Avenir Light" charset="0"/>
                <a:cs typeface="Avenir Light" charset="0"/>
              </a:rPr>
              <a:t>Direct Threats:</a:t>
            </a:r>
          </a:p>
          <a:p>
            <a:pPr lvl="1">
              <a:lnSpc>
                <a:spcPct val="100000"/>
              </a:lnSpc>
              <a:spcBef>
                <a:spcPts val="0"/>
              </a:spcBef>
              <a:buFont typeface="Courier New" panose="02070309020205020404" pitchFamily="49" charset="0"/>
              <a:buChar char="o"/>
            </a:pPr>
            <a:r>
              <a:rPr lang="en-US" sz="2100" dirty="0">
                <a:latin typeface="Garamond" panose="02020404030301010803" pitchFamily="18" charset="0"/>
                <a:ea typeface="Avenir Light" charset="0"/>
                <a:cs typeface="Avenir Light" charset="0"/>
              </a:rPr>
              <a:t>Evidence that COVID-19 is widespread in the community, as determined by state or local health authorities or the CDC for there to be a “direct threat.”</a:t>
            </a:r>
          </a:p>
          <a:p>
            <a:pPr lvl="1">
              <a:lnSpc>
                <a:spcPct val="100000"/>
              </a:lnSpc>
              <a:spcBef>
                <a:spcPts val="0"/>
              </a:spcBef>
              <a:buFont typeface="Courier New" panose="02070309020205020404" pitchFamily="49" charset="0"/>
              <a:buChar char="o"/>
            </a:pPr>
            <a:r>
              <a:rPr lang="en-US" sz="2100" dirty="0">
                <a:latin typeface="Garamond" panose="02020404030301010803" pitchFamily="18" charset="0"/>
                <a:ea typeface="Avenir Light" charset="0"/>
                <a:cs typeface="Avenir Light" charset="0"/>
              </a:rPr>
              <a:t>Knowledge of travel to an area where there is a known outbreak. </a:t>
            </a:r>
          </a:p>
          <a:p>
            <a:pPr lvl="1">
              <a:lnSpc>
                <a:spcPct val="100000"/>
              </a:lnSpc>
              <a:spcBef>
                <a:spcPts val="0"/>
              </a:spcBef>
              <a:buFont typeface="Courier New" panose="02070309020205020404" pitchFamily="49" charset="0"/>
              <a:buChar char="o"/>
            </a:pPr>
            <a:r>
              <a:rPr lang="en-US" sz="2100" dirty="0">
                <a:latin typeface="Garamond" panose="02020404030301010803" pitchFamily="18" charset="0"/>
                <a:ea typeface="Avenir Light" charset="0"/>
                <a:cs typeface="Avenir Light" charset="0"/>
              </a:rPr>
              <a:t>Knowledge of contact with a known COVID-19 infected person.</a:t>
            </a:r>
          </a:p>
          <a:p>
            <a:pPr>
              <a:lnSpc>
                <a:spcPct val="100000"/>
              </a:lnSpc>
              <a:spcBef>
                <a:spcPts val="0"/>
              </a:spcBef>
            </a:pPr>
            <a:endParaRPr lang="en-US" sz="2500" dirty="0">
              <a:latin typeface="Garamond" panose="02020404030301010803" pitchFamily="18" charset="0"/>
              <a:ea typeface="Avenir Light" charset="0"/>
              <a:cs typeface="Avenir Light" charset="0"/>
            </a:endParaRPr>
          </a:p>
          <a:p>
            <a:pPr>
              <a:lnSpc>
                <a:spcPct val="100000"/>
              </a:lnSpc>
              <a:spcBef>
                <a:spcPts val="0"/>
              </a:spcBef>
            </a:pPr>
            <a:endParaRPr lang="en-US" sz="2500" dirty="0">
              <a:latin typeface="Garamond" panose="02020404030301010803" pitchFamily="18" charset="0"/>
              <a:ea typeface="Avenir Light" charset="0"/>
              <a:cs typeface="Avenir Light" charset="0"/>
            </a:endParaRPr>
          </a:p>
          <a:p>
            <a:pPr>
              <a:lnSpc>
                <a:spcPct val="100000"/>
              </a:lnSpc>
              <a:spcBef>
                <a:spcPts val="0"/>
              </a:spcBef>
            </a:pPr>
            <a:endParaRPr lang="en-US" sz="2500" dirty="0">
              <a:latin typeface="Garamond" panose="02020404030301010803" pitchFamily="18" charset="0"/>
              <a:ea typeface="Avenir Light" charset="0"/>
              <a:cs typeface="Avenir Light" charset="0"/>
            </a:endParaRPr>
          </a:p>
          <a:p>
            <a:pPr>
              <a:lnSpc>
                <a:spcPct val="100000"/>
              </a:lnSpc>
              <a:spcBef>
                <a:spcPts val="0"/>
              </a:spcBef>
            </a:pPr>
            <a:endParaRPr lang="en-US" sz="2500" dirty="0">
              <a:latin typeface="Garamond" panose="02020404030301010803" pitchFamily="18" charset="0"/>
              <a:ea typeface="Avenir Light" charset="0"/>
              <a:cs typeface="Avenir Light" charset="0"/>
            </a:endParaRPr>
          </a:p>
        </p:txBody>
      </p:sp>
      <p:sp>
        <p:nvSpPr>
          <p:cNvPr id="8" name="Rectangle 7"/>
          <p:cNvSpPr/>
          <p:nvPr/>
        </p:nvSpPr>
        <p:spPr>
          <a:xfrm>
            <a:off x="9511684" y="6226311"/>
            <a:ext cx="3991261" cy="584775"/>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EEOC Pandemic Facts</a:t>
            </a:r>
            <a:endParaRPr lang="en-US" sz="1600" dirty="0">
              <a:latin typeface="Garamond" panose="02020404030301010803" pitchFamily="18" charset="0"/>
              <a:ea typeface="Avenir Light" charset="0"/>
              <a:cs typeface="Avenir Light" charset="0"/>
              <a:hlinkClick r:id="rId5"/>
            </a:endParaRPr>
          </a:p>
        </p:txBody>
      </p:sp>
      <p:pic>
        <p:nvPicPr>
          <p:cNvPr id="11"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0F7888F-E097-7C4E-97DD-A9C1AC454022}"/>
              </a:ext>
            </a:extLst>
          </p:cNvPr>
          <p:cNvPicPr>
            <a:picLocks noChangeAspect="1"/>
          </p:cNvPicPr>
          <p:nvPr/>
        </p:nvPicPr>
        <p:blipFill>
          <a:blip r:embed="rId6"/>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1029607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477843"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should an employer address potential spread of COVID-19 after an employee tested positive for the virus?</a:t>
            </a:r>
          </a:p>
        </p:txBody>
      </p:sp>
      <p:sp>
        <p:nvSpPr>
          <p:cNvPr id="12" name="Content Placeholder 1"/>
          <p:cNvSpPr txBox="1">
            <a:spLocks/>
          </p:cNvSpPr>
          <p:nvPr/>
        </p:nvSpPr>
        <p:spPr>
          <a:xfrm>
            <a:off x="283309" y="1482077"/>
            <a:ext cx="11592740" cy="4003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300" dirty="0">
                <a:latin typeface="Garamond" panose="02020404030301010803" pitchFamily="18" charset="0"/>
                <a:ea typeface="Avenir Light" charset="0"/>
                <a:cs typeface="Avenir Light" charset="0"/>
              </a:rPr>
              <a:t>The CDC recommends that you immediately separate the employee from the other employees and send him or her home. </a:t>
            </a:r>
          </a:p>
          <a:p>
            <a:pPr>
              <a:lnSpc>
                <a:spcPct val="100000"/>
              </a:lnSpc>
              <a:spcBef>
                <a:spcPts val="0"/>
              </a:spcBef>
            </a:pPr>
            <a:endParaRPr lang="en-US" sz="2300" dirty="0">
              <a:latin typeface="Garamond" panose="02020404030301010803" pitchFamily="18" charset="0"/>
              <a:ea typeface="Avenir Light" charset="0"/>
              <a:cs typeface="Avenir Light" charset="0"/>
            </a:endParaRPr>
          </a:p>
          <a:p>
            <a:pPr marL="457200" indent="-457200">
              <a:lnSpc>
                <a:spcPct val="100000"/>
              </a:lnSpc>
              <a:spcBef>
                <a:spcPts val="0"/>
              </a:spcBef>
              <a:buFont typeface="+mj-lt"/>
              <a:buAutoNum type="arabicPeriod"/>
            </a:pPr>
            <a:r>
              <a:rPr lang="en-US" sz="2300" dirty="0">
                <a:latin typeface="Garamond" panose="02020404030301010803" pitchFamily="18" charset="0"/>
                <a:ea typeface="Avenir Light" charset="0"/>
                <a:cs typeface="Avenir Light" charset="0"/>
              </a:rPr>
              <a:t>Send co-workers who had close contact home for 14 days –do not disclose the employee’s identity.</a:t>
            </a:r>
          </a:p>
          <a:p>
            <a:pPr marL="457200" indent="-457200">
              <a:lnSpc>
                <a:spcPct val="100000"/>
              </a:lnSpc>
              <a:spcBef>
                <a:spcPts val="0"/>
              </a:spcBef>
              <a:buFont typeface="+mj-lt"/>
              <a:buAutoNum type="arabicPeriod"/>
            </a:pPr>
            <a:r>
              <a:rPr lang="en-US" sz="2300" dirty="0">
                <a:latin typeface="Garamond" panose="02020404030301010803" pitchFamily="18" charset="0"/>
                <a:ea typeface="Avenir Light" charset="0"/>
                <a:cs typeface="Avenir Light" charset="0"/>
              </a:rPr>
              <a:t>Notify known patients, vendors, or third parties who had close contact that they may have been exposed to COVID-19 and may wish to see a healthcare provider.</a:t>
            </a:r>
          </a:p>
          <a:p>
            <a:pPr marL="457200" indent="-457200">
              <a:lnSpc>
                <a:spcPct val="100000"/>
              </a:lnSpc>
              <a:spcBef>
                <a:spcPts val="0"/>
              </a:spcBef>
              <a:buFont typeface="+mj-lt"/>
              <a:buAutoNum type="arabicPeriod"/>
            </a:pPr>
            <a:r>
              <a:rPr lang="en-US" sz="2300" dirty="0">
                <a:latin typeface="Garamond" panose="02020404030301010803" pitchFamily="18" charset="0"/>
                <a:ea typeface="Avenir Light" charset="0"/>
                <a:cs typeface="Avenir Light" charset="0"/>
              </a:rPr>
              <a:t>Conduct professional cleaning of the employee’s workspace, and areas likely visited .</a:t>
            </a:r>
          </a:p>
          <a:p>
            <a:pPr marL="457200" indent="-457200">
              <a:lnSpc>
                <a:spcPct val="100000"/>
              </a:lnSpc>
              <a:spcBef>
                <a:spcPts val="0"/>
              </a:spcBef>
              <a:buFont typeface="+mj-lt"/>
              <a:buAutoNum type="arabicPeriod"/>
            </a:pPr>
            <a:r>
              <a:rPr lang="en-US" sz="2300" dirty="0">
                <a:latin typeface="Garamond" panose="02020404030301010803" pitchFamily="18" charset="0"/>
                <a:ea typeface="Avenir Light" charset="0"/>
                <a:cs typeface="Avenir Light" charset="0"/>
              </a:rPr>
              <a:t>Comply with all directives of state, federal, and local health agencies.</a:t>
            </a:r>
          </a:p>
        </p:txBody>
      </p:sp>
      <p:sp>
        <p:nvSpPr>
          <p:cNvPr id="13" name="Rectangle 12"/>
          <p:cNvSpPr/>
          <p:nvPr/>
        </p:nvSpPr>
        <p:spPr>
          <a:xfrm>
            <a:off x="9296494" y="5885539"/>
            <a:ext cx="2895505" cy="1077218"/>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endParaRPr lang="en-US" sz="1600" dirty="0">
              <a:latin typeface="Garamond" panose="02020404030301010803" pitchFamily="18" charset="0"/>
              <a:ea typeface="Avenir Light" charset="0"/>
              <a:cs typeface="Avenir Light" charset="0"/>
              <a:hlinkClick r:id="rId4"/>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5"/>
              </a:rPr>
              <a:t>CDC Guidance for Employers</a:t>
            </a:r>
            <a:endParaRPr lang="en-US" sz="1600" dirty="0">
              <a:latin typeface="Garamond" panose="02020404030301010803" pitchFamily="18" charset="0"/>
              <a:ea typeface="Avenir Light" charset="0"/>
              <a:cs typeface="Avenir Light" charset="0"/>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6"/>
              </a:rPr>
              <a:t>NYS Guidance for Disinfection of Facilities</a:t>
            </a:r>
            <a:endParaRPr lang="en-US" sz="1600" dirty="0">
              <a:ea typeface="Avenir Light" charset="0"/>
              <a:cs typeface="Avenir Light" charset="0"/>
            </a:endParaRPr>
          </a:p>
        </p:txBody>
      </p:sp>
      <p:pic>
        <p:nvPicPr>
          <p:cNvPr id="8" name="Picture 7">
            <a:extLst>
              <a:ext uri="{FF2B5EF4-FFF2-40B4-BE49-F238E27FC236}">
                <a16:creationId xmlns:a16="http://schemas.microsoft.com/office/drawing/2014/main" id="{3A9C629E-C745-724A-8EA4-61C3D5291ED9}"/>
              </a:ext>
            </a:extLst>
          </p:cNvPr>
          <p:cNvPicPr>
            <a:picLocks noChangeAspect="1"/>
          </p:cNvPicPr>
          <p:nvPr/>
        </p:nvPicPr>
        <p:blipFill>
          <a:blip r:embed="rId7"/>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3173842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477843"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When can essential employers allow employees exposed to or recovering from COVID-19 return to work?</a:t>
            </a:r>
          </a:p>
        </p:txBody>
      </p:sp>
      <p:sp>
        <p:nvSpPr>
          <p:cNvPr id="12" name="Content Placeholder 1"/>
          <p:cNvSpPr txBox="1">
            <a:spLocks/>
          </p:cNvSpPr>
          <p:nvPr/>
        </p:nvSpPr>
        <p:spPr>
          <a:xfrm>
            <a:off x="283309" y="1871001"/>
            <a:ext cx="11592740" cy="4003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lnSpc>
                <a:spcPct val="100000"/>
              </a:lnSpc>
              <a:spcBef>
                <a:spcPts val="0"/>
              </a:spcBef>
            </a:pPr>
            <a:r>
              <a:rPr lang="en-US" sz="2200" dirty="0">
                <a:latin typeface="Garamond" panose="02020404030301010803" pitchFamily="18" charset="0"/>
                <a:ea typeface="Avenir Light" charset="0"/>
                <a:cs typeface="Avenir Light" charset="0"/>
              </a:rPr>
              <a:t>Employees who have been exposed to confirmed or suspected cases who are without symptoms should work. Employees should self-monitor twice a day (temperature, symptoms), and undergo temperature monitoring and symptom checks at the beginning of each shift and at least every 12 hours.</a:t>
            </a:r>
          </a:p>
          <a:p>
            <a:pPr lvl="1">
              <a:lnSpc>
                <a:spcPct val="100000"/>
              </a:lnSpc>
              <a:spcBef>
                <a:spcPts val="0"/>
              </a:spcBef>
            </a:pPr>
            <a:r>
              <a:rPr lang="en-US" sz="2200" dirty="0">
                <a:latin typeface="Garamond" panose="02020404030301010803" pitchFamily="18" charset="0"/>
                <a:ea typeface="Avenir Light" charset="0"/>
                <a:cs typeface="Avenir Light" charset="0"/>
              </a:rPr>
              <a:t>Employees with confirmed or suspected Covid-19 who have maintained isolation for at least 7 days after illness onset and have been (absent use of anti-</a:t>
            </a:r>
            <a:r>
              <a:rPr lang="en-US" sz="2200" dirty="0" err="1">
                <a:latin typeface="Garamond" panose="02020404030301010803" pitchFamily="18" charset="0"/>
                <a:ea typeface="Avenir Light" charset="0"/>
                <a:cs typeface="Avenir Light" charset="0"/>
              </a:rPr>
              <a:t>pyretics</a:t>
            </a:r>
            <a:r>
              <a:rPr lang="en-US" sz="2200" dirty="0">
                <a:latin typeface="Garamond" panose="02020404030301010803" pitchFamily="18" charset="0"/>
                <a:ea typeface="Avenir Light" charset="0"/>
                <a:cs typeface="Avenir Light" charset="0"/>
              </a:rPr>
              <a:t>) at least 72 hours fever-free with other symptoms improving may work. </a:t>
            </a:r>
          </a:p>
          <a:p>
            <a:pPr lvl="1">
              <a:lnSpc>
                <a:spcPct val="100000"/>
              </a:lnSpc>
              <a:spcBef>
                <a:spcPts val="0"/>
              </a:spcBef>
            </a:pPr>
            <a:r>
              <a:rPr lang="en-US" sz="2200" dirty="0">
                <a:latin typeface="Garamond" panose="02020404030301010803" pitchFamily="18" charset="0"/>
                <a:ea typeface="Avenir Light" charset="0"/>
                <a:cs typeface="Avenir Light" charset="0"/>
              </a:rPr>
              <a:t>If employees who are asymptomatic develop symptoms consistent with COVID-19, they should immediately stop work and isolate at home. We recommend all employees with symptoms consistent with COVID-19 should be dealt with as if they have this infection regardless of the availability of test results.</a:t>
            </a:r>
          </a:p>
          <a:p>
            <a:pPr>
              <a:lnSpc>
                <a:spcPct val="100000"/>
              </a:lnSpc>
              <a:spcBef>
                <a:spcPts val="0"/>
              </a:spcBef>
            </a:pPr>
            <a:endParaRPr lang="en-US" sz="2200" dirty="0">
              <a:latin typeface="Garamond" panose="02020404030301010803" pitchFamily="18" charset="0"/>
              <a:ea typeface="Avenir Light" charset="0"/>
              <a:cs typeface="Avenir Light" charset="0"/>
            </a:endParaRPr>
          </a:p>
        </p:txBody>
      </p:sp>
      <p:sp>
        <p:nvSpPr>
          <p:cNvPr id="13" name="Rectangle 12"/>
          <p:cNvSpPr/>
          <p:nvPr/>
        </p:nvSpPr>
        <p:spPr>
          <a:xfrm>
            <a:off x="7488196" y="5982468"/>
            <a:ext cx="4835734" cy="830997"/>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endParaRPr lang="en-US" sz="1600" dirty="0">
              <a:latin typeface="Garamond" panose="02020404030301010803" pitchFamily="18" charset="0"/>
              <a:ea typeface="Avenir Light" charset="0"/>
              <a:cs typeface="Avenir Light" charset="0"/>
              <a:hlinkClick r:id="rId4"/>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5"/>
              </a:rPr>
              <a:t>CDC Guidance for Employers</a:t>
            </a:r>
            <a:endParaRPr lang="en-US" sz="1600" dirty="0">
              <a:latin typeface="Garamond" panose="02020404030301010803" pitchFamily="18" charset="0"/>
              <a:ea typeface="Avenir Light" charset="0"/>
              <a:cs typeface="Avenir Light" charset="0"/>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rPr>
              <a:t>Your Local County Guidance. (e.g., </a:t>
            </a:r>
            <a:r>
              <a:rPr lang="en-US" sz="1600" dirty="0">
                <a:latin typeface="Garamond" panose="02020404030301010803" pitchFamily="18" charset="0"/>
                <a:ea typeface="Avenir Light" charset="0"/>
                <a:cs typeface="Avenir Light" charset="0"/>
                <a:hlinkClick r:id="rId6"/>
              </a:rPr>
              <a:t>Erie County</a:t>
            </a:r>
            <a:r>
              <a:rPr lang="en-US" sz="1600" dirty="0">
                <a:latin typeface="Garamond" panose="02020404030301010803" pitchFamily="18" charset="0"/>
                <a:ea typeface="Avenir Light" charset="0"/>
                <a:cs typeface="Avenir Light" charset="0"/>
              </a:rPr>
              <a:t>)</a:t>
            </a:r>
            <a:endParaRPr lang="en-US" sz="1600" dirty="0">
              <a:ea typeface="Avenir Light" charset="0"/>
              <a:cs typeface="Avenir Light" charset="0"/>
            </a:endParaRPr>
          </a:p>
        </p:txBody>
      </p:sp>
      <p:sp>
        <p:nvSpPr>
          <p:cNvPr id="2" name="Rectangle 1"/>
          <p:cNvSpPr/>
          <p:nvPr/>
        </p:nvSpPr>
        <p:spPr>
          <a:xfrm>
            <a:off x="-94640" y="1380897"/>
            <a:ext cx="12150873" cy="477054"/>
          </a:xfrm>
          <a:prstGeom prst="rect">
            <a:avLst/>
          </a:prstGeom>
        </p:spPr>
        <p:txBody>
          <a:bodyPr wrap="square">
            <a:spAutoFit/>
          </a:bodyPr>
          <a:lstStyle/>
          <a:p>
            <a:pPr lvl="1"/>
            <a:r>
              <a:rPr lang="en-US" sz="2500" dirty="0">
                <a:latin typeface="Garamond" panose="02020404030301010803" pitchFamily="18" charset="0"/>
                <a:ea typeface="Avenir Light" charset="0"/>
                <a:cs typeface="Avenir Light" charset="0"/>
              </a:rPr>
              <a:t>Follow protocols established by your local county health department and the CDC. </a:t>
            </a:r>
          </a:p>
        </p:txBody>
      </p:sp>
      <p:pic>
        <p:nvPicPr>
          <p:cNvPr id="11" name="Picture 10">
            <a:extLst>
              <a:ext uri="{FF2B5EF4-FFF2-40B4-BE49-F238E27FC236}">
                <a16:creationId xmlns:a16="http://schemas.microsoft.com/office/drawing/2014/main" id="{F0E41440-127E-4B46-A85F-B172F6F0DF59}"/>
              </a:ext>
            </a:extLst>
          </p:cNvPr>
          <p:cNvPicPr>
            <a:picLocks noChangeAspect="1"/>
          </p:cNvPicPr>
          <p:nvPr/>
        </p:nvPicPr>
        <p:blipFill>
          <a:blip r:embed="rId7"/>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4065153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Can an employer be liable if an employee contracts COVID-19 in the workplace?</a:t>
            </a:r>
          </a:p>
        </p:txBody>
      </p:sp>
      <p:sp>
        <p:nvSpPr>
          <p:cNvPr id="12" name="Content Placeholder 1"/>
          <p:cNvSpPr txBox="1">
            <a:spLocks/>
          </p:cNvSpPr>
          <p:nvPr/>
        </p:nvSpPr>
        <p:spPr>
          <a:xfrm>
            <a:off x="283309" y="1482076"/>
            <a:ext cx="10954962" cy="4350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latin typeface="Garamond" panose="02020404030301010803" pitchFamily="18" charset="0"/>
                <a:ea typeface="Avenir Light" charset="0"/>
                <a:cs typeface="Avenir Light" charset="0"/>
              </a:rPr>
              <a:t>Financial  Liability Under Worker’s Compensation:</a:t>
            </a:r>
          </a:p>
          <a:p>
            <a:pPr marL="457200" lvl="1" indent="0">
              <a:lnSpc>
                <a:spcPct val="100000"/>
              </a:lnSpc>
              <a:spcBef>
                <a:spcPts val="0"/>
              </a:spcBef>
              <a:buNone/>
            </a:pPr>
            <a:r>
              <a:rPr lang="en-US" sz="1800" dirty="0">
                <a:latin typeface="Garamond" panose="02020404030301010803" pitchFamily="18" charset="0"/>
                <a:ea typeface="Avenir Light" charset="0"/>
                <a:cs typeface="Avenir Light" charset="0"/>
              </a:rPr>
              <a:t>Difficult for an employee to prove. A worker must confirm the exposure to COVID-19 was contracted at their place of employment or through associated travel. However, this is difficult to prove. If can be proven, then any subsequent lost time, including the period of absence required during the quarantine/ monitoring period, should trigger coverage</a:t>
            </a:r>
          </a:p>
          <a:p>
            <a:pPr marL="457200" lvl="1" indent="0">
              <a:lnSpc>
                <a:spcPct val="100000"/>
              </a:lnSpc>
              <a:spcBef>
                <a:spcPts val="0"/>
              </a:spcBef>
              <a:buNone/>
            </a:pPr>
            <a:endParaRPr lang="en-US" sz="1500" dirty="0">
              <a:latin typeface="Garamond" panose="02020404030301010803" pitchFamily="18" charset="0"/>
              <a:ea typeface="Avenir Light" charset="0"/>
              <a:cs typeface="Avenir Light" charset="0"/>
            </a:endParaRPr>
          </a:p>
          <a:p>
            <a:pPr marL="0" indent="0">
              <a:lnSpc>
                <a:spcPct val="100000"/>
              </a:lnSpc>
              <a:spcBef>
                <a:spcPts val="0"/>
              </a:spcBef>
              <a:buNone/>
            </a:pPr>
            <a:r>
              <a:rPr lang="en-US" sz="2400" dirty="0">
                <a:latin typeface="Garamond" panose="02020404030301010803" pitchFamily="18" charset="0"/>
                <a:ea typeface="Avenir Light" charset="0"/>
                <a:cs typeface="Avenir Light" charset="0"/>
              </a:rPr>
              <a:t>You may be liable if you’ve failed to comply with the law:</a:t>
            </a:r>
          </a:p>
          <a:p>
            <a:pPr marL="457200" lvl="1" indent="0">
              <a:lnSpc>
                <a:spcPct val="100000"/>
              </a:lnSpc>
              <a:spcBef>
                <a:spcPts val="0"/>
              </a:spcBef>
              <a:buNone/>
            </a:pPr>
            <a:r>
              <a:rPr lang="en-US" sz="2000" dirty="0">
                <a:latin typeface="Garamond" panose="02020404030301010803" pitchFamily="18" charset="0"/>
                <a:ea typeface="Avenir Light" charset="0"/>
                <a:cs typeface="Avenir Light" charset="0"/>
              </a:rPr>
              <a:t>Comply with all emergency federal, state, and local mandates and guidance relating to the workplace. Failure to comply with these regulations can result in fines and loss of licenses</a:t>
            </a:r>
            <a:endParaRPr lang="en-US" sz="2000" i="1" dirty="0">
              <a:latin typeface="Garamond" panose="02020404030301010803" pitchFamily="18" charset="0"/>
              <a:ea typeface="Avenir Light" charset="0"/>
              <a:cs typeface="Avenir Light" charset="0"/>
            </a:endParaRPr>
          </a:p>
          <a:p>
            <a:pPr marL="457200" lvl="1" indent="0">
              <a:lnSpc>
                <a:spcPct val="100000"/>
              </a:lnSpc>
              <a:spcBef>
                <a:spcPts val="0"/>
              </a:spcBef>
              <a:buNone/>
            </a:pPr>
            <a:endParaRPr lang="en-US" sz="2000" i="1" dirty="0">
              <a:latin typeface="Garamond" panose="02020404030301010803" pitchFamily="18" charset="0"/>
              <a:ea typeface="Avenir Light" charset="0"/>
              <a:cs typeface="Avenir Light" charset="0"/>
            </a:endParaRPr>
          </a:p>
          <a:p>
            <a:pPr marL="457200" lvl="1" indent="0">
              <a:lnSpc>
                <a:spcPct val="100000"/>
              </a:lnSpc>
              <a:spcBef>
                <a:spcPts val="0"/>
              </a:spcBef>
              <a:buNone/>
            </a:pPr>
            <a:r>
              <a:rPr lang="en-US" sz="2000" b="1" dirty="0">
                <a:latin typeface="Garamond" panose="02020404030301010803" pitchFamily="18" charset="0"/>
                <a:ea typeface="Avenir Light" charset="0"/>
                <a:cs typeface="Avenir Light" charset="0"/>
              </a:rPr>
              <a:t>FOLLOWING RECOMMENDATIONS OF LOCAL HEALTH</a:t>
            </a:r>
          </a:p>
          <a:p>
            <a:pPr marL="457200" lvl="1" indent="0">
              <a:lnSpc>
                <a:spcPct val="100000"/>
              </a:lnSpc>
              <a:spcBef>
                <a:spcPts val="0"/>
              </a:spcBef>
              <a:buNone/>
            </a:pPr>
            <a:r>
              <a:rPr lang="en-US" sz="2000" b="1" dirty="0">
                <a:latin typeface="Garamond" panose="02020404030301010803" pitchFamily="18" charset="0"/>
                <a:ea typeface="Avenir Light" charset="0"/>
                <a:cs typeface="Avenir Light" charset="0"/>
              </a:rPr>
              <a:t>OFFICIALS AND THE CDC WILL LIMIT YOUR RISK</a:t>
            </a:r>
          </a:p>
          <a:p>
            <a:pPr marL="457200" lvl="1" indent="0">
              <a:lnSpc>
                <a:spcPct val="100000"/>
              </a:lnSpc>
              <a:spcBef>
                <a:spcPts val="0"/>
              </a:spcBef>
              <a:buNone/>
            </a:pPr>
            <a:r>
              <a:rPr lang="en-US" sz="2000" b="1" dirty="0">
                <a:latin typeface="Garamond" panose="02020404030301010803" pitchFamily="18" charset="0"/>
                <a:ea typeface="Avenir Light" charset="0"/>
                <a:cs typeface="Avenir Light" charset="0"/>
              </a:rPr>
              <a:t>OF LIABILITY.</a:t>
            </a:r>
          </a:p>
          <a:p>
            <a:pPr marL="457200" lvl="1" indent="0">
              <a:lnSpc>
                <a:spcPct val="100000"/>
              </a:lnSpc>
              <a:spcBef>
                <a:spcPts val="0"/>
              </a:spcBef>
              <a:buNone/>
            </a:pPr>
            <a:endParaRPr lang="en-US" sz="2000" dirty="0">
              <a:latin typeface="Garamond" panose="02020404030301010803" pitchFamily="18" charset="0"/>
              <a:ea typeface="Avenir Light" charset="0"/>
              <a:cs typeface="Avenir Light" charset="0"/>
            </a:endParaRPr>
          </a:p>
        </p:txBody>
      </p:sp>
      <p:sp>
        <p:nvSpPr>
          <p:cNvPr id="2" name="Rectangle 1"/>
          <p:cNvSpPr/>
          <p:nvPr/>
        </p:nvSpPr>
        <p:spPr>
          <a:xfrm>
            <a:off x="8952180" y="5780782"/>
            <a:ext cx="3991261" cy="1077218"/>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endParaRPr lang="en-US" sz="1600" dirty="0">
              <a:latin typeface="Garamond" panose="02020404030301010803" pitchFamily="18" charset="0"/>
              <a:ea typeface="Avenir Light" charset="0"/>
              <a:cs typeface="Avenir Light" charset="0"/>
              <a:hlinkClick r:id="rId4"/>
            </a:endParaRPr>
          </a:p>
          <a:p>
            <a:r>
              <a:rPr lang="en-US" sz="1600" dirty="0">
                <a:latin typeface="Garamond" panose="02020404030301010803" pitchFamily="18" charset="0"/>
                <a:ea typeface="Avenir Light" charset="0"/>
                <a:cs typeface="Avenir Light" charset="0"/>
                <a:hlinkClick r:id="rId5"/>
              </a:rPr>
              <a:t>New York State Executive Orders</a:t>
            </a:r>
            <a:endParaRPr lang="en-US" sz="1600" dirty="0">
              <a:latin typeface="Garamond" panose="02020404030301010803" pitchFamily="18" charset="0"/>
              <a:ea typeface="Avenir Light" charset="0"/>
              <a:cs typeface="Avenir Light" charset="0"/>
            </a:endParaRPr>
          </a:p>
          <a:p>
            <a:r>
              <a:rPr lang="en-US" sz="1600" dirty="0">
                <a:latin typeface="Garamond" panose="02020404030301010803" pitchFamily="18" charset="0"/>
                <a:ea typeface="Avenir Light" charset="0"/>
                <a:cs typeface="Avenir Light" charset="0"/>
                <a:hlinkClick r:id="rId6"/>
              </a:rPr>
              <a:t>Presidential Executive Orders</a:t>
            </a:r>
            <a:endParaRPr lang="en-US" sz="1600" dirty="0">
              <a:latin typeface="Garamond" panose="02020404030301010803" pitchFamily="18" charset="0"/>
              <a:ea typeface="Avenir Light" charset="0"/>
              <a:cs typeface="Avenir Light" charset="0"/>
            </a:endParaRPr>
          </a:p>
          <a:p>
            <a:r>
              <a:rPr lang="en-US" sz="1600" dirty="0">
                <a:latin typeface="Garamond" panose="02020404030301010803" pitchFamily="18" charset="0"/>
                <a:ea typeface="Avenir Light" charset="0"/>
                <a:cs typeface="Avenir Light" charset="0"/>
              </a:rPr>
              <a:t>Your local County Health Department</a:t>
            </a:r>
          </a:p>
        </p:txBody>
      </p:sp>
      <p:pic>
        <p:nvPicPr>
          <p:cNvPr id="8"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C2F409B-5F47-8C42-A0BA-5B06689F2A41}"/>
              </a:ext>
            </a:extLst>
          </p:cNvPr>
          <p:cNvPicPr>
            <a:picLocks noChangeAspect="1"/>
          </p:cNvPicPr>
          <p:nvPr/>
        </p:nvPicPr>
        <p:blipFill>
          <a:blip r:embed="rId7"/>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77289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To what extent are employees entitled to leave during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12" name="Content Placeholder 1"/>
          <p:cNvSpPr txBox="1">
            <a:spLocks/>
          </p:cNvSpPr>
          <p:nvPr/>
        </p:nvSpPr>
        <p:spPr>
          <a:xfrm>
            <a:off x="283309" y="1482076"/>
            <a:ext cx="11592740" cy="435031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sz="2400" dirty="0">
                <a:latin typeface="Garamond" panose="02020404030301010803" pitchFamily="18" charset="0"/>
                <a:ea typeface="Avenir Light" charset="0"/>
                <a:cs typeface="Avenir Light" charset="0"/>
              </a:rPr>
              <a:t>Leave laws in effect prior to the pandemic should still be adhered to. </a:t>
            </a:r>
          </a:p>
          <a:p>
            <a:pPr>
              <a:lnSpc>
                <a:spcPct val="120000"/>
              </a:lnSpc>
            </a:pPr>
            <a:r>
              <a:rPr lang="en-US" sz="2400" dirty="0">
                <a:latin typeface="Garamond" panose="02020404030301010803" pitchFamily="18" charset="0"/>
                <a:ea typeface="Avenir Light" charset="0"/>
                <a:cs typeface="Avenir Light" charset="0"/>
              </a:rPr>
              <a:t>Family Medical Leave Act:</a:t>
            </a:r>
          </a:p>
          <a:p>
            <a:pPr lvl="1">
              <a:lnSpc>
                <a:spcPct val="120000"/>
              </a:lnSpc>
            </a:pPr>
            <a:r>
              <a:rPr lang="en-US" sz="2000" dirty="0">
                <a:latin typeface="Garamond" panose="02020404030301010803" pitchFamily="18" charset="0"/>
                <a:ea typeface="Avenir Light" charset="0"/>
                <a:cs typeface="Avenir Light" charset="0"/>
              </a:rPr>
              <a:t>Employers with 50 or more employees must offer 12 weeks of family leave for an employee’s “serious medical condition”</a:t>
            </a:r>
          </a:p>
          <a:p>
            <a:pPr lvl="1">
              <a:lnSpc>
                <a:spcPct val="120000"/>
              </a:lnSpc>
            </a:pPr>
            <a:r>
              <a:rPr lang="en-US" sz="2000" dirty="0">
                <a:latin typeface="Garamond" panose="02020404030301010803" pitchFamily="18" charset="0"/>
                <a:ea typeface="Avenir Light" charset="0"/>
                <a:cs typeface="Avenir Light" charset="0"/>
              </a:rPr>
              <a:t>COVID-19 is not, itself, designated as a “serious medical condition” under the FMLA.  </a:t>
            </a:r>
          </a:p>
          <a:p>
            <a:pPr lvl="1">
              <a:lnSpc>
                <a:spcPct val="120000"/>
              </a:lnSpc>
            </a:pPr>
            <a:r>
              <a:rPr lang="en-US" sz="2000" dirty="0">
                <a:latin typeface="Garamond" panose="02020404030301010803" pitchFamily="18" charset="0"/>
                <a:ea typeface="Avenir Light" charset="0"/>
                <a:cs typeface="Avenir Light" charset="0"/>
              </a:rPr>
              <a:t>Leave should be offered for other covered conditions that are aggravated by COVID-19.</a:t>
            </a:r>
          </a:p>
          <a:p>
            <a:pPr>
              <a:lnSpc>
                <a:spcPct val="120000"/>
              </a:lnSpc>
            </a:pPr>
            <a:r>
              <a:rPr lang="en-US" sz="2400" dirty="0">
                <a:latin typeface="Garamond" panose="02020404030301010803" pitchFamily="18" charset="0"/>
                <a:ea typeface="Avenir Light" charset="0"/>
                <a:cs typeface="Avenir Light" charset="0"/>
              </a:rPr>
              <a:t>Americans with Disabilities Act</a:t>
            </a:r>
          </a:p>
          <a:p>
            <a:pPr lvl="1">
              <a:lnSpc>
                <a:spcPct val="120000"/>
              </a:lnSpc>
            </a:pPr>
            <a:r>
              <a:rPr lang="en-US" sz="2000" dirty="0">
                <a:latin typeface="Garamond" panose="02020404030301010803" pitchFamily="18" charset="0"/>
                <a:ea typeface="Avenir Light" charset="0"/>
                <a:cs typeface="Avenir Light" charset="0"/>
              </a:rPr>
              <a:t>Employers have an obligation to offer leave as a reasonable accommodation </a:t>
            </a:r>
          </a:p>
          <a:p>
            <a:pPr lvl="1">
              <a:lnSpc>
                <a:spcPct val="120000"/>
              </a:lnSpc>
            </a:pPr>
            <a:r>
              <a:rPr lang="en-US" sz="2000" dirty="0">
                <a:latin typeface="Garamond" panose="02020404030301010803" pitchFamily="18" charset="0"/>
                <a:ea typeface="Avenir Light" charset="0"/>
                <a:cs typeface="Avenir Light" charset="0"/>
              </a:rPr>
              <a:t>COVID-19 is not, itself, designated as a qualifying disability</a:t>
            </a:r>
          </a:p>
          <a:p>
            <a:pPr lvl="1">
              <a:lnSpc>
                <a:spcPct val="120000"/>
              </a:lnSpc>
            </a:pPr>
            <a:r>
              <a:rPr lang="en-US" sz="2000" dirty="0">
                <a:latin typeface="Garamond" panose="02020404030301010803" pitchFamily="18" charset="0"/>
                <a:ea typeface="Avenir Light" charset="0"/>
                <a:cs typeface="Avenir Light" charset="0"/>
              </a:rPr>
              <a:t>Leave should be offered for other covered conditions that are aggravated by COVID-19.</a:t>
            </a:r>
          </a:p>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400" dirty="0">
              <a:latin typeface="Garamond" panose="02020404030301010803" pitchFamily="18" charset="0"/>
              <a:ea typeface="Avenir Light" charset="0"/>
              <a:cs typeface="Avenir Light" charset="0"/>
            </a:endParaRPr>
          </a:p>
        </p:txBody>
      </p:sp>
      <p:sp>
        <p:nvSpPr>
          <p:cNvPr id="2" name="Rectangle 1"/>
          <p:cNvSpPr/>
          <p:nvPr/>
        </p:nvSpPr>
        <p:spPr>
          <a:xfrm>
            <a:off x="8606190" y="5649506"/>
            <a:ext cx="3991261" cy="1323439"/>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endParaRPr lang="en-US" sz="1600" dirty="0">
              <a:latin typeface="Garamond" panose="02020404030301010803" pitchFamily="18" charset="0"/>
              <a:ea typeface="Avenir Light" charset="0"/>
              <a:cs typeface="Avenir Light" charset="0"/>
              <a:hlinkClick r:id="rId4"/>
            </a:endParaRPr>
          </a:p>
          <a:p>
            <a:r>
              <a:rPr lang="en-US" sz="1600" dirty="0">
                <a:latin typeface="Garamond" panose="02020404030301010803" pitchFamily="18" charset="0"/>
                <a:ea typeface="Avenir Light" charset="0"/>
                <a:cs typeface="Avenir Light" charset="0"/>
                <a:hlinkClick r:id="rId5"/>
              </a:rPr>
              <a:t>EEOC Guidance on FMLA</a:t>
            </a:r>
            <a:endParaRPr lang="en-US" sz="1600" dirty="0">
              <a:latin typeface="Garamond" panose="02020404030301010803" pitchFamily="18" charset="0"/>
              <a:ea typeface="Avenir Light" charset="0"/>
              <a:cs typeface="Avenir Light" charset="0"/>
            </a:endParaRPr>
          </a:p>
          <a:p>
            <a:r>
              <a:rPr lang="en-US" sz="1600" dirty="0">
                <a:latin typeface="Garamond" panose="02020404030301010803" pitchFamily="18" charset="0"/>
                <a:ea typeface="Avenir Light" charset="0"/>
                <a:cs typeface="Avenir Light" charset="0"/>
                <a:hlinkClick r:id="rId6"/>
              </a:rPr>
              <a:t>EEOC Guidance on ADA Leave</a:t>
            </a:r>
            <a:endParaRPr lang="en-US" sz="1600" dirty="0">
              <a:latin typeface="Garamond" panose="02020404030301010803" pitchFamily="18" charset="0"/>
              <a:ea typeface="Avenir Light" charset="0"/>
              <a:cs typeface="Avenir Light" charset="0"/>
            </a:endParaRPr>
          </a:p>
          <a:p>
            <a:r>
              <a:rPr lang="en-US" sz="1600" dirty="0">
                <a:latin typeface="Garamond" panose="02020404030301010803" pitchFamily="18" charset="0"/>
                <a:ea typeface="Avenir Light" charset="0"/>
                <a:cs typeface="Avenir Light" charset="0"/>
                <a:hlinkClick r:id="rId7"/>
              </a:rPr>
              <a:t>U.S. DOL Guidance FMLA</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8" name="Picture 7">
            <a:extLst>
              <a:ext uri="{FF2B5EF4-FFF2-40B4-BE49-F238E27FC236}">
                <a16:creationId xmlns:a16="http://schemas.microsoft.com/office/drawing/2014/main" id="{A21209B1-54A4-EA45-8E3E-FF6989B452EE}"/>
              </a:ext>
            </a:extLst>
          </p:cNvPr>
          <p:cNvPicPr>
            <a:picLocks noChangeAspect="1"/>
          </p:cNvPicPr>
          <p:nvPr/>
        </p:nvPicPr>
        <p:blipFill>
          <a:blip r:embed="rId8"/>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4327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To what extent are employees entitled to leave during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12" name="Content Placeholder 1"/>
          <p:cNvSpPr txBox="1">
            <a:spLocks/>
          </p:cNvSpPr>
          <p:nvPr/>
        </p:nvSpPr>
        <p:spPr>
          <a:xfrm>
            <a:off x="283309" y="1482076"/>
            <a:ext cx="11592740" cy="4350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sz="2400" dirty="0">
                <a:latin typeface="Garamond" panose="02020404030301010803" pitchFamily="18" charset="0"/>
                <a:ea typeface="Avenir Light" charset="0"/>
                <a:cs typeface="Avenir Light" charset="0"/>
              </a:rPr>
              <a:t>Leave laws in effect prior to the pandemic should still be adhered to. </a:t>
            </a:r>
          </a:p>
          <a:p>
            <a:pPr>
              <a:lnSpc>
                <a:spcPct val="120000"/>
              </a:lnSpc>
            </a:pPr>
            <a:r>
              <a:rPr lang="en-US" sz="2400" dirty="0">
                <a:latin typeface="Garamond" panose="02020404030301010803" pitchFamily="18" charset="0"/>
                <a:ea typeface="Avenir Light" charset="0"/>
                <a:cs typeface="Avenir Light" charset="0"/>
              </a:rPr>
              <a:t>New York State Paid Family Leave:</a:t>
            </a:r>
            <a:endParaRPr lang="en-US" sz="2000" dirty="0">
              <a:latin typeface="Garamond" panose="02020404030301010803" pitchFamily="18" charset="0"/>
              <a:ea typeface="Avenir Light" charset="0"/>
              <a:cs typeface="Avenir Light" charset="0"/>
            </a:endParaRPr>
          </a:p>
          <a:p>
            <a:pPr lvl="1">
              <a:lnSpc>
                <a:spcPct val="120000"/>
              </a:lnSpc>
            </a:pPr>
            <a:r>
              <a:rPr lang="en-US" sz="2000" dirty="0">
                <a:latin typeface="Garamond" panose="02020404030301010803" pitchFamily="18" charset="0"/>
                <a:ea typeface="Avenir Light" charset="0"/>
                <a:cs typeface="Avenir Light" charset="0"/>
              </a:rPr>
              <a:t>Leave to bond with a child or care for a family member with a serious health condition.</a:t>
            </a:r>
          </a:p>
          <a:p>
            <a:pPr lvl="1">
              <a:lnSpc>
                <a:spcPct val="120000"/>
              </a:lnSpc>
            </a:pPr>
            <a:r>
              <a:rPr lang="en-US" sz="2000" dirty="0">
                <a:latin typeface="Garamond" panose="02020404030301010803" pitchFamily="18" charset="0"/>
                <a:ea typeface="Avenir Light" charset="0"/>
                <a:cs typeface="Avenir Light" charset="0"/>
              </a:rPr>
              <a:t>10 weeks 60% of employee’s average weekly wage, up to 60% of State Average Weekly Wage</a:t>
            </a:r>
          </a:p>
          <a:p>
            <a:pPr>
              <a:lnSpc>
                <a:spcPct val="120000"/>
              </a:lnSpc>
            </a:pPr>
            <a:r>
              <a:rPr lang="en-US" sz="2400" dirty="0">
                <a:latin typeface="Garamond" panose="02020404030301010803" pitchFamily="18" charset="0"/>
                <a:ea typeface="Avenir Light" charset="0"/>
                <a:cs typeface="Avenir Light" charset="0"/>
              </a:rPr>
              <a:t>New York State Human Rights Law</a:t>
            </a:r>
          </a:p>
          <a:p>
            <a:pPr lvl="1">
              <a:lnSpc>
                <a:spcPct val="120000"/>
              </a:lnSpc>
            </a:pPr>
            <a:r>
              <a:rPr lang="en-US" sz="2000" dirty="0">
                <a:latin typeface="Garamond" panose="02020404030301010803" pitchFamily="18" charset="0"/>
                <a:ea typeface="Avenir Light" charset="0"/>
                <a:cs typeface="Avenir Light" charset="0"/>
              </a:rPr>
              <a:t>Employees can request unpaid leave as a reasonable accommodation under laws that prohibit disability discrimination.</a:t>
            </a:r>
            <a:endParaRPr lang="en-US" sz="2400" dirty="0">
              <a:latin typeface="Garamond" panose="02020404030301010803" pitchFamily="18" charset="0"/>
              <a:ea typeface="Avenir Light" charset="0"/>
              <a:cs typeface="Avenir Light" charset="0"/>
            </a:endParaRPr>
          </a:p>
        </p:txBody>
      </p:sp>
      <p:sp>
        <p:nvSpPr>
          <p:cNvPr id="2" name="Rectangle 1"/>
          <p:cNvSpPr/>
          <p:nvPr/>
        </p:nvSpPr>
        <p:spPr>
          <a:xfrm>
            <a:off x="8606190" y="5649506"/>
            <a:ext cx="3991261" cy="1077218"/>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endParaRPr lang="en-US" sz="1600" dirty="0">
              <a:latin typeface="Garamond" panose="02020404030301010803" pitchFamily="18" charset="0"/>
              <a:ea typeface="Avenir Light" charset="0"/>
              <a:cs typeface="Avenir Light" charset="0"/>
              <a:hlinkClick r:id="rId4"/>
            </a:endParaRPr>
          </a:p>
          <a:p>
            <a:r>
              <a:rPr lang="en-US" sz="1600" dirty="0">
                <a:latin typeface="Garamond" panose="02020404030301010803" pitchFamily="18" charset="0"/>
                <a:ea typeface="Avenir Light" charset="0"/>
                <a:cs typeface="Avenir Light" charset="0"/>
                <a:hlinkClick r:id="rId5"/>
              </a:rPr>
              <a:t>NYS Paid Family Leave Facts</a:t>
            </a:r>
            <a:endParaRPr lang="en-US" sz="1600" dirty="0">
              <a:latin typeface="Garamond" panose="02020404030301010803" pitchFamily="18" charset="0"/>
              <a:ea typeface="Avenir Light" charset="0"/>
              <a:cs typeface="Avenir Light" charset="0"/>
            </a:endParaRPr>
          </a:p>
          <a:p>
            <a:r>
              <a:rPr lang="en-US" sz="1600" dirty="0">
                <a:latin typeface="Garamond" panose="02020404030301010803" pitchFamily="18" charset="0"/>
                <a:ea typeface="Avenir Light" charset="0"/>
                <a:cs typeface="Avenir Light" charset="0"/>
                <a:hlinkClick r:id="rId6"/>
              </a:rPr>
              <a:t>NYS Division of Human Rights</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8" name="Picture 7">
            <a:extLst>
              <a:ext uri="{FF2B5EF4-FFF2-40B4-BE49-F238E27FC236}">
                <a16:creationId xmlns:a16="http://schemas.microsoft.com/office/drawing/2014/main" id="{8D25609E-3FD1-E749-99C5-FB6FAE9417B9}"/>
              </a:ext>
            </a:extLst>
          </p:cNvPr>
          <p:cNvPicPr>
            <a:picLocks noChangeAspect="1"/>
          </p:cNvPicPr>
          <p:nvPr/>
        </p:nvPicPr>
        <p:blipFill>
          <a:blip r:embed="rId7"/>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3867122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To what extent are employees entitled to leave during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12" name="Content Placeholder 1"/>
          <p:cNvSpPr txBox="1">
            <a:spLocks/>
          </p:cNvSpPr>
          <p:nvPr/>
        </p:nvSpPr>
        <p:spPr>
          <a:xfrm>
            <a:off x="283309" y="1482076"/>
            <a:ext cx="11592740" cy="4350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sz="2400" dirty="0">
                <a:latin typeface="Garamond" panose="02020404030301010803" pitchFamily="18" charset="0"/>
                <a:ea typeface="Avenir Light" charset="0"/>
                <a:cs typeface="Avenir Light" charset="0"/>
              </a:rPr>
              <a:t>Leave laws in effect prior to the pandemic should still be adhered to. </a:t>
            </a:r>
          </a:p>
          <a:p>
            <a:pPr>
              <a:lnSpc>
                <a:spcPct val="120000"/>
              </a:lnSpc>
            </a:pPr>
            <a:r>
              <a:rPr lang="en-US" sz="2400" dirty="0">
                <a:latin typeface="Garamond" panose="02020404030301010803" pitchFamily="18" charset="0"/>
                <a:ea typeface="Avenir Light" charset="0"/>
                <a:cs typeface="Avenir Light" charset="0"/>
              </a:rPr>
              <a:t>New York City Paid Leave</a:t>
            </a:r>
          </a:p>
          <a:p>
            <a:pPr lvl="1">
              <a:lnSpc>
                <a:spcPct val="120000"/>
              </a:lnSpc>
            </a:pPr>
            <a:r>
              <a:rPr lang="en-US" sz="2000" dirty="0">
                <a:latin typeface="Garamond" panose="02020404030301010803" pitchFamily="18" charset="0"/>
                <a:ea typeface="Avenir Light" charset="0"/>
                <a:cs typeface="Avenir Light" charset="0"/>
              </a:rPr>
              <a:t>Employers with five or more employees who are employed for hire more than 80 hours a calendar year in New York City must provide </a:t>
            </a:r>
            <a:r>
              <a:rPr lang="en-US" sz="2000" b="1" dirty="0">
                <a:latin typeface="Garamond" panose="02020404030301010803" pitchFamily="18" charset="0"/>
                <a:ea typeface="Avenir Light" charset="0"/>
                <a:cs typeface="Avenir Light" charset="0"/>
              </a:rPr>
              <a:t>paid sick leave</a:t>
            </a:r>
            <a:r>
              <a:rPr lang="en-US" sz="2000" dirty="0">
                <a:latin typeface="Garamond" panose="02020404030301010803" pitchFamily="18" charset="0"/>
                <a:ea typeface="Avenir Light" charset="0"/>
                <a:cs typeface="Avenir Light" charset="0"/>
              </a:rPr>
              <a:t>.</a:t>
            </a:r>
          </a:p>
          <a:p>
            <a:pPr lvl="1">
              <a:lnSpc>
                <a:spcPct val="120000"/>
              </a:lnSpc>
            </a:pPr>
            <a:r>
              <a:rPr lang="en-US" sz="2000" dirty="0">
                <a:latin typeface="Garamond" panose="02020404030301010803" pitchFamily="18" charset="0"/>
                <a:ea typeface="Avenir Light" charset="0"/>
                <a:cs typeface="Avenir Light" charset="0"/>
              </a:rPr>
              <a:t>Employers with fewer than five employees must provide unpaid sick leave. Employers with one or more domestic workers who have worked for the employer for at least a year and who work more than 80 hours a calendar year must provide paid sick leave.</a:t>
            </a:r>
          </a:p>
          <a:p>
            <a:pPr lvl="1">
              <a:lnSpc>
                <a:spcPct val="120000"/>
              </a:lnSpc>
            </a:pPr>
            <a:r>
              <a:rPr lang="en-US" sz="2000" dirty="0">
                <a:latin typeface="Garamond" panose="02020404030301010803" pitchFamily="18" charset="0"/>
                <a:ea typeface="Avenir Light" charset="0"/>
                <a:cs typeface="Avenir Light" charset="0"/>
              </a:rPr>
              <a:t>Employers must give employees up to 40 hours of sick leave every calendar year</a:t>
            </a:r>
          </a:p>
          <a:p>
            <a:pPr lvl="1">
              <a:lnSpc>
                <a:spcPct val="120000"/>
              </a:lnSpc>
            </a:pPr>
            <a:r>
              <a:rPr lang="en-US" sz="2000" dirty="0">
                <a:latin typeface="Garamond" panose="02020404030301010803" pitchFamily="18" charset="0"/>
                <a:ea typeface="Avenir Light" charset="0"/>
                <a:cs typeface="Avenir Light" charset="0"/>
              </a:rPr>
              <a:t>Employees are not entitled to be paid for any accrued sick leave after a layoff. </a:t>
            </a:r>
          </a:p>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400" dirty="0">
              <a:latin typeface="Garamond" panose="02020404030301010803" pitchFamily="18" charset="0"/>
              <a:ea typeface="Avenir Light" charset="0"/>
              <a:cs typeface="Avenir Light" charset="0"/>
            </a:endParaRPr>
          </a:p>
        </p:txBody>
      </p:sp>
      <p:sp>
        <p:nvSpPr>
          <p:cNvPr id="2" name="Rectangle 1"/>
          <p:cNvSpPr/>
          <p:nvPr/>
        </p:nvSpPr>
        <p:spPr>
          <a:xfrm>
            <a:off x="8606190" y="5649506"/>
            <a:ext cx="3991261" cy="830997"/>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NYC Paid Sick Leave Law</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8" name="Picture 7">
            <a:extLst>
              <a:ext uri="{FF2B5EF4-FFF2-40B4-BE49-F238E27FC236}">
                <a16:creationId xmlns:a16="http://schemas.microsoft.com/office/drawing/2014/main" id="{A184EFE7-2772-5640-ACF0-FFEA207B720F}"/>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203762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To what extent are employees entitled to leave during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12" name="Content Placeholder 1"/>
          <p:cNvSpPr txBox="1">
            <a:spLocks/>
          </p:cNvSpPr>
          <p:nvPr/>
        </p:nvSpPr>
        <p:spPr>
          <a:xfrm>
            <a:off x="381120" y="1356118"/>
            <a:ext cx="10954962" cy="1112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b="1" dirty="0">
                <a:latin typeface="Garamond" panose="02020404030301010803" pitchFamily="18" charset="0"/>
                <a:ea typeface="Avenir Light" charset="0"/>
                <a:cs typeface="Avenir Light" charset="0"/>
              </a:rPr>
              <a:t>NEW FEDERAL AND STATE LAWS </a:t>
            </a:r>
          </a:p>
          <a:p>
            <a:pPr marL="0" indent="0" algn="ctr">
              <a:lnSpc>
                <a:spcPct val="100000"/>
              </a:lnSpc>
              <a:spcBef>
                <a:spcPts val="0"/>
              </a:spcBef>
              <a:buNone/>
            </a:pPr>
            <a:r>
              <a:rPr lang="en-US" sz="2400" dirty="0">
                <a:latin typeface="Garamond" panose="02020404030301010803" pitchFamily="18" charset="0"/>
                <a:ea typeface="Avenir Light" charset="0"/>
                <a:cs typeface="Avenir Light" charset="0"/>
              </a:rPr>
              <a:t>Designed to respond to coronavirus leave issues that current laws do not cover.</a:t>
            </a:r>
            <a:endParaRPr lang="en-US" sz="2400" b="1"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400"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299204" y="2314626"/>
            <a:ext cx="11224004" cy="4350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b="1" u="sng" dirty="0">
                <a:latin typeface="Garamond" panose="02020404030301010803" pitchFamily="18" charset="0"/>
                <a:ea typeface="Avenir Light" charset="0"/>
                <a:cs typeface="Avenir Light" charset="0"/>
              </a:rPr>
              <a:t>Federal Families First Coronavirus Act</a:t>
            </a:r>
            <a:endParaRPr lang="en-US" u="sng" dirty="0">
              <a:latin typeface="Garamond" panose="02020404030301010803" pitchFamily="18" charset="0"/>
              <a:ea typeface="Avenir Light" charset="0"/>
              <a:cs typeface="Avenir Light" charset="0"/>
            </a:endParaRPr>
          </a:p>
          <a:p>
            <a:pPr>
              <a:lnSpc>
                <a:spcPct val="100000"/>
              </a:lnSpc>
              <a:spcBef>
                <a:spcPts val="0"/>
              </a:spcBef>
            </a:pPr>
            <a:r>
              <a:rPr lang="en-US" dirty="0">
                <a:latin typeface="Garamond" panose="02020404030301010803" pitchFamily="18" charset="0"/>
                <a:ea typeface="Avenir Light" charset="0"/>
                <a:cs typeface="Avenir Light" charset="0"/>
              </a:rPr>
              <a:t>Effective 4/2/20 - 12/31/2020.</a:t>
            </a:r>
          </a:p>
          <a:p>
            <a:pPr>
              <a:lnSpc>
                <a:spcPct val="100000"/>
              </a:lnSpc>
              <a:spcBef>
                <a:spcPts val="0"/>
              </a:spcBef>
            </a:pPr>
            <a:r>
              <a:rPr lang="en-US" dirty="0">
                <a:latin typeface="Garamond" panose="02020404030301010803" pitchFamily="18" charset="0"/>
                <a:ea typeface="Avenir Light" charset="0"/>
                <a:cs typeface="Avenir Light" charset="0"/>
              </a:rPr>
              <a:t>Applicable to any business with less than 500 employees</a:t>
            </a:r>
          </a:p>
          <a:p>
            <a:pPr marL="228600" lvl="1">
              <a:lnSpc>
                <a:spcPct val="100000"/>
              </a:lnSpc>
              <a:spcBef>
                <a:spcPts val="0"/>
              </a:spcBef>
            </a:pPr>
            <a:r>
              <a:rPr lang="en-US" sz="2800" dirty="0">
                <a:latin typeface="Garamond" panose="02020404030301010803" pitchFamily="18" charset="0"/>
                <a:ea typeface="Avenir Light" charset="0"/>
                <a:cs typeface="Avenir Light" charset="0"/>
              </a:rPr>
              <a:t>Provides for paid and unpaid family leave for lack of child care coverage due to the pandemic.</a:t>
            </a:r>
          </a:p>
          <a:p>
            <a:pPr marL="228600" lvl="1">
              <a:lnSpc>
                <a:spcPct val="100000"/>
              </a:lnSpc>
              <a:spcBef>
                <a:spcPts val="0"/>
              </a:spcBef>
            </a:pPr>
            <a:r>
              <a:rPr lang="en-US" sz="2800" dirty="0">
                <a:latin typeface="Garamond" panose="02020404030301010803" pitchFamily="18" charset="0"/>
                <a:ea typeface="Avenir Light" charset="0"/>
                <a:cs typeface="Avenir Light" charset="0"/>
              </a:rPr>
              <a:t>The law provides the Secretary of Labor with authority to exempt employers with less than 50 employees and some healthcare workers.  </a:t>
            </a:r>
          </a:p>
        </p:txBody>
      </p:sp>
      <p:pic>
        <p:nvPicPr>
          <p:cNvPr id="15"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606190" y="5649506"/>
            <a:ext cx="3991261" cy="830997"/>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DOL Guidance on Federal Leave Law</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11" name="Picture 10">
            <a:extLst>
              <a:ext uri="{FF2B5EF4-FFF2-40B4-BE49-F238E27FC236}">
                <a16:creationId xmlns:a16="http://schemas.microsoft.com/office/drawing/2014/main" id="{BD401152-A7F2-1E4D-BE4D-E4E135F04A7A}"/>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3793532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688536"/>
            <a:ext cx="10515600" cy="2523351"/>
          </a:xfrm>
        </p:spPr>
        <p:txBody>
          <a:bodyPr>
            <a:normAutofit fontScale="55000" lnSpcReduction="20000"/>
          </a:bodyPr>
          <a:lstStyle/>
          <a:p>
            <a:pPr marL="0" indent="0" algn="ctr">
              <a:buNone/>
            </a:pPr>
            <a:r>
              <a:rPr lang="en-US" sz="8800" dirty="0">
                <a:latin typeface="Garamond" panose="02020404030301010803" pitchFamily="18" charset="0"/>
                <a:ea typeface="Avenir Light" charset="0"/>
                <a:cs typeface="Avenir Light" charset="0"/>
              </a:rPr>
              <a:t>Attendee Questions may be submitted via email:</a:t>
            </a:r>
          </a:p>
          <a:p>
            <a:pPr marL="0" indent="0" algn="ctr">
              <a:buNone/>
            </a:pPr>
            <a:endParaRPr lang="en-US" sz="8800" dirty="0">
              <a:latin typeface="Garamond" panose="02020404030301010803" pitchFamily="18" charset="0"/>
              <a:ea typeface="Avenir Light" charset="0"/>
              <a:cs typeface="Avenir Light" charset="0"/>
            </a:endParaRPr>
          </a:p>
          <a:p>
            <a:pPr marL="0" indent="0" algn="ctr">
              <a:buNone/>
            </a:pPr>
            <a:r>
              <a:rPr lang="en-US" sz="8800" dirty="0" err="1">
                <a:latin typeface="Garamond" panose="02020404030301010803" pitchFamily="18" charset="0"/>
                <a:ea typeface="Avenir Light" charset="0"/>
                <a:cs typeface="Avenir Light" charset="0"/>
                <a:hlinkClick r:id="rId3"/>
              </a:rPr>
              <a:t>MFeldman@FK.Law</a:t>
            </a:r>
            <a:r>
              <a:rPr lang="en-US" sz="8800" b="1" dirty="0">
                <a:latin typeface="Garamond" panose="02020404030301010803" pitchFamily="18" charset="0"/>
                <a:ea typeface="Avenir Light" charset="0"/>
                <a:cs typeface="Avenir Light" charset="0"/>
              </a:rPr>
              <a:t> </a:t>
            </a:r>
          </a:p>
          <a:p>
            <a:pPr marL="0" indent="0" algn="ctr">
              <a:buNone/>
            </a:pPr>
            <a:endParaRPr lang="en-US" sz="8800" b="1" dirty="0">
              <a:latin typeface="Garamond" panose="02020404030301010803" pitchFamily="18" charset="0"/>
              <a:ea typeface="Avenir Light" charset="0"/>
              <a:cs typeface="Avenir Light" charset="0"/>
            </a:endParaRPr>
          </a:p>
        </p:txBody>
      </p:sp>
      <p:pic>
        <p:nvPicPr>
          <p:cNvPr id="7" name="Picture 3" descr="G:\WP\BROCHURE\TW-Feldman_Kieffer-Logo_Files\TW-Feldman_Kieffer-Logo-Print.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5790" y="394230"/>
            <a:ext cx="6150839" cy="119690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txBox="1">
            <a:spLocks/>
          </p:cNvSpPr>
          <p:nvPr/>
        </p:nvSpPr>
        <p:spPr>
          <a:xfrm>
            <a:off x="82591" y="6300436"/>
            <a:ext cx="4266386" cy="453484"/>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800" dirty="0">
                <a:latin typeface="Garamond" panose="02020404030301010803" pitchFamily="18" charset="0"/>
                <a:ea typeface="Avenir Light" charset="0"/>
                <a:cs typeface="Avenir Light" charset="0"/>
              </a:rPr>
              <a:t> Matthew S. Feldman, Esq.</a:t>
            </a:r>
          </a:p>
          <a:p>
            <a:pPr marL="0" indent="0" algn="ctr">
              <a:buFont typeface="Arial" panose="020B0604020202020204" pitchFamily="34" charset="0"/>
              <a:buNone/>
            </a:pPr>
            <a:endParaRPr lang="en-US" sz="8800" dirty="0">
              <a:latin typeface="Garamond" panose="02020404030301010803" pitchFamily="18" charset="0"/>
              <a:ea typeface="Avenir Light" charset="0"/>
              <a:cs typeface="Avenir Light" charset="0"/>
            </a:endParaRPr>
          </a:p>
        </p:txBody>
      </p:sp>
      <p:pic>
        <p:nvPicPr>
          <p:cNvPr id="9" name="Picture 8">
            <a:extLst>
              <a:ext uri="{FF2B5EF4-FFF2-40B4-BE49-F238E27FC236}">
                <a16:creationId xmlns:a16="http://schemas.microsoft.com/office/drawing/2014/main" id="{E9497511-E836-1A4B-AFD6-22FBFB7F9324}"/>
              </a:ext>
            </a:extLst>
          </p:cNvPr>
          <p:cNvPicPr>
            <a:picLocks noChangeAspect="1"/>
          </p:cNvPicPr>
          <p:nvPr/>
        </p:nvPicPr>
        <p:blipFill>
          <a:blip r:embed="rId5"/>
          <a:stretch>
            <a:fillRect/>
          </a:stretch>
        </p:blipFill>
        <p:spPr>
          <a:xfrm>
            <a:off x="9422140" y="6035040"/>
            <a:ext cx="2698419" cy="789506"/>
          </a:xfrm>
          <a:prstGeom prst="rect">
            <a:avLst/>
          </a:prstGeom>
        </p:spPr>
      </p:pic>
    </p:spTree>
    <p:extLst>
      <p:ext uri="{BB962C8B-B14F-4D97-AF65-F5344CB8AC3E}">
        <p14:creationId xmlns:p14="http://schemas.microsoft.com/office/powerpoint/2010/main" val="2592940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To what extent are employees entitled to leave during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12" name="Content Placeholder 1"/>
          <p:cNvSpPr txBox="1">
            <a:spLocks/>
          </p:cNvSpPr>
          <p:nvPr/>
        </p:nvSpPr>
        <p:spPr>
          <a:xfrm>
            <a:off x="381120" y="1356118"/>
            <a:ext cx="10954962" cy="1112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b="1" dirty="0">
                <a:latin typeface="Garamond" panose="02020404030301010803" pitchFamily="18" charset="0"/>
                <a:ea typeface="Avenir Light" charset="0"/>
                <a:cs typeface="Avenir Light" charset="0"/>
              </a:rPr>
              <a:t>NEW FEDERAL AND STATE LAWS </a:t>
            </a:r>
          </a:p>
          <a:p>
            <a:pPr marL="0" indent="0" algn="ctr">
              <a:lnSpc>
                <a:spcPct val="100000"/>
              </a:lnSpc>
              <a:spcBef>
                <a:spcPts val="0"/>
              </a:spcBef>
              <a:buNone/>
            </a:pPr>
            <a:r>
              <a:rPr lang="en-US" sz="2400" dirty="0">
                <a:latin typeface="Garamond" panose="02020404030301010803" pitchFamily="18" charset="0"/>
                <a:ea typeface="Avenir Light" charset="0"/>
                <a:cs typeface="Avenir Light" charset="0"/>
              </a:rPr>
              <a:t>Designed to respond to coronavirus leave issues that current laws do not cover.</a:t>
            </a:r>
            <a:endParaRPr lang="en-US" sz="2400" b="1"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400"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246599" y="2314626"/>
            <a:ext cx="11224004" cy="4350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u="sng" dirty="0">
                <a:latin typeface="Garamond" panose="02020404030301010803" pitchFamily="18" charset="0"/>
                <a:ea typeface="Avenir Light" charset="0"/>
                <a:cs typeface="Avenir Light" charset="0"/>
              </a:rPr>
              <a:t>Federal Emergency Paid Sick Leave for COVID-19</a:t>
            </a:r>
            <a:endParaRPr lang="en-US" sz="2400" u="sng" dirty="0">
              <a:latin typeface="Garamond" panose="02020404030301010803" pitchFamily="18" charset="0"/>
              <a:ea typeface="Avenir Light" charset="0"/>
              <a:cs typeface="Avenir Light" charset="0"/>
            </a:endParaRPr>
          </a:p>
          <a:p>
            <a:pPr>
              <a:lnSpc>
                <a:spcPct val="100000"/>
              </a:lnSpc>
              <a:spcBef>
                <a:spcPts val="0"/>
              </a:spcBef>
            </a:pPr>
            <a:r>
              <a:rPr lang="en-US" sz="2200" dirty="0">
                <a:latin typeface="Garamond" panose="02020404030301010803" pitchFamily="18" charset="0"/>
                <a:ea typeface="Avenir Light" charset="0"/>
                <a:cs typeface="Avenir Light" charset="0"/>
              </a:rPr>
              <a:t>Effective 4/2/20 - 12/31/2020.</a:t>
            </a:r>
          </a:p>
          <a:p>
            <a:pPr>
              <a:lnSpc>
                <a:spcPct val="100000"/>
              </a:lnSpc>
              <a:spcBef>
                <a:spcPts val="0"/>
              </a:spcBef>
            </a:pPr>
            <a:r>
              <a:rPr lang="en-US" sz="2200" dirty="0">
                <a:latin typeface="Garamond" panose="02020404030301010803" pitchFamily="18" charset="0"/>
                <a:ea typeface="Avenir Light" charset="0"/>
                <a:cs typeface="Avenir Light" charset="0"/>
              </a:rPr>
              <a:t>Applicable to any business with less than 500 employees</a:t>
            </a:r>
          </a:p>
          <a:p>
            <a:pPr marL="228600" lvl="1">
              <a:lnSpc>
                <a:spcPct val="100000"/>
              </a:lnSpc>
              <a:spcBef>
                <a:spcPts val="0"/>
              </a:spcBef>
            </a:pPr>
            <a:r>
              <a:rPr lang="en-US" sz="2200" dirty="0">
                <a:latin typeface="Garamond" panose="02020404030301010803" pitchFamily="18" charset="0"/>
                <a:ea typeface="Avenir Light" charset="0"/>
                <a:cs typeface="Avenir Light" charset="0"/>
              </a:rPr>
              <a:t>Provides leave for both paid and unpaid family leave for employees who:</a:t>
            </a:r>
          </a:p>
          <a:p>
            <a:pPr marL="800100" lvl="2" indent="-342900">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Are caring for a child if childcare is no longer available because of the pandemic.</a:t>
            </a:r>
          </a:p>
          <a:p>
            <a:pPr marL="800100" lvl="2" indent="-342900">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have been placed in quarantine or isolation.</a:t>
            </a:r>
          </a:p>
          <a:p>
            <a:pPr marL="800100" lvl="2" indent="-342900">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have tested positive for COVID-19 </a:t>
            </a:r>
          </a:p>
          <a:p>
            <a:pPr marL="800100" lvl="2" indent="-342900">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Exhibit symptoms of COVID-19 and is seeking medical attention.</a:t>
            </a:r>
          </a:p>
          <a:p>
            <a:pPr marL="800100" lvl="2" indent="-342900">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caring for family members with COVID-19 or who are isolated/quarantined.</a:t>
            </a:r>
            <a:endParaRPr lang="en-US" sz="2400" dirty="0">
              <a:latin typeface="Garamond" panose="02020404030301010803" pitchFamily="18" charset="0"/>
              <a:ea typeface="Avenir Light" charset="0"/>
              <a:cs typeface="Avenir Light" charset="0"/>
            </a:endParaRPr>
          </a:p>
        </p:txBody>
      </p:sp>
      <p:pic>
        <p:nvPicPr>
          <p:cNvPr id="15"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606190" y="5649506"/>
            <a:ext cx="3991261" cy="830997"/>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DOL Guidance on Federal Leave Law</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11" name="Picture 10">
            <a:extLst>
              <a:ext uri="{FF2B5EF4-FFF2-40B4-BE49-F238E27FC236}">
                <a16:creationId xmlns:a16="http://schemas.microsoft.com/office/drawing/2014/main" id="{688CE116-CF86-DD48-B506-7A2B3FFE01B9}"/>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2886351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To what extent are employees entitled to leave during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11" name="Content Placeholder 1"/>
          <p:cNvSpPr txBox="1">
            <a:spLocks/>
          </p:cNvSpPr>
          <p:nvPr/>
        </p:nvSpPr>
        <p:spPr>
          <a:xfrm>
            <a:off x="283312" y="1500025"/>
            <a:ext cx="11283082" cy="456189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u="sng" dirty="0">
                <a:latin typeface="Garamond" panose="02020404030301010803" pitchFamily="18" charset="0"/>
                <a:ea typeface="Avenir Light" charset="0"/>
                <a:cs typeface="Avenir Light" charset="0"/>
              </a:rPr>
              <a:t>New York Coronavirus Response Act</a:t>
            </a:r>
            <a:endParaRPr lang="en-US" sz="2400" u="sng" dirty="0">
              <a:latin typeface="Garamond" panose="02020404030301010803" pitchFamily="18" charset="0"/>
              <a:ea typeface="Avenir Light" charset="0"/>
              <a:cs typeface="Avenir Light" charset="0"/>
            </a:endParaRPr>
          </a:p>
          <a:p>
            <a:pPr>
              <a:lnSpc>
                <a:spcPct val="100000"/>
              </a:lnSpc>
              <a:spcBef>
                <a:spcPts val="0"/>
              </a:spcBef>
            </a:pPr>
            <a:r>
              <a:rPr lang="en-US" sz="2200" dirty="0">
                <a:latin typeface="Garamond" panose="02020404030301010803" pitchFamily="18" charset="0"/>
                <a:ea typeface="Avenir Light" charset="0"/>
                <a:cs typeface="Avenir Light" charset="0"/>
              </a:rPr>
              <a:t>Effective 3/18/20</a:t>
            </a:r>
          </a:p>
          <a:p>
            <a:pPr>
              <a:lnSpc>
                <a:spcPct val="100000"/>
              </a:lnSpc>
              <a:spcBef>
                <a:spcPts val="0"/>
              </a:spcBef>
            </a:pPr>
            <a:r>
              <a:rPr lang="en-US" sz="2200" dirty="0">
                <a:latin typeface="Garamond" panose="02020404030301010803" pitchFamily="18" charset="0"/>
                <a:ea typeface="Avenir Light" charset="0"/>
                <a:cs typeface="Avenir Light" charset="0"/>
              </a:rPr>
              <a:t>Applicable to all employers with at least one employee. </a:t>
            </a:r>
          </a:p>
          <a:p>
            <a:pPr>
              <a:lnSpc>
                <a:spcPct val="100000"/>
              </a:lnSpc>
              <a:spcBef>
                <a:spcPts val="0"/>
              </a:spcBef>
            </a:pPr>
            <a:r>
              <a:rPr lang="en-US" sz="2200" dirty="0">
                <a:latin typeface="Garamond" panose="02020404030301010803" pitchFamily="18" charset="0"/>
                <a:ea typeface="Avenir Light" charset="0"/>
                <a:cs typeface="Avenir Light" charset="0"/>
              </a:rPr>
              <a:t>Amount of leave depends on the number of employees. </a:t>
            </a:r>
          </a:p>
          <a:p>
            <a:pPr marL="228600" lvl="1">
              <a:lnSpc>
                <a:spcPct val="100000"/>
              </a:lnSpc>
              <a:spcBef>
                <a:spcPts val="0"/>
              </a:spcBef>
            </a:pPr>
            <a:r>
              <a:rPr lang="en-US" sz="2200" dirty="0">
                <a:latin typeface="Garamond" panose="02020404030301010803" pitchFamily="18" charset="0"/>
                <a:ea typeface="Avenir Light" charset="0"/>
                <a:cs typeface="Avenir Light" charset="0"/>
              </a:rPr>
              <a:t>Provides leave for both paid and unpaid family leave for employees who:</a:t>
            </a:r>
          </a:p>
          <a:p>
            <a:pPr marL="800100" lvl="2" indent="-342900">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Are caring for a child who is subject to a quarantine or isolation order. Lack of childcare is not covered.</a:t>
            </a:r>
          </a:p>
          <a:p>
            <a:pPr marL="800100" lvl="2" indent="-342900">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has been ordered to self-quarantine or isolate.</a:t>
            </a:r>
          </a:p>
          <a:p>
            <a:pPr marL="800100" lvl="2" indent="-342900">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Employees who are positive for COVID-19 </a:t>
            </a:r>
          </a:p>
          <a:p>
            <a:pPr marL="800100" lvl="2" indent="-342900">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Employees who care for family members with COVID-19 or who are isolated/quarantined </a:t>
            </a:r>
          </a:p>
          <a:p>
            <a:pPr marL="342900" lvl="1" indent="-342900">
              <a:lnSpc>
                <a:spcPct val="100000"/>
              </a:lnSpc>
              <a:spcBef>
                <a:spcPts val="0"/>
              </a:spcBef>
              <a:buFont typeface="Courier New" panose="02070309020205020404" pitchFamily="49" charset="0"/>
              <a:buChar char="o"/>
            </a:pPr>
            <a:r>
              <a:rPr lang="en-US" sz="2600" dirty="0">
                <a:latin typeface="Garamond" panose="02020404030301010803" pitchFamily="18" charset="0"/>
                <a:ea typeface="Avenir Light" charset="0"/>
                <a:cs typeface="Avenir Light" charset="0"/>
              </a:rPr>
              <a:t>This leave is in addition to an employee’s accrued sick leave provided by the employer’s policy.</a:t>
            </a:r>
          </a:p>
          <a:p>
            <a:pPr marL="228600" lvl="1">
              <a:lnSpc>
                <a:spcPct val="100000"/>
              </a:lnSpc>
              <a:spcBef>
                <a:spcPts val="0"/>
              </a:spcBef>
            </a:pPr>
            <a:r>
              <a:rPr lang="en-US" sz="2200" dirty="0">
                <a:latin typeface="Garamond" panose="02020404030301010803" pitchFamily="18" charset="0"/>
                <a:ea typeface="Avenir Light" charset="0"/>
                <a:cs typeface="Avenir Light" charset="0"/>
              </a:rPr>
              <a:t>Leave provided under the state bill cannot be offered  “in addition to” federal benefits. The leave should only be offered to offset the difference of any benefits offered by the federal government.</a:t>
            </a:r>
          </a:p>
          <a:p>
            <a:pPr marL="228600" lvl="1">
              <a:lnSpc>
                <a:spcPct val="100000"/>
              </a:lnSpc>
              <a:spcBef>
                <a:spcPts val="0"/>
              </a:spcBef>
            </a:pPr>
            <a:r>
              <a:rPr lang="en-US" sz="2200" dirty="0">
                <a:latin typeface="Garamond" panose="02020404030301010803" pitchFamily="18" charset="0"/>
                <a:ea typeface="Avenir Light" charset="0"/>
                <a:cs typeface="Avenir Light" charset="0"/>
              </a:rPr>
              <a:t>Leave does not apply to businesses that shut down due to the pandemic. </a:t>
            </a: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8606190" y="5833942"/>
            <a:ext cx="3991261" cy="830997"/>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NYS  Guidance on State Leave Law</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9" name="Picture 8">
            <a:extLst>
              <a:ext uri="{FF2B5EF4-FFF2-40B4-BE49-F238E27FC236}">
                <a16:creationId xmlns:a16="http://schemas.microsoft.com/office/drawing/2014/main" id="{1359CB39-6B60-DA40-9E1C-CDE3023688FA}"/>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4042230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To what extent are employees entitled to leave during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12" name="Content Placeholder 1"/>
          <p:cNvSpPr txBox="1">
            <a:spLocks/>
          </p:cNvSpPr>
          <p:nvPr/>
        </p:nvSpPr>
        <p:spPr>
          <a:xfrm>
            <a:off x="283309" y="1482076"/>
            <a:ext cx="10954962" cy="816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dirty="0">
                <a:latin typeface="Garamond" panose="02020404030301010803" pitchFamily="18" charset="0"/>
                <a:ea typeface="Avenir Light" charset="0"/>
                <a:cs typeface="Avenir Light" charset="0"/>
              </a:rPr>
              <a:t>Leave not protected by the new federal and state leave laws: </a:t>
            </a:r>
          </a:p>
          <a:p>
            <a:pPr marL="457200" lvl="1" indent="0">
              <a:lnSpc>
                <a:spcPct val="100000"/>
              </a:lnSpc>
              <a:spcBef>
                <a:spcPts val="0"/>
              </a:spcBef>
              <a:buNone/>
            </a:pPr>
            <a:endParaRPr lang="en-US" sz="2000" dirty="0">
              <a:latin typeface="Garamond" panose="02020404030301010803" pitchFamily="18" charset="0"/>
              <a:ea typeface="Avenir Light" charset="0"/>
              <a:cs typeface="Avenir Light" charset="0"/>
            </a:endParaRPr>
          </a:p>
          <a:p>
            <a:pPr marL="457200" indent="-457200">
              <a:lnSpc>
                <a:spcPct val="100000"/>
              </a:lnSpc>
              <a:spcBef>
                <a:spcPts val="0"/>
              </a:spcBef>
              <a:buAutoNum type="arabicPeriod"/>
            </a:pPr>
            <a:endParaRPr lang="en-US" sz="2000" b="1" i="1" dirty="0">
              <a:solidFill>
                <a:srgbClr val="FF0000"/>
              </a:solidFill>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747757" y="1938520"/>
            <a:ext cx="10716483" cy="989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lnSpc>
                <a:spcPct val="100000"/>
              </a:lnSpc>
              <a:spcBef>
                <a:spcPts val="0"/>
              </a:spcBef>
            </a:pPr>
            <a:endParaRPr lang="en-US" sz="2000" dirty="0">
              <a:latin typeface="Garamond" panose="02020404030301010803" pitchFamily="18" charset="0"/>
              <a:ea typeface="Avenir Light" charset="0"/>
              <a:cs typeface="Avenir Light" charset="0"/>
            </a:endParaRPr>
          </a:p>
          <a:p>
            <a:pPr marL="457200" indent="-457200">
              <a:lnSpc>
                <a:spcPct val="100000"/>
              </a:lnSpc>
              <a:spcBef>
                <a:spcPts val="0"/>
              </a:spcBef>
              <a:buAutoNum type="arabicPeriod"/>
            </a:pPr>
            <a:endParaRPr lang="en-US" sz="2000" b="1" i="1" dirty="0">
              <a:solidFill>
                <a:srgbClr val="FF0000"/>
              </a:solidFill>
              <a:latin typeface="Garamond" panose="02020404030301010803" pitchFamily="18" charset="0"/>
              <a:ea typeface="Avenir Light" charset="0"/>
              <a:cs typeface="Avenir Light" charset="0"/>
            </a:endParaRPr>
          </a:p>
        </p:txBody>
      </p:sp>
      <p:sp>
        <p:nvSpPr>
          <p:cNvPr id="14" name="Content Placeholder 1"/>
          <p:cNvSpPr txBox="1">
            <a:spLocks/>
          </p:cNvSpPr>
          <p:nvPr/>
        </p:nvSpPr>
        <p:spPr>
          <a:xfrm>
            <a:off x="1163816" y="3768984"/>
            <a:ext cx="10343502" cy="581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endParaRPr lang="en-US" sz="2200" dirty="0">
              <a:latin typeface="Garamond" panose="02020404030301010803" pitchFamily="18" charset="0"/>
              <a:ea typeface="Avenir Light" charset="0"/>
              <a:cs typeface="Avenir Light" charset="0"/>
            </a:endParaRPr>
          </a:p>
          <a:p>
            <a:pPr lvl="1">
              <a:lnSpc>
                <a:spcPct val="100000"/>
              </a:lnSpc>
              <a:spcBef>
                <a:spcPts val="0"/>
              </a:spcBef>
            </a:pPr>
            <a:endParaRPr lang="en-US" sz="2000" dirty="0">
              <a:latin typeface="Garamond" panose="02020404030301010803" pitchFamily="18" charset="0"/>
              <a:ea typeface="Avenir Light" charset="0"/>
              <a:cs typeface="Avenir Light" charset="0"/>
            </a:endParaRPr>
          </a:p>
          <a:p>
            <a:pPr marL="914400" lvl="1" indent="-457200">
              <a:lnSpc>
                <a:spcPct val="100000"/>
              </a:lnSpc>
              <a:spcBef>
                <a:spcPts val="0"/>
              </a:spcBef>
              <a:buAutoNum type="arabicPeriod"/>
            </a:pPr>
            <a:endParaRPr lang="en-US" sz="2000" dirty="0">
              <a:latin typeface="Garamond" panose="02020404030301010803" pitchFamily="18" charset="0"/>
              <a:ea typeface="Avenir Light" charset="0"/>
              <a:cs typeface="Avenir Light" charset="0"/>
            </a:endParaRPr>
          </a:p>
          <a:p>
            <a:pPr marL="457200" indent="-457200">
              <a:lnSpc>
                <a:spcPct val="100000"/>
              </a:lnSpc>
              <a:spcBef>
                <a:spcPts val="0"/>
              </a:spcBef>
              <a:buAutoNum type="arabicPeriod"/>
            </a:pPr>
            <a:endParaRPr lang="en-US" sz="2000" b="1" i="1" dirty="0">
              <a:solidFill>
                <a:srgbClr val="FF0000"/>
              </a:solidFill>
              <a:latin typeface="Garamond" panose="02020404030301010803" pitchFamily="18" charset="0"/>
              <a:ea typeface="Avenir Light" charset="0"/>
              <a:cs typeface="Avenir Light" charset="0"/>
            </a:endParaRPr>
          </a:p>
        </p:txBody>
      </p:sp>
      <p:pic>
        <p:nvPicPr>
          <p:cNvPr id="16"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
          <p:cNvSpPr txBox="1">
            <a:spLocks/>
          </p:cNvSpPr>
          <p:nvPr/>
        </p:nvSpPr>
        <p:spPr>
          <a:xfrm>
            <a:off x="692770" y="1938520"/>
            <a:ext cx="11293284" cy="38691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00000"/>
              </a:lnSpc>
              <a:spcBef>
                <a:spcPts val="0"/>
              </a:spcBef>
              <a:buFont typeface="Arial"/>
              <a:buAutoNum type="arabicPeriod"/>
            </a:pPr>
            <a:r>
              <a:rPr lang="en-US" sz="2400" dirty="0">
                <a:latin typeface="Garamond" panose="02020404030301010803" pitchFamily="18" charset="0"/>
                <a:ea typeface="Avenir Light" charset="0"/>
                <a:cs typeface="Avenir Light" charset="0"/>
              </a:rPr>
              <a:t>Employees who can work remotely.</a:t>
            </a:r>
          </a:p>
          <a:p>
            <a:pPr marL="457200" indent="-457200">
              <a:lnSpc>
                <a:spcPct val="100000"/>
              </a:lnSpc>
              <a:spcBef>
                <a:spcPts val="0"/>
              </a:spcBef>
              <a:buAutoNum type="arabicPeriod"/>
            </a:pPr>
            <a:r>
              <a:rPr lang="en-US" sz="2400" dirty="0">
                <a:latin typeface="Garamond" panose="02020404030301010803" pitchFamily="18" charset="0"/>
                <a:ea typeface="Avenir Light" charset="0"/>
                <a:cs typeface="Avenir Light" charset="0"/>
              </a:rPr>
              <a:t>An employee who requests leave due to fear of contracting the virus. </a:t>
            </a:r>
          </a:p>
          <a:p>
            <a:pPr lvl="2">
              <a:lnSpc>
                <a:spcPct val="100000"/>
              </a:lnSpc>
              <a:spcBef>
                <a:spcPts val="0"/>
              </a:spcBef>
            </a:pPr>
            <a:r>
              <a:rPr lang="en-US" dirty="0">
                <a:latin typeface="Garamond" panose="02020404030301010803" pitchFamily="18" charset="0"/>
                <a:ea typeface="Avenir Light" charset="0"/>
                <a:cs typeface="Avenir Light" charset="0"/>
              </a:rPr>
              <a:t>If an employee has an underlying illness, engage in the interactive process required by the ADA.</a:t>
            </a:r>
          </a:p>
          <a:p>
            <a:pPr marL="457200" indent="-457200">
              <a:lnSpc>
                <a:spcPct val="100000"/>
              </a:lnSpc>
              <a:spcBef>
                <a:spcPts val="0"/>
              </a:spcBef>
              <a:buAutoNum type="arabicPeriod"/>
            </a:pPr>
            <a:r>
              <a:rPr lang="en-US" sz="2400" dirty="0">
                <a:latin typeface="Garamond" panose="02020404030301010803" pitchFamily="18" charset="0"/>
                <a:ea typeface="Avenir Light" charset="0"/>
                <a:cs typeface="Avenir Light" charset="0"/>
              </a:rPr>
              <a:t>An employee who is no longer working because of Governor Cuomo’s order to reduce non-essential work force by 100%. </a:t>
            </a:r>
          </a:p>
          <a:p>
            <a:pPr lvl="2">
              <a:lnSpc>
                <a:spcPct val="100000"/>
              </a:lnSpc>
              <a:spcBef>
                <a:spcPts val="0"/>
              </a:spcBef>
            </a:pPr>
            <a:r>
              <a:rPr lang="en-US" dirty="0">
                <a:latin typeface="Garamond" panose="02020404030301010803" pitchFamily="18" charset="0"/>
                <a:ea typeface="Avenir Light" charset="0"/>
                <a:cs typeface="Avenir Light" charset="0"/>
              </a:rPr>
              <a:t>Quarantine and isolation, as defined in law and jurisprudence, involve orders affecting individuals, and not the shut-down of businesses</a:t>
            </a:r>
            <a:endParaRPr lang="en-US" sz="2400" dirty="0">
              <a:latin typeface="Garamond" panose="02020404030301010803" pitchFamily="18" charset="0"/>
              <a:ea typeface="Avenir Light" charset="0"/>
              <a:cs typeface="Avenir Light" charset="0"/>
            </a:endParaRPr>
          </a:p>
          <a:p>
            <a:pPr marL="457200" indent="-457200">
              <a:lnSpc>
                <a:spcPct val="100000"/>
              </a:lnSpc>
              <a:spcBef>
                <a:spcPts val="0"/>
              </a:spcBef>
              <a:buAutoNum type="arabicPeriod"/>
            </a:pPr>
            <a:r>
              <a:rPr lang="en-US" sz="2400" dirty="0">
                <a:latin typeface="Garamond" panose="02020404030301010803" pitchFamily="18" charset="0"/>
                <a:ea typeface="Avenir Light" charset="0"/>
                <a:cs typeface="Avenir Light" charset="0"/>
              </a:rPr>
              <a:t>The Secretary of Labor may provide exceptions to the childcare portion of the federal law where providing leave would “jeopardize the viability of the business.” However, no guidance has been issued as to what “viability” means. </a:t>
            </a:r>
          </a:p>
        </p:txBody>
      </p:sp>
      <p:pic>
        <p:nvPicPr>
          <p:cNvPr id="11" name="Picture 10">
            <a:extLst>
              <a:ext uri="{FF2B5EF4-FFF2-40B4-BE49-F238E27FC236}">
                <a16:creationId xmlns:a16="http://schemas.microsoft.com/office/drawing/2014/main" id="{575BD752-FE94-7843-BDA4-05D42D7BBAE3}"/>
              </a:ext>
            </a:extLst>
          </p:cNvPr>
          <p:cNvPicPr>
            <a:picLocks noChangeAspect="1"/>
          </p:cNvPicPr>
          <p:nvPr/>
        </p:nvPicPr>
        <p:blipFill>
          <a:blip r:embed="rId4"/>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2203112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many days of leave are employees entitled to?</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398207" y="1356853"/>
            <a:ext cx="11176106" cy="468035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600" dirty="0">
                <a:latin typeface="Garamond" panose="02020404030301010803" pitchFamily="18" charset="0"/>
                <a:ea typeface="Avenir Light" charset="0"/>
                <a:cs typeface="Avenir Light" charset="0"/>
              </a:rPr>
              <a:t>Employers must permit employees to use the new paid sick time before any other leave provided by the employer.</a:t>
            </a:r>
          </a:p>
          <a:p>
            <a:pPr marL="0" indent="0">
              <a:lnSpc>
                <a:spcPct val="100000"/>
              </a:lnSpc>
              <a:spcBef>
                <a:spcPts val="0"/>
              </a:spcBef>
              <a:buNone/>
            </a:pPr>
            <a:endParaRPr lang="en-US" sz="2600" dirty="0">
              <a:latin typeface="Garamond" panose="02020404030301010803" pitchFamily="18" charset="0"/>
              <a:ea typeface="Avenir Light" charset="0"/>
              <a:cs typeface="Avenir Light" charset="0"/>
            </a:endParaRPr>
          </a:p>
          <a:p>
            <a:pPr marL="0" indent="0">
              <a:lnSpc>
                <a:spcPct val="100000"/>
              </a:lnSpc>
              <a:spcBef>
                <a:spcPts val="0"/>
              </a:spcBef>
              <a:buNone/>
            </a:pPr>
            <a:r>
              <a:rPr lang="en-US" sz="3100" b="1" u="sng" dirty="0">
                <a:latin typeface="Garamond" panose="02020404030301010803" pitchFamily="18" charset="0"/>
                <a:ea typeface="Avenir Light" charset="0"/>
                <a:cs typeface="Avenir Light" charset="0"/>
              </a:rPr>
              <a:t>Under the Federal Law:</a:t>
            </a:r>
          </a:p>
          <a:p>
            <a:pPr fontAlgn="t"/>
            <a:r>
              <a:rPr lang="en-US" sz="3000" i="1" dirty="0">
                <a:latin typeface="Garamond" panose="02020404030301010803" pitchFamily="18" charset="0"/>
              </a:rPr>
              <a:t>Two weeks (up to 80 hours) of </a:t>
            </a:r>
            <a:r>
              <a:rPr lang="en-US" sz="3000" b="1" i="1" dirty="0">
                <a:latin typeface="Garamond" panose="02020404030301010803" pitchFamily="18" charset="0"/>
              </a:rPr>
              <a:t>paid sick time</a:t>
            </a:r>
            <a:r>
              <a:rPr lang="en-US" sz="3000" i="1" dirty="0">
                <a:latin typeface="Garamond" panose="02020404030301010803" pitchFamily="18" charset="0"/>
              </a:rPr>
              <a:t> at the employee’s regular rate of pay</a:t>
            </a:r>
            <a:r>
              <a:rPr lang="en-US" sz="3000" dirty="0">
                <a:latin typeface="Garamond" panose="02020404030301010803" pitchFamily="18" charset="0"/>
              </a:rPr>
              <a:t> where the employee is unable to work because the employee is quarantined (pursuant to Federal, State, or local government order or advice of a health care provider), and/or experiencing COVID-19 symptoms and seeking a medical diagnosis; or</a:t>
            </a:r>
          </a:p>
          <a:p>
            <a:pPr fontAlgn="t"/>
            <a:r>
              <a:rPr lang="en-US" sz="3000" i="1" dirty="0">
                <a:latin typeface="Garamond" panose="02020404030301010803" pitchFamily="18" charset="0"/>
              </a:rPr>
              <a:t>Two weeks (up to 80 hours) of </a:t>
            </a:r>
            <a:r>
              <a:rPr lang="en-US" sz="3000" b="1" i="1" dirty="0">
                <a:latin typeface="Garamond" panose="02020404030301010803" pitchFamily="18" charset="0"/>
              </a:rPr>
              <a:t>paid sick time</a:t>
            </a:r>
            <a:r>
              <a:rPr lang="en-US" sz="3000" i="1" dirty="0">
                <a:latin typeface="Garamond" panose="02020404030301010803" pitchFamily="18" charset="0"/>
              </a:rPr>
              <a:t> at two-thirds the employee’s regular rate of pay</a:t>
            </a:r>
            <a:r>
              <a:rPr lang="en-US" sz="3000" dirty="0">
                <a:latin typeface="Garamond" panose="02020404030301010803" pitchFamily="18" charset="0"/>
              </a:rPr>
              <a:t> because the employee is unable to work because of a bona fide need to care for an individual subject to quarantine (pursuant to Federal, State, or local government order or advice of a health care provider), or to care for a child (under 18 years of age) whose school or child care provider is closed or unavailable for reasons related to COVID-19, and/or the employee is experiencing a substantially similar condition as specified by the Secretary of Health and Human Services, in consultation with the Secretaries of the Treasury and Labor; and</a:t>
            </a:r>
          </a:p>
          <a:p>
            <a:pPr fontAlgn="t"/>
            <a:r>
              <a:rPr lang="en-US" sz="3000" i="1" dirty="0">
                <a:latin typeface="Garamond" panose="02020404030301010803" pitchFamily="18" charset="0"/>
              </a:rPr>
              <a:t>Up to an additional 10 weeks of </a:t>
            </a:r>
            <a:r>
              <a:rPr lang="en-US" sz="3000" b="1" i="1" dirty="0">
                <a:latin typeface="Garamond" panose="02020404030301010803" pitchFamily="18" charset="0"/>
              </a:rPr>
              <a:t>paid family leave</a:t>
            </a:r>
            <a:r>
              <a:rPr lang="en-US" sz="3000" i="1" dirty="0">
                <a:latin typeface="Garamond" panose="02020404030301010803" pitchFamily="18" charset="0"/>
              </a:rPr>
              <a:t> at two-thirds the employee’s regular rate of pay</a:t>
            </a:r>
            <a:r>
              <a:rPr lang="en-US" sz="3000" dirty="0">
                <a:latin typeface="Garamond" panose="02020404030301010803" pitchFamily="18" charset="0"/>
              </a:rPr>
              <a:t> where an employee, who has been employed for at least 30 calendar days, is unable to work due to a bona fide need for leave to care for a child whose school or child care provider is closed or unavailable for reasons related to COVID-19.</a:t>
            </a: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8606190" y="6004254"/>
            <a:ext cx="3991261" cy="830997"/>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DOL Guidance on Federal Leave Law</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9" name="Picture 8">
            <a:extLst>
              <a:ext uri="{FF2B5EF4-FFF2-40B4-BE49-F238E27FC236}">
                <a16:creationId xmlns:a16="http://schemas.microsoft.com/office/drawing/2014/main" id="{0F57E1A9-574F-D841-9B9F-37DCADFFFC38}"/>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731142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many days of leave are employees entitled to?</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637685" y="1655806"/>
            <a:ext cx="10936627" cy="368643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3100" b="1" u="sng" dirty="0">
                <a:latin typeface="Garamond" panose="02020404030301010803" pitchFamily="18" charset="0"/>
                <a:ea typeface="Avenir Light" charset="0"/>
                <a:cs typeface="Avenir Light" charset="0"/>
              </a:rPr>
              <a:t>Under the New York State Law:</a:t>
            </a:r>
          </a:p>
          <a:p>
            <a:pPr>
              <a:lnSpc>
                <a:spcPct val="100000"/>
              </a:lnSpc>
              <a:spcBef>
                <a:spcPts val="0"/>
              </a:spcBef>
            </a:pPr>
            <a:r>
              <a:rPr lang="en-US" sz="3100" dirty="0">
                <a:latin typeface="Garamond" panose="02020404030301010803" pitchFamily="18" charset="0"/>
                <a:ea typeface="Avenir Light" charset="0"/>
                <a:cs typeface="Avenir Light" charset="0"/>
              </a:rPr>
              <a:t> Employers of 10 or fewer as of 1/1/20:</a:t>
            </a:r>
          </a:p>
          <a:p>
            <a:pPr lvl="1">
              <a:lnSpc>
                <a:spcPct val="100000"/>
              </a:lnSpc>
              <a:spcBef>
                <a:spcPts val="0"/>
              </a:spcBef>
            </a:pPr>
            <a:r>
              <a:rPr lang="en-US" sz="2700" dirty="0">
                <a:latin typeface="Garamond" panose="02020404030301010803" pitchFamily="18" charset="0"/>
                <a:ea typeface="Avenir Light" charset="0"/>
                <a:cs typeface="Avenir Light" charset="0"/>
              </a:rPr>
              <a:t>must provide unpaid sick time during an employee’s period of ordered quarantine or isolation, except those employers with net income of more than $1 million, which must provide five days of paid sick leave;</a:t>
            </a:r>
          </a:p>
          <a:p>
            <a:pPr>
              <a:lnSpc>
                <a:spcPct val="100000"/>
              </a:lnSpc>
              <a:spcBef>
                <a:spcPts val="0"/>
              </a:spcBef>
            </a:pPr>
            <a:r>
              <a:rPr lang="en-US" sz="3500" dirty="0">
                <a:latin typeface="Garamond" panose="02020404030301010803" pitchFamily="18" charset="0"/>
                <a:ea typeface="Avenir Light" charset="0"/>
                <a:cs typeface="Avenir Light" charset="0"/>
              </a:rPr>
              <a:t>Employers of 11 to 99 as of 1/1/20:</a:t>
            </a:r>
          </a:p>
          <a:p>
            <a:pPr lvl="1">
              <a:lnSpc>
                <a:spcPct val="100000"/>
              </a:lnSpc>
              <a:spcBef>
                <a:spcPts val="0"/>
              </a:spcBef>
            </a:pPr>
            <a:r>
              <a:rPr lang="en-US" sz="2700" dirty="0">
                <a:latin typeface="Garamond" panose="02020404030301010803" pitchFamily="18" charset="0"/>
                <a:ea typeface="Avenir Light" charset="0"/>
                <a:cs typeface="Avenir Light" charset="0"/>
              </a:rPr>
              <a:t>must provide five days of paid sick leave</a:t>
            </a:r>
          </a:p>
          <a:p>
            <a:pPr>
              <a:lnSpc>
                <a:spcPct val="100000"/>
              </a:lnSpc>
              <a:spcBef>
                <a:spcPts val="0"/>
              </a:spcBef>
            </a:pPr>
            <a:r>
              <a:rPr lang="en-US" sz="3500" dirty="0">
                <a:latin typeface="Garamond" panose="02020404030301010803" pitchFamily="18" charset="0"/>
                <a:ea typeface="Avenir Light" charset="0"/>
                <a:cs typeface="Avenir Light" charset="0"/>
              </a:rPr>
              <a:t>Employers of 100 or more as of 1/1/20:</a:t>
            </a:r>
          </a:p>
          <a:p>
            <a:pPr lvl="1">
              <a:lnSpc>
                <a:spcPct val="100000"/>
              </a:lnSpc>
              <a:spcBef>
                <a:spcPts val="0"/>
              </a:spcBef>
            </a:pPr>
            <a:r>
              <a:rPr lang="en-US" sz="2700" dirty="0">
                <a:latin typeface="Garamond" panose="02020404030301010803" pitchFamily="18" charset="0"/>
                <a:ea typeface="Avenir Light" charset="0"/>
                <a:cs typeface="Avenir Light" charset="0"/>
              </a:rPr>
              <a:t>must provide 14 days of paid sick leave</a:t>
            </a:r>
          </a:p>
          <a:p>
            <a:pPr lvl="1">
              <a:lnSpc>
                <a:spcPct val="100000"/>
              </a:lnSpc>
              <a:spcBef>
                <a:spcPts val="0"/>
              </a:spcBef>
            </a:pPr>
            <a:endParaRPr lang="en-US" sz="3100" dirty="0">
              <a:latin typeface="Garamond" panose="02020404030301010803" pitchFamily="18" charset="0"/>
              <a:ea typeface="Avenir Light" charset="0"/>
              <a:cs typeface="Avenir Light" charset="0"/>
            </a:endParaRP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606190" y="5833942"/>
            <a:ext cx="3991261" cy="830997"/>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NYS  Guidance on State Leave Law</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11" name="Picture 10">
            <a:extLst>
              <a:ext uri="{FF2B5EF4-FFF2-40B4-BE49-F238E27FC236}">
                <a16:creationId xmlns:a16="http://schemas.microsoft.com/office/drawing/2014/main" id="{1ED3601D-9D2F-0B4B-AC79-96325546E7C3}"/>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4153965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should employers proceed if an employee is not entitled to leave and must be laid off?</a:t>
            </a:r>
          </a:p>
        </p:txBody>
      </p:sp>
      <p:sp>
        <p:nvSpPr>
          <p:cNvPr id="12" name="Content Placeholder 1"/>
          <p:cNvSpPr txBox="1">
            <a:spLocks/>
          </p:cNvSpPr>
          <p:nvPr/>
        </p:nvSpPr>
        <p:spPr>
          <a:xfrm>
            <a:off x="283309" y="1482076"/>
            <a:ext cx="10954962" cy="4350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buFontTx/>
              <a:buChar char="-"/>
            </a:pPr>
            <a:r>
              <a:rPr lang="en-US" sz="2400" dirty="0">
                <a:latin typeface="Garamond" panose="02020404030301010803" pitchFamily="18" charset="0"/>
                <a:ea typeface="Avenir Light" charset="0"/>
                <a:cs typeface="Avenir Light" charset="0"/>
              </a:rPr>
              <a:t>Assess if an employee can continue providing services remotely. </a:t>
            </a:r>
          </a:p>
          <a:p>
            <a:pPr lvl="1">
              <a:lnSpc>
                <a:spcPct val="100000"/>
              </a:lnSpc>
              <a:spcBef>
                <a:spcPts val="0"/>
              </a:spcBef>
            </a:pPr>
            <a:r>
              <a:rPr lang="en-US" dirty="0">
                <a:latin typeface="Garamond" panose="02020404030301010803" pitchFamily="18" charset="0"/>
                <a:ea typeface="Avenir Light" charset="0"/>
                <a:cs typeface="Avenir Light" charset="0"/>
              </a:rPr>
              <a:t>Note that employees should be compensated pursuant to labor laws based on their status as exempt/non-exempt employees. </a:t>
            </a:r>
          </a:p>
          <a:p>
            <a:pPr>
              <a:lnSpc>
                <a:spcPct val="100000"/>
              </a:lnSpc>
              <a:spcBef>
                <a:spcPts val="0"/>
              </a:spcBef>
              <a:buFontTx/>
              <a:buChar char="-"/>
            </a:pPr>
            <a:r>
              <a:rPr lang="en-US" sz="2400" dirty="0">
                <a:latin typeface="Garamond" panose="02020404030301010803" pitchFamily="18" charset="0"/>
                <a:ea typeface="Avenir Light" charset="0"/>
                <a:cs typeface="Avenir Light" charset="0"/>
              </a:rPr>
              <a:t>Provide notice that employees are being laid off for “lack of work due to COVID-19”</a:t>
            </a:r>
          </a:p>
          <a:p>
            <a:pPr lvl="1">
              <a:lnSpc>
                <a:spcPct val="100000"/>
              </a:lnSpc>
              <a:spcBef>
                <a:spcPts val="0"/>
              </a:spcBef>
              <a:buFont typeface="Arial" panose="020B0604020202020204" pitchFamily="34" charset="0"/>
              <a:buChar char="•"/>
            </a:pPr>
            <a:r>
              <a:rPr lang="en-US" dirty="0">
                <a:latin typeface="Garamond" panose="02020404030301010803" pitchFamily="18" charset="0"/>
                <a:ea typeface="Avenir Light" charset="0"/>
                <a:cs typeface="Avenir Light" charset="0"/>
              </a:rPr>
              <a:t>Notice should be in writing. </a:t>
            </a:r>
          </a:p>
          <a:p>
            <a:pPr lvl="1">
              <a:lnSpc>
                <a:spcPct val="100000"/>
              </a:lnSpc>
              <a:spcBef>
                <a:spcPts val="0"/>
              </a:spcBef>
              <a:buFont typeface="Arial" panose="020B0604020202020204" pitchFamily="34" charset="0"/>
              <a:buChar char="•"/>
            </a:pPr>
            <a:r>
              <a:rPr lang="en-US" dirty="0">
                <a:latin typeface="Garamond" panose="02020404030301010803" pitchFamily="18" charset="0"/>
                <a:ea typeface="Avenir Light" charset="0"/>
                <a:cs typeface="Avenir Light" charset="0"/>
              </a:rPr>
              <a:t>State the layoff is indefinite, but may end at the conclusion of the public health crisis.</a:t>
            </a:r>
          </a:p>
          <a:p>
            <a:pPr lvl="1">
              <a:lnSpc>
                <a:spcPct val="100000"/>
              </a:lnSpc>
              <a:spcBef>
                <a:spcPts val="0"/>
              </a:spcBef>
              <a:buFont typeface="Arial" panose="020B0604020202020204" pitchFamily="34" charset="0"/>
              <a:buChar char="•"/>
            </a:pPr>
            <a:r>
              <a:rPr lang="en-US" dirty="0">
                <a:latin typeface="Garamond" panose="02020404030301010803" pitchFamily="18" charset="0"/>
                <a:ea typeface="Avenir Light" charset="0"/>
                <a:cs typeface="Avenir Light" charset="0"/>
              </a:rPr>
              <a:t>Avoid designating employees who are laid off as “on-call” as doing so may affect the employee’s ability to collect worker’s compensation.</a:t>
            </a:r>
          </a:p>
          <a:p>
            <a:pPr lvl="1">
              <a:lnSpc>
                <a:spcPct val="100000"/>
              </a:lnSpc>
              <a:spcBef>
                <a:spcPts val="0"/>
              </a:spcBef>
              <a:buFont typeface="Arial" panose="020B0604020202020204" pitchFamily="34" charset="0"/>
              <a:buChar char="•"/>
            </a:pPr>
            <a:r>
              <a:rPr lang="en-US" dirty="0">
                <a:latin typeface="Garamond" panose="02020404030301010803" pitchFamily="18" charset="0"/>
                <a:ea typeface="Avenir Light" charset="0"/>
                <a:cs typeface="Avenir Light" charset="0"/>
              </a:rPr>
              <a:t>Provide employees with information about state and federal resources. </a:t>
            </a:r>
          </a:p>
          <a:p>
            <a:pPr lvl="1">
              <a:lnSpc>
                <a:spcPct val="100000"/>
              </a:lnSpc>
              <a:spcBef>
                <a:spcPts val="0"/>
              </a:spcBef>
              <a:buFont typeface="Arial" panose="020B0604020202020204" pitchFamily="34" charset="0"/>
              <a:buChar char="•"/>
            </a:pPr>
            <a:endParaRPr lang="en-US" sz="2800" dirty="0">
              <a:latin typeface="Garamond" panose="02020404030301010803" pitchFamily="18" charset="0"/>
              <a:ea typeface="Avenir Light" charset="0"/>
              <a:cs typeface="Avenir Light" charset="0"/>
            </a:endParaRPr>
          </a:p>
          <a:p>
            <a:pPr marL="457200" lvl="1" indent="0">
              <a:lnSpc>
                <a:spcPct val="100000"/>
              </a:lnSpc>
              <a:spcBef>
                <a:spcPts val="0"/>
              </a:spcBef>
              <a:buNone/>
            </a:pPr>
            <a:endParaRPr lang="en-US" sz="1800" dirty="0">
              <a:latin typeface="Garamond" panose="02020404030301010803" pitchFamily="18" charset="0"/>
              <a:ea typeface="Avenir Light" charset="0"/>
              <a:cs typeface="Avenir Light" charset="0"/>
            </a:endParaRPr>
          </a:p>
          <a:p>
            <a:pPr lvl="1">
              <a:lnSpc>
                <a:spcPct val="100000"/>
              </a:lnSpc>
              <a:spcBef>
                <a:spcPts val="0"/>
              </a:spcBef>
              <a:buFontTx/>
              <a:buChar char="-"/>
            </a:pPr>
            <a:endParaRPr lang="en-US" sz="1800" dirty="0">
              <a:latin typeface="Garamond" panose="02020404030301010803" pitchFamily="18" charset="0"/>
              <a:ea typeface="Avenir Light" charset="0"/>
              <a:cs typeface="Avenir Light" charset="0"/>
            </a:endParaRPr>
          </a:p>
          <a:p>
            <a:pPr>
              <a:lnSpc>
                <a:spcPct val="100000"/>
              </a:lnSpc>
              <a:spcBef>
                <a:spcPts val="0"/>
              </a:spcBef>
              <a:buFont typeface="Courier New" panose="02070309020205020404" pitchFamily="49" charset="0"/>
              <a:buChar char="o"/>
            </a:pPr>
            <a:endParaRPr lang="en-US" sz="2000" dirty="0">
              <a:latin typeface="Garamond" panose="02020404030301010803" pitchFamily="18" charset="0"/>
              <a:ea typeface="Avenir Light" charset="0"/>
              <a:cs typeface="Avenir Light" charset="0"/>
            </a:endParaRPr>
          </a:p>
        </p:txBody>
      </p:sp>
      <p:pic>
        <p:nvPicPr>
          <p:cNvPr id="8"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3F4F732-CC85-0740-BA4E-134772561509}"/>
              </a:ext>
            </a:extLst>
          </p:cNvPr>
          <p:cNvPicPr>
            <a:picLocks noChangeAspect="1"/>
          </p:cNvPicPr>
          <p:nvPr/>
        </p:nvPicPr>
        <p:blipFill>
          <a:blip r:embed="rId4"/>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3335951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is the government assisting employees who are let go because of the pandemic? </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637685" y="1655805"/>
            <a:ext cx="10936627" cy="41765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u="sng" dirty="0">
                <a:latin typeface="Garamond" panose="02020404030301010803" pitchFamily="18" charset="0"/>
                <a:ea typeface="Avenir Light" charset="0"/>
                <a:cs typeface="Avenir Light" charset="0"/>
              </a:rPr>
              <a:t>Unemployment Insurance:</a:t>
            </a:r>
            <a:endParaRPr lang="en-US" sz="1400" dirty="0">
              <a:latin typeface="Garamond" panose="02020404030301010803" pitchFamily="18" charset="0"/>
              <a:ea typeface="Avenir Light" charset="0"/>
              <a:cs typeface="Avenir Light" charset="0"/>
            </a:endParaRPr>
          </a:p>
          <a:p>
            <a:pPr lvl="1">
              <a:lnSpc>
                <a:spcPct val="100000"/>
              </a:lnSpc>
              <a:spcBef>
                <a:spcPts val="0"/>
              </a:spcBef>
            </a:pPr>
            <a:r>
              <a:rPr lang="en-US" sz="2000" dirty="0">
                <a:latin typeface="Garamond" panose="02020404030301010803" pitchFamily="18" charset="0"/>
                <a:ea typeface="Avenir Light" charset="0"/>
                <a:cs typeface="Avenir Light" charset="0"/>
              </a:rPr>
              <a:t>NYS is waiving the 7-Day waiting period for Unemployment Insurance benefits for people who are out of work due to Coronavirus (COVID-19) closures or quarantines.</a:t>
            </a:r>
          </a:p>
          <a:p>
            <a:pPr lvl="1">
              <a:lnSpc>
                <a:spcPct val="100000"/>
              </a:lnSpc>
              <a:spcBef>
                <a:spcPts val="0"/>
              </a:spcBef>
            </a:pPr>
            <a:r>
              <a:rPr lang="en-US" sz="2000" dirty="0">
                <a:latin typeface="Garamond" panose="02020404030301010803" pitchFamily="18" charset="0"/>
                <a:ea typeface="Avenir Light" charset="0"/>
                <a:cs typeface="Avenir Light" charset="0"/>
              </a:rPr>
              <a:t>Here is a step by step process to</a:t>
            </a:r>
            <a:r>
              <a:rPr lang="en-US" sz="2000" dirty="0">
                <a:latin typeface="Garamond" panose="02020404030301010803" pitchFamily="18" charset="0"/>
                <a:ea typeface="Avenir Light" charset="0"/>
                <a:cs typeface="Avenir Light" charset="0"/>
                <a:hlinkClick r:id="rId4"/>
              </a:rPr>
              <a:t> file a claim online</a:t>
            </a:r>
            <a:r>
              <a:rPr lang="en-US" sz="2000" dirty="0">
                <a:latin typeface="Garamond" panose="02020404030301010803" pitchFamily="18" charset="0"/>
                <a:ea typeface="Avenir Light" charset="0"/>
                <a:cs typeface="Avenir Light" charset="0"/>
              </a:rPr>
              <a:t>.</a:t>
            </a:r>
          </a:p>
          <a:p>
            <a:pPr marL="0" indent="0">
              <a:lnSpc>
                <a:spcPct val="100000"/>
              </a:lnSpc>
              <a:spcBef>
                <a:spcPts val="0"/>
              </a:spcBef>
              <a:buNone/>
            </a:pPr>
            <a:r>
              <a:rPr lang="en-US" sz="2400" b="1" u="sng" dirty="0">
                <a:latin typeface="Garamond" panose="02020404030301010803" pitchFamily="18" charset="0"/>
                <a:ea typeface="Avenir Light" charset="0"/>
                <a:cs typeface="Avenir Light" charset="0"/>
              </a:rPr>
              <a:t>Health Insurance:</a:t>
            </a:r>
          </a:p>
          <a:p>
            <a:pPr lvl="1">
              <a:lnSpc>
                <a:spcPct val="100000"/>
              </a:lnSpc>
              <a:spcBef>
                <a:spcPts val="0"/>
              </a:spcBef>
            </a:pPr>
            <a:r>
              <a:rPr lang="en-US" sz="2000" dirty="0">
                <a:latin typeface="Garamond" panose="02020404030301010803" pitchFamily="18" charset="0"/>
                <a:ea typeface="Avenir Light" charset="0"/>
                <a:cs typeface="Avenir Light" charset="0"/>
              </a:rPr>
              <a:t>The NY State of Health and New York State Department of Financial Services have announced a special enrollment period for uninsured New Yorkers. The enrollment period is open between March 16 and April 15, 2020. Get more info at </a:t>
            </a:r>
            <a:r>
              <a:rPr lang="en-US" sz="2000" dirty="0">
                <a:latin typeface="Garamond" panose="02020404030301010803" pitchFamily="18" charset="0"/>
                <a:ea typeface="Avenir Light" charset="0"/>
                <a:cs typeface="Avenir Light" charset="0"/>
                <a:hlinkClick r:id="rId5"/>
              </a:rPr>
              <a:t>nystateofhealth.ny.gov.</a:t>
            </a:r>
            <a:endParaRPr lang="en-US" sz="2400" b="1" u="sng" dirty="0">
              <a:latin typeface="Garamond" panose="02020404030301010803" pitchFamily="18" charset="0"/>
              <a:ea typeface="Avenir Light" charset="0"/>
              <a:cs typeface="Avenir Light" charset="0"/>
            </a:endParaRPr>
          </a:p>
          <a:p>
            <a:pPr marL="0" indent="0">
              <a:lnSpc>
                <a:spcPct val="100000"/>
              </a:lnSpc>
              <a:spcBef>
                <a:spcPts val="0"/>
              </a:spcBef>
              <a:buNone/>
            </a:pPr>
            <a:r>
              <a:rPr lang="en-US" sz="2400" b="1" u="sng" dirty="0">
                <a:latin typeface="Garamond" panose="02020404030301010803" pitchFamily="18" charset="0"/>
                <a:ea typeface="Avenir Light" charset="0"/>
                <a:cs typeface="Avenir Light" charset="0"/>
              </a:rPr>
              <a:t>New York State has arranged for:</a:t>
            </a:r>
            <a:endParaRPr lang="en-US" sz="1400" dirty="0">
              <a:latin typeface="Garamond" panose="02020404030301010803" pitchFamily="18" charset="0"/>
              <a:ea typeface="Avenir Light" charset="0"/>
              <a:cs typeface="Avenir Light" charset="0"/>
            </a:endParaRPr>
          </a:p>
          <a:p>
            <a:pPr lvl="1">
              <a:lnSpc>
                <a:spcPct val="100000"/>
              </a:lnSpc>
              <a:spcBef>
                <a:spcPts val="0"/>
              </a:spcBef>
            </a:pPr>
            <a:r>
              <a:rPr lang="en-US" sz="2000" dirty="0">
                <a:latin typeface="Garamond" panose="02020404030301010803" pitchFamily="18" charset="0"/>
                <a:ea typeface="Avenir Light" charset="0"/>
                <a:cs typeface="Avenir Light" charset="0"/>
              </a:rPr>
              <a:t>Ban on evictions for residential and commercial properties for 90 days. </a:t>
            </a:r>
          </a:p>
          <a:p>
            <a:pPr lvl="1">
              <a:lnSpc>
                <a:spcPct val="100000"/>
              </a:lnSpc>
              <a:spcBef>
                <a:spcPts val="0"/>
              </a:spcBef>
            </a:pPr>
            <a:r>
              <a:rPr lang="en-US" sz="2000" dirty="0">
                <a:latin typeface="Garamond" panose="02020404030301010803" pitchFamily="18" charset="0"/>
                <a:ea typeface="Avenir Light" charset="0"/>
                <a:cs typeface="Avenir Light" charset="0"/>
              </a:rPr>
              <a:t>Utilities will not shut down services for 90 days. </a:t>
            </a:r>
          </a:p>
          <a:p>
            <a:pPr lvl="1">
              <a:lnSpc>
                <a:spcPct val="100000"/>
              </a:lnSpc>
              <a:spcBef>
                <a:spcPts val="0"/>
              </a:spcBef>
            </a:pPr>
            <a:r>
              <a:rPr lang="en-US" sz="2000" dirty="0">
                <a:latin typeface="Garamond" panose="02020404030301010803" pitchFamily="18" charset="0"/>
                <a:ea typeface="Avenir Light" charset="0"/>
                <a:cs typeface="Avenir Light" charset="0"/>
              </a:rPr>
              <a:t>90 day foreclosure delay.</a:t>
            </a:r>
          </a:p>
          <a:p>
            <a:pPr lvl="1">
              <a:lnSpc>
                <a:spcPct val="100000"/>
              </a:lnSpc>
              <a:spcBef>
                <a:spcPts val="0"/>
              </a:spcBef>
            </a:pPr>
            <a:r>
              <a:rPr lang="en-US" sz="2000" dirty="0">
                <a:latin typeface="Garamond" panose="02020404030301010803" pitchFamily="18" charset="0"/>
                <a:ea typeface="Avenir Light" charset="0"/>
                <a:cs typeface="Avenir Light" charset="0"/>
              </a:rPr>
              <a:t>Defer mortgage payments for 90 days.</a:t>
            </a:r>
          </a:p>
          <a:p>
            <a:pPr lvl="1">
              <a:lnSpc>
                <a:spcPct val="100000"/>
              </a:lnSpc>
              <a:spcBef>
                <a:spcPts val="0"/>
              </a:spcBef>
            </a:pPr>
            <a:endParaRPr lang="en-US" sz="1800" dirty="0">
              <a:latin typeface="Garamond" panose="02020404030301010803" pitchFamily="18" charset="0"/>
              <a:ea typeface="Avenir Light" charset="0"/>
              <a:cs typeface="Avenir Light" charset="0"/>
            </a:endParaRPr>
          </a:p>
          <a:p>
            <a:pPr marL="457200" lvl="1" indent="0">
              <a:lnSpc>
                <a:spcPct val="100000"/>
              </a:lnSpc>
              <a:spcBef>
                <a:spcPts val="0"/>
              </a:spcBef>
              <a:buNone/>
            </a:pPr>
            <a:endParaRPr lang="en-US" sz="1800" dirty="0">
              <a:latin typeface="Garamond" panose="02020404030301010803" pitchFamily="18" charset="0"/>
              <a:ea typeface="Avenir Light" charset="0"/>
              <a:cs typeface="Avenir Light" charset="0"/>
            </a:endParaRPr>
          </a:p>
          <a:p>
            <a:pPr lvl="1">
              <a:lnSpc>
                <a:spcPct val="100000"/>
              </a:lnSpc>
              <a:spcBef>
                <a:spcPts val="0"/>
              </a:spcBef>
            </a:pPr>
            <a:endParaRPr lang="en-US" sz="1800" dirty="0">
              <a:latin typeface="Garamond" panose="02020404030301010803" pitchFamily="18" charset="0"/>
              <a:ea typeface="Avenir Light" charset="0"/>
              <a:cs typeface="Avenir Light" charset="0"/>
            </a:endParaRPr>
          </a:p>
          <a:p>
            <a:pPr lvl="1">
              <a:lnSpc>
                <a:spcPct val="100000"/>
              </a:lnSpc>
              <a:spcBef>
                <a:spcPts val="0"/>
              </a:spcBef>
            </a:pPr>
            <a:endParaRPr lang="en-US" sz="18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1800" dirty="0">
              <a:latin typeface="Garamond" panose="02020404030301010803" pitchFamily="18" charset="0"/>
              <a:ea typeface="Avenir Light" charset="0"/>
              <a:cs typeface="Avenir Light" charset="0"/>
            </a:endParaRPr>
          </a:p>
          <a:p>
            <a:pPr lvl="1">
              <a:lnSpc>
                <a:spcPct val="100000"/>
              </a:lnSpc>
              <a:spcBef>
                <a:spcPts val="0"/>
              </a:spcBef>
            </a:pPr>
            <a:endParaRPr lang="en-US" sz="2000" dirty="0">
              <a:latin typeface="Garamond" panose="02020404030301010803" pitchFamily="18" charset="0"/>
              <a:ea typeface="Avenir Light" charset="0"/>
              <a:cs typeface="Avenir Light" charset="0"/>
            </a:endParaRP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E05C0CC-AB75-5944-93E0-D9D16B7BFD31}"/>
              </a:ext>
            </a:extLst>
          </p:cNvPr>
          <p:cNvPicPr>
            <a:picLocks noChangeAspect="1"/>
          </p:cNvPicPr>
          <p:nvPr/>
        </p:nvPicPr>
        <p:blipFill>
          <a:blip r:embed="rId6"/>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2182270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can employers mitigate financial losses caused by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637685" y="1655805"/>
            <a:ext cx="10936627" cy="417658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3100" b="1" u="sng" dirty="0">
                <a:latin typeface="Garamond" panose="02020404030301010803" pitchFamily="18" charset="0"/>
                <a:ea typeface="Avenir Light" charset="0"/>
                <a:cs typeface="Avenir Light" charset="0"/>
              </a:rPr>
              <a:t>Small Business Emergency Recovery Act of 2020 </a:t>
            </a:r>
          </a:p>
          <a:p>
            <a:pPr marL="0" indent="0">
              <a:lnSpc>
                <a:spcPct val="100000"/>
              </a:lnSpc>
              <a:spcBef>
                <a:spcPts val="0"/>
              </a:spcBef>
              <a:buNone/>
            </a:pPr>
            <a:r>
              <a:rPr lang="en-US" sz="3100" dirty="0">
                <a:latin typeface="Garamond" panose="02020404030301010803" pitchFamily="18" charset="0"/>
                <a:ea typeface="Avenir Light" charset="0"/>
                <a:cs typeface="Avenir Light" charset="0"/>
              </a:rPr>
              <a:t>C</a:t>
            </a:r>
            <a:r>
              <a:rPr lang="en-US" sz="2700" dirty="0">
                <a:latin typeface="Garamond" panose="02020404030301010803" pitchFamily="18" charset="0"/>
                <a:ea typeface="Avenir Light" charset="0"/>
                <a:cs typeface="Avenir Light" charset="0"/>
              </a:rPr>
              <a:t>urrently in NYS Assembly, but changes could include directives to:</a:t>
            </a:r>
          </a:p>
          <a:p>
            <a:pPr marL="0" indent="0">
              <a:lnSpc>
                <a:spcPct val="100000"/>
              </a:lnSpc>
              <a:spcBef>
                <a:spcPts val="0"/>
              </a:spcBef>
              <a:buNone/>
            </a:pPr>
            <a:endParaRPr lang="en-US" sz="2700" dirty="0">
              <a:latin typeface="Garamond" panose="02020404030301010803" pitchFamily="18" charset="0"/>
              <a:ea typeface="Avenir Light" charset="0"/>
              <a:cs typeface="Avenir Light" charset="0"/>
            </a:endParaRPr>
          </a:p>
          <a:p>
            <a:pPr lvl="1">
              <a:lnSpc>
                <a:spcPct val="100000"/>
              </a:lnSpc>
              <a:spcBef>
                <a:spcPts val="0"/>
              </a:spcBef>
            </a:pPr>
            <a:r>
              <a:rPr lang="en-US" sz="2700" dirty="0">
                <a:latin typeface="Garamond" panose="02020404030301010803" pitchFamily="18" charset="0"/>
                <a:ea typeface="Avenir Light" charset="0"/>
                <a:cs typeface="Avenir Light" charset="0"/>
              </a:rPr>
              <a:t>Immediately direct the state’s settlement reserve fund of $890 million toward small businesses;</a:t>
            </a:r>
          </a:p>
          <a:p>
            <a:pPr lvl="1">
              <a:lnSpc>
                <a:spcPct val="100000"/>
              </a:lnSpc>
              <a:spcBef>
                <a:spcPts val="0"/>
              </a:spcBef>
            </a:pPr>
            <a:r>
              <a:rPr lang="en-US" sz="2700" dirty="0">
                <a:latin typeface="Garamond" panose="02020404030301010803" pitchFamily="18" charset="0"/>
                <a:ea typeface="Avenir Light" charset="0"/>
                <a:cs typeface="Avenir Light" charset="0"/>
              </a:rPr>
              <a:t>Create a 0% interest loan program dedicated to helping small businesses meet their payroll commitments;</a:t>
            </a:r>
          </a:p>
          <a:p>
            <a:pPr lvl="1">
              <a:lnSpc>
                <a:spcPct val="100000"/>
              </a:lnSpc>
              <a:spcBef>
                <a:spcPts val="0"/>
              </a:spcBef>
            </a:pPr>
            <a:r>
              <a:rPr lang="en-US" sz="2700" dirty="0">
                <a:latin typeface="Garamond" panose="02020404030301010803" pitchFamily="18" charset="0"/>
                <a:ea typeface="Avenir Light" charset="0"/>
                <a:cs typeface="Avenir Light" charset="0"/>
              </a:rPr>
              <a:t>Repurpose available tax credits to help the needs of the state’s existing small businesses;</a:t>
            </a:r>
          </a:p>
          <a:p>
            <a:pPr lvl="1">
              <a:lnSpc>
                <a:spcPct val="100000"/>
              </a:lnSpc>
              <a:spcBef>
                <a:spcPts val="0"/>
              </a:spcBef>
            </a:pPr>
            <a:r>
              <a:rPr lang="en-US" sz="2700" dirty="0">
                <a:latin typeface="Garamond" panose="02020404030301010803" pitchFamily="18" charset="0"/>
                <a:ea typeface="Avenir Light" charset="0"/>
                <a:cs typeface="Avenir Light" charset="0"/>
              </a:rPr>
              <a:t>Use all economic development discretionary funding for existing small businesses within New York state;</a:t>
            </a:r>
          </a:p>
          <a:p>
            <a:pPr lvl="1">
              <a:lnSpc>
                <a:spcPct val="100000"/>
              </a:lnSpc>
              <a:spcBef>
                <a:spcPts val="0"/>
              </a:spcBef>
            </a:pPr>
            <a:r>
              <a:rPr lang="en-US" sz="2700" dirty="0">
                <a:latin typeface="Garamond" panose="02020404030301010803" pitchFamily="18" charset="0"/>
                <a:ea typeface="Avenir Light" charset="0"/>
                <a:cs typeface="Avenir Light" charset="0"/>
              </a:rPr>
              <a:t>Move tax deadlines for remittance, business tax, and personal income tax ahead 180 days, and</a:t>
            </a:r>
          </a:p>
          <a:p>
            <a:pPr lvl="1">
              <a:lnSpc>
                <a:spcPct val="100000"/>
              </a:lnSpc>
              <a:spcBef>
                <a:spcPts val="0"/>
              </a:spcBef>
            </a:pPr>
            <a:r>
              <a:rPr lang="en-US" sz="2700" dirty="0">
                <a:latin typeface="Garamond" panose="02020404030301010803" pitchFamily="18" charset="0"/>
                <a:ea typeface="Avenir Light" charset="0"/>
                <a:cs typeface="Avenir Light" charset="0"/>
              </a:rPr>
              <a:t>Suspend all regulatory fees on small businesses for 180 days</a:t>
            </a:r>
          </a:p>
          <a:p>
            <a:pPr lvl="1">
              <a:lnSpc>
                <a:spcPct val="100000"/>
              </a:lnSpc>
              <a:spcBef>
                <a:spcPts val="0"/>
              </a:spcBef>
            </a:pPr>
            <a:endParaRPr lang="en-US" sz="2700" dirty="0">
              <a:latin typeface="Garamond" panose="02020404030301010803" pitchFamily="18" charset="0"/>
              <a:ea typeface="Avenir Light" charset="0"/>
              <a:cs typeface="Avenir Light" charset="0"/>
            </a:endParaRPr>
          </a:p>
          <a:p>
            <a:pPr lvl="1">
              <a:lnSpc>
                <a:spcPct val="100000"/>
              </a:lnSpc>
              <a:spcBef>
                <a:spcPts val="0"/>
              </a:spcBef>
            </a:pPr>
            <a:endParaRPr lang="en-US" sz="2700" dirty="0">
              <a:latin typeface="Garamond" panose="02020404030301010803" pitchFamily="18" charset="0"/>
              <a:ea typeface="Avenir Light" charset="0"/>
              <a:cs typeface="Avenir Light" charset="0"/>
            </a:endParaRPr>
          </a:p>
          <a:p>
            <a:pPr lvl="1">
              <a:lnSpc>
                <a:spcPct val="100000"/>
              </a:lnSpc>
              <a:spcBef>
                <a:spcPts val="0"/>
              </a:spcBef>
            </a:pPr>
            <a:endParaRPr lang="en-US" sz="27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700" dirty="0">
              <a:latin typeface="Garamond" panose="02020404030301010803" pitchFamily="18" charset="0"/>
              <a:ea typeface="Avenir Light" charset="0"/>
              <a:cs typeface="Avenir Light" charset="0"/>
            </a:endParaRPr>
          </a:p>
          <a:p>
            <a:pPr lvl="1">
              <a:lnSpc>
                <a:spcPct val="100000"/>
              </a:lnSpc>
              <a:spcBef>
                <a:spcPts val="0"/>
              </a:spcBef>
            </a:pPr>
            <a:endParaRPr lang="en-US" sz="3100" dirty="0">
              <a:latin typeface="Garamond" panose="02020404030301010803" pitchFamily="18" charset="0"/>
              <a:ea typeface="Avenir Light" charset="0"/>
              <a:cs typeface="Avenir Light" charset="0"/>
            </a:endParaRP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54DD43F-7E02-2046-98CF-E02C36FF29FB}"/>
              </a:ext>
            </a:extLst>
          </p:cNvPr>
          <p:cNvPicPr>
            <a:picLocks noChangeAspect="1"/>
          </p:cNvPicPr>
          <p:nvPr/>
        </p:nvPicPr>
        <p:blipFill>
          <a:blip r:embed="rId4"/>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639685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can employers mitigate financial losses caused by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637685" y="1655806"/>
            <a:ext cx="10936627" cy="368643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3100" b="1" u="sng" dirty="0">
                <a:latin typeface="Garamond" panose="02020404030301010803" pitchFamily="18" charset="0"/>
                <a:ea typeface="Avenir Light" charset="0"/>
                <a:cs typeface="Avenir Light" charset="0"/>
              </a:rPr>
              <a:t>NYC Employee Retention Grant Program</a:t>
            </a:r>
          </a:p>
          <a:p>
            <a:pPr marL="0" indent="0">
              <a:lnSpc>
                <a:spcPct val="100000"/>
              </a:lnSpc>
              <a:spcBef>
                <a:spcPts val="0"/>
              </a:spcBef>
              <a:buNone/>
            </a:pPr>
            <a:endParaRPr lang="en-US" sz="3100" b="1" u="sng" dirty="0">
              <a:latin typeface="Garamond" panose="02020404030301010803" pitchFamily="18" charset="0"/>
              <a:ea typeface="Avenir Light" charset="0"/>
              <a:cs typeface="Avenir Light" charset="0"/>
            </a:endParaRPr>
          </a:p>
          <a:p>
            <a:pPr>
              <a:lnSpc>
                <a:spcPct val="100000"/>
              </a:lnSpc>
              <a:spcBef>
                <a:spcPts val="0"/>
              </a:spcBef>
            </a:pPr>
            <a:r>
              <a:rPr lang="en-US" sz="3100" dirty="0">
                <a:latin typeface="Garamond" panose="02020404030301010803" pitchFamily="18" charset="0"/>
                <a:ea typeface="Avenir Light" charset="0"/>
                <a:cs typeface="Avenir Light" charset="0"/>
              </a:rPr>
              <a:t>For small businesses with fewer than 5 employees, NYC is offering a grant to cover 40% of payroll costs for two months to help retain employees.</a:t>
            </a:r>
          </a:p>
          <a:p>
            <a:pPr>
              <a:lnSpc>
                <a:spcPct val="100000"/>
              </a:lnSpc>
              <a:spcBef>
                <a:spcPts val="0"/>
              </a:spcBef>
            </a:pPr>
            <a:r>
              <a:rPr lang="en-US" sz="3100" dirty="0">
                <a:latin typeface="Garamond" panose="02020404030301010803" pitchFamily="18" charset="0"/>
                <a:ea typeface="Avenir Light" charset="0"/>
                <a:cs typeface="Avenir Light" charset="0"/>
              </a:rPr>
              <a:t>Criteria</a:t>
            </a:r>
          </a:p>
          <a:p>
            <a:pPr lvl="1">
              <a:lnSpc>
                <a:spcPct val="100000"/>
              </a:lnSpc>
              <a:spcBef>
                <a:spcPts val="0"/>
              </a:spcBef>
            </a:pPr>
            <a:r>
              <a:rPr lang="en-US" sz="2700" dirty="0">
                <a:latin typeface="Garamond" panose="02020404030301010803" pitchFamily="18" charset="0"/>
                <a:ea typeface="Avenir Light" charset="0"/>
                <a:cs typeface="Avenir Light" charset="0"/>
              </a:rPr>
              <a:t>Be located within the five boroughs of New York City</a:t>
            </a:r>
          </a:p>
          <a:p>
            <a:pPr lvl="1">
              <a:lnSpc>
                <a:spcPct val="100000"/>
              </a:lnSpc>
              <a:spcBef>
                <a:spcPts val="0"/>
              </a:spcBef>
            </a:pPr>
            <a:r>
              <a:rPr lang="en-US" sz="2700" dirty="0">
                <a:latin typeface="Garamond" panose="02020404030301010803" pitchFamily="18" charset="0"/>
                <a:ea typeface="Avenir Light" charset="0"/>
                <a:cs typeface="Avenir Light" charset="0"/>
              </a:rPr>
              <a:t>Demonstrate that the COVID-19 outbreak caused at least a 25% decrease in revenue</a:t>
            </a:r>
          </a:p>
          <a:p>
            <a:pPr lvl="1">
              <a:lnSpc>
                <a:spcPct val="100000"/>
              </a:lnSpc>
              <a:spcBef>
                <a:spcPts val="0"/>
              </a:spcBef>
            </a:pPr>
            <a:r>
              <a:rPr lang="en-US" sz="2700" dirty="0">
                <a:latin typeface="Garamond" panose="02020404030301010803" pitchFamily="18" charset="0"/>
                <a:ea typeface="Avenir Light" charset="0"/>
                <a:cs typeface="Avenir Light" charset="0"/>
              </a:rPr>
              <a:t>Employ 1-4 employees in total across all locations</a:t>
            </a:r>
          </a:p>
          <a:p>
            <a:pPr lvl="1">
              <a:lnSpc>
                <a:spcPct val="100000"/>
              </a:lnSpc>
              <a:spcBef>
                <a:spcPts val="0"/>
              </a:spcBef>
            </a:pPr>
            <a:r>
              <a:rPr lang="en-US" sz="2700" dirty="0">
                <a:latin typeface="Garamond" panose="02020404030301010803" pitchFamily="18" charset="0"/>
                <a:ea typeface="Avenir Light" charset="0"/>
                <a:cs typeface="Avenir Light" charset="0"/>
              </a:rPr>
              <a:t>Have been in operation for at least 6 months</a:t>
            </a:r>
          </a:p>
          <a:p>
            <a:pPr lvl="1">
              <a:lnSpc>
                <a:spcPct val="100000"/>
              </a:lnSpc>
              <a:spcBef>
                <a:spcPts val="0"/>
              </a:spcBef>
            </a:pPr>
            <a:r>
              <a:rPr lang="en-US" sz="2700" dirty="0">
                <a:latin typeface="Garamond" panose="02020404030301010803" pitchFamily="18" charset="0"/>
                <a:ea typeface="Avenir Light" charset="0"/>
                <a:cs typeface="Avenir Light" charset="0"/>
              </a:rPr>
              <a:t>Have no outstanding tax liens or legal judgements</a:t>
            </a: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606190" y="6050578"/>
            <a:ext cx="3991261" cy="830997"/>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NYC Retention Grant Program</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11" name="Picture 10">
            <a:extLst>
              <a:ext uri="{FF2B5EF4-FFF2-40B4-BE49-F238E27FC236}">
                <a16:creationId xmlns:a16="http://schemas.microsoft.com/office/drawing/2014/main" id="{EE383EC9-2C73-CA4E-A6D9-F694D3D51331}"/>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1428124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can employers mitigate financial losses caused by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283313" y="1655805"/>
            <a:ext cx="11291000" cy="397887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3100" b="1" u="sng" dirty="0">
                <a:latin typeface="Garamond" panose="02020404030301010803" pitchFamily="18" charset="0"/>
                <a:ea typeface="Avenir Light" charset="0"/>
                <a:cs typeface="Avenir Light" charset="0"/>
              </a:rPr>
              <a:t>NYC Small Business Continuity Fund</a:t>
            </a:r>
          </a:p>
          <a:p>
            <a:pPr marL="0" indent="0">
              <a:lnSpc>
                <a:spcPct val="100000"/>
              </a:lnSpc>
              <a:spcBef>
                <a:spcPts val="0"/>
              </a:spcBef>
              <a:buNone/>
            </a:pPr>
            <a:endParaRPr lang="en-US" sz="3100" b="1" u="sng" dirty="0">
              <a:latin typeface="Garamond" panose="02020404030301010803" pitchFamily="18" charset="0"/>
              <a:ea typeface="Avenir Light" charset="0"/>
              <a:cs typeface="Avenir Light" charset="0"/>
            </a:endParaRPr>
          </a:p>
          <a:p>
            <a:pPr>
              <a:lnSpc>
                <a:spcPct val="100000"/>
              </a:lnSpc>
              <a:spcBef>
                <a:spcPts val="0"/>
              </a:spcBef>
            </a:pPr>
            <a:r>
              <a:rPr lang="en-US" sz="3100" dirty="0">
                <a:latin typeface="Garamond" panose="02020404030301010803" pitchFamily="18" charset="0"/>
                <a:ea typeface="Avenir Light" charset="0"/>
                <a:cs typeface="Avenir Light" charset="0"/>
              </a:rPr>
              <a:t>New York City employers with businesses with fewer than 100 employees who have seen sales decreases of 25% or more will be eligible for zero interest loans of up to $75,000 to help mitigate losses in profit</a:t>
            </a:r>
          </a:p>
          <a:p>
            <a:pPr>
              <a:lnSpc>
                <a:spcPct val="100000"/>
              </a:lnSpc>
              <a:spcBef>
                <a:spcPts val="0"/>
              </a:spcBef>
            </a:pPr>
            <a:r>
              <a:rPr lang="en-US" sz="3100" dirty="0">
                <a:latin typeface="Garamond" panose="02020404030301010803" pitchFamily="18" charset="0"/>
                <a:ea typeface="Avenir Light" charset="0"/>
                <a:cs typeface="Avenir Light" charset="0"/>
              </a:rPr>
              <a:t>Criteria </a:t>
            </a:r>
          </a:p>
          <a:p>
            <a:pPr lvl="1">
              <a:lnSpc>
                <a:spcPct val="100000"/>
              </a:lnSpc>
              <a:spcBef>
                <a:spcPts val="0"/>
              </a:spcBef>
              <a:buFont typeface="Courier New" panose="02070309020205020404" pitchFamily="49" charset="0"/>
              <a:buChar char="o"/>
            </a:pPr>
            <a:r>
              <a:rPr lang="en-US" sz="2700" dirty="0">
                <a:latin typeface="Garamond" panose="02020404030301010803" pitchFamily="18" charset="0"/>
                <a:ea typeface="Avenir Light" charset="0"/>
                <a:cs typeface="Avenir Light" charset="0"/>
              </a:rPr>
              <a:t>Be located within the five boroughs of New York City</a:t>
            </a:r>
          </a:p>
          <a:p>
            <a:pPr lvl="1">
              <a:lnSpc>
                <a:spcPct val="100000"/>
              </a:lnSpc>
              <a:spcBef>
                <a:spcPts val="0"/>
              </a:spcBef>
              <a:buFont typeface="Courier New" panose="02070309020205020404" pitchFamily="49" charset="0"/>
              <a:buChar char="o"/>
            </a:pPr>
            <a:r>
              <a:rPr lang="en-US" sz="3100" dirty="0">
                <a:latin typeface="Garamond" panose="02020404030301010803" pitchFamily="18" charset="0"/>
                <a:ea typeface="Avenir Light" charset="0"/>
                <a:cs typeface="Avenir Light" charset="0"/>
              </a:rPr>
              <a:t>Demonstrate that the COVID-19 outbreak caused at least a 25% decrease in revenue</a:t>
            </a:r>
          </a:p>
          <a:p>
            <a:pPr lvl="1">
              <a:lnSpc>
                <a:spcPct val="100000"/>
              </a:lnSpc>
              <a:spcBef>
                <a:spcPts val="0"/>
              </a:spcBef>
              <a:buFont typeface="Courier New" panose="02070309020205020404" pitchFamily="49" charset="0"/>
              <a:buChar char="o"/>
            </a:pPr>
            <a:r>
              <a:rPr lang="en-US" sz="3100" dirty="0">
                <a:latin typeface="Garamond" panose="02020404030301010803" pitchFamily="18" charset="0"/>
                <a:ea typeface="Avenir Light" charset="0"/>
                <a:cs typeface="Avenir Light" charset="0"/>
              </a:rPr>
              <a:t>Employ 99 employees or fewer in total across all locations</a:t>
            </a:r>
          </a:p>
          <a:p>
            <a:pPr lvl="1">
              <a:lnSpc>
                <a:spcPct val="100000"/>
              </a:lnSpc>
              <a:spcBef>
                <a:spcPts val="0"/>
              </a:spcBef>
              <a:buFont typeface="Courier New" panose="02070309020205020404" pitchFamily="49" charset="0"/>
              <a:buChar char="o"/>
            </a:pPr>
            <a:r>
              <a:rPr lang="en-US" sz="3100" dirty="0">
                <a:latin typeface="Garamond" panose="02020404030301010803" pitchFamily="18" charset="0"/>
                <a:ea typeface="Avenir Light" charset="0"/>
                <a:cs typeface="Avenir Light" charset="0"/>
              </a:rPr>
              <a:t>Demonstrate ability to repay the loan</a:t>
            </a:r>
          </a:p>
          <a:p>
            <a:pPr lvl="1">
              <a:lnSpc>
                <a:spcPct val="100000"/>
              </a:lnSpc>
              <a:spcBef>
                <a:spcPts val="0"/>
              </a:spcBef>
              <a:buFont typeface="Courier New" panose="02070309020205020404" pitchFamily="49" charset="0"/>
              <a:buChar char="o"/>
            </a:pPr>
            <a:r>
              <a:rPr lang="en-US" sz="3100" dirty="0">
                <a:latin typeface="Garamond" panose="02020404030301010803" pitchFamily="18" charset="0"/>
                <a:ea typeface="Avenir Light" charset="0"/>
                <a:cs typeface="Avenir Light" charset="0"/>
              </a:rPr>
              <a:t>Have no outstanding tax liens or legal judgements</a:t>
            </a: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606190" y="5833942"/>
            <a:ext cx="3991261" cy="1323439"/>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NYC Small Business Continuity Fund Application</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11" name="Picture 10">
            <a:extLst>
              <a:ext uri="{FF2B5EF4-FFF2-40B4-BE49-F238E27FC236}">
                <a16:creationId xmlns:a16="http://schemas.microsoft.com/office/drawing/2014/main" id="{F7808FEC-C3BC-7B42-B540-B7FCB6363E73}"/>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152367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441396"/>
            <a:ext cx="10515600" cy="3044999"/>
          </a:xfrm>
          <a:ln>
            <a:noFill/>
          </a:ln>
        </p:spPr>
        <p:txBody>
          <a:bodyPr>
            <a:normAutofit fontScale="47500" lnSpcReduction="20000"/>
          </a:bodyPr>
          <a:lstStyle/>
          <a:p>
            <a:pPr marL="0" indent="0" algn="ctr">
              <a:buNone/>
            </a:pPr>
            <a:r>
              <a:rPr lang="en-US" sz="8800" dirty="0">
                <a:latin typeface="Garamond" panose="02020404030301010803" pitchFamily="18" charset="0"/>
                <a:ea typeface="Avenir Light" charset="0"/>
                <a:cs typeface="Avenir Light" charset="0"/>
              </a:rPr>
              <a:t>This presentation is based on the most current information available at this time. Given the fluid nature of the COVID-19 pandemic, please refer to resources cited throughout this presentation for the latest guidance from federal and state agencies.</a:t>
            </a:r>
            <a:endParaRPr lang="en-US" sz="8800" b="1" dirty="0">
              <a:latin typeface="Garamond" panose="02020404030301010803" pitchFamily="18" charset="0"/>
              <a:ea typeface="Avenir Light" charset="0"/>
              <a:cs typeface="Avenir Light" charset="0"/>
            </a:endParaRPr>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5790" y="394230"/>
            <a:ext cx="6150839" cy="119690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txBox="1">
            <a:spLocks/>
          </p:cNvSpPr>
          <p:nvPr/>
        </p:nvSpPr>
        <p:spPr>
          <a:xfrm>
            <a:off x="82591" y="6300436"/>
            <a:ext cx="4266386" cy="453484"/>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800" dirty="0">
                <a:latin typeface="Garamond" panose="02020404030301010803" pitchFamily="18" charset="0"/>
                <a:ea typeface="Avenir Light" charset="0"/>
                <a:cs typeface="Avenir Light" charset="0"/>
              </a:rPr>
              <a:t> Matthew S. Feldman, Esq.</a:t>
            </a:r>
          </a:p>
          <a:p>
            <a:pPr marL="0" indent="0" algn="ctr">
              <a:buFont typeface="Arial" panose="020B0604020202020204" pitchFamily="34" charset="0"/>
              <a:buNone/>
            </a:pPr>
            <a:endParaRPr lang="en-US" sz="8800" dirty="0">
              <a:latin typeface="Garamond" panose="02020404030301010803" pitchFamily="18" charset="0"/>
              <a:ea typeface="Avenir Light" charset="0"/>
              <a:cs typeface="Avenir Light" charset="0"/>
            </a:endParaRPr>
          </a:p>
        </p:txBody>
      </p:sp>
      <p:pic>
        <p:nvPicPr>
          <p:cNvPr id="9" name="Picture 8">
            <a:extLst>
              <a:ext uri="{FF2B5EF4-FFF2-40B4-BE49-F238E27FC236}">
                <a16:creationId xmlns:a16="http://schemas.microsoft.com/office/drawing/2014/main" id="{9A4B4EFC-3A14-CF4F-BEE1-6A19EA85D010}"/>
              </a:ext>
            </a:extLst>
          </p:cNvPr>
          <p:cNvPicPr>
            <a:picLocks noChangeAspect="1"/>
          </p:cNvPicPr>
          <p:nvPr/>
        </p:nvPicPr>
        <p:blipFill>
          <a:blip r:embed="rId4"/>
          <a:stretch>
            <a:fillRect/>
          </a:stretch>
        </p:blipFill>
        <p:spPr>
          <a:xfrm>
            <a:off x="9422140" y="6035040"/>
            <a:ext cx="2698419" cy="789506"/>
          </a:xfrm>
          <a:prstGeom prst="rect">
            <a:avLst/>
          </a:prstGeom>
        </p:spPr>
      </p:pic>
    </p:spTree>
    <p:extLst>
      <p:ext uri="{BB962C8B-B14F-4D97-AF65-F5344CB8AC3E}">
        <p14:creationId xmlns:p14="http://schemas.microsoft.com/office/powerpoint/2010/main" val="3579349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can employers mitigate financial losses caused by the pandemic?</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283313" y="1655805"/>
            <a:ext cx="11291000" cy="3978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u="sng" dirty="0">
                <a:latin typeface="Garamond" panose="02020404030301010803" pitchFamily="18" charset="0"/>
                <a:ea typeface="Avenir Light" charset="0"/>
                <a:cs typeface="Avenir Light" charset="0"/>
              </a:rPr>
              <a:t>U.S. Small Business Administration (SBA) Economic Injury Disaster Loan Program</a:t>
            </a:r>
          </a:p>
          <a:p>
            <a:pPr marL="0" indent="0">
              <a:lnSpc>
                <a:spcPct val="100000"/>
              </a:lnSpc>
              <a:spcBef>
                <a:spcPts val="0"/>
              </a:spcBef>
              <a:buNone/>
            </a:pPr>
            <a:r>
              <a:rPr lang="en-US" sz="2200" dirty="0">
                <a:latin typeface="Garamond" panose="02020404030301010803" pitchFamily="18" charset="0"/>
                <a:ea typeface="Avenir Light" charset="0"/>
                <a:cs typeface="Avenir Light" charset="0"/>
              </a:rPr>
              <a:t>Working capital loans to help small businesses, small agricultural cooperatives, small businesses engaged in aquaculture, and most private, non-profit organizations of all sizes meet their ordinary and necessary financial obligations that cannot be met as a direct result of the disaster. These loans are intended to assist through the disaster recovery period. Must have a good credit history and show ability to repay the loan.</a:t>
            </a:r>
            <a:endParaRPr lang="en-US" sz="18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3100" b="1" u="sng" dirty="0">
              <a:latin typeface="Garamond" panose="02020404030301010803" pitchFamily="18" charset="0"/>
              <a:ea typeface="Avenir Light" charset="0"/>
              <a:cs typeface="Avenir Light" charset="0"/>
            </a:endParaRP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235487" y="5807048"/>
            <a:ext cx="3991261" cy="1077218"/>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r>
              <a:rPr lang="en-US" sz="1600" dirty="0">
                <a:latin typeface="Garamond" panose="02020404030301010803" pitchFamily="18" charset="0"/>
                <a:ea typeface="Avenir Light" charset="0"/>
                <a:cs typeface="Avenir Light" charset="0"/>
                <a:hlinkClick r:id="rId4"/>
              </a:rPr>
              <a:t>US Small Disaster Loan Program Application</a:t>
            </a:r>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a:p>
            <a:endParaRPr lang="en-US" sz="1600" dirty="0">
              <a:latin typeface="Garamond" panose="02020404030301010803" pitchFamily="18" charset="0"/>
              <a:ea typeface="Avenir Light" charset="0"/>
              <a:cs typeface="Avenir Light" charset="0"/>
            </a:endParaRPr>
          </a:p>
        </p:txBody>
      </p:sp>
      <p:pic>
        <p:nvPicPr>
          <p:cNvPr id="11" name="Picture 10">
            <a:extLst>
              <a:ext uri="{FF2B5EF4-FFF2-40B4-BE49-F238E27FC236}">
                <a16:creationId xmlns:a16="http://schemas.microsoft.com/office/drawing/2014/main" id="{4B7CBA53-010E-674D-955F-610532F44135}"/>
              </a:ext>
            </a:extLst>
          </p:cNvPr>
          <p:cNvPicPr>
            <a:picLocks noChangeAspect="1"/>
          </p:cNvPicPr>
          <p:nvPr/>
        </p:nvPicPr>
        <p:blipFill>
          <a:blip r:embed="rId5"/>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3361023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9" y="-13832"/>
            <a:ext cx="12241497"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Online Resources </a:t>
            </a:r>
          </a:p>
          <a:p>
            <a:pPr marL="0" indent="0" algn="ctr">
              <a:buNone/>
            </a:pPr>
            <a:endParaRPr lang="en-US" sz="3600" b="1" dirty="0">
              <a:latin typeface="Garamond" panose="02020404030301010803" pitchFamily="18" charset="0"/>
              <a:ea typeface="Avenir Light" charset="0"/>
              <a:cs typeface="Avenir Light" charset="0"/>
            </a:endParaRPr>
          </a:p>
        </p:txBody>
      </p:sp>
      <p:sp>
        <p:nvSpPr>
          <p:cNvPr id="8" name="Content Placeholder 1"/>
          <p:cNvSpPr txBox="1">
            <a:spLocks/>
          </p:cNvSpPr>
          <p:nvPr/>
        </p:nvSpPr>
        <p:spPr>
          <a:xfrm>
            <a:off x="283313" y="1476375"/>
            <a:ext cx="11291000" cy="41583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1600" dirty="0">
                <a:latin typeface="Garamond" panose="02020404030301010803" pitchFamily="18" charset="0"/>
                <a:ea typeface="Avenir Light" charset="0"/>
                <a:cs typeface="Avenir Light" charset="0"/>
                <a:hlinkClick r:id="rId4"/>
              </a:rPr>
              <a:t>New York State Executive Orders</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5"/>
              </a:rPr>
              <a:t>Presidential Executive Orders</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6"/>
              </a:rPr>
              <a:t>The President’s Coronavirus Guidelines for America</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7"/>
              </a:rPr>
              <a:t>CDC Guidance: Plan, Prepare and Respond to Coronavirus Disease 2019</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8"/>
              </a:rPr>
              <a:t>OSHA Guidance: Preparing Workplaces for COVID-19. </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9"/>
              </a:rPr>
              <a:t>CDC Guidance: Protective Equipment for Healthcare Providers</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0"/>
              </a:rPr>
              <a:t>NYS Guidance for Disinfection of Facilities</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1"/>
              </a:rPr>
              <a:t>Equal Employment Opportunity Commission - Pandemic Facts</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2"/>
              </a:rPr>
              <a:t>Equal Employment Opportunity Commission - Guidance on FMLA</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3"/>
              </a:rPr>
              <a:t>Equal Employment Opportunity Commission Guidance - ADA Leave</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4"/>
              </a:rPr>
              <a:t>U.S. Department of Labor Guidance - FMLA</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5"/>
              </a:rPr>
              <a:t>United States Department of Labor’s Guidance on COVID-19 Federal Leave Law</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6"/>
              </a:rPr>
              <a:t>New York State Unemployment Instructions</a:t>
            </a:r>
            <a:endParaRPr lang="en-US" sz="1600" dirty="0">
              <a:latin typeface="Garamond" panose="02020404030301010803" pitchFamily="18" charset="0"/>
              <a:ea typeface="Avenir Light" charset="0"/>
              <a:cs typeface="Avenir Light" charset="0"/>
              <a:hlinkClick r:id="rId17"/>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7"/>
              </a:rPr>
              <a:t>NYS  Guidance on State Leave Law</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8"/>
              </a:rPr>
              <a:t>NYC Retention Grant Program</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19"/>
              </a:rPr>
              <a:t>NYC Small Business Continuity Fund Application</a:t>
            </a:r>
            <a:endParaRPr lang="en-US" sz="1600" dirty="0">
              <a:latin typeface="Garamond" panose="02020404030301010803" pitchFamily="18" charset="0"/>
              <a:ea typeface="Avenir Light" charset="0"/>
              <a:cs typeface="Avenir Light" charset="0"/>
            </a:endParaRPr>
          </a:p>
          <a:p>
            <a:pPr>
              <a:lnSpc>
                <a:spcPct val="100000"/>
              </a:lnSpc>
              <a:spcBef>
                <a:spcPts val="0"/>
              </a:spcBef>
            </a:pPr>
            <a:r>
              <a:rPr lang="en-US" sz="1600" dirty="0">
                <a:latin typeface="Garamond" panose="02020404030301010803" pitchFamily="18" charset="0"/>
                <a:ea typeface="Avenir Light" charset="0"/>
                <a:cs typeface="Avenir Light" charset="0"/>
                <a:hlinkClick r:id="rId20"/>
              </a:rPr>
              <a:t>US Small Disaster Loan Program Application</a:t>
            </a:r>
            <a:endParaRPr lang="en-US" sz="1600" dirty="0">
              <a:latin typeface="Garamond" panose="02020404030301010803" pitchFamily="18" charset="0"/>
              <a:ea typeface="Avenir Light" charset="0"/>
              <a:cs typeface="Avenir Light" charset="0"/>
            </a:endParaRPr>
          </a:p>
        </p:txBody>
      </p:sp>
      <p:pic>
        <p:nvPicPr>
          <p:cNvPr id="13"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FAA169B-5117-0341-9F77-090713C65FF0}"/>
              </a:ext>
            </a:extLst>
          </p:cNvPr>
          <p:cNvPicPr>
            <a:picLocks noChangeAspect="1"/>
          </p:cNvPicPr>
          <p:nvPr/>
        </p:nvPicPr>
        <p:blipFill>
          <a:blip r:embed="rId21"/>
          <a:stretch>
            <a:fillRect/>
          </a:stretch>
        </p:blipFill>
        <p:spPr>
          <a:xfrm>
            <a:off x="9431070" y="6107610"/>
            <a:ext cx="2450380" cy="716935"/>
          </a:xfrm>
          <a:prstGeom prst="rect">
            <a:avLst/>
          </a:prstGeom>
        </p:spPr>
      </p:pic>
    </p:spTree>
    <p:extLst>
      <p:ext uri="{BB962C8B-B14F-4D97-AF65-F5344CB8AC3E}">
        <p14:creationId xmlns:p14="http://schemas.microsoft.com/office/powerpoint/2010/main" val="1263491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G:\WP\BROCHURE\TW-Feldman_Kieffer-Logo_Files\TW-Feldman_Kieffer-Logo-Pri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txBox="1">
            <a:spLocks/>
          </p:cNvSpPr>
          <p:nvPr/>
        </p:nvSpPr>
        <p:spPr>
          <a:xfrm>
            <a:off x="838200" y="731521"/>
            <a:ext cx="10515600" cy="1386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800">
                <a:latin typeface="Garamond" panose="02020404030301010803" pitchFamily="18" charset="0"/>
                <a:ea typeface="Avenir Light" charset="0"/>
                <a:cs typeface="Avenir Light" charset="0"/>
              </a:rPr>
              <a:t>THANK YOU</a:t>
            </a:r>
            <a:endParaRPr lang="en-US" sz="8800" dirty="0">
              <a:latin typeface="Garamond" panose="02020404030301010803" pitchFamily="18" charset="0"/>
              <a:ea typeface="Avenir Light" charset="0"/>
              <a:cs typeface="Avenir Light" charset="0"/>
            </a:endParaRPr>
          </a:p>
        </p:txBody>
      </p:sp>
      <p:sp>
        <p:nvSpPr>
          <p:cNvPr id="12" name="Content Placeholder 4"/>
          <p:cNvSpPr txBox="1">
            <a:spLocks/>
          </p:cNvSpPr>
          <p:nvPr/>
        </p:nvSpPr>
        <p:spPr>
          <a:xfrm>
            <a:off x="3200400" y="2947636"/>
            <a:ext cx="5867400" cy="2602374"/>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000">
                <a:latin typeface="Avenir Light" charset="0"/>
                <a:ea typeface="Avenir Light" charset="0"/>
                <a:cs typeface="Avenir Light" charset="0"/>
              </a:rPr>
              <a:t> </a:t>
            </a:r>
            <a:r>
              <a:rPr lang="en-US" sz="10000">
                <a:latin typeface="Garamond" panose="02020404030301010803" pitchFamily="18" charset="0"/>
                <a:ea typeface="Avenir Light" charset="0"/>
                <a:cs typeface="Avenir Light" charset="0"/>
              </a:rPr>
              <a:t>Matthew S. Feldman, Esq.</a:t>
            </a:r>
          </a:p>
          <a:p>
            <a:pPr marL="0" indent="0" algn="ctr">
              <a:buFont typeface="Arial" panose="020B0604020202020204" pitchFamily="34" charset="0"/>
              <a:buNone/>
            </a:pPr>
            <a:endParaRPr lang="en-US" sz="8800">
              <a:latin typeface="Garamond" panose="02020404030301010803" pitchFamily="18" charset="0"/>
              <a:ea typeface="Avenir Light" charset="0"/>
              <a:cs typeface="Avenir Light" charset="0"/>
            </a:endParaRPr>
          </a:p>
          <a:p>
            <a:pPr marL="0" indent="0" algn="ctr">
              <a:buFont typeface="Arial" panose="020B0604020202020204" pitchFamily="34" charset="0"/>
              <a:buNone/>
            </a:pPr>
            <a:r>
              <a:rPr lang="en-US" sz="8800">
                <a:latin typeface="Garamond" panose="02020404030301010803" pitchFamily="18" charset="0"/>
                <a:ea typeface="Avenir Light" charset="0"/>
                <a:cs typeface="Avenir Light" charset="0"/>
                <a:hlinkClick r:id="rId3"/>
              </a:rPr>
              <a:t>MFeldman@FK.Law</a:t>
            </a:r>
            <a:r>
              <a:rPr lang="en-US" sz="8800">
                <a:latin typeface="Garamond" panose="02020404030301010803" pitchFamily="18" charset="0"/>
                <a:ea typeface="Avenir Light" charset="0"/>
                <a:cs typeface="Avenir Light" charset="0"/>
              </a:rPr>
              <a:t> </a:t>
            </a:r>
          </a:p>
          <a:p>
            <a:pPr marL="0" indent="0" algn="ctr">
              <a:buFont typeface="Arial" panose="020B0604020202020204" pitchFamily="34" charset="0"/>
              <a:buNone/>
            </a:pPr>
            <a:endParaRPr lang="en-US" sz="8800">
              <a:latin typeface="Garamond" panose="02020404030301010803" pitchFamily="18" charset="0"/>
              <a:ea typeface="Avenir Light" charset="0"/>
              <a:cs typeface="Avenir Light" charset="0"/>
            </a:endParaRPr>
          </a:p>
          <a:p>
            <a:pPr marL="0" indent="0" algn="ctr">
              <a:buFont typeface="Arial" panose="020B0604020202020204" pitchFamily="34" charset="0"/>
              <a:buNone/>
            </a:pPr>
            <a:r>
              <a:rPr lang="en-US" sz="8800">
                <a:latin typeface="Garamond" panose="02020404030301010803" pitchFamily="18" charset="0"/>
                <a:ea typeface="Avenir Light" charset="0"/>
                <a:cs typeface="Avenir Light" charset="0"/>
                <a:hlinkClick r:id="rId4"/>
              </a:rPr>
              <a:t>www.FK.Law</a:t>
            </a:r>
            <a:r>
              <a:rPr lang="en-US" sz="8800">
                <a:latin typeface="Garamond" panose="02020404030301010803" pitchFamily="18" charset="0"/>
                <a:ea typeface="Avenir Light" charset="0"/>
                <a:cs typeface="Avenir Light" charset="0"/>
              </a:rPr>
              <a:t> </a:t>
            </a:r>
            <a:endParaRPr lang="en-US" sz="8800" dirty="0">
              <a:latin typeface="Garamond" panose="02020404030301010803" pitchFamily="18" charset="0"/>
              <a:ea typeface="Avenir Light" charset="0"/>
              <a:cs typeface="Avenir Light" charset="0"/>
            </a:endParaRPr>
          </a:p>
        </p:txBody>
      </p:sp>
      <p:pic>
        <p:nvPicPr>
          <p:cNvPr id="9" name="Picture 8">
            <a:extLst>
              <a:ext uri="{FF2B5EF4-FFF2-40B4-BE49-F238E27FC236}">
                <a16:creationId xmlns:a16="http://schemas.microsoft.com/office/drawing/2014/main" id="{1F49A5C9-3C95-8246-8773-BED7B812E80E}"/>
              </a:ext>
            </a:extLst>
          </p:cNvPr>
          <p:cNvPicPr>
            <a:picLocks noChangeAspect="1"/>
          </p:cNvPicPr>
          <p:nvPr/>
        </p:nvPicPr>
        <p:blipFill>
          <a:blip r:embed="rId5"/>
          <a:stretch>
            <a:fillRect/>
          </a:stretch>
        </p:blipFill>
        <p:spPr>
          <a:xfrm>
            <a:off x="9431070" y="6107610"/>
            <a:ext cx="2450380" cy="716935"/>
          </a:xfrm>
          <a:prstGeom prst="rect">
            <a:avLst/>
          </a:prstGeom>
        </p:spPr>
      </p:pic>
    </p:spTree>
    <p:extLst>
      <p:ext uri="{BB962C8B-B14F-4D97-AF65-F5344CB8AC3E}">
        <p14:creationId xmlns:p14="http://schemas.microsoft.com/office/powerpoint/2010/main" val="1155045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12955" y="1702964"/>
            <a:ext cx="11218127" cy="4351338"/>
          </a:xfrm>
        </p:spPr>
        <p:txBody>
          <a:bodyPr>
            <a:normAutofit fontScale="77500" lnSpcReduction="20000"/>
          </a:bodyPr>
          <a:lstStyle/>
          <a:p>
            <a:pPr marL="742950" indent="-742950">
              <a:lnSpc>
                <a:spcPct val="150000"/>
              </a:lnSpc>
              <a:buFont typeface="Arial"/>
              <a:buAutoNum type="arabicPeriod"/>
            </a:pPr>
            <a:r>
              <a:rPr lang="en-US" sz="3600" dirty="0">
                <a:latin typeface="Garamond" panose="02020404030301010803" pitchFamily="18" charset="0"/>
                <a:ea typeface="Avenir Light" charset="0"/>
                <a:cs typeface="Avenir Light" charset="0"/>
              </a:rPr>
              <a:t>New York State Business Closure Status Directives</a:t>
            </a:r>
          </a:p>
          <a:p>
            <a:pPr marL="742950" indent="-742950">
              <a:lnSpc>
                <a:spcPct val="150000"/>
              </a:lnSpc>
              <a:buAutoNum type="arabicPeriod"/>
            </a:pPr>
            <a:r>
              <a:rPr lang="en-US" sz="3600" dirty="0">
                <a:latin typeface="Garamond" panose="02020404030301010803" pitchFamily="18" charset="0"/>
                <a:ea typeface="Avenir Light" charset="0"/>
                <a:cs typeface="Avenir Light" charset="0"/>
              </a:rPr>
              <a:t>Protecting employees from COVID-19 exposure.</a:t>
            </a:r>
          </a:p>
          <a:p>
            <a:pPr marL="742950" indent="-742950">
              <a:lnSpc>
                <a:spcPct val="150000"/>
              </a:lnSpc>
              <a:buAutoNum type="arabicPeriod"/>
            </a:pPr>
            <a:r>
              <a:rPr lang="en-US" sz="3600" dirty="0">
                <a:latin typeface="Garamond" panose="02020404030301010803" pitchFamily="18" charset="0"/>
                <a:ea typeface="Avenir Light" charset="0"/>
                <a:cs typeface="Avenir Light" charset="0"/>
              </a:rPr>
              <a:t>Addressing a COVID-19 exposure in the workplace.</a:t>
            </a:r>
          </a:p>
          <a:p>
            <a:pPr marL="742950" indent="-742950">
              <a:lnSpc>
                <a:spcPct val="150000"/>
              </a:lnSpc>
              <a:buAutoNum type="arabicPeriod"/>
            </a:pPr>
            <a:r>
              <a:rPr lang="en-US" sz="3600" dirty="0">
                <a:latin typeface="Garamond" panose="02020404030301010803" pitchFamily="18" charset="0"/>
                <a:ea typeface="Avenir Light" charset="0"/>
                <a:cs typeface="Avenir Light" charset="0"/>
              </a:rPr>
              <a:t>Managing  employee-leave during the pandemic.</a:t>
            </a:r>
          </a:p>
          <a:p>
            <a:pPr marL="742950" indent="-742950">
              <a:lnSpc>
                <a:spcPct val="150000"/>
              </a:lnSpc>
              <a:buAutoNum type="arabicPeriod"/>
            </a:pPr>
            <a:r>
              <a:rPr lang="en-US" sz="3600" dirty="0">
                <a:latin typeface="Garamond" panose="02020404030301010803" pitchFamily="18" charset="0"/>
                <a:ea typeface="Avenir Light" charset="0"/>
                <a:cs typeface="Avenir Light" charset="0"/>
              </a:rPr>
              <a:t>Cost-saving strategies to mitigate the loss of workforce.</a:t>
            </a:r>
          </a:p>
          <a:p>
            <a:pPr marL="742950" indent="-742950">
              <a:lnSpc>
                <a:spcPct val="150000"/>
              </a:lnSpc>
              <a:buAutoNum type="arabicPeriod"/>
            </a:pPr>
            <a:r>
              <a:rPr lang="en-US" sz="3600" dirty="0">
                <a:latin typeface="Garamond" panose="02020404030301010803" pitchFamily="18" charset="0"/>
                <a:ea typeface="Avenir Light" charset="0"/>
                <a:cs typeface="Avenir Light" charset="0"/>
              </a:rPr>
              <a:t>Resources to recover financial losses caused by the pandemic.</a:t>
            </a:r>
          </a:p>
          <a:p>
            <a:pPr marL="742950" indent="-742950">
              <a:lnSpc>
                <a:spcPct val="150000"/>
              </a:lnSpc>
              <a:buAutoNum type="arabicPeriod"/>
            </a:pPr>
            <a:endParaRPr lang="en-US" sz="3600" dirty="0">
              <a:latin typeface="Garamond" panose="02020404030301010803" pitchFamily="18" charset="0"/>
              <a:ea typeface="Avenir Light" charset="0"/>
              <a:cs typeface="Avenir Light" charset="0"/>
            </a:endParaRPr>
          </a:p>
          <a:p>
            <a:pPr>
              <a:lnSpc>
                <a:spcPct val="150000"/>
              </a:lnSpc>
            </a:pPr>
            <a:endParaRPr lang="en-US" sz="3600" dirty="0">
              <a:latin typeface="Garamond" panose="02020404030301010803" pitchFamily="18" charset="0"/>
              <a:ea typeface="Avenir Light" charset="0"/>
              <a:cs typeface="Avenir Light" charset="0"/>
            </a:endParaRPr>
          </a:p>
          <a:p>
            <a:pPr marL="0" indent="0">
              <a:buNone/>
            </a:pPr>
            <a:endParaRPr lang="en-US" sz="3600" dirty="0">
              <a:latin typeface="Avenir Light" charset="0"/>
              <a:ea typeface="Avenir Light" charset="0"/>
              <a:cs typeface="Avenir Light" charset="0"/>
            </a:endParaRPr>
          </a:p>
        </p:txBody>
      </p:sp>
      <p:sp>
        <p:nvSpPr>
          <p:cNvPr id="6" name="Content Placeholder 4"/>
          <p:cNvSpPr txBox="1">
            <a:spLocks/>
          </p:cNvSpPr>
          <p:nvPr/>
        </p:nvSpPr>
        <p:spPr>
          <a:xfrm>
            <a:off x="661711" y="577261"/>
            <a:ext cx="10845604" cy="86662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800" dirty="0">
                <a:latin typeface="Garamond" panose="02020404030301010803" pitchFamily="18" charset="0"/>
                <a:ea typeface="Avenir Light" charset="0"/>
                <a:cs typeface="Avenir Light" charset="0"/>
              </a:rPr>
              <a:t>TOPICS TO DISCUSS</a:t>
            </a:r>
          </a:p>
        </p:txBody>
      </p:sp>
      <p:pic>
        <p:nvPicPr>
          <p:cNvPr id="8"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124D356-8275-944F-8C25-05E4E783B56E}"/>
              </a:ext>
            </a:extLst>
          </p:cNvPr>
          <p:cNvPicPr>
            <a:picLocks noChangeAspect="1"/>
          </p:cNvPicPr>
          <p:nvPr/>
        </p:nvPicPr>
        <p:blipFill>
          <a:blip r:embed="rId4"/>
          <a:stretch>
            <a:fillRect/>
          </a:stretch>
        </p:blipFill>
        <p:spPr>
          <a:xfrm>
            <a:off x="9422140" y="6035040"/>
            <a:ext cx="2698419" cy="789506"/>
          </a:xfrm>
          <a:prstGeom prst="rect">
            <a:avLst/>
          </a:prstGeom>
        </p:spPr>
      </p:pic>
    </p:spTree>
    <p:extLst>
      <p:ext uri="{BB962C8B-B14F-4D97-AF65-F5344CB8AC3E}">
        <p14:creationId xmlns:p14="http://schemas.microsoft.com/office/powerpoint/2010/main" val="208841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8" y="-13832"/>
            <a:ext cx="12206748"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is Governor Cuomo’s executive order to close non-essential businesses applicable to your practice?</a:t>
            </a:r>
          </a:p>
        </p:txBody>
      </p:sp>
      <p:sp>
        <p:nvSpPr>
          <p:cNvPr id="13" name="Content Placeholder 1"/>
          <p:cNvSpPr txBox="1">
            <a:spLocks/>
          </p:cNvSpPr>
          <p:nvPr/>
        </p:nvSpPr>
        <p:spPr>
          <a:xfrm>
            <a:off x="283312" y="1620084"/>
            <a:ext cx="11579174" cy="39063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buFontTx/>
              <a:buChar char="-"/>
            </a:pPr>
            <a:r>
              <a:rPr lang="en-US" sz="2200" dirty="0">
                <a:latin typeface="Garamond" panose="02020404030301010803" pitchFamily="18" charset="0"/>
                <a:ea typeface="Avenir Light" charset="0"/>
                <a:cs typeface="Avenir Light" charset="0"/>
              </a:rPr>
              <a:t>March 20, 2020: Governor Cuomo’s “New York State on PAUSE” Executive Order 202.8 of Friday, March 20, 2020 requiring all non-essential businesses be completed remotely by 8 p.m. March 22, 2020.</a:t>
            </a:r>
          </a:p>
          <a:p>
            <a:pPr>
              <a:lnSpc>
                <a:spcPct val="100000"/>
              </a:lnSpc>
              <a:spcBef>
                <a:spcPts val="0"/>
              </a:spcBef>
              <a:buFontTx/>
              <a:buChar char="-"/>
            </a:pPr>
            <a:r>
              <a:rPr lang="en-US" sz="2200" dirty="0">
                <a:latin typeface="Garamond" panose="02020404030301010803" pitchFamily="18" charset="0"/>
                <a:ea typeface="Avenir Light" charset="0"/>
                <a:cs typeface="Avenir Light" charset="0"/>
              </a:rPr>
              <a:t>Fines will be imposed for any businesses not complying with the order. </a:t>
            </a:r>
          </a:p>
          <a:p>
            <a:pPr>
              <a:lnSpc>
                <a:spcPct val="100000"/>
              </a:lnSpc>
              <a:spcBef>
                <a:spcPts val="0"/>
              </a:spcBef>
              <a:buFontTx/>
              <a:buChar char="-"/>
            </a:pPr>
            <a:r>
              <a:rPr lang="en-US" sz="2200" dirty="0">
                <a:latin typeface="Garamond" panose="02020404030301010803" pitchFamily="18" charset="0"/>
                <a:ea typeface="Avenir Light" charset="0"/>
                <a:cs typeface="Avenir Light" charset="0"/>
              </a:rPr>
              <a:t>Coordinating Emergency Service </a:t>
            </a:r>
          </a:p>
          <a:p>
            <a:pPr lvl="1">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Prepare a list of employees who are “on-call” for emergency services.</a:t>
            </a:r>
          </a:p>
          <a:p>
            <a:pPr lvl="1">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Note that state labor laws may require that you pay some employees who are “on-call,” and employees may not be able to collect unemployment benefits. </a:t>
            </a:r>
          </a:p>
          <a:p>
            <a:pPr lvl="1">
              <a:lnSpc>
                <a:spcPct val="100000"/>
              </a:lnSpc>
              <a:spcBef>
                <a:spcPts val="0"/>
              </a:spcBef>
              <a:buFont typeface="Courier New" panose="02070309020205020404" pitchFamily="49" charset="0"/>
              <a:buChar char="o"/>
            </a:pPr>
            <a:r>
              <a:rPr lang="en-US" sz="2200" dirty="0">
                <a:latin typeface="Garamond" panose="02020404030301010803" pitchFamily="18" charset="0"/>
                <a:ea typeface="Avenir Light" charset="0"/>
                <a:cs typeface="Avenir Light" charset="0"/>
              </a:rPr>
              <a:t> Ensure that all employees “on call” are aware of your procedures for preventing the spread of COVID-19, and are trained to implement all preventative measures to keep both employees and patients safe and healthy. </a:t>
            </a:r>
          </a:p>
          <a:p>
            <a:pPr>
              <a:lnSpc>
                <a:spcPct val="100000"/>
              </a:lnSpc>
              <a:spcBef>
                <a:spcPts val="0"/>
              </a:spcBef>
              <a:buFontTx/>
              <a:buChar char="-"/>
            </a:pPr>
            <a:endParaRPr lang="en-US" sz="2200" dirty="0">
              <a:latin typeface="Garamond" panose="02020404030301010803" pitchFamily="18" charset="0"/>
              <a:ea typeface="Avenir Light" charset="0"/>
              <a:cs typeface="Avenir Light" charset="0"/>
            </a:endParaRPr>
          </a:p>
        </p:txBody>
      </p:sp>
      <p:sp>
        <p:nvSpPr>
          <p:cNvPr id="2" name="Rectangle 1"/>
          <p:cNvSpPr/>
          <p:nvPr/>
        </p:nvSpPr>
        <p:spPr>
          <a:xfrm>
            <a:off x="8138658" y="5526395"/>
            <a:ext cx="3991261" cy="584775"/>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endParaRPr lang="en-US" sz="1600" dirty="0">
              <a:latin typeface="Garamond" panose="02020404030301010803" pitchFamily="18" charset="0"/>
              <a:ea typeface="Avenir Light" charset="0"/>
              <a:cs typeface="Avenir Light" charset="0"/>
              <a:hlinkClick r:id="rId3"/>
            </a:endParaRPr>
          </a:p>
          <a:p>
            <a:pPr marL="285750" indent="-285750">
              <a:buFont typeface="Arial" panose="020B0604020202020204" pitchFamily="34" charset="0"/>
              <a:buChar char="•"/>
            </a:pPr>
            <a:r>
              <a:rPr lang="en-US" sz="1600" dirty="0">
                <a:ea typeface="Avenir Light" charset="0"/>
                <a:cs typeface="Avenir Light" charset="0"/>
                <a:hlinkClick r:id="rId4"/>
              </a:rPr>
              <a:t>Governor's Executive Order</a:t>
            </a:r>
            <a:endParaRPr lang="en-US" sz="1600" dirty="0">
              <a:ea typeface="Avenir Light" charset="0"/>
              <a:cs typeface="Avenir Light" charset="0"/>
            </a:endParaRPr>
          </a:p>
        </p:txBody>
      </p:sp>
      <p:pic>
        <p:nvPicPr>
          <p:cNvPr id="15" name="Picture 3" descr="G:\WP\BROCHURE\TW-Feldman_Kieffer-Logo_Files\TW-Feldman_Kieffer-Logo-Print.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FEA346B-F54A-0C47-AE22-E3FEBF9E8808}"/>
              </a:ext>
            </a:extLst>
          </p:cNvPr>
          <p:cNvPicPr>
            <a:picLocks noChangeAspect="1"/>
          </p:cNvPicPr>
          <p:nvPr/>
        </p:nvPicPr>
        <p:blipFill>
          <a:blip r:embed="rId6"/>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291093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8" y="-13832"/>
            <a:ext cx="12206748"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12955" y="1702964"/>
            <a:ext cx="11218127" cy="4351338"/>
          </a:xfrm>
        </p:spPr>
        <p:txBody>
          <a:bodyPr>
            <a:normAutofit/>
          </a:bodyPr>
          <a:lstStyle/>
          <a:p>
            <a:pPr marL="742950" indent="-742950">
              <a:lnSpc>
                <a:spcPct val="150000"/>
              </a:lnSpc>
              <a:buAutoNum type="arabicPeriod"/>
            </a:pPr>
            <a:endParaRPr lang="en-US" sz="3600" dirty="0">
              <a:latin typeface="Garamond" panose="02020404030301010803" pitchFamily="18" charset="0"/>
              <a:ea typeface="Avenir Light" charset="0"/>
              <a:cs typeface="Avenir Light" charset="0"/>
            </a:endParaRPr>
          </a:p>
          <a:p>
            <a:pPr marL="0" indent="0">
              <a:lnSpc>
                <a:spcPct val="150000"/>
              </a:lnSpc>
              <a:buNone/>
            </a:pPr>
            <a:endParaRPr lang="en-US" sz="3600" dirty="0">
              <a:latin typeface="Garamond" panose="02020404030301010803" pitchFamily="18" charset="0"/>
              <a:ea typeface="Avenir Light" charset="0"/>
              <a:cs typeface="Avenir Light" charset="0"/>
            </a:endParaRPr>
          </a:p>
          <a:p>
            <a:pPr marL="0" indent="0">
              <a:buNone/>
            </a:pPr>
            <a:endParaRPr lang="en-US" sz="3600" dirty="0">
              <a:latin typeface="Avenir Light" charset="0"/>
              <a:ea typeface="Avenir Light" charset="0"/>
              <a:cs typeface="Avenir Light" charset="0"/>
            </a:endParaRPr>
          </a:p>
        </p:txBody>
      </p:sp>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can employers protect essential employees from being exposed to COVID-19 in the workplace?</a:t>
            </a:r>
          </a:p>
        </p:txBody>
      </p:sp>
      <p:sp>
        <p:nvSpPr>
          <p:cNvPr id="8" name="Content Placeholder 1"/>
          <p:cNvSpPr txBox="1">
            <a:spLocks/>
          </p:cNvSpPr>
          <p:nvPr/>
        </p:nvSpPr>
        <p:spPr>
          <a:xfrm>
            <a:off x="530943" y="1696065"/>
            <a:ext cx="11352540" cy="45106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42950" indent="-742950">
              <a:lnSpc>
                <a:spcPct val="150000"/>
              </a:lnSpc>
              <a:spcBef>
                <a:spcPts val="0"/>
              </a:spcBef>
              <a:buFont typeface="Arial"/>
              <a:buAutoNum type="arabicPeriod"/>
            </a:pPr>
            <a:r>
              <a:rPr lang="en-US" sz="2400" dirty="0">
                <a:latin typeface="Garamond" panose="02020404030301010803" pitchFamily="18" charset="0"/>
                <a:ea typeface="Avenir Light" charset="0"/>
                <a:cs typeface="Avenir Light" charset="0"/>
              </a:rPr>
              <a:t>Stay informed:</a:t>
            </a:r>
          </a:p>
          <a:p>
            <a:pPr lvl="2">
              <a:lnSpc>
                <a:spcPct val="150000"/>
              </a:lnSpc>
              <a:spcBef>
                <a:spcPts val="0"/>
              </a:spcBef>
            </a:pPr>
            <a:r>
              <a:rPr lang="en-US" dirty="0">
                <a:latin typeface="Garamond" panose="02020404030301010803" pitchFamily="18" charset="0"/>
                <a:ea typeface="Avenir Light" charset="0"/>
                <a:cs typeface="Avenir Light" charset="0"/>
              </a:rPr>
              <a:t>Know the symptoms of COVID-19 and how it is spread. </a:t>
            </a:r>
          </a:p>
          <a:p>
            <a:pPr lvl="2">
              <a:lnSpc>
                <a:spcPct val="150000"/>
              </a:lnSpc>
              <a:spcBef>
                <a:spcPts val="0"/>
              </a:spcBef>
            </a:pPr>
            <a:r>
              <a:rPr lang="en-US" dirty="0">
                <a:latin typeface="Garamond" panose="02020404030301010803" pitchFamily="18" charset="0"/>
                <a:ea typeface="Avenir Light" charset="0"/>
                <a:cs typeface="Avenir Light" charset="0"/>
              </a:rPr>
              <a:t>Monitor federal, state, and county guidance on a regular basis for updated information.</a:t>
            </a:r>
          </a:p>
          <a:p>
            <a:pPr marL="742950" indent="-742950">
              <a:lnSpc>
                <a:spcPct val="150000"/>
              </a:lnSpc>
              <a:spcBef>
                <a:spcPts val="0"/>
              </a:spcBef>
              <a:buFont typeface="Arial"/>
              <a:buAutoNum type="arabicPeriod"/>
            </a:pPr>
            <a:r>
              <a:rPr lang="en-US" sz="2400" dirty="0">
                <a:latin typeface="Garamond" panose="02020404030301010803" pitchFamily="18" charset="0"/>
                <a:ea typeface="Avenir Light" charset="0"/>
                <a:cs typeface="Avenir Light" charset="0"/>
              </a:rPr>
              <a:t>Implement basic infection prevention measures based on sources of exposures</a:t>
            </a:r>
            <a:r>
              <a:rPr lang="en-US" sz="2000" dirty="0">
                <a:latin typeface="Garamond" panose="02020404030301010803" pitchFamily="18" charset="0"/>
                <a:ea typeface="Avenir Light" charset="0"/>
                <a:cs typeface="Avenir Light" charset="0"/>
              </a:rPr>
              <a:t>. </a:t>
            </a:r>
          </a:p>
          <a:p>
            <a:pPr marL="742950" indent="-742950">
              <a:lnSpc>
                <a:spcPct val="150000"/>
              </a:lnSpc>
              <a:spcBef>
                <a:spcPts val="0"/>
              </a:spcBef>
              <a:buFont typeface="Arial"/>
              <a:buAutoNum type="arabicPeriod"/>
            </a:pPr>
            <a:r>
              <a:rPr lang="en-US" sz="2400" dirty="0">
                <a:latin typeface="Garamond" panose="02020404030301010803" pitchFamily="18" charset="0"/>
                <a:ea typeface="Avenir Light" charset="0"/>
                <a:cs typeface="Avenir Light" charset="0"/>
              </a:rPr>
              <a:t>Notify employees of all measures you are taking to protect exposure. </a:t>
            </a:r>
          </a:p>
          <a:p>
            <a:pPr marL="742950" indent="-742950">
              <a:lnSpc>
                <a:spcPct val="150000"/>
              </a:lnSpc>
              <a:spcBef>
                <a:spcPts val="0"/>
              </a:spcBef>
              <a:buFont typeface="Arial"/>
              <a:buAutoNum type="arabicPeriod"/>
            </a:pPr>
            <a:r>
              <a:rPr lang="en-US" sz="2400" dirty="0">
                <a:latin typeface="Garamond" panose="02020404030301010803" pitchFamily="18" charset="0"/>
                <a:ea typeface="Avenir Light" charset="0"/>
                <a:cs typeface="Avenir Light" charset="0"/>
              </a:rPr>
              <a:t>Monitor employees and visitors for symptoms, and keep the sick separate from the healthy. </a:t>
            </a:r>
          </a:p>
          <a:p>
            <a:pPr marL="0" indent="0">
              <a:lnSpc>
                <a:spcPct val="100000"/>
              </a:lnSpc>
              <a:spcBef>
                <a:spcPts val="0"/>
              </a:spcBef>
              <a:buNone/>
            </a:pPr>
            <a:endParaRPr lang="en-US" sz="2000"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000" dirty="0">
              <a:latin typeface="Garamond" panose="02020404030301010803" pitchFamily="18" charset="0"/>
              <a:ea typeface="Avenir Light" charset="0"/>
              <a:cs typeface="Avenir Light" charset="0"/>
            </a:endParaRPr>
          </a:p>
        </p:txBody>
      </p:sp>
      <p:pic>
        <p:nvPicPr>
          <p:cNvPr id="11"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515730" y="4995204"/>
            <a:ext cx="5676270" cy="1815882"/>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4"/>
              </a:rPr>
              <a:t>CDC Guidance: Plan, Prepare and Respond to Coronavirus Disease 2019</a:t>
            </a:r>
            <a:endParaRPr lang="en-US" sz="1600" dirty="0">
              <a:latin typeface="Garamond" panose="02020404030301010803" pitchFamily="18" charset="0"/>
              <a:ea typeface="Avenir Light" charset="0"/>
              <a:cs typeface="Avenir Light" charset="0"/>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5"/>
              </a:rPr>
              <a:t>OSHA Guidance: Preparing Workplaces for COVID-19. </a:t>
            </a:r>
            <a:endParaRPr lang="en-US" sz="1600" dirty="0">
              <a:latin typeface="Garamond" panose="02020404030301010803" pitchFamily="18" charset="0"/>
              <a:ea typeface="Avenir Light" charset="0"/>
              <a:cs typeface="Avenir Light" charset="0"/>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6"/>
              </a:rPr>
              <a:t>CDC Guidance: Protective Equipment for healthcare providers while seeing patients with suspected COVID-19. </a:t>
            </a:r>
            <a:endParaRPr lang="en-US" sz="1600" dirty="0">
              <a:latin typeface="Garamond" panose="02020404030301010803" pitchFamily="18" charset="0"/>
              <a:ea typeface="Avenir Light" charset="0"/>
              <a:cs typeface="Avenir Light" charset="0"/>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7"/>
              </a:rPr>
              <a:t>The President’s Coronavirus Guidelines for America</a:t>
            </a:r>
            <a:endParaRPr lang="en-US" sz="1600" dirty="0">
              <a:latin typeface="Garamond" panose="02020404030301010803" pitchFamily="18" charset="0"/>
              <a:ea typeface="Avenir Light" charset="0"/>
              <a:cs typeface="Avenir Light" charset="0"/>
            </a:endParaRPr>
          </a:p>
        </p:txBody>
      </p:sp>
      <p:pic>
        <p:nvPicPr>
          <p:cNvPr id="9" name="Picture 8">
            <a:extLst>
              <a:ext uri="{FF2B5EF4-FFF2-40B4-BE49-F238E27FC236}">
                <a16:creationId xmlns:a16="http://schemas.microsoft.com/office/drawing/2014/main" id="{BD0FB20A-95D5-2449-886E-8B62B0523EC1}"/>
              </a:ext>
            </a:extLst>
          </p:cNvPr>
          <p:cNvPicPr>
            <a:picLocks noChangeAspect="1"/>
          </p:cNvPicPr>
          <p:nvPr/>
        </p:nvPicPr>
        <p:blipFill>
          <a:blip r:embed="rId8"/>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9203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8" y="-13832"/>
            <a:ext cx="12206748"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can employers protect essential employees from being exposed to COVID-19 in the workplace?</a:t>
            </a:r>
          </a:p>
        </p:txBody>
      </p:sp>
      <p:sp>
        <p:nvSpPr>
          <p:cNvPr id="12" name="Content Placeholder 1"/>
          <p:cNvSpPr txBox="1">
            <a:spLocks/>
          </p:cNvSpPr>
          <p:nvPr/>
        </p:nvSpPr>
        <p:spPr>
          <a:xfrm>
            <a:off x="283309" y="1482077"/>
            <a:ext cx="8064275" cy="136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300" i="1" dirty="0">
                <a:solidFill>
                  <a:schemeClr val="accent1">
                    <a:lumMod val="50000"/>
                  </a:schemeClr>
                </a:solidFill>
                <a:latin typeface="Garamond" panose="02020404030301010803" pitchFamily="18" charset="0"/>
                <a:ea typeface="Avenir Light" charset="0"/>
                <a:cs typeface="Avenir Light" charset="0"/>
              </a:rPr>
              <a:t>Lower Risk (Caution)</a:t>
            </a:r>
          </a:p>
          <a:p>
            <a:pPr marL="457200" lvl="1">
              <a:lnSpc>
                <a:spcPct val="100000"/>
              </a:lnSpc>
              <a:spcBef>
                <a:spcPts val="0"/>
              </a:spcBef>
            </a:pPr>
            <a:r>
              <a:rPr lang="en-US" sz="1900" dirty="0">
                <a:latin typeface="Garamond" panose="02020404030301010803" pitchFamily="18" charset="0"/>
                <a:ea typeface="Avenir Light" charset="0"/>
                <a:cs typeface="Avenir Light" charset="0"/>
              </a:rPr>
              <a:t>Jobs that require no contact with the public. </a:t>
            </a:r>
          </a:p>
          <a:p>
            <a:pPr marL="457200" lvl="1">
              <a:lnSpc>
                <a:spcPct val="100000"/>
              </a:lnSpc>
              <a:spcBef>
                <a:spcPts val="0"/>
              </a:spcBef>
            </a:pPr>
            <a:endParaRPr lang="en-US" sz="1900" dirty="0">
              <a:latin typeface="Garamond" panose="02020404030301010803" pitchFamily="18" charset="0"/>
              <a:ea typeface="Avenir Light" charset="0"/>
              <a:cs typeface="Avenir Light" charset="0"/>
            </a:endParaRPr>
          </a:p>
          <a:p>
            <a:pPr marL="457200" lvl="1">
              <a:lnSpc>
                <a:spcPct val="100000"/>
              </a:lnSpc>
              <a:spcBef>
                <a:spcPts val="0"/>
              </a:spcBef>
            </a:pPr>
            <a:endParaRPr lang="en-US" sz="1900" dirty="0">
              <a:latin typeface="Garamond" panose="02020404030301010803" pitchFamily="18" charset="0"/>
              <a:ea typeface="Avenir Light" charset="0"/>
              <a:cs typeface="Avenir Light" charset="0"/>
            </a:endParaRPr>
          </a:p>
          <a:p>
            <a:pPr marL="457200" lvl="1">
              <a:lnSpc>
                <a:spcPct val="100000"/>
              </a:lnSpc>
              <a:spcBef>
                <a:spcPts val="0"/>
              </a:spcBef>
            </a:pPr>
            <a:endParaRPr lang="en-US" sz="1900" i="1"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300" i="1" dirty="0">
              <a:latin typeface="Garamond" panose="02020404030301010803" pitchFamily="18" charset="0"/>
              <a:ea typeface="Avenir Light" charset="0"/>
              <a:cs typeface="Avenir Light" charset="0"/>
            </a:endParaRPr>
          </a:p>
        </p:txBody>
      </p:sp>
      <p:sp>
        <p:nvSpPr>
          <p:cNvPr id="13" name="Content Placeholder 1"/>
          <p:cNvSpPr txBox="1">
            <a:spLocks/>
          </p:cNvSpPr>
          <p:nvPr/>
        </p:nvSpPr>
        <p:spPr>
          <a:xfrm>
            <a:off x="283309" y="2625367"/>
            <a:ext cx="7521678" cy="2846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300" b="1" dirty="0">
                <a:latin typeface="Garamond" panose="02020404030301010803" pitchFamily="18" charset="0"/>
                <a:ea typeface="Avenir Light" charset="0"/>
                <a:cs typeface="Avenir Light" charset="0"/>
              </a:rPr>
              <a:t>Protective Measures</a:t>
            </a:r>
            <a:r>
              <a:rPr lang="en-US" sz="2300" dirty="0">
                <a:latin typeface="Garamond" panose="02020404030301010803" pitchFamily="18" charset="0"/>
                <a:ea typeface="Avenir Light" charset="0"/>
                <a:cs typeface="Avenir Light" charset="0"/>
              </a:rPr>
              <a:t>:</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Monitor public health communications about COVID-19 recommendations and ensure that workers have access to that information. </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Collaborate with workers to designate effective means of communicating important COVID-19 information.</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Separate sick employees. </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Encourage employees not to come to work if sick. </a:t>
            </a: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p:txBody>
      </p:sp>
      <p:sp>
        <p:nvSpPr>
          <p:cNvPr id="2" name="Rectangle 1"/>
          <p:cNvSpPr/>
          <p:nvPr/>
        </p:nvSpPr>
        <p:spPr>
          <a:xfrm>
            <a:off x="8138658" y="5509023"/>
            <a:ext cx="3991261" cy="1323439"/>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endParaRPr lang="en-US" sz="1600" dirty="0">
              <a:latin typeface="Garamond" panose="02020404030301010803" pitchFamily="18" charset="0"/>
              <a:ea typeface="Avenir Light" charset="0"/>
              <a:cs typeface="Avenir Light" charset="0"/>
              <a:hlinkClick r:id="rId4"/>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4"/>
              </a:rPr>
              <a:t>OSHA Guidance: Preparing Workplaces for COVID-19. </a:t>
            </a:r>
            <a:endParaRPr lang="en-US" sz="1600" dirty="0">
              <a:latin typeface="Garamond" panose="02020404030301010803" pitchFamily="18" charset="0"/>
              <a:ea typeface="Avenir Light" charset="0"/>
              <a:cs typeface="Avenir Light" charset="0"/>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5"/>
              </a:rPr>
              <a:t>CDC Guidance: Protective Equipment for Healthcare Providers</a:t>
            </a:r>
            <a:endParaRPr lang="en-US" sz="1600" dirty="0">
              <a:ea typeface="Avenir Light" charset="0"/>
              <a:cs typeface="Avenir Light" charset="0"/>
            </a:endParaRPr>
          </a:p>
        </p:txBody>
      </p:sp>
      <p:pic>
        <p:nvPicPr>
          <p:cNvPr id="14"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p:nvPr/>
        </p:nvPicPr>
        <p:blipFill rotWithShape="1">
          <a:blip r:embed="rId6"/>
          <a:srcRect l="15550" t="13117" r="74591" b="60000"/>
          <a:stretch/>
        </p:blipFill>
        <p:spPr bwMode="auto">
          <a:xfrm>
            <a:off x="8317124" y="2027342"/>
            <a:ext cx="3634331" cy="3108926"/>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49416F14-0657-EB45-BA35-6A8CA7B1C122}"/>
              </a:ext>
            </a:extLst>
          </p:cNvPr>
          <p:cNvPicPr>
            <a:picLocks noChangeAspect="1"/>
          </p:cNvPicPr>
          <p:nvPr/>
        </p:nvPicPr>
        <p:blipFill>
          <a:blip r:embed="rId7"/>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369420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8" y="-13832"/>
            <a:ext cx="12206748"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can employers protect essential employees from being exposed to COVID-19 in the workplace?</a:t>
            </a:r>
          </a:p>
        </p:txBody>
      </p:sp>
      <p:pic>
        <p:nvPicPr>
          <p:cNvPr id="11" name="Picture 10"/>
          <p:cNvPicPr/>
          <p:nvPr/>
        </p:nvPicPr>
        <p:blipFill rotWithShape="1">
          <a:blip r:embed="rId4"/>
          <a:srcRect l="15550" t="13117" r="74591" b="60000"/>
          <a:stretch/>
        </p:blipFill>
        <p:spPr bwMode="auto">
          <a:xfrm>
            <a:off x="8317124" y="2027342"/>
            <a:ext cx="3634331" cy="3108926"/>
          </a:xfrm>
          <a:prstGeom prst="rect">
            <a:avLst/>
          </a:prstGeom>
          <a:ln>
            <a:noFill/>
          </a:ln>
          <a:extLst>
            <a:ext uri="{53640926-AAD7-44D8-BBD7-CCE9431645EC}">
              <a14:shadowObscured xmlns:a14="http://schemas.microsoft.com/office/drawing/2010/main"/>
            </a:ext>
          </a:extLst>
        </p:spPr>
      </p:pic>
      <p:sp>
        <p:nvSpPr>
          <p:cNvPr id="12" name="Content Placeholder 1"/>
          <p:cNvSpPr txBox="1">
            <a:spLocks/>
          </p:cNvSpPr>
          <p:nvPr/>
        </p:nvSpPr>
        <p:spPr>
          <a:xfrm>
            <a:off x="283309" y="1482077"/>
            <a:ext cx="8064275" cy="136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300" i="1" dirty="0">
                <a:solidFill>
                  <a:schemeClr val="accent4">
                    <a:lumMod val="50000"/>
                  </a:schemeClr>
                </a:solidFill>
                <a:latin typeface="Garamond" panose="02020404030301010803" pitchFamily="18" charset="0"/>
                <a:ea typeface="Avenir Light" charset="0"/>
                <a:cs typeface="Avenir Light" charset="0"/>
              </a:rPr>
              <a:t>Medium</a:t>
            </a:r>
          </a:p>
          <a:p>
            <a:pPr marL="457200" lvl="1">
              <a:lnSpc>
                <a:spcPct val="100000"/>
              </a:lnSpc>
              <a:spcBef>
                <a:spcPts val="0"/>
              </a:spcBef>
            </a:pPr>
            <a:r>
              <a:rPr lang="en-US" sz="1900" dirty="0">
                <a:latin typeface="Garamond" panose="02020404030301010803" pitchFamily="18" charset="0"/>
                <a:ea typeface="Avenir Light" charset="0"/>
                <a:cs typeface="Avenir Light" charset="0"/>
              </a:rPr>
              <a:t>Jobs that require frequent close (within 6 </a:t>
            </a:r>
            <a:r>
              <a:rPr lang="en-US" sz="1900" dirty="0" err="1">
                <a:latin typeface="Garamond" panose="02020404030301010803" pitchFamily="18" charset="0"/>
                <a:ea typeface="Avenir Light" charset="0"/>
                <a:cs typeface="Avenir Light" charset="0"/>
              </a:rPr>
              <a:t>ft</a:t>
            </a:r>
            <a:r>
              <a:rPr lang="en-US" sz="1900" dirty="0">
                <a:latin typeface="Garamond" panose="02020404030301010803" pitchFamily="18" charset="0"/>
                <a:ea typeface="Avenir Light" charset="0"/>
                <a:cs typeface="Avenir Light" charset="0"/>
              </a:rPr>
              <a:t>) contact with people who </a:t>
            </a:r>
            <a:r>
              <a:rPr lang="en-US" sz="1900" i="1" dirty="0">
                <a:latin typeface="Garamond" panose="02020404030301010803" pitchFamily="18" charset="0"/>
                <a:ea typeface="Avenir Light" charset="0"/>
                <a:cs typeface="Avenir Light" charset="0"/>
              </a:rPr>
              <a:t>may </a:t>
            </a:r>
            <a:r>
              <a:rPr lang="en-US" sz="1900" dirty="0">
                <a:latin typeface="Garamond" panose="02020404030301010803" pitchFamily="18" charset="0"/>
                <a:ea typeface="Avenir Light" charset="0"/>
                <a:cs typeface="Avenir Light" charset="0"/>
              </a:rPr>
              <a:t>be infected.</a:t>
            </a:r>
          </a:p>
          <a:p>
            <a:pPr marL="457200" lvl="1">
              <a:lnSpc>
                <a:spcPct val="100000"/>
              </a:lnSpc>
              <a:spcBef>
                <a:spcPts val="0"/>
              </a:spcBef>
            </a:pPr>
            <a:endParaRPr lang="en-US" sz="1900" dirty="0">
              <a:latin typeface="Garamond" panose="02020404030301010803" pitchFamily="18" charset="0"/>
              <a:ea typeface="Avenir Light" charset="0"/>
              <a:cs typeface="Avenir Light" charset="0"/>
            </a:endParaRPr>
          </a:p>
          <a:p>
            <a:pPr marL="457200" lvl="1">
              <a:lnSpc>
                <a:spcPct val="100000"/>
              </a:lnSpc>
              <a:spcBef>
                <a:spcPts val="0"/>
              </a:spcBef>
            </a:pPr>
            <a:endParaRPr lang="en-US" sz="1900" dirty="0">
              <a:latin typeface="Garamond" panose="02020404030301010803" pitchFamily="18" charset="0"/>
              <a:ea typeface="Avenir Light" charset="0"/>
              <a:cs typeface="Avenir Light" charset="0"/>
            </a:endParaRPr>
          </a:p>
          <a:p>
            <a:pPr marL="457200" lvl="1">
              <a:lnSpc>
                <a:spcPct val="100000"/>
              </a:lnSpc>
              <a:spcBef>
                <a:spcPts val="0"/>
              </a:spcBef>
            </a:pPr>
            <a:endParaRPr lang="en-US" sz="1900" i="1"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300" i="1" dirty="0">
              <a:latin typeface="Garamond" panose="02020404030301010803" pitchFamily="18" charset="0"/>
              <a:ea typeface="Avenir Light" charset="0"/>
              <a:cs typeface="Avenir Light" charset="0"/>
            </a:endParaRPr>
          </a:p>
        </p:txBody>
      </p:sp>
      <p:sp>
        <p:nvSpPr>
          <p:cNvPr id="13" name="Content Placeholder 1"/>
          <p:cNvSpPr txBox="1">
            <a:spLocks/>
          </p:cNvSpPr>
          <p:nvPr/>
        </p:nvSpPr>
        <p:spPr>
          <a:xfrm>
            <a:off x="283309" y="2625367"/>
            <a:ext cx="7521678" cy="2846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300" b="1" dirty="0">
                <a:latin typeface="Garamond" panose="02020404030301010803" pitchFamily="18" charset="0"/>
                <a:ea typeface="Avenir Light" charset="0"/>
                <a:cs typeface="Avenir Light" charset="0"/>
              </a:rPr>
              <a:t>Protective Measures</a:t>
            </a:r>
            <a:r>
              <a:rPr lang="en-US" sz="2300" dirty="0">
                <a:latin typeface="Garamond" panose="02020404030301010803" pitchFamily="18" charset="0"/>
                <a:ea typeface="Avenir Light" charset="0"/>
                <a:cs typeface="Avenir Light" charset="0"/>
              </a:rPr>
              <a:t>:</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Install physical barriers, such as clear plastic sneeze guards, where feasible.</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Consider offering face masks to ill employees and patients.</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Post signs warning employees and patients </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Where necessary limit public access to specific areas.</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Consider ways to lower face-to-face contact with public.</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Require the use of gloves and face masks where necessary. </a:t>
            </a: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p:txBody>
      </p:sp>
      <p:sp>
        <p:nvSpPr>
          <p:cNvPr id="2" name="Rectangle 1"/>
          <p:cNvSpPr/>
          <p:nvPr/>
        </p:nvSpPr>
        <p:spPr>
          <a:xfrm>
            <a:off x="8136634" y="5496365"/>
            <a:ext cx="3991261" cy="1323439"/>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endParaRPr lang="en-US" sz="1600" dirty="0">
              <a:latin typeface="Garamond" panose="02020404030301010803" pitchFamily="18" charset="0"/>
              <a:ea typeface="Avenir Light" charset="0"/>
              <a:cs typeface="Avenir Light" charset="0"/>
              <a:hlinkClick r:id="rId5"/>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5"/>
              </a:rPr>
              <a:t>OSHA Guidance: Preparing Workplaces for COVID-19. </a:t>
            </a:r>
            <a:endParaRPr lang="en-US" sz="1600" dirty="0">
              <a:latin typeface="Garamond" panose="02020404030301010803" pitchFamily="18" charset="0"/>
              <a:ea typeface="Avenir Light" charset="0"/>
              <a:cs typeface="Avenir Light" charset="0"/>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6"/>
              </a:rPr>
              <a:t>CDC Guidance: Protective Equipment for Healthcare Providers</a:t>
            </a:r>
            <a:endParaRPr lang="en-US" sz="1600" dirty="0">
              <a:ea typeface="Avenir Light" charset="0"/>
              <a:cs typeface="Avenir Light" charset="0"/>
            </a:endParaRPr>
          </a:p>
        </p:txBody>
      </p:sp>
      <p:pic>
        <p:nvPicPr>
          <p:cNvPr id="14" name="Picture 3" descr="G:\WP\BROCHURE\TW-Feldman_Kieffer-Logo_Files\TW-Feldman_Kieffer-Logo-Pri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0516ABD-2410-FD46-AA09-691406E4A373}"/>
              </a:ext>
            </a:extLst>
          </p:cNvPr>
          <p:cNvPicPr>
            <a:picLocks noChangeAspect="1"/>
          </p:cNvPicPr>
          <p:nvPr/>
        </p:nvPicPr>
        <p:blipFill>
          <a:blip r:embed="rId7"/>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4173278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205AE8-1C20-461B-A734-DA9E9FFD827C}"/>
              </a:ext>
            </a:extLst>
          </p:cNvPr>
          <p:cNvSpPr/>
          <p:nvPr/>
        </p:nvSpPr>
        <p:spPr>
          <a:xfrm>
            <a:off x="-14748" y="-13832"/>
            <a:ext cx="12206748" cy="1370685"/>
          </a:xfrm>
          <a:prstGeom prst="rect">
            <a:avLst/>
          </a:prstGeom>
          <a:solidFill>
            <a:srgbClr val="BA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4"/>
          <p:cNvSpPr txBox="1">
            <a:spLocks/>
          </p:cNvSpPr>
          <p:nvPr/>
        </p:nvSpPr>
        <p:spPr>
          <a:xfrm>
            <a:off x="398206" y="178793"/>
            <a:ext cx="11109109" cy="117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latin typeface="Garamond" panose="02020404030301010803" pitchFamily="18" charset="0"/>
                <a:ea typeface="Avenir Light" charset="0"/>
                <a:cs typeface="Avenir Light" charset="0"/>
              </a:rPr>
              <a:t>How can employers protect essential employees from being exposed to COVID-19 in the workplace?</a:t>
            </a:r>
          </a:p>
        </p:txBody>
      </p:sp>
      <p:sp>
        <p:nvSpPr>
          <p:cNvPr id="12" name="Content Placeholder 1"/>
          <p:cNvSpPr txBox="1">
            <a:spLocks/>
          </p:cNvSpPr>
          <p:nvPr/>
        </p:nvSpPr>
        <p:spPr>
          <a:xfrm>
            <a:off x="283309" y="1482077"/>
            <a:ext cx="8064275" cy="27243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300" i="1" dirty="0">
                <a:solidFill>
                  <a:srgbClr val="FF0000"/>
                </a:solidFill>
                <a:latin typeface="Garamond" panose="02020404030301010803" pitchFamily="18" charset="0"/>
                <a:ea typeface="Avenir Light" charset="0"/>
                <a:cs typeface="Avenir Light" charset="0"/>
              </a:rPr>
              <a:t>Very High: </a:t>
            </a:r>
          </a:p>
          <a:p>
            <a:pPr marL="457200" lvl="1">
              <a:lnSpc>
                <a:spcPct val="100000"/>
              </a:lnSpc>
              <a:spcBef>
                <a:spcPts val="0"/>
              </a:spcBef>
            </a:pPr>
            <a:r>
              <a:rPr lang="en-US" sz="1900" dirty="0">
                <a:latin typeface="Garamond" panose="02020404030301010803" pitchFamily="18" charset="0"/>
                <a:ea typeface="Avenir Light" charset="0"/>
                <a:cs typeface="Avenir Light" charset="0"/>
              </a:rPr>
              <a:t>perform aerosol procedures on known or suspected COVID-19 patients.</a:t>
            </a:r>
          </a:p>
          <a:p>
            <a:pPr marL="457200" lvl="1">
              <a:lnSpc>
                <a:spcPct val="100000"/>
              </a:lnSpc>
              <a:spcBef>
                <a:spcPts val="0"/>
              </a:spcBef>
            </a:pPr>
            <a:r>
              <a:rPr lang="en-US" sz="1900" dirty="0">
                <a:latin typeface="Garamond" panose="02020404030301010803" pitchFamily="18" charset="0"/>
                <a:ea typeface="Avenir Light" charset="0"/>
                <a:cs typeface="Avenir Light" charset="0"/>
              </a:rPr>
              <a:t>handle specimens for known or suspected COVID-19 patients.</a:t>
            </a:r>
          </a:p>
          <a:p>
            <a:pPr marL="0" indent="0">
              <a:lnSpc>
                <a:spcPct val="100000"/>
              </a:lnSpc>
              <a:spcBef>
                <a:spcPts val="0"/>
              </a:spcBef>
              <a:buNone/>
            </a:pPr>
            <a:r>
              <a:rPr lang="en-US" sz="2300" i="1" dirty="0">
                <a:solidFill>
                  <a:schemeClr val="accent2">
                    <a:lumMod val="75000"/>
                  </a:schemeClr>
                </a:solidFill>
                <a:latin typeface="Garamond" panose="02020404030301010803" pitchFamily="18" charset="0"/>
                <a:ea typeface="Avenir Light" charset="0"/>
                <a:cs typeface="Avenir Light" charset="0"/>
              </a:rPr>
              <a:t>High</a:t>
            </a:r>
            <a:endParaRPr lang="en-US" sz="2300" i="1" dirty="0">
              <a:solidFill>
                <a:srgbClr val="FF0000"/>
              </a:solidFill>
              <a:latin typeface="Garamond" panose="02020404030301010803" pitchFamily="18" charset="0"/>
              <a:ea typeface="Avenir Light" charset="0"/>
              <a:cs typeface="Avenir Light" charset="0"/>
            </a:endParaRPr>
          </a:p>
          <a:p>
            <a:pPr marL="457200" lvl="1">
              <a:lnSpc>
                <a:spcPct val="100000"/>
              </a:lnSpc>
              <a:spcBef>
                <a:spcPts val="0"/>
              </a:spcBef>
            </a:pPr>
            <a:r>
              <a:rPr lang="en-US" sz="1900" dirty="0">
                <a:latin typeface="Garamond" panose="02020404030301010803" pitchFamily="18" charset="0"/>
                <a:ea typeface="Avenir Light" charset="0"/>
                <a:cs typeface="Avenir Light" charset="0"/>
              </a:rPr>
              <a:t>Healthcare delivery and support staff who render care or treatment to known or suspected COVID-19 patients.</a:t>
            </a:r>
          </a:p>
          <a:p>
            <a:pPr marL="457200" lvl="1">
              <a:lnSpc>
                <a:spcPct val="100000"/>
              </a:lnSpc>
              <a:spcBef>
                <a:spcPts val="0"/>
              </a:spcBef>
            </a:pPr>
            <a:r>
              <a:rPr lang="en-US" sz="1900" dirty="0">
                <a:latin typeface="Garamond" panose="02020404030301010803" pitchFamily="18" charset="0"/>
                <a:ea typeface="Avenir Light" charset="0"/>
                <a:cs typeface="Avenir Light" charset="0"/>
              </a:rPr>
              <a:t>Medical transport workers.</a:t>
            </a:r>
          </a:p>
          <a:p>
            <a:pPr marL="457200" lvl="1">
              <a:lnSpc>
                <a:spcPct val="100000"/>
              </a:lnSpc>
              <a:spcBef>
                <a:spcPts val="0"/>
              </a:spcBef>
            </a:pPr>
            <a:endParaRPr lang="en-US" sz="1900" dirty="0">
              <a:latin typeface="Garamond" panose="02020404030301010803" pitchFamily="18" charset="0"/>
              <a:ea typeface="Avenir Light" charset="0"/>
              <a:cs typeface="Avenir Light" charset="0"/>
            </a:endParaRPr>
          </a:p>
          <a:p>
            <a:pPr marL="457200" lvl="1">
              <a:lnSpc>
                <a:spcPct val="100000"/>
              </a:lnSpc>
              <a:spcBef>
                <a:spcPts val="0"/>
              </a:spcBef>
            </a:pPr>
            <a:endParaRPr lang="en-US" sz="1900" dirty="0">
              <a:latin typeface="Garamond" panose="02020404030301010803" pitchFamily="18" charset="0"/>
              <a:ea typeface="Avenir Light" charset="0"/>
              <a:cs typeface="Avenir Light" charset="0"/>
            </a:endParaRPr>
          </a:p>
          <a:p>
            <a:pPr marL="457200" lvl="1">
              <a:lnSpc>
                <a:spcPct val="100000"/>
              </a:lnSpc>
              <a:spcBef>
                <a:spcPts val="0"/>
              </a:spcBef>
            </a:pPr>
            <a:endParaRPr lang="en-US" sz="1900" i="1" dirty="0">
              <a:latin typeface="Garamond" panose="02020404030301010803" pitchFamily="18" charset="0"/>
              <a:ea typeface="Avenir Light" charset="0"/>
              <a:cs typeface="Avenir Light" charset="0"/>
            </a:endParaRPr>
          </a:p>
          <a:p>
            <a:pPr marL="0" indent="0">
              <a:lnSpc>
                <a:spcPct val="100000"/>
              </a:lnSpc>
              <a:spcBef>
                <a:spcPts val="0"/>
              </a:spcBef>
              <a:buNone/>
            </a:pPr>
            <a:endParaRPr lang="en-US" sz="2300" i="1" dirty="0">
              <a:latin typeface="Garamond" panose="02020404030301010803" pitchFamily="18" charset="0"/>
              <a:ea typeface="Avenir Light" charset="0"/>
              <a:cs typeface="Avenir Light" charset="0"/>
            </a:endParaRPr>
          </a:p>
        </p:txBody>
      </p:sp>
      <p:sp>
        <p:nvSpPr>
          <p:cNvPr id="13" name="Content Placeholder 1"/>
          <p:cNvSpPr txBox="1">
            <a:spLocks/>
          </p:cNvSpPr>
          <p:nvPr/>
        </p:nvSpPr>
        <p:spPr>
          <a:xfrm>
            <a:off x="283312" y="3893728"/>
            <a:ext cx="7521678" cy="176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Avenir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300" b="1" dirty="0">
                <a:latin typeface="Garamond" panose="02020404030301010803" pitchFamily="18" charset="0"/>
                <a:ea typeface="Avenir Light" charset="0"/>
                <a:cs typeface="Avenir Light" charset="0"/>
              </a:rPr>
              <a:t>Protective Measures</a:t>
            </a:r>
            <a:r>
              <a:rPr lang="en-US" sz="2300" dirty="0">
                <a:latin typeface="Garamond" panose="02020404030301010803" pitchFamily="18" charset="0"/>
                <a:ea typeface="Avenir Light" charset="0"/>
                <a:cs typeface="Avenir Light" charset="0"/>
              </a:rPr>
              <a:t>:</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Air handling systems, isolation rooms, Biosafety.</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Provide job-specific safety training.</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Provide all necessary sanitization – must be 60% alcohol. </a:t>
            </a:r>
          </a:p>
          <a:p>
            <a:pPr>
              <a:lnSpc>
                <a:spcPct val="100000"/>
              </a:lnSpc>
              <a:spcBef>
                <a:spcPts val="0"/>
              </a:spcBef>
              <a:buFontTx/>
              <a:buChar char="-"/>
            </a:pPr>
            <a:r>
              <a:rPr lang="en-US" sz="1900" dirty="0">
                <a:latin typeface="Garamond" panose="02020404030301010803" pitchFamily="18" charset="0"/>
                <a:ea typeface="Avenir Light" charset="0"/>
                <a:cs typeface="Avenir Light" charset="0"/>
              </a:rPr>
              <a:t>Personal Protective Equipment required by the CDC.</a:t>
            </a: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a:p>
            <a:pPr>
              <a:lnSpc>
                <a:spcPct val="100000"/>
              </a:lnSpc>
              <a:spcBef>
                <a:spcPts val="0"/>
              </a:spcBef>
              <a:buFontTx/>
              <a:buChar char="-"/>
            </a:pPr>
            <a:endParaRPr lang="en-US" sz="1900" dirty="0">
              <a:latin typeface="Garamond" panose="02020404030301010803" pitchFamily="18" charset="0"/>
              <a:ea typeface="Avenir Light" charset="0"/>
              <a:cs typeface="Avenir Light" charset="0"/>
            </a:endParaRPr>
          </a:p>
        </p:txBody>
      </p:sp>
      <p:sp>
        <p:nvSpPr>
          <p:cNvPr id="2" name="Rectangle 1"/>
          <p:cNvSpPr/>
          <p:nvPr/>
        </p:nvSpPr>
        <p:spPr>
          <a:xfrm>
            <a:off x="8138658" y="5526395"/>
            <a:ext cx="3991261" cy="1323439"/>
          </a:xfrm>
          <a:prstGeom prst="rect">
            <a:avLst/>
          </a:prstGeom>
        </p:spPr>
        <p:txBody>
          <a:bodyPr wrap="square">
            <a:spAutoFit/>
          </a:bodyPr>
          <a:lstStyle/>
          <a:p>
            <a:r>
              <a:rPr lang="en-US" sz="1600" dirty="0">
                <a:latin typeface="Garamond" panose="02020404030301010803" pitchFamily="18" charset="0"/>
                <a:ea typeface="Avenir Light" charset="0"/>
                <a:cs typeface="Avenir Light" charset="0"/>
              </a:rPr>
              <a:t>Resources:</a:t>
            </a:r>
            <a:endParaRPr lang="en-US" sz="1600" dirty="0">
              <a:latin typeface="Garamond" panose="02020404030301010803" pitchFamily="18" charset="0"/>
              <a:ea typeface="Avenir Light" charset="0"/>
              <a:cs typeface="Avenir Light" charset="0"/>
              <a:hlinkClick r:id="rId3"/>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3"/>
              </a:rPr>
              <a:t>OSHA Guidance: Preparing Workplaces for COVID-19. </a:t>
            </a:r>
            <a:endParaRPr lang="en-US" sz="1600" dirty="0">
              <a:latin typeface="Garamond" panose="02020404030301010803" pitchFamily="18" charset="0"/>
              <a:ea typeface="Avenir Light" charset="0"/>
              <a:cs typeface="Avenir Light" charset="0"/>
            </a:endParaRPr>
          </a:p>
          <a:p>
            <a:pPr marL="285750" indent="-285750">
              <a:buFont typeface="Arial" panose="020B0604020202020204" pitchFamily="34" charset="0"/>
              <a:buChar char="•"/>
            </a:pPr>
            <a:r>
              <a:rPr lang="en-US" sz="1600" dirty="0">
                <a:latin typeface="Garamond" panose="02020404030301010803" pitchFamily="18" charset="0"/>
                <a:ea typeface="Avenir Light" charset="0"/>
                <a:cs typeface="Avenir Light" charset="0"/>
                <a:hlinkClick r:id="rId4"/>
              </a:rPr>
              <a:t>CDC Guidance: Protective Equipment for Healthcare Providers</a:t>
            </a:r>
            <a:endParaRPr lang="en-US" sz="1600" dirty="0">
              <a:ea typeface="Avenir Light" charset="0"/>
              <a:cs typeface="Avenir Light" charset="0"/>
            </a:endParaRPr>
          </a:p>
        </p:txBody>
      </p:sp>
      <p:pic>
        <p:nvPicPr>
          <p:cNvPr id="14" name="Picture 13"/>
          <p:cNvPicPr/>
          <p:nvPr/>
        </p:nvPicPr>
        <p:blipFill rotWithShape="1">
          <a:blip r:embed="rId5"/>
          <a:srcRect l="15550" t="13117" r="74591" b="60000"/>
          <a:stretch/>
        </p:blipFill>
        <p:spPr bwMode="auto">
          <a:xfrm>
            <a:off x="8317124" y="2027342"/>
            <a:ext cx="3634331" cy="3108926"/>
          </a:xfrm>
          <a:prstGeom prst="rect">
            <a:avLst/>
          </a:prstGeom>
          <a:ln>
            <a:noFill/>
          </a:ln>
          <a:extLst>
            <a:ext uri="{53640926-AAD7-44D8-BBD7-CCE9431645EC}">
              <a14:shadowObscured xmlns:a14="http://schemas.microsoft.com/office/drawing/2010/main"/>
            </a:ext>
          </a:extLst>
        </p:spPr>
      </p:pic>
      <p:pic>
        <p:nvPicPr>
          <p:cNvPr id="15" name="Picture 3" descr="G:\WP\BROCHURE\TW-Feldman_Kieffer-Logo_Files\TW-Feldman_Kieffer-Logo-Print.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312" y="6188115"/>
            <a:ext cx="2450380" cy="4768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8BD883C-DA30-DB48-AFCC-811515A195A3}"/>
              </a:ext>
            </a:extLst>
          </p:cNvPr>
          <p:cNvPicPr>
            <a:picLocks noChangeAspect="1"/>
          </p:cNvPicPr>
          <p:nvPr/>
        </p:nvPicPr>
        <p:blipFill>
          <a:blip r:embed="rId7"/>
          <a:stretch>
            <a:fillRect/>
          </a:stretch>
        </p:blipFill>
        <p:spPr>
          <a:xfrm>
            <a:off x="3166316" y="6107610"/>
            <a:ext cx="2450380" cy="716935"/>
          </a:xfrm>
          <a:prstGeom prst="rect">
            <a:avLst/>
          </a:prstGeom>
        </p:spPr>
      </p:pic>
    </p:spTree>
    <p:extLst>
      <p:ext uri="{BB962C8B-B14F-4D97-AF65-F5344CB8AC3E}">
        <p14:creationId xmlns:p14="http://schemas.microsoft.com/office/powerpoint/2010/main" val="1368688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1265</TotalTime>
  <Words>6492</Words>
  <Application>Microsoft Macintosh PowerPoint</Application>
  <PresentationFormat>Widescreen</PresentationFormat>
  <Paragraphs>459</Paragraphs>
  <Slides>32</Slides>
  <Notes>31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Avenir Light</vt:lpstr>
      <vt:lpstr>Calibri</vt:lpstr>
      <vt:lpstr>Calibri Light</vt:lpstr>
      <vt:lpstr>Courier New</vt:lpstr>
      <vt:lpstr>Garamond</vt:lpstr>
      <vt:lpstr>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Feldman Kieffer</dc:creator>
  <cp:lastModifiedBy>Matthew S. Feldman</cp:lastModifiedBy>
  <cp:revision>108</cp:revision>
  <dcterms:created xsi:type="dcterms:W3CDTF">2020-03-18T19:00:05Z</dcterms:created>
  <dcterms:modified xsi:type="dcterms:W3CDTF">2020-03-26T14:21:46Z</dcterms:modified>
</cp:coreProperties>
</file>