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charts/chart9.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352" r:id="rId2"/>
    <p:sldId id="353" r:id="rId3"/>
    <p:sldId id="355" r:id="rId4"/>
    <p:sldId id="357" r:id="rId5"/>
    <p:sldId id="358" r:id="rId6"/>
    <p:sldId id="388"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864"/>
    <a:srgbClr val="404040"/>
    <a:srgbClr val="D0223B"/>
    <a:srgbClr val="00A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982" autoAdjust="0"/>
  </p:normalViewPr>
  <p:slideViewPr>
    <p:cSldViewPr snapToGrid="0" showGuides="1">
      <p:cViewPr>
        <p:scale>
          <a:sx n="73" d="100"/>
          <a:sy n="73" d="100"/>
        </p:scale>
        <p:origin x="-128" y="-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9" d="100"/>
          <a:sy n="89" d="100"/>
        </p:scale>
        <p:origin x="384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 of Prescriptions Filled in Practice’s Orals Pharmacy</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 = 13 Practices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Practice Viewing Results (G Practice)</a:t>
            </a:r>
            <a:endParaRPr lang="en-US" dirty="0">
              <a:effectLst/>
            </a:endParaRPr>
          </a:p>
        </c:rich>
      </c:tx>
      <c:layout>
        <c:manualLayout>
          <c:xMode val="edge"/>
          <c:yMode val="edge"/>
          <c:x val="0.186791433679486"/>
          <c:y val="2.6864228103481901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Percentile</c:v>
                </c:pt>
              </c:strCache>
            </c:strRef>
          </c:tx>
          <c:spPr>
            <a:solidFill>
              <a:schemeClr val="accent1">
                <a:alpha val="85000"/>
              </a:schemeClr>
            </a:solidFill>
            <a:ln w="9525" cap="flat" cmpd="sng" algn="ctr">
              <a:solidFill>
                <a:schemeClr val="lt1">
                  <a:alpha val="50000"/>
                </a:schemeClr>
              </a:solidFill>
              <a:round/>
            </a:ln>
            <a:effectLst/>
          </c:spPr>
          <c:invertIfNegative val="0"/>
          <c:dPt>
            <c:idx val="4"/>
            <c:invertIfNegative val="0"/>
            <c:bubble3D val="0"/>
            <c:spPr>
              <a:solidFill>
                <a:srgbClr val="FFC000">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56A5-4A49-8182-A5CF69D4BD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25th</c:v>
                </c:pt>
                <c:pt idx="1">
                  <c:v>50th</c:v>
                </c:pt>
                <c:pt idx="2">
                  <c:v>Average</c:v>
                </c:pt>
                <c:pt idx="3">
                  <c:v>75th</c:v>
                </c:pt>
                <c:pt idx="4">
                  <c:v>G - 84th</c:v>
                </c:pt>
              </c:strCache>
            </c:strRef>
          </c:cat>
          <c:val>
            <c:numRef>
              <c:f>Sheet1!$B$2:$B$6</c:f>
              <c:numCache>
                <c:formatCode>0%</c:formatCode>
                <c:ptCount val="5"/>
                <c:pt idx="0">
                  <c:v>0.49</c:v>
                </c:pt>
                <c:pt idx="1">
                  <c:v>0.62</c:v>
                </c:pt>
                <c:pt idx="2">
                  <c:v>0.62884615384615405</c:v>
                </c:pt>
                <c:pt idx="3">
                  <c:v>0.68500000000000005</c:v>
                </c:pt>
                <c:pt idx="4">
                  <c:v>0.83</c:v>
                </c:pt>
              </c:numCache>
            </c:numRef>
          </c:val>
          <c:extLst xmlns:c16r2="http://schemas.microsoft.com/office/drawing/2015/06/chart">
            <c:ext xmlns:c16="http://schemas.microsoft.com/office/drawing/2014/chart" uri="{C3380CC4-5D6E-409C-BE32-E72D297353CC}">
              <c16:uniqueId val="{00000002-56A5-4A49-8182-A5CF69D4BD99}"/>
            </c:ext>
          </c:extLst>
        </c:ser>
        <c:dLbls>
          <c:dLblPos val="inEnd"/>
          <c:showLegendKey val="0"/>
          <c:showVal val="1"/>
          <c:showCatName val="0"/>
          <c:showSerName val="0"/>
          <c:showPercent val="0"/>
          <c:showBubbleSize val="0"/>
        </c:dLbls>
        <c:gapWidth val="65"/>
        <c:axId val="135149568"/>
        <c:axId val="148534336"/>
      </c:barChart>
      <c:catAx>
        <c:axId val="135149568"/>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8534336"/>
        <c:crossesAt val="0"/>
        <c:auto val="1"/>
        <c:lblAlgn val="ctr"/>
        <c:lblOffset val="100"/>
        <c:noMultiLvlLbl val="0"/>
      </c:catAx>
      <c:valAx>
        <c:axId val="148534336"/>
        <c:scaling>
          <c:orientation val="minMax"/>
          <c:max val="1"/>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351495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Number </a:t>
            </a:r>
            <a:r>
              <a:rPr lang="en-US" sz="1800" b="0" i="0" baseline="0">
                <a:effectLst/>
              </a:rPr>
              <a:t>of Prescriptions Written </a:t>
            </a:r>
            <a:r>
              <a:rPr lang="en-US" sz="1800" b="0" i="0" baseline="0" dirty="0">
                <a:effectLst/>
              </a:rPr>
              <a:t>Annually per Physician</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 = 13 Practices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Practice Viewing Results (M Practice)</a:t>
            </a:r>
            <a:endParaRPr lang="en-US" dirty="0">
              <a:effectLst/>
            </a:endParaRPr>
          </a:p>
        </c:rich>
      </c:tx>
      <c:layout>
        <c:manualLayout>
          <c:xMode val="edge"/>
          <c:yMode val="edge"/>
          <c:x val="0.18987836778531"/>
          <c:y val="2.0460358056266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 Written</c:v>
                </c:pt>
              </c:strCache>
            </c:strRef>
          </c:tx>
          <c:spPr>
            <a:solidFill>
              <a:schemeClr val="accent1">
                <a:alpha val="85000"/>
              </a:schemeClr>
            </a:solidFill>
            <a:ln w="9525" cap="flat" cmpd="sng" algn="ctr">
              <a:solidFill>
                <a:schemeClr val="lt1">
                  <a:alpha val="50000"/>
                </a:schemeClr>
              </a:solidFill>
              <a:round/>
            </a:ln>
            <a:effectLst/>
          </c:spPr>
          <c:invertIfNegative val="0"/>
          <c:dPt>
            <c:idx val="4"/>
            <c:invertIfNegative val="0"/>
            <c:bubble3D val="0"/>
            <c:spPr>
              <a:solidFill>
                <a:srgbClr val="FFC000">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65BF-458F-AA6E-D1F79C64486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25th</c:v>
                </c:pt>
                <c:pt idx="1">
                  <c:v>50th</c:v>
                </c:pt>
                <c:pt idx="2">
                  <c:v>Average</c:v>
                </c:pt>
                <c:pt idx="3">
                  <c:v>75th</c:v>
                </c:pt>
                <c:pt idx="4">
                  <c:v>M - 42nd</c:v>
                </c:pt>
              </c:strCache>
            </c:strRef>
          </c:cat>
          <c:val>
            <c:numRef>
              <c:f>Sheet1!$B$2:$B$6</c:f>
              <c:numCache>
                <c:formatCode>_(* #,##0_);_(* \(#,##0\);_(* "-"??_);_(@_)</c:formatCode>
                <c:ptCount val="5"/>
                <c:pt idx="0">
                  <c:v>945</c:v>
                </c:pt>
                <c:pt idx="1">
                  <c:v>1298</c:v>
                </c:pt>
                <c:pt idx="2">
                  <c:v>1233.615384615385</c:v>
                </c:pt>
                <c:pt idx="3">
                  <c:v>1340</c:v>
                </c:pt>
                <c:pt idx="4">
                  <c:v>1156</c:v>
                </c:pt>
              </c:numCache>
            </c:numRef>
          </c:val>
          <c:extLst xmlns:c16r2="http://schemas.microsoft.com/office/drawing/2015/06/chart">
            <c:ext xmlns:c16="http://schemas.microsoft.com/office/drawing/2014/chart" uri="{C3380CC4-5D6E-409C-BE32-E72D297353CC}">
              <c16:uniqueId val="{00000002-65BF-458F-AA6E-D1F79C644868}"/>
            </c:ext>
          </c:extLst>
        </c:ser>
        <c:dLbls>
          <c:dLblPos val="inEnd"/>
          <c:showLegendKey val="0"/>
          <c:showVal val="1"/>
          <c:showCatName val="0"/>
          <c:showSerName val="0"/>
          <c:showPercent val="0"/>
          <c:showBubbleSize val="0"/>
        </c:dLbls>
        <c:gapWidth val="65"/>
        <c:axId val="133880320"/>
        <c:axId val="133203648"/>
      </c:barChart>
      <c:catAx>
        <c:axId val="13388032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en-US"/>
          </a:p>
        </c:txPr>
        <c:crossAx val="133203648"/>
        <c:crosses val="autoZero"/>
        <c:auto val="1"/>
        <c:lblAlgn val="ctr"/>
        <c:lblOffset val="100"/>
        <c:noMultiLvlLbl val="0"/>
      </c:catAx>
      <c:valAx>
        <c:axId val="13320364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338803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Number of Prescriptions Filled Annually per FTE  Pharmacist/Pharmacy Tech</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 = 13 Practices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Practice Viewing Results (M Practice)</a:t>
            </a:r>
            <a:endParaRPr lang="en-US" dirty="0">
              <a:effectLst/>
            </a:endParaRPr>
          </a:p>
        </c:rich>
      </c:tx>
      <c:layout>
        <c:manualLayout>
          <c:xMode val="edge"/>
          <c:yMode val="edge"/>
          <c:x val="0.18987836778531"/>
          <c:y val="2.0460358056266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 Written</c:v>
                </c:pt>
              </c:strCache>
            </c:strRef>
          </c:tx>
          <c:spPr>
            <a:solidFill>
              <a:schemeClr val="accent1">
                <a:alpha val="85000"/>
              </a:schemeClr>
            </a:solidFill>
            <a:ln w="9525" cap="flat" cmpd="sng" algn="ctr">
              <a:solidFill>
                <a:schemeClr val="lt1">
                  <a:alpha val="50000"/>
                </a:schemeClr>
              </a:solidFill>
              <a:round/>
            </a:ln>
            <a:effectLst/>
          </c:spPr>
          <c:invertIfNegative val="0"/>
          <c:dPt>
            <c:idx val="4"/>
            <c:invertIfNegative val="0"/>
            <c:bubble3D val="0"/>
            <c:spPr>
              <a:solidFill>
                <a:srgbClr val="FFC000">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21E7-49EC-B7D3-00B41D5BC94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25th</c:v>
                </c:pt>
                <c:pt idx="1">
                  <c:v>50th</c:v>
                </c:pt>
                <c:pt idx="2">
                  <c:v>Average</c:v>
                </c:pt>
                <c:pt idx="3">
                  <c:v>75th</c:v>
                </c:pt>
                <c:pt idx="4">
                  <c:v>M - 42nd</c:v>
                </c:pt>
              </c:strCache>
            </c:strRef>
          </c:cat>
          <c:val>
            <c:numRef>
              <c:f>Sheet1!$B$2:$B$6</c:f>
              <c:numCache>
                <c:formatCode>_(* #,##0_);_(* \(#,##0\);_(* "-"??_);_(@_)</c:formatCode>
                <c:ptCount val="5"/>
                <c:pt idx="0">
                  <c:v>1945</c:v>
                </c:pt>
                <c:pt idx="1">
                  <c:v>2298</c:v>
                </c:pt>
                <c:pt idx="2">
                  <c:v>2233.6153846153802</c:v>
                </c:pt>
                <c:pt idx="3">
                  <c:v>2340</c:v>
                </c:pt>
                <c:pt idx="4">
                  <c:v>2156</c:v>
                </c:pt>
              </c:numCache>
            </c:numRef>
          </c:val>
          <c:extLst xmlns:c16r2="http://schemas.microsoft.com/office/drawing/2015/06/chart">
            <c:ext xmlns:c16="http://schemas.microsoft.com/office/drawing/2014/chart" uri="{C3380CC4-5D6E-409C-BE32-E72D297353CC}">
              <c16:uniqueId val="{00000002-21E7-49EC-B7D3-00B41D5BC946}"/>
            </c:ext>
          </c:extLst>
        </c:ser>
        <c:dLbls>
          <c:dLblPos val="inEnd"/>
          <c:showLegendKey val="0"/>
          <c:showVal val="1"/>
          <c:showCatName val="0"/>
          <c:showSerName val="0"/>
          <c:showPercent val="0"/>
          <c:showBubbleSize val="0"/>
        </c:dLbls>
        <c:gapWidth val="65"/>
        <c:axId val="138118144"/>
        <c:axId val="133207104"/>
      </c:barChart>
      <c:catAx>
        <c:axId val="13811814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en-US"/>
          </a:p>
        </c:txPr>
        <c:crossAx val="133207104"/>
        <c:crosses val="autoZero"/>
        <c:auto val="1"/>
        <c:lblAlgn val="ctr"/>
        <c:lblOffset val="100"/>
        <c:noMultiLvlLbl val="0"/>
      </c:catAx>
      <c:valAx>
        <c:axId val="13320710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381181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Total Net Drug Revenue per Physician</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 = 13 Practices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Practice Viewing Results G Practice)</a:t>
            </a:r>
            <a:endParaRPr lang="en-US" dirty="0">
              <a:effectLst/>
            </a:endParaRPr>
          </a:p>
        </c:rich>
      </c:tx>
      <c:layout>
        <c:manualLayout>
          <c:xMode val="edge"/>
          <c:yMode val="edge"/>
          <c:x val="0.25758147443979701"/>
          <c:y val="2.0460296294279801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 Written</c:v>
                </c:pt>
              </c:strCache>
            </c:strRef>
          </c:tx>
          <c:spPr>
            <a:solidFill>
              <a:schemeClr val="accent1">
                <a:alpha val="85000"/>
              </a:schemeClr>
            </a:solidFill>
            <a:ln w="9525" cap="flat" cmpd="sng" algn="ctr">
              <a:solidFill>
                <a:schemeClr val="lt1">
                  <a:alpha val="50000"/>
                </a:schemeClr>
              </a:solidFill>
              <a:round/>
            </a:ln>
            <a:effectLst/>
          </c:spPr>
          <c:invertIfNegative val="0"/>
          <c:dPt>
            <c:idx val="4"/>
            <c:invertIfNegative val="0"/>
            <c:bubble3D val="0"/>
            <c:spPr>
              <a:solidFill>
                <a:srgbClr val="FFC000">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1B5F-4739-92B0-0F7A58A8494C}"/>
              </c:ext>
            </c:extLst>
          </c:dPt>
          <c:dLbls>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25th</c:v>
                </c:pt>
                <c:pt idx="1">
                  <c:v>50th</c:v>
                </c:pt>
                <c:pt idx="2">
                  <c:v>Average</c:v>
                </c:pt>
                <c:pt idx="3">
                  <c:v>75th</c:v>
                </c:pt>
                <c:pt idx="4">
                  <c:v>G - 42nd</c:v>
                </c:pt>
              </c:strCache>
            </c:strRef>
          </c:cat>
          <c:val>
            <c:numRef>
              <c:f>Sheet1!$B$2:$B$6</c:f>
              <c:numCache>
                <c:formatCode>_(* #,##0_);_(* \(#,##0\);_(* "-"??_);_(@_)</c:formatCode>
                <c:ptCount val="5"/>
                <c:pt idx="0">
                  <c:v>301236</c:v>
                </c:pt>
                <c:pt idx="1">
                  <c:v>325980</c:v>
                </c:pt>
                <c:pt idx="2">
                  <c:v>353078.15384615387</c:v>
                </c:pt>
                <c:pt idx="3">
                  <c:v>398000</c:v>
                </c:pt>
                <c:pt idx="4">
                  <c:v>318208</c:v>
                </c:pt>
              </c:numCache>
            </c:numRef>
          </c:val>
          <c:extLst xmlns:c16r2="http://schemas.microsoft.com/office/drawing/2015/06/chart">
            <c:ext xmlns:c16="http://schemas.microsoft.com/office/drawing/2014/chart" uri="{C3380CC4-5D6E-409C-BE32-E72D297353CC}">
              <c16:uniqueId val="{00000002-1B5F-4739-92B0-0F7A58A8494C}"/>
            </c:ext>
          </c:extLst>
        </c:ser>
        <c:dLbls>
          <c:dLblPos val="inEnd"/>
          <c:showLegendKey val="0"/>
          <c:showVal val="1"/>
          <c:showCatName val="0"/>
          <c:showSerName val="0"/>
          <c:showPercent val="0"/>
          <c:showBubbleSize val="0"/>
        </c:dLbls>
        <c:gapWidth val="65"/>
        <c:axId val="160790016"/>
        <c:axId val="193959552"/>
      </c:barChart>
      <c:catAx>
        <c:axId val="16079001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en-US"/>
          </a:p>
        </c:txPr>
        <c:crossAx val="193959552"/>
        <c:crosses val="autoZero"/>
        <c:auto val="1"/>
        <c:lblAlgn val="ctr"/>
        <c:lblOffset val="100"/>
        <c:noMultiLvlLbl val="0"/>
      </c:catAx>
      <c:valAx>
        <c:axId val="19395955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607900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Inventory Turnover</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 = 13 Practices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Practice Viewing Results (M Practice)</a:t>
            </a:r>
            <a:endParaRPr lang="en-US" dirty="0">
              <a:effectLst/>
            </a:endParaRPr>
          </a:p>
        </c:rich>
      </c:tx>
      <c:layout>
        <c:manualLayout>
          <c:xMode val="edge"/>
          <c:yMode val="edge"/>
          <c:x val="0.29210736872881399"/>
          <c:y val="2.1308617672790901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Percentile</c:v>
                </c:pt>
              </c:strCache>
            </c:strRef>
          </c:tx>
          <c:spPr>
            <a:solidFill>
              <a:schemeClr val="accent1">
                <a:alpha val="85000"/>
              </a:schemeClr>
            </a:solidFill>
            <a:ln w="9525" cap="flat" cmpd="sng" algn="ctr">
              <a:solidFill>
                <a:schemeClr val="lt1">
                  <a:alpha val="50000"/>
                </a:schemeClr>
              </a:solidFill>
              <a:round/>
            </a:ln>
            <a:effectLst/>
          </c:spPr>
          <c:invertIfNegative val="0"/>
          <c:dPt>
            <c:idx val="4"/>
            <c:invertIfNegative val="0"/>
            <c:bubble3D val="0"/>
            <c:spPr>
              <a:solidFill>
                <a:srgbClr val="FFC000">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CEBC-4111-B4A4-956F63729E1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25th</c:v>
                </c:pt>
                <c:pt idx="1">
                  <c:v>50th</c:v>
                </c:pt>
                <c:pt idx="2">
                  <c:v>Average</c:v>
                </c:pt>
                <c:pt idx="3">
                  <c:v>75th</c:v>
                </c:pt>
                <c:pt idx="4">
                  <c:v>M - 58th</c:v>
                </c:pt>
              </c:strCache>
            </c:strRef>
          </c:cat>
          <c:val>
            <c:numRef>
              <c:f>Sheet1!$B$2:$B$6</c:f>
              <c:numCache>
                <c:formatCode>General</c:formatCode>
                <c:ptCount val="5"/>
                <c:pt idx="0">
                  <c:v>1</c:v>
                </c:pt>
                <c:pt idx="1">
                  <c:v>1.5</c:v>
                </c:pt>
                <c:pt idx="2">
                  <c:v>2</c:v>
                </c:pt>
                <c:pt idx="3">
                  <c:v>2.5</c:v>
                </c:pt>
                <c:pt idx="4">
                  <c:v>2.15</c:v>
                </c:pt>
              </c:numCache>
            </c:numRef>
          </c:val>
          <c:extLst xmlns:c16r2="http://schemas.microsoft.com/office/drawing/2015/06/chart">
            <c:ext xmlns:c16="http://schemas.microsoft.com/office/drawing/2014/chart" uri="{C3380CC4-5D6E-409C-BE32-E72D297353CC}">
              <c16:uniqueId val="{00000002-CEBC-4111-B4A4-956F63729E16}"/>
            </c:ext>
          </c:extLst>
        </c:ser>
        <c:dLbls>
          <c:dLblPos val="inEnd"/>
          <c:showLegendKey val="0"/>
          <c:showVal val="1"/>
          <c:showCatName val="0"/>
          <c:showSerName val="0"/>
          <c:showPercent val="0"/>
          <c:showBubbleSize val="0"/>
        </c:dLbls>
        <c:gapWidth val="65"/>
        <c:axId val="138128384"/>
        <c:axId val="194356352"/>
      </c:barChart>
      <c:catAx>
        <c:axId val="13812838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en-US"/>
          </a:p>
        </c:txPr>
        <c:crossAx val="194356352"/>
        <c:crossesAt val="0"/>
        <c:auto val="1"/>
        <c:lblAlgn val="ctr"/>
        <c:lblOffset val="100"/>
        <c:noMultiLvlLbl val="0"/>
      </c:catAx>
      <c:valAx>
        <c:axId val="194356352"/>
        <c:scaling>
          <c:orientation val="minMax"/>
          <c:max val="3"/>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381283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Average Number of Days in Receivables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 = 13 Practices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Practice Viewing Results (M Practice)</a:t>
            </a:r>
            <a:endParaRPr lang="en-US" dirty="0">
              <a:effectLst/>
            </a:endParaRPr>
          </a:p>
        </c:rich>
      </c:tx>
      <c:layout>
        <c:manualLayout>
          <c:xMode val="edge"/>
          <c:yMode val="edge"/>
          <c:x val="0.26803515017771001"/>
          <c:y val="2.1308617672790901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Percentile</c:v>
                </c:pt>
              </c:strCache>
            </c:strRef>
          </c:tx>
          <c:spPr>
            <a:solidFill>
              <a:schemeClr val="accent1">
                <a:alpha val="85000"/>
              </a:schemeClr>
            </a:solidFill>
            <a:ln w="9525" cap="flat" cmpd="sng" algn="ctr">
              <a:solidFill>
                <a:schemeClr val="lt1">
                  <a:alpha val="50000"/>
                </a:schemeClr>
              </a:solidFill>
              <a:round/>
            </a:ln>
            <a:effectLst/>
          </c:spPr>
          <c:invertIfNegative val="0"/>
          <c:dPt>
            <c:idx val="4"/>
            <c:invertIfNegative val="0"/>
            <c:bubble3D val="0"/>
            <c:spPr>
              <a:solidFill>
                <a:srgbClr val="FFC000">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8F91-4AA9-B795-71784A7A22B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25th</c:v>
                </c:pt>
                <c:pt idx="1">
                  <c:v>50th</c:v>
                </c:pt>
                <c:pt idx="2">
                  <c:v>Average</c:v>
                </c:pt>
                <c:pt idx="3">
                  <c:v>75th</c:v>
                </c:pt>
                <c:pt idx="4">
                  <c:v>M - 58th</c:v>
                </c:pt>
              </c:strCache>
            </c:strRef>
          </c:cat>
          <c:val>
            <c:numRef>
              <c:f>Sheet1!$B$2:$B$6</c:f>
              <c:numCache>
                <c:formatCode>General</c:formatCode>
                <c:ptCount val="5"/>
                <c:pt idx="0">
                  <c:v>6</c:v>
                </c:pt>
                <c:pt idx="1">
                  <c:v>14</c:v>
                </c:pt>
                <c:pt idx="2">
                  <c:v>15</c:v>
                </c:pt>
                <c:pt idx="3">
                  <c:v>18</c:v>
                </c:pt>
                <c:pt idx="4">
                  <c:v>16.5</c:v>
                </c:pt>
              </c:numCache>
            </c:numRef>
          </c:val>
          <c:extLst xmlns:c16r2="http://schemas.microsoft.com/office/drawing/2015/06/chart">
            <c:ext xmlns:c16="http://schemas.microsoft.com/office/drawing/2014/chart" uri="{C3380CC4-5D6E-409C-BE32-E72D297353CC}">
              <c16:uniqueId val="{00000002-8F91-4AA9-B795-71784A7A22B5}"/>
            </c:ext>
          </c:extLst>
        </c:ser>
        <c:dLbls>
          <c:dLblPos val="inEnd"/>
          <c:showLegendKey val="0"/>
          <c:showVal val="1"/>
          <c:showCatName val="0"/>
          <c:showSerName val="0"/>
          <c:showPercent val="0"/>
          <c:showBubbleSize val="0"/>
        </c:dLbls>
        <c:gapWidth val="65"/>
        <c:axId val="209884160"/>
        <c:axId val="194359808"/>
      </c:barChart>
      <c:catAx>
        <c:axId val="20988416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en-US"/>
          </a:p>
        </c:txPr>
        <c:crossAx val="194359808"/>
        <c:crossesAt val="0"/>
        <c:auto val="1"/>
        <c:lblAlgn val="ctr"/>
        <c:lblOffset val="100"/>
        <c:noMultiLvlLbl val="0"/>
      </c:catAx>
      <c:valAx>
        <c:axId val="194359808"/>
        <c:scaling>
          <c:orientation val="minMax"/>
          <c:max val="20"/>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98841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Average Annual Salary of FTE (Pharmacists)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 = 13 Practices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Practice Viewing Results G Practice)</a:t>
            </a:r>
            <a:endParaRPr lang="en-US" dirty="0">
              <a:effectLst/>
            </a:endParaRPr>
          </a:p>
        </c:rich>
      </c:tx>
      <c:layout>
        <c:manualLayout>
          <c:xMode val="edge"/>
          <c:yMode val="edge"/>
          <c:x val="0.26811306880827201"/>
          <c:y val="2.0460296294279801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 Written</c:v>
                </c:pt>
              </c:strCache>
            </c:strRef>
          </c:tx>
          <c:spPr>
            <a:solidFill>
              <a:schemeClr val="accent1">
                <a:alpha val="85000"/>
              </a:schemeClr>
            </a:solidFill>
            <a:ln w="9525" cap="flat" cmpd="sng" algn="ctr">
              <a:solidFill>
                <a:schemeClr val="lt1">
                  <a:alpha val="50000"/>
                </a:schemeClr>
              </a:solidFill>
              <a:round/>
            </a:ln>
            <a:effectLst/>
          </c:spPr>
          <c:invertIfNegative val="0"/>
          <c:dPt>
            <c:idx val="4"/>
            <c:invertIfNegative val="0"/>
            <c:bubble3D val="0"/>
            <c:spPr>
              <a:solidFill>
                <a:srgbClr val="FFC000">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660B-4A45-B482-3CFFDAE11B6B}"/>
              </c:ext>
            </c:extLst>
          </c:dPt>
          <c:dLbls>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25th</c:v>
                </c:pt>
                <c:pt idx="1">
                  <c:v>50th</c:v>
                </c:pt>
                <c:pt idx="2">
                  <c:v>Average</c:v>
                </c:pt>
                <c:pt idx="3">
                  <c:v>75th</c:v>
                </c:pt>
                <c:pt idx="4">
                  <c:v>G - 42nd</c:v>
                </c:pt>
              </c:strCache>
            </c:strRef>
          </c:cat>
          <c:val>
            <c:numRef>
              <c:f>Sheet1!$B$2:$B$6</c:f>
              <c:numCache>
                <c:formatCode>_(* #,##0_);_(* \(#,##0\);_(* "-"??_);_(@_)</c:formatCode>
                <c:ptCount val="5"/>
                <c:pt idx="0">
                  <c:v>92000</c:v>
                </c:pt>
                <c:pt idx="1">
                  <c:v>105000</c:v>
                </c:pt>
                <c:pt idx="2">
                  <c:v>110000</c:v>
                </c:pt>
                <c:pt idx="3">
                  <c:v>125000</c:v>
                </c:pt>
                <c:pt idx="4">
                  <c:v>103000</c:v>
                </c:pt>
              </c:numCache>
            </c:numRef>
          </c:val>
          <c:extLst xmlns:c16r2="http://schemas.microsoft.com/office/drawing/2015/06/chart">
            <c:ext xmlns:c16="http://schemas.microsoft.com/office/drawing/2014/chart" uri="{C3380CC4-5D6E-409C-BE32-E72D297353CC}">
              <c16:uniqueId val="{00000002-660B-4A45-B482-3CFFDAE11B6B}"/>
            </c:ext>
          </c:extLst>
        </c:ser>
        <c:dLbls>
          <c:dLblPos val="inEnd"/>
          <c:showLegendKey val="0"/>
          <c:showVal val="1"/>
          <c:showCatName val="0"/>
          <c:showSerName val="0"/>
          <c:showPercent val="0"/>
          <c:showBubbleSize val="0"/>
        </c:dLbls>
        <c:gapWidth val="65"/>
        <c:axId val="138117120"/>
        <c:axId val="216432640"/>
      </c:barChart>
      <c:catAx>
        <c:axId val="13811712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en-US"/>
          </a:p>
        </c:txPr>
        <c:crossAx val="216432640"/>
        <c:crosses val="autoZero"/>
        <c:auto val="1"/>
        <c:lblAlgn val="ctr"/>
        <c:lblOffset val="100"/>
        <c:noMultiLvlLbl val="0"/>
      </c:catAx>
      <c:valAx>
        <c:axId val="21643264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381171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Number of FTEs</a:t>
            </a: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Role: </a:t>
            </a:r>
            <a:r>
              <a:rPr lang="en-US" sz="1600" dirty="0"/>
              <a:t>Pharmacist</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 = 13 Practices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Practice Viewing Results (M Practice)</a:t>
            </a:r>
            <a:endParaRPr lang="en-US" dirty="0">
              <a:effectLst/>
            </a:endParaRPr>
          </a:p>
        </c:rich>
      </c:tx>
      <c:layout>
        <c:manualLayout>
          <c:xMode val="edge"/>
          <c:yMode val="edge"/>
          <c:x val="0.29210736872881399"/>
          <c:y val="2.1308617672790901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Percentile</c:v>
                </c:pt>
              </c:strCache>
            </c:strRef>
          </c:tx>
          <c:spPr>
            <a:solidFill>
              <a:schemeClr val="accent1">
                <a:alpha val="85000"/>
              </a:schemeClr>
            </a:solidFill>
            <a:ln w="9525" cap="flat" cmpd="sng" algn="ctr">
              <a:solidFill>
                <a:schemeClr val="lt1">
                  <a:alpha val="50000"/>
                </a:schemeClr>
              </a:solidFill>
              <a:round/>
            </a:ln>
            <a:effectLst/>
          </c:spPr>
          <c:invertIfNegative val="0"/>
          <c:dPt>
            <c:idx val="4"/>
            <c:invertIfNegative val="0"/>
            <c:bubble3D val="0"/>
            <c:spPr>
              <a:solidFill>
                <a:srgbClr val="FFC000">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BD53-4D7A-BB94-7C2C4F51C1C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25th</c:v>
                </c:pt>
                <c:pt idx="1">
                  <c:v>50th</c:v>
                </c:pt>
                <c:pt idx="2">
                  <c:v>Average</c:v>
                </c:pt>
                <c:pt idx="3">
                  <c:v>75th</c:v>
                </c:pt>
                <c:pt idx="4">
                  <c:v>M - 68th</c:v>
                </c:pt>
              </c:strCache>
            </c:strRef>
          </c:cat>
          <c:val>
            <c:numRef>
              <c:f>Sheet1!$B$2:$B$6</c:f>
              <c:numCache>
                <c:formatCode>General</c:formatCode>
                <c:ptCount val="5"/>
                <c:pt idx="0">
                  <c:v>0.1</c:v>
                </c:pt>
                <c:pt idx="1">
                  <c:v>0.4</c:v>
                </c:pt>
                <c:pt idx="2">
                  <c:v>0.9</c:v>
                </c:pt>
                <c:pt idx="3">
                  <c:v>1.1000000000000001</c:v>
                </c:pt>
                <c:pt idx="4">
                  <c:v>1</c:v>
                </c:pt>
              </c:numCache>
            </c:numRef>
          </c:val>
          <c:extLst xmlns:c16r2="http://schemas.microsoft.com/office/drawing/2015/06/chart">
            <c:ext xmlns:c16="http://schemas.microsoft.com/office/drawing/2014/chart" uri="{C3380CC4-5D6E-409C-BE32-E72D297353CC}">
              <c16:uniqueId val="{00000002-BD53-4D7A-BB94-7C2C4F51C1C2}"/>
            </c:ext>
          </c:extLst>
        </c:ser>
        <c:dLbls>
          <c:dLblPos val="inEnd"/>
          <c:showLegendKey val="0"/>
          <c:showVal val="1"/>
          <c:showCatName val="0"/>
          <c:showSerName val="0"/>
          <c:showPercent val="0"/>
          <c:showBubbleSize val="0"/>
        </c:dLbls>
        <c:gapWidth val="65"/>
        <c:axId val="160788480"/>
        <c:axId val="216436096"/>
      </c:barChart>
      <c:catAx>
        <c:axId val="16078848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en-US"/>
          </a:p>
        </c:txPr>
        <c:crossAx val="216436096"/>
        <c:crossesAt val="0"/>
        <c:auto val="1"/>
        <c:lblAlgn val="ctr"/>
        <c:lblOffset val="100"/>
        <c:noMultiLvlLbl val="0"/>
      </c:catAx>
      <c:valAx>
        <c:axId val="216436096"/>
        <c:scaling>
          <c:orientation val="minMax"/>
          <c:max val="1.2"/>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607884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Benefits Percentage</a:t>
            </a: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All Pharmacy Staff</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n = 13 Practices</a:t>
            </a:r>
            <a:endParaRPr lang="en-US" dirty="0">
              <a:effectLst/>
            </a:endParaRPr>
          </a:p>
          <a:p>
            <a:pPr>
              <a:defRPr sz="2200" b="1" i="0" u="none" strike="noStrike" kern="1200" baseline="0">
                <a:solidFill>
                  <a:schemeClr val="dk1">
                    <a:lumMod val="75000"/>
                    <a:lumOff val="25000"/>
                  </a:schemeClr>
                </a:solidFill>
                <a:latin typeface="+mn-lt"/>
                <a:ea typeface="+mn-ea"/>
                <a:cs typeface="+mn-cs"/>
              </a:defRPr>
            </a:pPr>
            <a:r>
              <a:rPr lang="en-US" sz="1800" b="0" i="0" baseline="0" dirty="0">
                <a:effectLst/>
              </a:rPr>
              <a:t>Practice Viewing Results (G Practice)</a:t>
            </a:r>
            <a:endParaRPr lang="en-US" dirty="0">
              <a:effectLst/>
            </a:endParaRPr>
          </a:p>
        </c:rich>
      </c:tx>
      <c:layout>
        <c:manualLayout>
          <c:xMode val="edge"/>
          <c:yMode val="edge"/>
          <c:x val="0.249980986264383"/>
          <c:y val="1.8530839895013099E-2"/>
        </c:manualLayout>
      </c:layout>
      <c:overlay val="0"/>
      <c:spPr>
        <a:noFill/>
        <a:ln>
          <a:noFill/>
        </a:ln>
        <a:effectLst/>
      </c:spPr>
    </c:title>
    <c:autoTitleDeleted val="0"/>
    <c:plotArea>
      <c:layout>
        <c:manualLayout>
          <c:layoutTarget val="inner"/>
          <c:xMode val="edge"/>
          <c:yMode val="edge"/>
          <c:x val="5.6853201877538298E-2"/>
          <c:y val="0.31083333333333302"/>
          <c:w val="0.92208360689024604"/>
          <c:h val="0.60803696412948405"/>
        </c:manualLayout>
      </c:layout>
      <c:barChart>
        <c:barDir val="col"/>
        <c:grouping val="clustered"/>
        <c:varyColors val="0"/>
        <c:ser>
          <c:idx val="0"/>
          <c:order val="0"/>
          <c:tx>
            <c:strRef>
              <c:f>Sheet1!$B$1</c:f>
              <c:strCache>
                <c:ptCount val="1"/>
                <c:pt idx="0">
                  <c:v>Percentile</c:v>
                </c:pt>
              </c:strCache>
            </c:strRef>
          </c:tx>
          <c:spPr>
            <a:solidFill>
              <a:schemeClr val="accent1">
                <a:alpha val="85000"/>
              </a:schemeClr>
            </a:solidFill>
            <a:ln w="9525" cap="flat" cmpd="sng" algn="ctr">
              <a:solidFill>
                <a:schemeClr val="lt1">
                  <a:alpha val="50000"/>
                </a:schemeClr>
              </a:solidFill>
              <a:round/>
            </a:ln>
            <a:effectLst/>
          </c:spPr>
          <c:invertIfNegative val="0"/>
          <c:dPt>
            <c:idx val="4"/>
            <c:invertIfNegative val="0"/>
            <c:bubble3D val="0"/>
            <c:spPr>
              <a:solidFill>
                <a:srgbClr val="FFC000">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7C34-4F18-B53D-53952C15FB7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25th</c:v>
                </c:pt>
                <c:pt idx="1">
                  <c:v>50th</c:v>
                </c:pt>
                <c:pt idx="2">
                  <c:v>Average</c:v>
                </c:pt>
                <c:pt idx="3">
                  <c:v>75th</c:v>
                </c:pt>
                <c:pt idx="4">
                  <c:v>G - 84th</c:v>
                </c:pt>
              </c:strCache>
            </c:strRef>
          </c:cat>
          <c:val>
            <c:numRef>
              <c:f>Sheet1!$B$2:$B$6</c:f>
              <c:numCache>
                <c:formatCode>0%</c:formatCode>
                <c:ptCount val="5"/>
                <c:pt idx="0">
                  <c:v>0.08</c:v>
                </c:pt>
                <c:pt idx="1">
                  <c:v>0.14000000000000001</c:v>
                </c:pt>
                <c:pt idx="2">
                  <c:v>0.16</c:v>
                </c:pt>
                <c:pt idx="3">
                  <c:v>0.19</c:v>
                </c:pt>
                <c:pt idx="4">
                  <c:v>0.21</c:v>
                </c:pt>
              </c:numCache>
            </c:numRef>
          </c:val>
          <c:extLst xmlns:c16r2="http://schemas.microsoft.com/office/drawing/2015/06/chart">
            <c:ext xmlns:c16="http://schemas.microsoft.com/office/drawing/2014/chart" uri="{C3380CC4-5D6E-409C-BE32-E72D297353CC}">
              <c16:uniqueId val="{00000002-7C34-4F18-B53D-53952C15FB77}"/>
            </c:ext>
          </c:extLst>
        </c:ser>
        <c:dLbls>
          <c:dLblPos val="inEnd"/>
          <c:showLegendKey val="0"/>
          <c:showVal val="1"/>
          <c:showCatName val="0"/>
          <c:showSerName val="0"/>
          <c:showPercent val="0"/>
          <c:showBubbleSize val="0"/>
        </c:dLbls>
        <c:gapWidth val="65"/>
        <c:axId val="247690752"/>
        <c:axId val="248415936"/>
      </c:barChart>
      <c:catAx>
        <c:axId val="247690752"/>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en-US"/>
          </a:p>
        </c:txPr>
        <c:crossAx val="248415936"/>
        <c:crossesAt val="0"/>
        <c:auto val="1"/>
        <c:lblAlgn val="ctr"/>
        <c:lblOffset val="100"/>
        <c:noMultiLvlLbl val="0"/>
      </c:catAx>
      <c:valAx>
        <c:axId val="248415936"/>
        <c:scaling>
          <c:orientation val="minMax"/>
          <c:max val="0.25"/>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476907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8733CA-2F69-BF44-8BA9-1797943A342A}" type="datetimeFigureOut">
              <a:rPr lang="en-US" smtClean="0"/>
              <a:t>10/9/2017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2DDA9BA-88AE-CC46-8597-77444FF3D1F7}" type="slidenum">
              <a:rPr lang="en-US" smtClean="0"/>
              <a:t>‹#›</a:t>
            </a:fld>
            <a:endParaRPr lang="en-US" dirty="0"/>
          </a:p>
        </p:txBody>
      </p:sp>
    </p:spTree>
    <p:extLst>
      <p:ext uri="{BB962C8B-B14F-4D97-AF65-F5344CB8AC3E}">
        <p14:creationId xmlns:p14="http://schemas.microsoft.com/office/powerpoint/2010/main" val="186925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9A88FDDB-047E-454B-95CF-E51AF3877206}" type="datetimeFigureOut">
              <a:rPr lang="en-US"/>
              <a:pPr>
                <a:defRPr/>
              </a:pPr>
              <a:t>10/9/2017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90509E24-759E-1941-9E36-272A55648280}" type="slidenum">
              <a:rPr lang="en-US"/>
              <a:pPr>
                <a:defRPr/>
              </a:pPr>
              <a:t>‹#›</a:t>
            </a:fld>
            <a:endParaRPr lang="en-US" dirty="0"/>
          </a:p>
        </p:txBody>
      </p:sp>
    </p:spTree>
    <p:extLst>
      <p:ext uri="{BB962C8B-B14F-4D97-AF65-F5344CB8AC3E}">
        <p14:creationId xmlns:p14="http://schemas.microsoft.com/office/powerpoint/2010/main" val="4394654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509E24-759E-1941-9E36-272A55648280}" type="slidenum">
              <a:rPr lang="en-US" smtClean="0"/>
              <a:pPr>
                <a:defRPr/>
              </a:pPr>
              <a:t>1</a:t>
            </a:fld>
            <a:endParaRPr lang="en-US" dirty="0"/>
          </a:p>
        </p:txBody>
      </p:sp>
    </p:spTree>
    <p:extLst>
      <p:ext uri="{BB962C8B-B14F-4D97-AF65-F5344CB8AC3E}">
        <p14:creationId xmlns:p14="http://schemas.microsoft.com/office/powerpoint/2010/main" val="66088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A87ED-7F54-5742-BFC2-E9B3129D4979}" type="slidenum">
              <a:rPr lang="en-US" smtClean="0"/>
              <a:t>30</a:t>
            </a:fld>
            <a:endParaRPr lang="en-US"/>
          </a:p>
        </p:txBody>
      </p:sp>
    </p:spTree>
    <p:extLst>
      <p:ext uri="{BB962C8B-B14F-4D97-AF65-F5344CB8AC3E}">
        <p14:creationId xmlns:p14="http://schemas.microsoft.com/office/powerpoint/2010/main" val="406450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8A53C5E-EECB-4F38-BB2C-C763323199BD}" type="slidenum">
              <a:rPr lang="en-US" altLang="en-US"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fontAlgn="base">
                <a:spcBef>
                  <a:spcPct val="0"/>
                </a:spcBef>
                <a:spcAft>
                  <a:spcPct val="0"/>
                </a:spcAft>
              </a:pPr>
              <a:t>33</a:t>
            </a:fld>
            <a:endParaRPr lang="en-US" altLang="en-US">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96608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626"/>
          <a:stretch/>
        </p:blipFill>
        <p:spPr>
          <a:xfrm>
            <a:off x="0" y="-43126"/>
            <a:ext cx="12192000" cy="6900270"/>
          </a:xfrm>
          <a:prstGeom prst="rect">
            <a:avLst/>
          </a:prstGeom>
        </p:spPr>
      </p:pic>
      <p:sp>
        <p:nvSpPr>
          <p:cNvPr id="10242" name="Title Placeholder 1"/>
          <p:cNvSpPr>
            <a:spLocks noGrp="1"/>
          </p:cNvSpPr>
          <p:nvPr>
            <p:ph type="ctrTitle" hasCustomPrompt="1"/>
          </p:nvPr>
        </p:nvSpPr>
        <p:spPr>
          <a:xfrm>
            <a:off x="587513" y="1821058"/>
            <a:ext cx="10261600" cy="1773237"/>
          </a:xfrm>
          <a:prstGeom prst="rect">
            <a:avLst/>
          </a:prstGeom>
        </p:spPr>
        <p:txBody>
          <a:bodyPr anchor="b"/>
          <a:lstStyle>
            <a:lvl1pPr>
              <a:lnSpc>
                <a:spcPts val="4800"/>
              </a:lnSpc>
              <a:defRPr sz="4800" b="1" cap="none" baseline="0">
                <a:solidFill>
                  <a:schemeClr val="tx1"/>
                </a:solidFill>
                <a:latin typeface="Gill Sans MT"/>
                <a:cs typeface="Gill Sans MT"/>
              </a:defRPr>
            </a:lvl1pPr>
          </a:lstStyle>
          <a:p>
            <a:r>
              <a:rPr lang="en-US" dirty="0"/>
              <a:t>Click To Edit Master Title Style</a:t>
            </a:r>
          </a:p>
        </p:txBody>
      </p:sp>
      <p:sp>
        <p:nvSpPr>
          <p:cNvPr id="10243" name="Text Placeholder 2"/>
          <p:cNvSpPr>
            <a:spLocks noGrp="1"/>
          </p:cNvSpPr>
          <p:nvPr>
            <p:ph type="subTitle" idx="1"/>
          </p:nvPr>
        </p:nvSpPr>
        <p:spPr>
          <a:xfrm>
            <a:off x="587513" y="4031350"/>
            <a:ext cx="10261600" cy="1193801"/>
          </a:xfrm>
          <a:noFill/>
        </p:spPr>
        <p:txBody>
          <a:bodyPr anchor="ctr"/>
          <a:lstStyle>
            <a:lvl1pPr marL="0" indent="0">
              <a:lnSpc>
                <a:spcPts val="1900"/>
              </a:lnSpc>
              <a:spcAft>
                <a:spcPts val="0"/>
              </a:spcAft>
              <a:buFont typeface="Arial" charset="0"/>
              <a:buNone/>
              <a:defRPr sz="2400" b="0" i="0">
                <a:solidFill>
                  <a:srgbClr val="000000"/>
                </a:solidFill>
                <a:latin typeface="Gill Sans MT"/>
                <a:cs typeface="Gill Sans MT"/>
              </a:defRPr>
            </a:lvl1pPr>
          </a:lstStyle>
          <a:p>
            <a:r>
              <a:rPr lang="en-US" dirty="0"/>
              <a:t>Click to edit Master subtitle style</a:t>
            </a:r>
          </a:p>
        </p:txBody>
      </p:sp>
    </p:spTree>
    <p:extLst>
      <p:ext uri="{BB962C8B-B14F-4D97-AF65-F5344CB8AC3E}">
        <p14:creationId xmlns:p14="http://schemas.microsoft.com/office/powerpoint/2010/main" val="8406175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cxnSp>
        <p:nvCxnSpPr>
          <p:cNvPr id="7" name="Straight Connector 6"/>
          <p:cNvCxnSpPr/>
          <p:nvPr userDrawn="1"/>
        </p:nvCxnSpPr>
        <p:spPr>
          <a:xfrm>
            <a:off x="1440400" y="993775"/>
            <a:ext cx="10262924" cy="2394"/>
          </a:xfrm>
          <a:prstGeom prst="line">
            <a:avLst/>
          </a:prstGeom>
          <a:ln w="38100" cmpd="sng">
            <a:solidFill>
              <a:srgbClr val="D0223B"/>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431789" y="1494253"/>
            <a:ext cx="10185247" cy="3805111"/>
          </a:xfrm>
        </p:spPr>
        <p:txBody>
          <a:bodyPr/>
          <a:lstStyle>
            <a:lvl1pPr marL="292100" indent="-292100">
              <a:buClr>
                <a:srgbClr val="00A3DA"/>
              </a:buClr>
              <a:buSzPct val="130000"/>
              <a:buFont typeface="Arial"/>
              <a:buChar char="•"/>
              <a:defRPr b="0" i="0">
                <a:latin typeface="Gill Sans MT"/>
                <a:cs typeface="Gill Sans MT"/>
              </a:defRPr>
            </a:lvl1pPr>
            <a:lvl2pPr marL="520700" indent="-228600">
              <a:buClr>
                <a:srgbClr val="D0223B"/>
              </a:buClr>
              <a:buSzPct val="115000"/>
              <a:buFont typeface="Arial"/>
              <a:buChar char="•"/>
              <a:defRPr b="0" i="0">
                <a:latin typeface="Gill Sans MT"/>
                <a:cs typeface="Gill Sans MT"/>
              </a:defRPr>
            </a:lvl2pPr>
            <a:lvl3pPr marL="749300" indent="-228600">
              <a:buFont typeface="Arial"/>
              <a:buChar char="•"/>
              <a:defRPr b="0" i="0">
                <a:solidFill>
                  <a:schemeClr val="tx1"/>
                </a:solidFill>
                <a:latin typeface="Gill Sans MT"/>
                <a:cs typeface="Gill Sans MT"/>
              </a:defRPr>
            </a:lvl3pPr>
            <a:lvl4pPr marL="977900" indent="-228600">
              <a:defRPr b="0" i="0">
                <a:solidFill>
                  <a:schemeClr val="tx1"/>
                </a:solidFill>
                <a:latin typeface="Gill Sans MT"/>
                <a:cs typeface="Gill Sans MT"/>
              </a:defRPr>
            </a:lvl4pPr>
            <a:lvl5pPr marL="1206500" indent="-228600">
              <a:defRPr b="0" i="0">
                <a:solidFill>
                  <a:schemeClr val="tx1"/>
                </a:solidFill>
                <a:latin typeface="Gill Sans MT"/>
                <a:cs typeface="Gill Sans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1444239" y="306191"/>
            <a:ext cx="10277003" cy="699029"/>
          </a:xfrm>
        </p:spPr>
        <p:txBody>
          <a:bodyPr/>
          <a:lstStyle>
            <a:lvl1pPr>
              <a:defRPr>
                <a:latin typeface="Gill Sans MT"/>
                <a:cs typeface="Gill Sans MT"/>
              </a:defRPr>
            </a:lvl1pPr>
          </a:lstStyle>
          <a:p>
            <a:r>
              <a:rPr lang="en-US" dirty="0"/>
              <a:t>Click to edit Master title style</a:t>
            </a:r>
          </a:p>
        </p:txBody>
      </p:sp>
      <p:sp>
        <p:nvSpPr>
          <p:cNvPr id="9" name="Slide Number Placeholder 5"/>
          <p:cNvSpPr>
            <a:spLocks noGrp="1"/>
          </p:cNvSpPr>
          <p:nvPr>
            <p:ph type="sldNum" sz="quarter" idx="10"/>
          </p:nvPr>
        </p:nvSpPr>
        <p:spPr>
          <a:xfrm>
            <a:off x="9381836" y="6353136"/>
            <a:ext cx="2235200" cy="212725"/>
          </a:xfrm>
        </p:spPr>
        <p:txBody>
          <a:bodyPr/>
          <a:lstStyle>
            <a:lvl1pPr>
              <a:defRPr b="0" i="0">
                <a:solidFill>
                  <a:srgbClr val="FFFFFF"/>
                </a:solidFill>
                <a:latin typeface="Gill Sans MT"/>
                <a:cs typeface="Gill Sans MT"/>
              </a:defRPr>
            </a:lvl1pPr>
          </a:lstStyle>
          <a:p>
            <a:fld id="{80FAC8D8-8A24-8740-BF7D-8ABDCA5A5750}" type="slidenum">
              <a:rPr lang="en-US" altLang="en-US" smtClean="0"/>
              <a:pPr/>
              <a:t>‹#›</a:t>
            </a:fld>
            <a:endParaRPr lang="en-US" altLang="en-US" dirty="0"/>
          </a:p>
        </p:txBody>
      </p:sp>
    </p:spTree>
    <p:extLst>
      <p:ext uri="{BB962C8B-B14F-4D97-AF65-F5344CB8AC3E}">
        <p14:creationId xmlns:p14="http://schemas.microsoft.com/office/powerpoint/2010/main" val="211191776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55650" y="1104900"/>
            <a:ext cx="1082675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altLang="en-US"/>
              <a:t>Click to edit Master text styles 22 pt</a:t>
            </a:r>
          </a:p>
          <a:p>
            <a:pPr lvl="1"/>
            <a:r>
              <a:rPr lang="en-US" altLang="en-US"/>
              <a:t>Second level 20 pt</a:t>
            </a:r>
          </a:p>
          <a:p>
            <a:pPr lvl="2"/>
            <a:r>
              <a:rPr lang="en-US" altLang="en-US"/>
              <a:t>Third level 18 pt</a:t>
            </a:r>
          </a:p>
          <a:p>
            <a:pPr lvl="3"/>
            <a:r>
              <a:rPr lang="en-US" altLang="en-US"/>
              <a:t>Fourth level 16 pt</a:t>
            </a:r>
          </a:p>
          <a:p>
            <a:pPr lvl="4"/>
            <a:r>
              <a:rPr lang="en-US" altLang="en-US"/>
              <a:t>Fifth level 14 pt</a:t>
            </a:r>
          </a:p>
        </p:txBody>
      </p:sp>
      <p:sp>
        <p:nvSpPr>
          <p:cNvPr id="6" name="Slide Number Placeholder 5"/>
          <p:cNvSpPr>
            <a:spLocks noGrp="1"/>
          </p:cNvSpPr>
          <p:nvPr>
            <p:ph type="sldNum" sz="quarter" idx="4"/>
          </p:nvPr>
        </p:nvSpPr>
        <p:spPr bwMode="auto">
          <a:xfrm>
            <a:off x="9812338" y="6629400"/>
            <a:ext cx="2235200" cy="212725"/>
          </a:xfrm>
          <a:prstGeom prst="rect">
            <a:avLst/>
          </a:prstGeom>
          <a:noFill/>
          <a:ln w="9525">
            <a:noFill/>
            <a:miter lim="800000"/>
            <a:headEnd/>
            <a:tailEnd/>
          </a:ln>
        </p:spPr>
        <p:txBody>
          <a:bodyPr vert="horz" wrap="none" lIns="91440" tIns="45720" rIns="0" bIns="45720" numCol="1" anchor="t" anchorCtr="0" compatLnSpc="1">
            <a:prstTxWarp prst="textNoShape">
              <a:avLst/>
            </a:prstTxWarp>
          </a:bodyPr>
          <a:lstStyle>
            <a:lvl1pPr algn="r" defTabSz="457200" eaLnBrk="1" hangingPunct="1">
              <a:defRPr sz="1000">
                <a:solidFill>
                  <a:srgbClr val="999999"/>
                </a:solidFill>
                <a:ea typeface="Arial" charset="0"/>
                <a:cs typeface="Arial" charset="0"/>
              </a:defRPr>
            </a:lvl1pPr>
          </a:lstStyle>
          <a:p>
            <a:fld id="{D9C425C5-D5D6-4146-BAD0-6D2C0B01F675}" type="slidenum">
              <a:rPr lang="en-US" altLang="en-US"/>
              <a:pPr/>
              <a:t>‹#›</a:t>
            </a:fld>
            <a:endParaRPr lang="en-US" altLang="en-US" dirty="0"/>
          </a:p>
        </p:txBody>
      </p:sp>
      <p:sp>
        <p:nvSpPr>
          <p:cNvPr id="1031" name="Rectangle 7"/>
          <p:cNvSpPr>
            <a:spLocks noGrp="1" noChangeArrowheads="1"/>
          </p:cNvSpPr>
          <p:nvPr>
            <p:ph type="ftr" sz="quarter" idx="3"/>
          </p:nvPr>
        </p:nvSpPr>
        <p:spPr bwMode="auto">
          <a:xfrm>
            <a:off x="609600" y="6626225"/>
            <a:ext cx="87391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defTabSz="457200" eaLnBrk="1" hangingPunct="1">
              <a:defRPr sz="800">
                <a:solidFill>
                  <a:srgbClr val="999999"/>
                </a:solidFill>
                <a:latin typeface="Arial Narrow" pitchFamily="-1" charset="0"/>
                <a:ea typeface="ＭＳ Ｐゴシック" pitchFamily="-1" charset="-128"/>
                <a:cs typeface="ＭＳ Ｐゴシック" pitchFamily="-1" charset="-128"/>
              </a:defRPr>
            </a:lvl1pPr>
          </a:lstStyle>
          <a:p>
            <a:pPr>
              <a:defRPr/>
            </a:pPr>
            <a:endParaRPr lang="en-US" dirty="0"/>
          </a:p>
        </p:txBody>
      </p:sp>
      <p:sp>
        <p:nvSpPr>
          <p:cNvPr id="1029" name="Title Placeholder 26"/>
          <p:cNvSpPr>
            <a:spLocks noGrp="1"/>
          </p:cNvSpPr>
          <p:nvPr>
            <p:ph type="title"/>
          </p:nvPr>
        </p:nvSpPr>
        <p:spPr bwMode="auto">
          <a:xfrm>
            <a:off x="755650" y="304800"/>
            <a:ext cx="10826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45720" numCol="1" anchor="ctr" anchorCtr="0" compatLnSpc="1">
            <a:prstTxWarp prst="textNoShape">
              <a:avLst/>
            </a:prstTxWarp>
          </a:bodyPr>
          <a:lstStyle/>
          <a:p>
            <a:pPr lvl="0"/>
            <a:r>
              <a:rPr lang="en-US" altLang="en-US"/>
              <a:t>Slide Title </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transition spd="slow">
    <p:wipe/>
  </p:transition>
  <p:hf hdr="0" ftr="0" dt="0"/>
  <p:txStyles>
    <p:titleStyle>
      <a:lvl1pPr algn="l" defTabSz="457200" rtl="0" eaLnBrk="1" fontAlgn="base" hangingPunct="1">
        <a:spcBef>
          <a:spcPct val="0"/>
        </a:spcBef>
        <a:spcAft>
          <a:spcPct val="0"/>
        </a:spcAft>
        <a:defRPr sz="2800" b="1" kern="1200">
          <a:solidFill>
            <a:schemeClr val="tx2"/>
          </a:solidFill>
          <a:latin typeface="Arial"/>
          <a:ea typeface="ＭＳ Ｐゴシック" charset="-128"/>
          <a:cs typeface="Arial"/>
        </a:defRPr>
      </a:lvl1pPr>
      <a:lvl2pPr algn="l" defTabSz="457200" rtl="0" eaLnBrk="1" fontAlgn="base" hangingPunct="1">
        <a:spcBef>
          <a:spcPct val="0"/>
        </a:spcBef>
        <a:spcAft>
          <a:spcPct val="0"/>
        </a:spcAft>
        <a:defRPr sz="2800" b="1">
          <a:solidFill>
            <a:schemeClr val="tx2"/>
          </a:solidFill>
          <a:latin typeface="Arial" charset="0"/>
          <a:ea typeface="ＭＳ Ｐゴシック" charset="-128"/>
          <a:cs typeface="Arial" pitchFamily="34" charset="0"/>
        </a:defRPr>
      </a:lvl2pPr>
      <a:lvl3pPr algn="l" defTabSz="457200" rtl="0" eaLnBrk="1" fontAlgn="base" hangingPunct="1">
        <a:spcBef>
          <a:spcPct val="0"/>
        </a:spcBef>
        <a:spcAft>
          <a:spcPct val="0"/>
        </a:spcAft>
        <a:defRPr sz="2800" b="1">
          <a:solidFill>
            <a:schemeClr val="tx2"/>
          </a:solidFill>
          <a:latin typeface="Arial" charset="0"/>
          <a:ea typeface="ＭＳ Ｐゴシック" charset="-128"/>
          <a:cs typeface="Arial" pitchFamily="34" charset="0"/>
        </a:defRPr>
      </a:lvl3pPr>
      <a:lvl4pPr algn="l" defTabSz="457200" rtl="0" eaLnBrk="1" fontAlgn="base" hangingPunct="1">
        <a:spcBef>
          <a:spcPct val="0"/>
        </a:spcBef>
        <a:spcAft>
          <a:spcPct val="0"/>
        </a:spcAft>
        <a:defRPr sz="2800" b="1">
          <a:solidFill>
            <a:schemeClr val="tx2"/>
          </a:solidFill>
          <a:latin typeface="Arial" charset="0"/>
          <a:ea typeface="ＭＳ Ｐゴシック" charset="-128"/>
          <a:cs typeface="Arial" pitchFamily="34" charset="0"/>
        </a:defRPr>
      </a:lvl4pPr>
      <a:lvl5pPr algn="l" defTabSz="457200" rtl="0" eaLnBrk="1" fontAlgn="base" hangingPunct="1">
        <a:spcBef>
          <a:spcPct val="0"/>
        </a:spcBef>
        <a:spcAft>
          <a:spcPct val="0"/>
        </a:spcAft>
        <a:defRPr sz="2800" b="1">
          <a:solidFill>
            <a:schemeClr val="tx2"/>
          </a:solidFill>
          <a:latin typeface="Arial" charset="0"/>
          <a:ea typeface="ＭＳ Ｐゴシック"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p:titleStyle>
    <p:bodyStyle>
      <a:lvl1pPr marL="292100" indent="-292100" algn="l" defTabSz="457200" rtl="0" eaLnBrk="1" fontAlgn="base" hangingPunct="1">
        <a:spcBef>
          <a:spcPts val="600"/>
        </a:spcBef>
        <a:spcAft>
          <a:spcPts val="400"/>
        </a:spcAft>
        <a:buClr>
          <a:schemeClr val="accent2"/>
        </a:buClr>
        <a:buSzPct val="125000"/>
        <a:buFont typeface="Lucida Grande" charset="0"/>
        <a:buChar char="▪"/>
        <a:defRPr sz="2200" kern="1200">
          <a:solidFill>
            <a:schemeClr val="tx1"/>
          </a:solidFill>
          <a:latin typeface="Arial"/>
          <a:ea typeface="ＭＳ Ｐゴシック" charset="-128"/>
          <a:cs typeface="Arial"/>
        </a:defRPr>
      </a:lvl1pPr>
      <a:lvl2pPr marL="520700" indent="-228600" algn="l" defTabSz="457200" rtl="0" eaLnBrk="1" fontAlgn="base" hangingPunct="1">
        <a:spcBef>
          <a:spcPct val="0"/>
        </a:spcBef>
        <a:spcAft>
          <a:spcPts val="400"/>
        </a:spcAft>
        <a:buClr>
          <a:schemeClr val="accent1"/>
        </a:buClr>
        <a:buSzPct val="120000"/>
        <a:buFont typeface="Arial" charset="0"/>
        <a:buChar char="•"/>
        <a:defRPr sz="2000" kern="1200">
          <a:solidFill>
            <a:srgbClr val="404040"/>
          </a:solidFill>
          <a:latin typeface="Arial"/>
          <a:ea typeface="ＭＳ Ｐゴシック" charset="-128"/>
          <a:cs typeface="Arial"/>
        </a:defRPr>
      </a:lvl2pPr>
      <a:lvl3pPr marL="749300" indent="-228600" algn="l" defTabSz="457200" rtl="0" eaLnBrk="1" fontAlgn="base" hangingPunct="1">
        <a:spcBef>
          <a:spcPct val="0"/>
        </a:spcBef>
        <a:spcAft>
          <a:spcPts val="400"/>
        </a:spcAft>
        <a:buClr>
          <a:schemeClr val="tx1"/>
        </a:buClr>
        <a:buSzPct val="120000"/>
        <a:buFont typeface="Arial" charset="0"/>
        <a:buChar char="▸"/>
        <a:defRPr kern="1200">
          <a:solidFill>
            <a:srgbClr val="7F7F7F"/>
          </a:solidFill>
          <a:latin typeface="Arial"/>
          <a:ea typeface="ＭＳ Ｐゴシック" charset="-128"/>
          <a:cs typeface="Arial"/>
        </a:defRPr>
      </a:lvl3pPr>
      <a:lvl4pPr marL="977900" indent="-228600" algn="l" defTabSz="457200" rtl="0" eaLnBrk="1" fontAlgn="base" hangingPunct="1">
        <a:spcBef>
          <a:spcPct val="0"/>
        </a:spcBef>
        <a:spcAft>
          <a:spcPts val="400"/>
        </a:spcAft>
        <a:buClr>
          <a:schemeClr val="tx1"/>
        </a:buClr>
        <a:buFont typeface="Arial" charset="0"/>
        <a:buChar char="○"/>
        <a:defRPr sz="1600" kern="1200">
          <a:solidFill>
            <a:srgbClr val="7F7F7F"/>
          </a:solidFill>
          <a:latin typeface="Arial"/>
          <a:ea typeface="ＭＳ Ｐゴシック" charset="-128"/>
          <a:cs typeface="Arial"/>
        </a:defRPr>
      </a:lvl4pPr>
      <a:lvl5pPr marL="1206500" indent="-228600" algn="l" defTabSz="457200" rtl="0" eaLnBrk="1" fontAlgn="base" hangingPunct="1">
        <a:spcBef>
          <a:spcPct val="0"/>
        </a:spcBef>
        <a:spcAft>
          <a:spcPts val="400"/>
        </a:spcAft>
        <a:buClr>
          <a:schemeClr val="tx1"/>
        </a:buClr>
        <a:buFont typeface="Arial" charset="0"/>
        <a:buChar char="–"/>
        <a:defRPr sz="1400" kern="1200">
          <a:solidFill>
            <a:srgbClr val="7F7F7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newton@coacancer.org" TargetMode="External"/><Relationship Id="rId2" Type="http://schemas.openxmlformats.org/officeDocument/2006/relationships/hyperlink" Target="http://www.coapharmacy.com/"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oapharmacy.co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512" y="2052021"/>
            <a:ext cx="11345407" cy="1773237"/>
          </a:xfrm>
        </p:spPr>
        <p:txBody>
          <a:bodyPr/>
          <a:lstStyle/>
          <a:p>
            <a:r>
              <a:rPr lang="en-US" sz="5000" dirty="0">
                <a:latin typeface="Arial" panose="020B0604020202020204" pitchFamily="34" charset="0"/>
                <a:cs typeface="Arial" panose="020B0604020202020204" pitchFamily="34" charset="0"/>
              </a:rPr>
              <a:t>COPA Pharmacy &amp; PBM Updates</a:t>
            </a:r>
          </a:p>
        </p:txBody>
      </p:sp>
      <p:sp>
        <p:nvSpPr>
          <p:cNvPr id="3" name="Subtitle 2"/>
          <p:cNvSpPr>
            <a:spLocks noGrp="1"/>
          </p:cNvSpPr>
          <p:nvPr>
            <p:ph type="subTitle" idx="1"/>
          </p:nvPr>
        </p:nvSpPr>
        <p:spPr>
          <a:xfrm>
            <a:off x="590683" y="3800689"/>
            <a:ext cx="10261600" cy="1742440"/>
          </a:xfrm>
        </p:spPr>
        <p:txBody>
          <a:bodyPr/>
          <a:lstStyle/>
          <a:p>
            <a:endParaRPr lang="en-US" sz="1400" dirty="0">
              <a:solidFill>
                <a:schemeClr val="tx1"/>
              </a:solidFill>
            </a:endParaRPr>
          </a:p>
          <a:p>
            <a:r>
              <a:rPr lang="en-US" sz="1800" dirty="0">
                <a:solidFill>
                  <a:schemeClr val="tx1"/>
                </a:solidFill>
                <a:latin typeface="Arial" panose="020B0604020202020204" pitchFamily="34" charset="0"/>
                <a:cs typeface="Arial" panose="020B0604020202020204" pitchFamily="34" charset="0"/>
              </a:rPr>
              <a:t>Ricky Newton, CPA</a:t>
            </a:r>
          </a:p>
          <a:p>
            <a:r>
              <a:rPr lang="en-US" sz="1800" dirty="0">
                <a:solidFill>
                  <a:schemeClr val="tx1"/>
                </a:solidFill>
                <a:latin typeface="Arial" panose="020B0604020202020204" pitchFamily="34" charset="0"/>
                <a:cs typeface="Arial" panose="020B0604020202020204" pitchFamily="34" charset="0"/>
              </a:rPr>
              <a:t>Treasurer &amp; Director of Financial Services and Operations</a:t>
            </a:r>
          </a:p>
          <a:p>
            <a:r>
              <a:rPr lang="en-US" sz="1800" dirty="0">
                <a:solidFill>
                  <a:schemeClr val="tx1"/>
                </a:solidFill>
                <a:latin typeface="Arial" panose="020B0604020202020204" pitchFamily="34" charset="0"/>
                <a:cs typeface="Arial" panose="020B0604020202020204" pitchFamily="34" charset="0"/>
              </a:rPr>
              <a:t>Community Oncology Alliance</a:t>
            </a:r>
          </a:p>
          <a:p>
            <a:r>
              <a:rPr lang="en-US" sz="1800" dirty="0">
                <a:solidFill>
                  <a:schemeClr val="tx1"/>
                </a:solidFill>
                <a:latin typeface="Arial" panose="020B0604020202020204" pitchFamily="34" charset="0"/>
                <a:cs typeface="Arial" panose="020B0604020202020204" pitchFamily="34" charset="0"/>
              </a:rPr>
              <a:t>October 13, 2017</a:t>
            </a:r>
          </a:p>
          <a:p>
            <a:r>
              <a:rPr lang="en-US" sz="1800" dirty="0">
                <a:solidFill>
                  <a:schemeClr val="tx1"/>
                </a:solidFill>
                <a:latin typeface="Arial" panose="020B0604020202020204" pitchFamily="34" charset="0"/>
                <a:cs typeface="Arial" panose="020B0604020202020204" pitchFamily="34" charset="0"/>
              </a:rPr>
              <a:t>10:30 to 11:30am</a:t>
            </a:r>
          </a:p>
        </p:txBody>
      </p:sp>
      <p:pic>
        <p:nvPicPr>
          <p:cNvPr id="4" name="Picture 3">
            <a:extLst>
              <a:ext uri="{FF2B5EF4-FFF2-40B4-BE49-F238E27FC236}">
                <a16:creationId xmlns:a16="http://schemas.microsoft.com/office/drawing/2014/main" xmlns="" id="{78EBD010-1996-4B49-A66B-11659F0BD9D3}"/>
              </a:ext>
            </a:extLst>
          </p:cNvPr>
          <p:cNvPicPr>
            <a:picLocks noChangeAspect="1"/>
          </p:cNvPicPr>
          <p:nvPr/>
        </p:nvPicPr>
        <p:blipFill>
          <a:blip r:embed="rId3"/>
          <a:stretch>
            <a:fillRect/>
          </a:stretch>
        </p:blipFill>
        <p:spPr>
          <a:xfrm>
            <a:off x="587512" y="1252222"/>
            <a:ext cx="6939723" cy="1599599"/>
          </a:xfrm>
          <a:prstGeom prst="rect">
            <a:avLst/>
          </a:prstGeom>
        </p:spPr>
      </p:pic>
    </p:spTree>
    <p:extLst>
      <p:ext uri="{BB962C8B-B14F-4D97-AF65-F5344CB8AC3E}">
        <p14:creationId xmlns:p14="http://schemas.microsoft.com/office/powerpoint/2010/main" val="30145535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419848" y="1157615"/>
            <a:ext cx="4286360" cy="4695091"/>
          </a:xfrm>
        </p:spPr>
        <p:txBody>
          <a:bodyPr/>
          <a:lstStyle/>
          <a:p>
            <a:pPr>
              <a:buClr>
                <a:srgbClr val="C00000"/>
              </a:buClr>
              <a:buSzPct val="100000"/>
              <a:buFont typeface="Wingdings" panose="05000000000000000000" pitchFamily="2" charset="2"/>
              <a:buChar cha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Frier Levitt wrote letters on behalf of a few practices that sent us proof regarding no longer being able to dispense Imbruvica or Venclexta as of November 15, 2016 as of August 8, 2017</a:t>
            </a:r>
          </a:p>
          <a:p>
            <a:pPr>
              <a:buClr>
                <a:srgbClr val="C00000"/>
              </a:buClr>
              <a:buSzPct val="100000"/>
              <a:buFont typeface="Wingdings" panose="05000000000000000000" pitchFamily="2" charset="2"/>
              <a:buChar cha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Frier Levitt to represent practices when ESI or other PBM’s exclude you from network</a:t>
            </a:r>
          </a:p>
          <a:p>
            <a:pPr lvl="1">
              <a:buClr>
                <a:srgbClr val="C00000"/>
              </a:buClr>
              <a:buSzPct val="100000"/>
              <a:buFont typeface="Wingdings" panose="05000000000000000000" pitchFamily="2" charset="2"/>
              <a:buChar cha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Discounted fee of $500</a:t>
            </a:r>
          </a:p>
          <a:p>
            <a:pPr lvl="1">
              <a:buClr>
                <a:srgbClr val="C00000"/>
              </a:buClr>
              <a:buSzPct val="100000"/>
              <a:buFont typeface="Wingdings" panose="05000000000000000000" pitchFamily="2" charset="2"/>
              <a:buChar cha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FL will contact PBM by telephone </a:t>
            </a:r>
          </a:p>
          <a:p>
            <a:pPr lvl="1">
              <a:buClr>
                <a:srgbClr val="C00000"/>
              </a:buClr>
              <a:buSzPct val="100000"/>
              <a:buFont typeface="Wingdings" panose="05000000000000000000" pitchFamily="2" charset="2"/>
              <a:buChar cha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FL will write letter to PBM</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4579" name="Title 2"/>
          <p:cNvSpPr>
            <a:spLocks noGrp="1"/>
          </p:cNvSpPr>
          <p:nvPr>
            <p:ph type="title"/>
          </p:nvPr>
        </p:nvSpPr>
        <p:spPr>
          <a:xfrm>
            <a:off x="1419847" y="208900"/>
            <a:ext cx="10972800" cy="6985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
            </a:r>
            <a:br>
              <a:rPr lang="en-US" altLang="en-US" dirty="0">
                <a:latin typeface="Arial" panose="020B0604020202020204" pitchFamily="34" charset="0"/>
                <a:ea typeface="ＭＳ Ｐゴシック" panose="020B0600070205080204" pitchFamily="34" charset="-128"/>
                <a:cs typeface="Arial" panose="020B0604020202020204" pitchFamily="34" charset="0"/>
              </a:rPr>
            </a:br>
            <a:r>
              <a:rPr lang="en-US" altLang="en-US" dirty="0">
                <a:latin typeface="Arial" panose="020B0604020202020204" pitchFamily="34" charset="0"/>
                <a:ea typeface="ＭＳ Ｐゴシック" panose="020B0600070205080204" pitchFamily="34" charset="-128"/>
                <a:cs typeface="Arial" panose="020B0604020202020204" pitchFamily="34" charset="0"/>
              </a:rPr>
              <a:t>Express Scripts Update</a:t>
            </a:r>
          </a:p>
        </p:txBody>
      </p:sp>
      <p:pic>
        <p:nvPicPr>
          <p:cNvPr id="2" name="Picture 1">
            <a:extLst>
              <a:ext uri="{FF2B5EF4-FFF2-40B4-BE49-F238E27FC236}">
                <a16:creationId xmlns:a16="http://schemas.microsoft.com/office/drawing/2014/main" xmlns="" id="{886275C4-44A5-46D3-AF99-EE60A070452C}"/>
              </a:ext>
            </a:extLst>
          </p:cNvPr>
          <p:cNvPicPr>
            <a:picLocks noChangeAspect="1"/>
          </p:cNvPicPr>
          <p:nvPr/>
        </p:nvPicPr>
        <p:blipFill>
          <a:blip r:embed="rId2"/>
          <a:stretch>
            <a:fillRect/>
          </a:stretch>
        </p:blipFill>
        <p:spPr>
          <a:xfrm>
            <a:off x="5922218" y="208900"/>
            <a:ext cx="5446236" cy="6559879"/>
          </a:xfrm>
          <a:prstGeom prst="rect">
            <a:avLst/>
          </a:prstGeom>
        </p:spPr>
      </p:pic>
      <p:sp>
        <p:nvSpPr>
          <p:cNvPr id="3" name="Slide Number Placeholder 2">
            <a:extLst>
              <a:ext uri="{FF2B5EF4-FFF2-40B4-BE49-F238E27FC236}">
                <a16:creationId xmlns:a16="http://schemas.microsoft.com/office/drawing/2014/main" xmlns="" id="{D726A9B1-1511-4CA1-BC59-7A831AA80BA6}"/>
              </a:ext>
            </a:extLst>
          </p:cNvPr>
          <p:cNvSpPr>
            <a:spLocks noGrp="1"/>
          </p:cNvSpPr>
          <p:nvPr>
            <p:ph type="sldNum" sz="quarter" idx="10"/>
          </p:nvPr>
        </p:nvSpPr>
        <p:spPr/>
        <p:txBody>
          <a:bodyPr/>
          <a:lstStyle/>
          <a:p>
            <a:fld id="{80FAC8D8-8A24-8740-BF7D-8ABDCA5A5750}" type="slidenum">
              <a:rPr lang="en-US" altLang="en-US" smtClean="0"/>
              <a:pPr/>
              <a:t>10</a:t>
            </a:fld>
            <a:endParaRPr lang="en-US" altLang="en-US" dirty="0"/>
          </a:p>
        </p:txBody>
      </p:sp>
    </p:spTree>
    <p:extLst>
      <p:ext uri="{BB962C8B-B14F-4D97-AF65-F5344CB8AC3E}">
        <p14:creationId xmlns:p14="http://schemas.microsoft.com/office/powerpoint/2010/main" val="146129486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419848" y="1157615"/>
            <a:ext cx="4286360" cy="4695091"/>
          </a:xfrm>
        </p:spPr>
        <p:txBody>
          <a:bodyPr/>
          <a:lstStyle/>
          <a:p>
            <a:pPr>
              <a:buClr>
                <a:srgbClr val="C00000"/>
              </a:buClr>
              <a:buSzPct val="100000"/>
              <a:buFont typeface="Wingdings" panose="05000000000000000000" pitchFamily="2" charset="2"/>
              <a:buChar cha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Frier Levitt to represent practices when PBM/Plans only allow you to dispense initial fills</a:t>
            </a:r>
          </a:p>
          <a:p>
            <a:pPr lvl="1">
              <a:buClr>
                <a:srgbClr val="C00000"/>
              </a:buClr>
              <a:buSzPct val="100000"/>
              <a:buFont typeface="Wingdings" panose="05000000000000000000" pitchFamily="2" charset="2"/>
              <a:buChar cha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Discounted fee of $500</a:t>
            </a:r>
          </a:p>
          <a:p>
            <a:pPr lvl="1">
              <a:buClr>
                <a:srgbClr val="C00000"/>
              </a:buClr>
              <a:buSzPct val="100000"/>
              <a:buFont typeface="Wingdings" panose="05000000000000000000" pitchFamily="2" charset="2"/>
              <a:buChar cha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FL will contact PBM by telephone </a:t>
            </a:r>
          </a:p>
          <a:p>
            <a:pPr lvl="1">
              <a:buClr>
                <a:srgbClr val="C00000"/>
              </a:buClr>
              <a:buSzPct val="100000"/>
              <a:buFont typeface="Wingdings" panose="05000000000000000000" pitchFamily="2" charset="2"/>
              <a:buChar cha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FL will write letter to PBM</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4579" name="Title 2"/>
          <p:cNvSpPr>
            <a:spLocks noGrp="1"/>
          </p:cNvSpPr>
          <p:nvPr>
            <p:ph type="title"/>
          </p:nvPr>
        </p:nvSpPr>
        <p:spPr>
          <a:xfrm>
            <a:off x="1419847" y="208900"/>
            <a:ext cx="10972800" cy="6985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
            </a:r>
            <a:br>
              <a:rPr lang="en-US" altLang="en-US" dirty="0">
                <a:latin typeface="Arial" panose="020B0604020202020204" pitchFamily="34" charset="0"/>
                <a:ea typeface="ＭＳ Ｐゴシック" panose="020B0600070205080204" pitchFamily="34" charset="-128"/>
                <a:cs typeface="Arial" panose="020B0604020202020204" pitchFamily="34" charset="0"/>
              </a:rPr>
            </a:br>
            <a:r>
              <a:rPr lang="en-US" altLang="en-US" dirty="0">
                <a:latin typeface="Arial" panose="020B0604020202020204" pitchFamily="34" charset="0"/>
                <a:ea typeface="ＭＳ Ｐゴシック" panose="020B0600070205080204" pitchFamily="34" charset="-128"/>
                <a:cs typeface="Arial" panose="020B0604020202020204" pitchFamily="34" charset="0"/>
              </a:rPr>
              <a:t>Express Scripts Update</a:t>
            </a:r>
          </a:p>
        </p:txBody>
      </p:sp>
      <p:sp>
        <p:nvSpPr>
          <p:cNvPr id="3" name="Slide Number Placeholder 2">
            <a:extLst>
              <a:ext uri="{FF2B5EF4-FFF2-40B4-BE49-F238E27FC236}">
                <a16:creationId xmlns:a16="http://schemas.microsoft.com/office/drawing/2014/main" xmlns="" id="{D726A9B1-1511-4CA1-BC59-7A831AA80BA6}"/>
              </a:ext>
            </a:extLst>
          </p:cNvPr>
          <p:cNvSpPr>
            <a:spLocks noGrp="1"/>
          </p:cNvSpPr>
          <p:nvPr>
            <p:ph type="sldNum" sz="quarter" idx="10"/>
          </p:nvPr>
        </p:nvSpPr>
        <p:spPr/>
        <p:txBody>
          <a:bodyPr/>
          <a:lstStyle/>
          <a:p>
            <a:fld id="{80FAC8D8-8A24-8740-BF7D-8ABDCA5A5750}" type="slidenum">
              <a:rPr lang="en-US" altLang="en-US" smtClean="0"/>
              <a:pPr/>
              <a:t>11</a:t>
            </a:fld>
            <a:endParaRPr lang="en-US" altLang="en-US" dirty="0"/>
          </a:p>
        </p:txBody>
      </p:sp>
      <p:pic>
        <p:nvPicPr>
          <p:cNvPr id="4" name="Picture 3">
            <a:extLst>
              <a:ext uri="{FF2B5EF4-FFF2-40B4-BE49-F238E27FC236}">
                <a16:creationId xmlns:a16="http://schemas.microsoft.com/office/drawing/2014/main" xmlns="" id="{81526E0C-2850-49A8-9E9D-8236E59E83FF}"/>
              </a:ext>
            </a:extLst>
          </p:cNvPr>
          <p:cNvPicPr>
            <a:picLocks noChangeAspect="1"/>
          </p:cNvPicPr>
          <p:nvPr/>
        </p:nvPicPr>
        <p:blipFill>
          <a:blip r:embed="rId2"/>
          <a:stretch>
            <a:fillRect/>
          </a:stretch>
        </p:blipFill>
        <p:spPr>
          <a:xfrm>
            <a:off x="1419847" y="3287723"/>
            <a:ext cx="7197942" cy="2818388"/>
          </a:xfrm>
          <a:prstGeom prst="rect">
            <a:avLst/>
          </a:prstGeom>
        </p:spPr>
      </p:pic>
    </p:spTree>
    <p:extLst>
      <p:ext uri="{BB962C8B-B14F-4D97-AF65-F5344CB8AC3E}">
        <p14:creationId xmlns:p14="http://schemas.microsoft.com/office/powerpoint/2010/main" val="347952456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74E4335-DF34-4E2C-8A5E-D6CD76EE1641}"/>
              </a:ext>
            </a:extLst>
          </p:cNvPr>
          <p:cNvSpPr>
            <a:spLocks noGrp="1"/>
          </p:cNvSpPr>
          <p:nvPr>
            <p:ph type="title"/>
          </p:nvPr>
        </p:nvSpPr>
        <p:spPr/>
        <p:txBody>
          <a:bodyPr/>
          <a:lstStyle/>
          <a:p>
            <a:r>
              <a:rPr lang="en-US" dirty="0"/>
              <a:t>Member Resources</a:t>
            </a:r>
          </a:p>
        </p:txBody>
      </p:sp>
      <p:sp>
        <p:nvSpPr>
          <p:cNvPr id="4" name="Slide Number Placeholder 3">
            <a:extLst>
              <a:ext uri="{FF2B5EF4-FFF2-40B4-BE49-F238E27FC236}">
                <a16:creationId xmlns:a16="http://schemas.microsoft.com/office/drawing/2014/main" xmlns="" id="{D403A63D-F28D-4CD6-920A-063F5505E868}"/>
              </a:ext>
            </a:extLst>
          </p:cNvPr>
          <p:cNvSpPr>
            <a:spLocks noGrp="1"/>
          </p:cNvSpPr>
          <p:nvPr>
            <p:ph type="sldNum" sz="quarter" idx="10"/>
          </p:nvPr>
        </p:nvSpPr>
        <p:spPr/>
        <p:txBody>
          <a:bodyPr/>
          <a:lstStyle/>
          <a:p>
            <a:fld id="{80FAC8D8-8A24-8740-BF7D-8ABDCA5A5750}" type="slidenum">
              <a:rPr lang="en-US" altLang="en-US" smtClean="0"/>
              <a:pPr/>
              <a:t>12</a:t>
            </a:fld>
            <a:endParaRPr lang="en-US" altLang="en-US" dirty="0"/>
          </a:p>
        </p:txBody>
      </p:sp>
      <p:pic>
        <p:nvPicPr>
          <p:cNvPr id="5" name="Picture 4">
            <a:extLst>
              <a:ext uri="{FF2B5EF4-FFF2-40B4-BE49-F238E27FC236}">
                <a16:creationId xmlns:a16="http://schemas.microsoft.com/office/drawing/2014/main" xmlns="" id="{2BBEB769-FF97-4759-813E-86DEF9CD1AD5}"/>
              </a:ext>
            </a:extLst>
          </p:cNvPr>
          <p:cNvPicPr>
            <a:picLocks noChangeAspect="1"/>
          </p:cNvPicPr>
          <p:nvPr/>
        </p:nvPicPr>
        <p:blipFill>
          <a:blip r:embed="rId2"/>
          <a:stretch>
            <a:fillRect/>
          </a:stretch>
        </p:blipFill>
        <p:spPr>
          <a:xfrm>
            <a:off x="1444239" y="1163782"/>
            <a:ext cx="5891927" cy="4247804"/>
          </a:xfrm>
          <a:prstGeom prst="rect">
            <a:avLst/>
          </a:prstGeom>
        </p:spPr>
      </p:pic>
      <p:pic>
        <p:nvPicPr>
          <p:cNvPr id="6" name="Picture 5">
            <a:extLst>
              <a:ext uri="{FF2B5EF4-FFF2-40B4-BE49-F238E27FC236}">
                <a16:creationId xmlns:a16="http://schemas.microsoft.com/office/drawing/2014/main" xmlns="" id="{368B6EE6-08B0-4FA9-B627-8E259EFF17BB}"/>
              </a:ext>
            </a:extLst>
          </p:cNvPr>
          <p:cNvPicPr>
            <a:picLocks noChangeAspect="1"/>
          </p:cNvPicPr>
          <p:nvPr/>
        </p:nvPicPr>
        <p:blipFill>
          <a:blip r:embed="rId3"/>
          <a:stretch>
            <a:fillRect/>
          </a:stretch>
        </p:blipFill>
        <p:spPr>
          <a:xfrm>
            <a:off x="7616897" y="1072342"/>
            <a:ext cx="3859571" cy="4862945"/>
          </a:xfrm>
          <a:prstGeom prst="rect">
            <a:avLst/>
          </a:prstGeom>
        </p:spPr>
      </p:pic>
    </p:spTree>
    <p:extLst>
      <p:ext uri="{BB962C8B-B14F-4D97-AF65-F5344CB8AC3E}">
        <p14:creationId xmlns:p14="http://schemas.microsoft.com/office/powerpoint/2010/main" val="42181639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4239" y="1209261"/>
            <a:ext cx="10277003" cy="4580792"/>
          </a:xfrm>
        </p:spPr>
        <p:txBody>
          <a:bodyPr/>
          <a:lstStyle/>
          <a:p>
            <a:pPr>
              <a:buClr>
                <a:srgbClr val="C00000"/>
              </a:buClr>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H.R. 1038 (Griffith Bill) and S.413–COA supports eliminating DIR fees altogether but could not support this bill as written because it would have not accomplished the goals of eliminating DIR fees but could have actually done the opposite based on our report back from Frier Levitt</a:t>
            </a:r>
          </a:p>
          <a:p>
            <a:pPr>
              <a:buClr>
                <a:srgbClr val="C00000"/>
              </a:buClr>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HR 1316 “Prescription Drug Price Transparency Act” Rep Collins (GA) – COA supports which would not allow PBM’s that own the distribution arm to close distribution of a drug to only their pharmacy distribution system that they own</a:t>
            </a:r>
          </a:p>
          <a:p>
            <a:pPr>
              <a:buClr>
                <a:srgbClr val="C00000"/>
              </a:buClr>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COA is working on a quality measures bill</a:t>
            </a:r>
          </a:p>
          <a:p>
            <a:pPr lvl="1">
              <a:buClr>
                <a:srgbClr val="00A3DA"/>
              </a:buClr>
              <a:buSzPct val="100000"/>
            </a:pPr>
            <a:r>
              <a:rPr lang="en-US" sz="1800" dirty="0">
                <a:latin typeface="Arial" panose="020B0604020202020204" pitchFamily="34" charset="0"/>
                <a:cs typeface="Arial" panose="020B0604020202020204" pitchFamily="34" charset="0"/>
              </a:rPr>
              <a:t>Have positive and negative payment adjustments for quality metrics</a:t>
            </a:r>
          </a:p>
          <a:p>
            <a:pPr lvl="1">
              <a:buClr>
                <a:srgbClr val="00A3DA"/>
              </a:buClr>
              <a:buSzPct val="100000"/>
            </a:pPr>
            <a:r>
              <a:rPr lang="en-US" sz="1800" dirty="0">
                <a:latin typeface="Arial" panose="020B0604020202020204" pitchFamily="34" charset="0"/>
                <a:cs typeface="Arial" panose="020B0604020202020204" pitchFamily="34" charset="0"/>
              </a:rPr>
              <a:t>Quality measures would be applied based on the drugs being prescribed</a:t>
            </a:r>
          </a:p>
          <a:p>
            <a:pPr lvl="1">
              <a:buClr>
                <a:srgbClr val="00A3DA"/>
              </a:buClr>
              <a:buSzPct val="100000"/>
            </a:pPr>
            <a:r>
              <a:rPr lang="en-US" sz="1800" dirty="0">
                <a:latin typeface="Arial" panose="020B0604020202020204" pitchFamily="34" charset="0"/>
                <a:cs typeface="Arial" panose="020B0604020202020204" pitchFamily="34" charset="0"/>
              </a:rPr>
              <a:t>Be communicated at the claim level</a:t>
            </a:r>
          </a:p>
          <a:p>
            <a:pPr lvl="1">
              <a:buClr>
                <a:srgbClr val="00A3DA"/>
              </a:buClr>
              <a:buSzPct val="100000"/>
            </a:pPr>
            <a:r>
              <a:rPr lang="en-US" sz="1800" dirty="0">
                <a:latin typeface="Arial" panose="020B0604020202020204" pitchFamily="34" charset="0"/>
                <a:cs typeface="Arial" panose="020B0604020202020204" pitchFamily="34" charset="0"/>
              </a:rPr>
              <a:t>Be communicated as to how to understand your score and how to improve on it </a:t>
            </a:r>
          </a:p>
          <a:p>
            <a:pPr lvl="1"/>
            <a:endParaRPr lang="en-US" dirty="0"/>
          </a:p>
          <a:p>
            <a:endParaRPr lang="en-US" dirty="0"/>
          </a:p>
          <a:p>
            <a:endParaRPr lang="en-US" dirty="0"/>
          </a:p>
        </p:txBody>
      </p:sp>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DIR Fees Update</a:t>
            </a:r>
          </a:p>
        </p:txBody>
      </p:sp>
      <p:sp>
        <p:nvSpPr>
          <p:cNvPr id="5" name="Slide Number Placeholder 4">
            <a:extLst>
              <a:ext uri="{FF2B5EF4-FFF2-40B4-BE49-F238E27FC236}">
                <a16:creationId xmlns:a16="http://schemas.microsoft.com/office/drawing/2014/main" xmlns="" id="{1FCEC346-D7F5-47C4-B855-FD62F34AF0DC}"/>
              </a:ext>
            </a:extLst>
          </p:cNvPr>
          <p:cNvSpPr>
            <a:spLocks noGrp="1"/>
          </p:cNvSpPr>
          <p:nvPr>
            <p:ph type="sldNum" sz="quarter" idx="10"/>
          </p:nvPr>
        </p:nvSpPr>
        <p:spPr/>
        <p:txBody>
          <a:bodyPr/>
          <a:lstStyle/>
          <a:p>
            <a:fld id="{80FAC8D8-8A24-8740-BF7D-8ABDCA5A5750}" type="slidenum">
              <a:rPr lang="en-US" altLang="en-US" smtClean="0"/>
              <a:pPr/>
              <a:t>13</a:t>
            </a:fld>
            <a:endParaRPr lang="en-US" altLang="en-US" dirty="0"/>
          </a:p>
        </p:txBody>
      </p:sp>
    </p:spTree>
    <p:extLst>
      <p:ext uri="{BB962C8B-B14F-4D97-AF65-F5344CB8AC3E}">
        <p14:creationId xmlns:p14="http://schemas.microsoft.com/office/powerpoint/2010/main" val="188305647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40354A6-B9F9-4646-B32F-2465201D8C28}"/>
              </a:ext>
            </a:extLst>
          </p:cNvPr>
          <p:cNvSpPr>
            <a:spLocks noGrp="1"/>
          </p:cNvSpPr>
          <p:nvPr>
            <p:ph type="title"/>
          </p:nvPr>
        </p:nvSpPr>
        <p:spPr/>
        <p:txBody>
          <a:bodyPr/>
          <a:lstStyle/>
          <a:p>
            <a:r>
              <a:rPr lang="en-US" dirty="0"/>
              <a:t>Ohio Amendment Being Introduced</a:t>
            </a:r>
          </a:p>
        </p:txBody>
      </p:sp>
      <p:sp>
        <p:nvSpPr>
          <p:cNvPr id="2" name="Slide Number Placeholder 1">
            <a:extLst>
              <a:ext uri="{FF2B5EF4-FFF2-40B4-BE49-F238E27FC236}">
                <a16:creationId xmlns:a16="http://schemas.microsoft.com/office/drawing/2014/main" xmlns="" id="{9BB15809-F35B-4445-8D1E-3CDD87D6300E}"/>
              </a:ext>
            </a:extLst>
          </p:cNvPr>
          <p:cNvSpPr>
            <a:spLocks noGrp="1"/>
          </p:cNvSpPr>
          <p:nvPr>
            <p:ph type="sldNum" sz="quarter" idx="10"/>
          </p:nvPr>
        </p:nvSpPr>
        <p:spPr/>
        <p:txBody>
          <a:bodyPr/>
          <a:lstStyle/>
          <a:p>
            <a:fld id="{80FAC8D8-8A24-8740-BF7D-8ABDCA5A5750}" type="slidenum">
              <a:rPr lang="en-US" altLang="en-US" smtClean="0"/>
              <a:pPr/>
              <a:t>14</a:t>
            </a:fld>
            <a:endParaRPr lang="en-US" altLang="en-US" dirty="0"/>
          </a:p>
        </p:txBody>
      </p:sp>
      <p:pic>
        <p:nvPicPr>
          <p:cNvPr id="4" name="Picture 3">
            <a:extLst>
              <a:ext uri="{FF2B5EF4-FFF2-40B4-BE49-F238E27FC236}">
                <a16:creationId xmlns:a16="http://schemas.microsoft.com/office/drawing/2014/main" xmlns="" id="{599D4206-3FCE-4A1E-8873-196B9814241A}"/>
              </a:ext>
            </a:extLst>
          </p:cNvPr>
          <p:cNvPicPr>
            <a:picLocks noChangeAspect="1"/>
          </p:cNvPicPr>
          <p:nvPr/>
        </p:nvPicPr>
        <p:blipFill>
          <a:blip r:embed="rId2"/>
          <a:stretch>
            <a:fillRect/>
          </a:stretch>
        </p:blipFill>
        <p:spPr>
          <a:xfrm>
            <a:off x="1372565" y="1075250"/>
            <a:ext cx="5210175" cy="2152650"/>
          </a:xfrm>
          <a:prstGeom prst="rect">
            <a:avLst/>
          </a:prstGeom>
        </p:spPr>
      </p:pic>
      <p:pic>
        <p:nvPicPr>
          <p:cNvPr id="7" name="Picture 6">
            <a:extLst>
              <a:ext uri="{FF2B5EF4-FFF2-40B4-BE49-F238E27FC236}">
                <a16:creationId xmlns:a16="http://schemas.microsoft.com/office/drawing/2014/main" xmlns="" id="{1354270E-0DF6-4318-98A5-8CAE739DE918}"/>
              </a:ext>
            </a:extLst>
          </p:cNvPr>
          <p:cNvPicPr>
            <a:picLocks noChangeAspect="1"/>
          </p:cNvPicPr>
          <p:nvPr/>
        </p:nvPicPr>
        <p:blipFill>
          <a:blip r:embed="rId3"/>
          <a:stretch>
            <a:fillRect/>
          </a:stretch>
        </p:blipFill>
        <p:spPr>
          <a:xfrm>
            <a:off x="1444239" y="3314661"/>
            <a:ext cx="5143500" cy="3038475"/>
          </a:xfrm>
          <a:prstGeom prst="rect">
            <a:avLst/>
          </a:prstGeom>
        </p:spPr>
      </p:pic>
    </p:spTree>
    <p:extLst>
      <p:ext uri="{BB962C8B-B14F-4D97-AF65-F5344CB8AC3E}">
        <p14:creationId xmlns:p14="http://schemas.microsoft.com/office/powerpoint/2010/main" val="128232540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6569" y="1274523"/>
            <a:ext cx="3421862" cy="4727365"/>
          </a:xfrm>
        </p:spPr>
        <p:txBody>
          <a:bodyPr/>
          <a:lstStyle/>
          <a:p>
            <a:pPr>
              <a:buClr>
                <a:srgbClr val="C00000"/>
              </a:buClr>
              <a:buSzPct val="100000"/>
              <a:buFont typeface="Wingdings" panose="05000000000000000000" pitchFamily="2" charset="2"/>
              <a:buChar char="§"/>
            </a:pPr>
            <a:r>
              <a:rPr lang="en-US" sz="1600" dirty="0">
                <a:latin typeface="Arial" panose="020B0604020202020204" pitchFamily="34" charset="0"/>
                <a:cs typeface="Arial" panose="020B0604020202020204" pitchFamily="34" charset="0"/>
              </a:rPr>
              <a:t>PBM horror stories volume 1 was released in April</a:t>
            </a:r>
          </a:p>
          <a:p>
            <a:pPr>
              <a:buClr>
                <a:srgbClr val="C00000"/>
              </a:buClr>
              <a:buSzPct val="100000"/>
              <a:buFont typeface="Wingdings" panose="05000000000000000000" pitchFamily="2" charset="2"/>
              <a:buChar char="§"/>
            </a:pPr>
            <a:r>
              <a:rPr lang="en-US" sz="1600" dirty="0">
                <a:latin typeface="Arial" panose="020B0604020202020204" pitchFamily="34" charset="0"/>
                <a:cs typeface="Arial" panose="020B0604020202020204" pitchFamily="34" charset="0"/>
              </a:rPr>
              <a:t>PBM horror stories volume 2 was released in May 2017</a:t>
            </a:r>
          </a:p>
          <a:p>
            <a:pPr>
              <a:buClr>
                <a:srgbClr val="C00000"/>
              </a:buClr>
              <a:buSzPct val="100000"/>
              <a:buFont typeface="Wingdings" panose="05000000000000000000" pitchFamily="2" charset="2"/>
              <a:buChar char="§"/>
            </a:pPr>
            <a:r>
              <a:rPr lang="en-US" sz="1600" dirty="0">
                <a:latin typeface="Arial" panose="020B0604020202020204" pitchFamily="34" charset="0"/>
                <a:cs typeface="Arial" panose="020B0604020202020204" pitchFamily="34" charset="0"/>
              </a:rPr>
              <a:t>PBM horror stories volume 3 was released in September 19, 2017</a:t>
            </a:r>
          </a:p>
          <a:p>
            <a:pPr>
              <a:buClr>
                <a:srgbClr val="D0223B"/>
              </a:buClr>
              <a:buSzPct val="100000"/>
              <a:buFont typeface="Wingdings" panose="05000000000000000000" pitchFamily="2" charset="2"/>
              <a:buChar char="§"/>
            </a:pPr>
            <a:r>
              <a:rPr lang="en-US" sz="1600" dirty="0">
                <a:latin typeface="Arial" panose="020B0604020202020204" pitchFamily="34" charset="0"/>
                <a:cs typeface="Arial" panose="020B0604020202020204" pitchFamily="34" charset="0"/>
              </a:rPr>
              <a:t>Papers with stories are found at </a:t>
            </a:r>
            <a:r>
              <a:rPr lang="en-US" sz="1600" dirty="0">
                <a:latin typeface="Arial" panose="020B0604020202020204" pitchFamily="34" charset="0"/>
                <a:cs typeface="Arial" panose="020B0604020202020204" pitchFamily="34" charset="0"/>
                <a:hlinkClick r:id="rId2"/>
              </a:rPr>
              <a:t>www.coapharmacy.com</a:t>
            </a:r>
            <a:r>
              <a:rPr lang="en-US" sz="1600" dirty="0">
                <a:latin typeface="Arial" panose="020B0604020202020204" pitchFamily="34" charset="0"/>
                <a:cs typeface="Arial" panose="020B0604020202020204" pitchFamily="34" charset="0"/>
              </a:rPr>
              <a:t> under Studies and Publications</a:t>
            </a:r>
          </a:p>
          <a:p>
            <a:pPr>
              <a:buClr>
                <a:srgbClr val="D0223B"/>
              </a:buClr>
              <a:buSzPct val="100000"/>
              <a:buFont typeface="Wingdings" panose="05000000000000000000" pitchFamily="2" charset="2"/>
              <a:buChar char="§"/>
            </a:pPr>
            <a:r>
              <a:rPr lang="en-US" sz="1600" dirty="0">
                <a:latin typeface="Arial" panose="020B0604020202020204" pitchFamily="34" charset="0"/>
                <a:cs typeface="Arial" panose="020B0604020202020204" pitchFamily="34" charset="0"/>
              </a:rPr>
              <a:t>Please continue to email stories from patients and practice to </a:t>
            </a:r>
            <a:r>
              <a:rPr lang="en-US" sz="1600" dirty="0">
                <a:latin typeface="Arial" panose="020B0604020202020204" pitchFamily="34" charset="0"/>
                <a:cs typeface="Arial" panose="020B0604020202020204" pitchFamily="34" charset="0"/>
                <a:hlinkClick r:id="rId3"/>
              </a:rPr>
              <a:t>rnewton@coacancer.org</a:t>
            </a:r>
            <a:endParaRPr lang="en-US" sz="1600" dirty="0">
              <a:latin typeface="Arial" panose="020B0604020202020204" pitchFamily="34" charset="0"/>
              <a:cs typeface="Arial" panose="020B0604020202020204" pitchFamily="34" charset="0"/>
            </a:endParaRPr>
          </a:p>
          <a:p>
            <a:pPr>
              <a:buClr>
                <a:srgbClr val="D0223B"/>
              </a:buClr>
              <a:buSzPct val="100000"/>
              <a:buFont typeface="Wingdings" panose="05000000000000000000" pitchFamily="2" charset="2"/>
              <a:buChar char="§"/>
            </a:pPr>
            <a:r>
              <a:rPr lang="en-US" sz="1600" dirty="0">
                <a:latin typeface="Arial" panose="020B0604020202020204" pitchFamily="34" charset="0"/>
                <a:cs typeface="Arial" panose="020B0604020202020204" pitchFamily="34" charset="0"/>
              </a:rPr>
              <a:t>Stories used by Ted on hill to open up discussions all the time</a:t>
            </a:r>
          </a:p>
          <a:p>
            <a:pPr lvl="1"/>
            <a:endParaRPr lang="en-US" sz="1600" dirty="0"/>
          </a:p>
          <a:p>
            <a:pPr marL="292100" lvl="1" indent="0">
              <a:buNone/>
            </a:pPr>
            <a:endParaRPr lang="en-US" sz="1600" dirty="0"/>
          </a:p>
        </p:txBody>
      </p:sp>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Patient Stories and Assistance</a:t>
            </a:r>
          </a:p>
        </p:txBody>
      </p:sp>
      <p:pic>
        <p:nvPicPr>
          <p:cNvPr id="7" name="Picture 6"/>
          <p:cNvPicPr>
            <a:picLocks noChangeAspect="1"/>
          </p:cNvPicPr>
          <p:nvPr/>
        </p:nvPicPr>
        <p:blipFill>
          <a:blip r:embed="rId4"/>
          <a:stretch>
            <a:fillRect/>
          </a:stretch>
        </p:blipFill>
        <p:spPr>
          <a:xfrm>
            <a:off x="945868" y="1287589"/>
            <a:ext cx="3606356" cy="4103948"/>
          </a:xfrm>
          <a:prstGeom prst="rect">
            <a:avLst/>
          </a:prstGeom>
        </p:spPr>
      </p:pic>
      <p:pic>
        <p:nvPicPr>
          <p:cNvPr id="6" name="Picture 5"/>
          <p:cNvPicPr>
            <a:picLocks noChangeAspect="1"/>
          </p:cNvPicPr>
          <p:nvPr/>
        </p:nvPicPr>
        <p:blipFill>
          <a:blip r:embed="rId5"/>
          <a:stretch>
            <a:fillRect/>
          </a:stretch>
        </p:blipFill>
        <p:spPr>
          <a:xfrm>
            <a:off x="8142776" y="1287589"/>
            <a:ext cx="3578466" cy="4082877"/>
          </a:xfrm>
          <a:prstGeom prst="rect">
            <a:avLst/>
          </a:prstGeom>
        </p:spPr>
      </p:pic>
      <p:sp>
        <p:nvSpPr>
          <p:cNvPr id="5" name="Slide Number Placeholder 4">
            <a:extLst>
              <a:ext uri="{FF2B5EF4-FFF2-40B4-BE49-F238E27FC236}">
                <a16:creationId xmlns:a16="http://schemas.microsoft.com/office/drawing/2014/main" xmlns="" id="{1550BD37-7161-4AF6-92F2-FA83487CB2EF}"/>
              </a:ext>
            </a:extLst>
          </p:cNvPr>
          <p:cNvSpPr>
            <a:spLocks noGrp="1"/>
          </p:cNvSpPr>
          <p:nvPr>
            <p:ph type="sldNum" sz="quarter" idx="10"/>
          </p:nvPr>
        </p:nvSpPr>
        <p:spPr/>
        <p:txBody>
          <a:bodyPr/>
          <a:lstStyle/>
          <a:p>
            <a:fld id="{80FAC8D8-8A24-8740-BF7D-8ABDCA5A5750}" type="slidenum">
              <a:rPr lang="en-US" altLang="en-US" smtClean="0"/>
              <a:pPr/>
              <a:t>15</a:t>
            </a:fld>
            <a:endParaRPr lang="en-US" altLang="en-US" dirty="0"/>
          </a:p>
        </p:txBody>
      </p:sp>
    </p:spTree>
    <p:extLst>
      <p:ext uri="{BB962C8B-B14F-4D97-AF65-F5344CB8AC3E}">
        <p14:creationId xmlns:p14="http://schemas.microsoft.com/office/powerpoint/2010/main" val="237142722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AE10C65-D139-47D7-A56C-B70AFF0439F3}"/>
              </a:ext>
            </a:extLst>
          </p:cNvPr>
          <p:cNvSpPr>
            <a:spLocks noGrp="1"/>
          </p:cNvSpPr>
          <p:nvPr>
            <p:ph type="title"/>
          </p:nvPr>
        </p:nvSpPr>
        <p:spPr/>
        <p:txBody>
          <a:bodyPr/>
          <a:lstStyle/>
          <a:p>
            <a:r>
              <a:rPr lang="en-US" dirty="0"/>
              <a:t>https://www.communityoncology.org/home/studies/</a:t>
            </a:r>
          </a:p>
        </p:txBody>
      </p:sp>
      <p:sp>
        <p:nvSpPr>
          <p:cNvPr id="4" name="Slide Number Placeholder 3">
            <a:extLst>
              <a:ext uri="{FF2B5EF4-FFF2-40B4-BE49-F238E27FC236}">
                <a16:creationId xmlns:a16="http://schemas.microsoft.com/office/drawing/2014/main" xmlns="" id="{1CB22C6A-48B5-49E1-B548-2EFE5E8A0BF2}"/>
              </a:ext>
            </a:extLst>
          </p:cNvPr>
          <p:cNvSpPr>
            <a:spLocks noGrp="1"/>
          </p:cNvSpPr>
          <p:nvPr>
            <p:ph type="sldNum" sz="quarter" idx="10"/>
          </p:nvPr>
        </p:nvSpPr>
        <p:spPr/>
        <p:txBody>
          <a:bodyPr/>
          <a:lstStyle/>
          <a:p>
            <a:fld id="{80FAC8D8-8A24-8740-BF7D-8ABDCA5A5750}" type="slidenum">
              <a:rPr lang="en-US" altLang="en-US" smtClean="0"/>
              <a:pPr/>
              <a:t>16</a:t>
            </a:fld>
            <a:endParaRPr lang="en-US" altLang="en-US" dirty="0"/>
          </a:p>
        </p:txBody>
      </p:sp>
      <p:pic>
        <p:nvPicPr>
          <p:cNvPr id="5" name="Picture 4">
            <a:extLst>
              <a:ext uri="{FF2B5EF4-FFF2-40B4-BE49-F238E27FC236}">
                <a16:creationId xmlns:a16="http://schemas.microsoft.com/office/drawing/2014/main" xmlns="" id="{329A09C5-C01C-4B9A-8024-2D3A912A180A}"/>
              </a:ext>
            </a:extLst>
          </p:cNvPr>
          <p:cNvPicPr>
            <a:picLocks noChangeAspect="1"/>
          </p:cNvPicPr>
          <p:nvPr/>
        </p:nvPicPr>
        <p:blipFill>
          <a:blip r:embed="rId2"/>
          <a:stretch>
            <a:fillRect/>
          </a:stretch>
        </p:blipFill>
        <p:spPr>
          <a:xfrm>
            <a:off x="1431789" y="1064825"/>
            <a:ext cx="4442613" cy="5228705"/>
          </a:xfrm>
          <a:prstGeom prst="rect">
            <a:avLst/>
          </a:prstGeom>
        </p:spPr>
      </p:pic>
      <p:pic>
        <p:nvPicPr>
          <p:cNvPr id="6" name="Picture 5">
            <a:extLst>
              <a:ext uri="{FF2B5EF4-FFF2-40B4-BE49-F238E27FC236}">
                <a16:creationId xmlns:a16="http://schemas.microsoft.com/office/drawing/2014/main" xmlns="" id="{5CB5CC0E-ADBF-4ACA-8CF4-829670459D21}"/>
              </a:ext>
            </a:extLst>
          </p:cNvPr>
          <p:cNvPicPr>
            <a:picLocks noChangeAspect="1"/>
          </p:cNvPicPr>
          <p:nvPr/>
        </p:nvPicPr>
        <p:blipFill>
          <a:blip r:embed="rId3"/>
          <a:stretch>
            <a:fillRect/>
          </a:stretch>
        </p:blipFill>
        <p:spPr>
          <a:xfrm>
            <a:off x="5990779" y="1064825"/>
            <a:ext cx="4292063" cy="4956866"/>
          </a:xfrm>
          <a:prstGeom prst="rect">
            <a:avLst/>
          </a:prstGeom>
        </p:spPr>
      </p:pic>
    </p:spTree>
    <p:extLst>
      <p:ext uri="{BB962C8B-B14F-4D97-AF65-F5344CB8AC3E}">
        <p14:creationId xmlns:p14="http://schemas.microsoft.com/office/powerpoint/2010/main" val="340033601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1138" y="1044976"/>
            <a:ext cx="10289808" cy="4636514"/>
          </a:xfrm>
        </p:spPr>
        <p:txBody>
          <a:bodyPr/>
          <a:lstStyle/>
          <a:p>
            <a:pPr lvl="1"/>
            <a:endParaRPr lang="en-US" dirty="0"/>
          </a:p>
          <a:p>
            <a:pPr lvl="1">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Data study for all dispensing physician pharmacies from Amerisource Bergen, Cardinal, McKesson </a:t>
            </a:r>
          </a:p>
          <a:p>
            <a:pPr lvl="1">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Adherence (PDC &amp; MPR), Average Length of Therapy, Refill Lag. Average Time to Dose Change and Waste were calculated</a:t>
            </a:r>
          </a:p>
          <a:p>
            <a:pPr lvl="1">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The following drugs were followed for the time period of July 1, 2016 to June 30, 2017</a:t>
            </a:r>
          </a:p>
          <a:p>
            <a:pPr lvl="2">
              <a:buClr>
                <a:srgbClr val="00A3DA"/>
              </a:buClr>
              <a:buSzPct val="100000"/>
            </a:pPr>
            <a:r>
              <a:rPr lang="en-US" dirty="0">
                <a:latin typeface="Arial" panose="020B0604020202020204" pitchFamily="34" charset="0"/>
                <a:cs typeface="Arial" panose="020B0604020202020204" pitchFamily="34" charset="0"/>
              </a:rPr>
              <a:t>Gleevac</a:t>
            </a:r>
          </a:p>
          <a:p>
            <a:pPr lvl="2">
              <a:buClr>
                <a:srgbClr val="00A3DA"/>
              </a:buClr>
              <a:buSzPct val="100000"/>
            </a:pPr>
            <a:r>
              <a:rPr lang="en-US" dirty="0">
                <a:latin typeface="Arial" panose="020B0604020202020204" pitchFamily="34" charset="0"/>
                <a:cs typeface="Arial" panose="020B0604020202020204" pitchFamily="34" charset="0"/>
              </a:rPr>
              <a:t>Revlimid</a:t>
            </a:r>
          </a:p>
          <a:p>
            <a:pPr lvl="2">
              <a:buClr>
                <a:srgbClr val="00A3DA"/>
              </a:buClr>
              <a:buSzPct val="100000"/>
            </a:pPr>
            <a:r>
              <a:rPr lang="en-US" dirty="0">
                <a:latin typeface="Arial" panose="020B0604020202020204" pitchFamily="34" charset="0"/>
                <a:cs typeface="Arial" panose="020B0604020202020204" pitchFamily="34" charset="0"/>
              </a:rPr>
              <a:t>Tarceva</a:t>
            </a:r>
          </a:p>
          <a:p>
            <a:pPr lvl="2">
              <a:buClr>
                <a:srgbClr val="00A3DA"/>
              </a:buClr>
              <a:buSzPct val="100000"/>
            </a:pPr>
            <a:r>
              <a:rPr lang="en-US" dirty="0">
                <a:latin typeface="Arial" panose="020B0604020202020204" pitchFamily="34" charset="0"/>
                <a:cs typeface="Arial" panose="020B0604020202020204" pitchFamily="34" charset="0"/>
              </a:rPr>
              <a:t>Temodar</a:t>
            </a:r>
          </a:p>
          <a:p>
            <a:pPr lvl="2">
              <a:buClr>
                <a:srgbClr val="00A3DA"/>
              </a:buClr>
              <a:buSzPct val="100000"/>
            </a:pPr>
            <a:r>
              <a:rPr lang="en-US" dirty="0">
                <a:latin typeface="Arial" panose="020B0604020202020204" pitchFamily="34" charset="0"/>
                <a:cs typeface="Arial" panose="020B0604020202020204" pitchFamily="34" charset="0"/>
              </a:rPr>
              <a:t>Xeloda</a:t>
            </a:r>
          </a:p>
          <a:p>
            <a:pPr lvl="2">
              <a:buClr>
                <a:srgbClr val="00A3DA"/>
              </a:buClr>
              <a:buSzPct val="100000"/>
            </a:pPr>
            <a:r>
              <a:rPr lang="en-US" dirty="0">
                <a:latin typeface="Arial" panose="020B0604020202020204" pitchFamily="34" charset="0"/>
                <a:cs typeface="Arial" panose="020B0604020202020204" pitchFamily="34" charset="0"/>
              </a:rPr>
              <a:t>Zytiga</a:t>
            </a:r>
          </a:p>
          <a:p>
            <a:pPr lvl="1">
              <a:buSzPct val="100000"/>
              <a:buFont typeface="Wingdings" panose="05000000000000000000" pitchFamily="2" charset="2"/>
              <a:buChar char="§"/>
            </a:pPr>
            <a:r>
              <a:rPr lang="en-US" dirty="0">
                <a:latin typeface="Arial" panose="020B0604020202020204" pitchFamily="34" charset="0"/>
                <a:cs typeface="Arial" panose="020B0604020202020204" pitchFamily="34" charset="0"/>
              </a:rPr>
              <a:t>Final meeting being set up with all distributors partners to determine next steps with current data and where we go from here</a:t>
            </a:r>
          </a:p>
          <a:p>
            <a:endParaRPr lang="en-US"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a:xfrm>
            <a:off x="1406199" y="345947"/>
            <a:ext cx="10964400" cy="699029"/>
          </a:xfrm>
        </p:spPr>
        <p:txBody>
          <a:bodyPr/>
          <a:lstStyle/>
          <a:p>
            <a:r>
              <a:rPr lang="en-US" dirty="0">
                <a:latin typeface="Arial" panose="020B0604020202020204" pitchFamily="34" charset="0"/>
                <a:cs typeface="Arial" panose="020B0604020202020204" pitchFamily="34" charset="0"/>
              </a:rPr>
              <a:t>Trinity Data Study</a:t>
            </a:r>
          </a:p>
        </p:txBody>
      </p:sp>
      <p:sp>
        <p:nvSpPr>
          <p:cNvPr id="4" name="Slide Number Placeholder 3"/>
          <p:cNvSpPr>
            <a:spLocks noGrp="1"/>
          </p:cNvSpPr>
          <p:nvPr>
            <p:ph type="sldNum" sz="quarter" idx="10"/>
          </p:nvPr>
        </p:nvSpPr>
        <p:spPr/>
        <p:txBody>
          <a:bodyPr/>
          <a:lstStyle/>
          <a:p>
            <a:pPr>
              <a:defRPr/>
            </a:pPr>
            <a:fld id="{55775A17-0771-4315-A2BB-B9A858F03F31}" type="slidenum">
              <a:rPr lang="en-US" altLang="en-US" smtClean="0"/>
              <a:pPr>
                <a:defRPr/>
              </a:pPr>
              <a:t>17</a:t>
            </a:fld>
            <a:endParaRPr lang="en-US" altLang="en-US"/>
          </a:p>
        </p:txBody>
      </p:sp>
    </p:spTree>
    <p:extLst>
      <p:ext uri="{BB962C8B-B14F-4D97-AF65-F5344CB8AC3E}">
        <p14:creationId xmlns:p14="http://schemas.microsoft.com/office/powerpoint/2010/main" val="287637562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10400" y="1114024"/>
            <a:ext cx="4446191" cy="3989991"/>
          </a:xfrm>
          <a:prstGeom prst="rect">
            <a:avLst/>
          </a:prstGeom>
        </p:spPr>
      </p:pic>
      <p:sp>
        <p:nvSpPr>
          <p:cNvPr id="15362" name="Content Placeholder 1"/>
          <p:cNvSpPr>
            <a:spLocks noGrp="1"/>
          </p:cNvSpPr>
          <p:nvPr>
            <p:ph idx="1"/>
          </p:nvPr>
        </p:nvSpPr>
        <p:spPr>
          <a:xfrm>
            <a:off x="1437639" y="1114024"/>
            <a:ext cx="5384801" cy="4660412"/>
          </a:xfrm>
        </p:spPr>
        <p:txBody>
          <a:bodyPr/>
          <a:lstStyle/>
          <a:p>
            <a:pPr lvl="1">
              <a:buSzPct val="100000"/>
              <a:buFont typeface="Wingdings" panose="05000000000000000000" pitchFamily="2" charset="2"/>
              <a:buChar char="§"/>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Contract renewed as of June 20, 2017 between ACHC and COA for another 2 year contract between organizations for discounts previously offered as shown here</a:t>
            </a:r>
          </a:p>
          <a:p>
            <a:pPr lvl="1">
              <a:buSzPct val="100000"/>
              <a:buFont typeface="Wingdings" panose="05000000000000000000" pitchFamily="2" charset="2"/>
              <a:buChar char="§"/>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20 COPA practices have been accredited or are getting accredited currently with ACHC</a:t>
            </a:r>
          </a:p>
          <a:p>
            <a:pPr lvl="1">
              <a:buSzPct val="100000"/>
              <a:buFont typeface="Wingdings" panose="05000000000000000000" pitchFamily="2" charset="2"/>
              <a:buChar char="§"/>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COPA website </a:t>
            </a:r>
            <a:r>
              <a:rPr lang="en-US" altLang="en-US" sz="1600" dirty="0">
                <a:latin typeface="Arial" panose="020B0604020202020204" pitchFamily="34" charset="0"/>
                <a:ea typeface="ＭＳ Ｐゴシック" panose="020B0600070205080204" pitchFamily="34" charset="-128"/>
                <a:cs typeface="Arial" panose="020B0604020202020204" pitchFamily="34" charset="0"/>
                <a:hlinkClick r:id="rId3"/>
              </a:rPr>
              <a:t>www.coapharmacy.com</a:t>
            </a:r>
            <a:r>
              <a:rPr lang="en-US" altLang="en-US" sz="1600" dirty="0">
                <a:latin typeface="Arial" panose="020B0604020202020204" pitchFamily="34" charset="0"/>
                <a:ea typeface="ＭＳ Ｐゴシック" panose="020B0600070205080204" pitchFamily="34" charset="-128"/>
                <a:cs typeface="Arial" panose="020B0604020202020204" pitchFamily="34" charset="0"/>
              </a:rPr>
              <a:t> has all the tools/policies and procedures to help pharmacies achieve both the specialty and oncology accreditation with ACHC</a:t>
            </a:r>
          </a:p>
          <a:p>
            <a:pPr lvl="1">
              <a:buSzPct val="100000"/>
              <a:buFont typeface="Wingdings" panose="05000000000000000000" pitchFamily="2" charset="2"/>
              <a:buChar char="§"/>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Webinar was done on February 23 with ACHC which was recorded and is on COPA website to help answer questions and go over tools on website</a:t>
            </a:r>
          </a:p>
          <a:p>
            <a:pPr lvl="1">
              <a:buSzPct val="100000"/>
              <a:buFont typeface="Wingdings" panose="05000000000000000000" pitchFamily="2" charset="2"/>
              <a:buChar char="§"/>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Cardinal personnel have access to our ACHC COPA tools in order to help practices achieve accreditation</a:t>
            </a:r>
          </a:p>
          <a:p>
            <a:pPr lvl="1">
              <a:defRPr/>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marL="292100" lvl="1" indent="0">
              <a:buNone/>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292100" lvl="1" indent="0">
              <a:buFont typeface="Arial" panose="020B0604020202020204" pitchFamily="34" charset="0"/>
              <a:buNone/>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6627" name="Title 2"/>
          <p:cNvSpPr>
            <a:spLocks noGrp="1"/>
          </p:cNvSpPr>
          <p:nvPr>
            <p:ph type="title"/>
          </p:nvPr>
        </p:nvSpPr>
        <p:spPr>
          <a:xfrm>
            <a:off x="1524000" y="281711"/>
            <a:ext cx="10972800" cy="6985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ACHC Accreditation</a:t>
            </a:r>
          </a:p>
        </p:txBody>
      </p:sp>
      <p:sp>
        <p:nvSpPr>
          <p:cNvPr id="2" name="Slide Number Placeholder 1">
            <a:extLst>
              <a:ext uri="{FF2B5EF4-FFF2-40B4-BE49-F238E27FC236}">
                <a16:creationId xmlns:a16="http://schemas.microsoft.com/office/drawing/2014/main" xmlns="" id="{9497CB0C-F109-49D2-A38B-D3B732737A84}"/>
              </a:ext>
            </a:extLst>
          </p:cNvPr>
          <p:cNvSpPr>
            <a:spLocks noGrp="1"/>
          </p:cNvSpPr>
          <p:nvPr>
            <p:ph type="sldNum" sz="quarter" idx="10"/>
          </p:nvPr>
        </p:nvSpPr>
        <p:spPr/>
        <p:txBody>
          <a:bodyPr/>
          <a:lstStyle/>
          <a:p>
            <a:fld id="{80FAC8D8-8A24-8740-BF7D-8ABDCA5A5750}" type="slidenum">
              <a:rPr lang="en-US" altLang="en-US" smtClean="0"/>
              <a:pPr/>
              <a:t>18</a:t>
            </a:fld>
            <a:endParaRPr lang="en-US" altLang="en-US" dirty="0"/>
          </a:p>
        </p:txBody>
      </p:sp>
    </p:spTree>
    <p:extLst>
      <p:ext uri="{BB962C8B-B14F-4D97-AF65-F5344CB8AC3E}">
        <p14:creationId xmlns:p14="http://schemas.microsoft.com/office/powerpoint/2010/main" val="68845922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D119299-0BB7-4C49-80FB-329623CE87F4}"/>
              </a:ext>
            </a:extLst>
          </p:cNvPr>
          <p:cNvSpPr>
            <a:spLocks noGrp="1"/>
          </p:cNvSpPr>
          <p:nvPr>
            <p:ph type="title"/>
          </p:nvPr>
        </p:nvSpPr>
        <p:spPr/>
        <p:txBody>
          <a:bodyPr/>
          <a:lstStyle/>
          <a:p>
            <a:r>
              <a:rPr lang="en-US" dirty="0"/>
              <a:t>ACHC Online Tools at www.coapharmacy.com</a:t>
            </a:r>
          </a:p>
        </p:txBody>
      </p:sp>
      <p:pic>
        <p:nvPicPr>
          <p:cNvPr id="5" name="Picture 4">
            <a:extLst>
              <a:ext uri="{FF2B5EF4-FFF2-40B4-BE49-F238E27FC236}">
                <a16:creationId xmlns:a16="http://schemas.microsoft.com/office/drawing/2014/main" xmlns="" id="{0819155F-A270-4DF1-AD81-B0013E92B4CD}"/>
              </a:ext>
            </a:extLst>
          </p:cNvPr>
          <p:cNvPicPr>
            <a:picLocks noChangeAspect="1"/>
          </p:cNvPicPr>
          <p:nvPr/>
        </p:nvPicPr>
        <p:blipFill>
          <a:blip r:embed="rId2"/>
          <a:stretch>
            <a:fillRect/>
          </a:stretch>
        </p:blipFill>
        <p:spPr>
          <a:xfrm>
            <a:off x="1444239" y="1005220"/>
            <a:ext cx="5927191" cy="5317960"/>
          </a:xfrm>
          <a:prstGeom prst="rect">
            <a:avLst/>
          </a:prstGeom>
        </p:spPr>
      </p:pic>
      <p:pic>
        <p:nvPicPr>
          <p:cNvPr id="6" name="Picture 5">
            <a:extLst>
              <a:ext uri="{FF2B5EF4-FFF2-40B4-BE49-F238E27FC236}">
                <a16:creationId xmlns:a16="http://schemas.microsoft.com/office/drawing/2014/main" xmlns="" id="{AA82EA35-D292-4AB8-AE2D-E2E74E88FE72}"/>
              </a:ext>
            </a:extLst>
          </p:cNvPr>
          <p:cNvPicPr>
            <a:picLocks noChangeAspect="1"/>
          </p:cNvPicPr>
          <p:nvPr/>
        </p:nvPicPr>
        <p:blipFill>
          <a:blip r:embed="rId3"/>
          <a:stretch>
            <a:fillRect/>
          </a:stretch>
        </p:blipFill>
        <p:spPr>
          <a:xfrm>
            <a:off x="7288036" y="1125667"/>
            <a:ext cx="4187600" cy="5197513"/>
          </a:xfrm>
          <a:prstGeom prst="rect">
            <a:avLst/>
          </a:prstGeom>
        </p:spPr>
      </p:pic>
      <p:sp>
        <p:nvSpPr>
          <p:cNvPr id="2" name="Slide Number Placeholder 1">
            <a:extLst>
              <a:ext uri="{FF2B5EF4-FFF2-40B4-BE49-F238E27FC236}">
                <a16:creationId xmlns:a16="http://schemas.microsoft.com/office/drawing/2014/main" xmlns="" id="{DA163E67-3B6F-45A4-85B4-7FA6F2B0887F}"/>
              </a:ext>
            </a:extLst>
          </p:cNvPr>
          <p:cNvSpPr>
            <a:spLocks noGrp="1"/>
          </p:cNvSpPr>
          <p:nvPr>
            <p:ph type="sldNum" sz="quarter" idx="10"/>
          </p:nvPr>
        </p:nvSpPr>
        <p:spPr/>
        <p:txBody>
          <a:bodyPr/>
          <a:lstStyle/>
          <a:p>
            <a:fld id="{80FAC8D8-8A24-8740-BF7D-8ABDCA5A5750}" type="slidenum">
              <a:rPr lang="en-US" altLang="en-US" smtClean="0"/>
              <a:pPr/>
              <a:t>19</a:t>
            </a:fld>
            <a:endParaRPr lang="en-US" altLang="en-US" dirty="0"/>
          </a:p>
        </p:txBody>
      </p:sp>
    </p:spTree>
    <p:extLst>
      <p:ext uri="{BB962C8B-B14F-4D97-AF65-F5344CB8AC3E}">
        <p14:creationId xmlns:p14="http://schemas.microsoft.com/office/powerpoint/2010/main" val="426276104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47345B9-A45E-4FD8-AF23-CA9F8BEEF4EC}"/>
              </a:ext>
            </a:extLst>
          </p:cNvPr>
          <p:cNvSpPr>
            <a:spLocks noGrp="1"/>
          </p:cNvSpPr>
          <p:nvPr>
            <p:ph idx="1"/>
          </p:nvPr>
        </p:nvSpPr>
        <p:spPr>
          <a:xfrm>
            <a:off x="1431789" y="1494253"/>
            <a:ext cx="10289453" cy="3805111"/>
          </a:xfrm>
        </p:spPr>
        <p:txBody>
          <a:bodyPr/>
          <a:lstStyle/>
          <a:p>
            <a:r>
              <a:rPr lang="en-US" dirty="0"/>
              <a:t>Infusion Gross Drug Revenue in Physician Practice = 60 to 70% of total gross revenue depending on whether practice has services such as radiation and imaging revenue (Drug admin codes make up 7 to 8% and E&amp;M codes 6 to 7% of total gross revenue)</a:t>
            </a:r>
          </a:p>
          <a:p>
            <a:r>
              <a:rPr lang="en-US" dirty="0"/>
              <a:t>Drug Revenue from physician oral dispensing pharmacy = 10 to 13% of total gross revenue</a:t>
            </a:r>
          </a:p>
          <a:p>
            <a:r>
              <a:rPr lang="en-US" dirty="0"/>
              <a:t>This equates to oral drug gross revenue equaling about 15% of all gross drug revenue</a:t>
            </a:r>
          </a:p>
          <a:p>
            <a:endParaRPr lang="en-US" dirty="0"/>
          </a:p>
        </p:txBody>
      </p:sp>
      <p:sp>
        <p:nvSpPr>
          <p:cNvPr id="3" name="Title 2">
            <a:extLst>
              <a:ext uri="{FF2B5EF4-FFF2-40B4-BE49-F238E27FC236}">
                <a16:creationId xmlns:a16="http://schemas.microsoft.com/office/drawing/2014/main" xmlns="" id="{8A9E804E-F085-4EEC-8078-C374FB905A06}"/>
              </a:ext>
            </a:extLst>
          </p:cNvPr>
          <p:cNvSpPr>
            <a:spLocks noGrp="1"/>
          </p:cNvSpPr>
          <p:nvPr>
            <p:ph type="title"/>
          </p:nvPr>
        </p:nvSpPr>
        <p:spPr/>
        <p:txBody>
          <a:bodyPr/>
          <a:lstStyle/>
          <a:p>
            <a:r>
              <a:rPr lang="en-US" dirty="0"/>
              <a:t>Oral’s Drug Revenue Facts</a:t>
            </a:r>
          </a:p>
        </p:txBody>
      </p:sp>
      <p:sp>
        <p:nvSpPr>
          <p:cNvPr id="4" name="Slide Number Placeholder 3">
            <a:extLst>
              <a:ext uri="{FF2B5EF4-FFF2-40B4-BE49-F238E27FC236}">
                <a16:creationId xmlns:a16="http://schemas.microsoft.com/office/drawing/2014/main" xmlns="" id="{C75C744B-3AC1-4DE2-80F1-FE599D5D8179}"/>
              </a:ext>
            </a:extLst>
          </p:cNvPr>
          <p:cNvSpPr>
            <a:spLocks noGrp="1"/>
          </p:cNvSpPr>
          <p:nvPr>
            <p:ph type="sldNum" sz="quarter" idx="10"/>
          </p:nvPr>
        </p:nvSpPr>
        <p:spPr/>
        <p:txBody>
          <a:bodyPr/>
          <a:lstStyle/>
          <a:p>
            <a:fld id="{80FAC8D8-8A24-8740-BF7D-8ABDCA5A5750}" type="slidenum">
              <a:rPr lang="en-US" altLang="en-US" smtClean="0"/>
              <a:pPr/>
              <a:t>2</a:t>
            </a:fld>
            <a:endParaRPr lang="en-US" altLang="en-US" dirty="0"/>
          </a:p>
        </p:txBody>
      </p:sp>
    </p:spTree>
    <p:extLst>
      <p:ext uri="{BB962C8B-B14F-4D97-AF65-F5344CB8AC3E}">
        <p14:creationId xmlns:p14="http://schemas.microsoft.com/office/powerpoint/2010/main" val="31406638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15816DF-5A74-4A4D-8B01-FDF128012F3F}"/>
              </a:ext>
            </a:extLst>
          </p:cNvPr>
          <p:cNvSpPr>
            <a:spLocks noGrp="1"/>
          </p:cNvSpPr>
          <p:nvPr>
            <p:ph type="title"/>
          </p:nvPr>
        </p:nvSpPr>
        <p:spPr/>
        <p:txBody>
          <a:bodyPr/>
          <a:lstStyle/>
          <a:p>
            <a:r>
              <a:rPr lang="en-US" dirty="0"/>
              <a:t>ACHC Accreditation Online Tools</a:t>
            </a:r>
          </a:p>
        </p:txBody>
      </p:sp>
      <p:pic>
        <p:nvPicPr>
          <p:cNvPr id="5" name="Picture 4">
            <a:extLst>
              <a:ext uri="{FF2B5EF4-FFF2-40B4-BE49-F238E27FC236}">
                <a16:creationId xmlns:a16="http://schemas.microsoft.com/office/drawing/2014/main" xmlns="" id="{A5B74E88-F253-4B8F-93C9-65BED4DBC4C6}"/>
              </a:ext>
            </a:extLst>
          </p:cNvPr>
          <p:cNvPicPr>
            <a:picLocks noChangeAspect="1"/>
          </p:cNvPicPr>
          <p:nvPr/>
        </p:nvPicPr>
        <p:blipFill>
          <a:blip r:embed="rId2"/>
          <a:stretch>
            <a:fillRect/>
          </a:stretch>
        </p:blipFill>
        <p:spPr>
          <a:xfrm>
            <a:off x="1321365" y="1050012"/>
            <a:ext cx="3899408" cy="5453946"/>
          </a:xfrm>
          <a:prstGeom prst="rect">
            <a:avLst/>
          </a:prstGeom>
        </p:spPr>
      </p:pic>
      <p:pic>
        <p:nvPicPr>
          <p:cNvPr id="6" name="Picture 5">
            <a:extLst>
              <a:ext uri="{FF2B5EF4-FFF2-40B4-BE49-F238E27FC236}">
                <a16:creationId xmlns:a16="http://schemas.microsoft.com/office/drawing/2014/main" xmlns="" id="{0155D29C-F723-477C-A7E3-A825F7D48F87}"/>
              </a:ext>
            </a:extLst>
          </p:cNvPr>
          <p:cNvPicPr>
            <a:picLocks noChangeAspect="1"/>
          </p:cNvPicPr>
          <p:nvPr/>
        </p:nvPicPr>
        <p:blipFill>
          <a:blip r:embed="rId3"/>
          <a:stretch>
            <a:fillRect/>
          </a:stretch>
        </p:blipFill>
        <p:spPr>
          <a:xfrm>
            <a:off x="5310419" y="1050012"/>
            <a:ext cx="6306617" cy="4568120"/>
          </a:xfrm>
          <a:prstGeom prst="rect">
            <a:avLst/>
          </a:prstGeom>
        </p:spPr>
      </p:pic>
      <p:sp>
        <p:nvSpPr>
          <p:cNvPr id="2" name="Slide Number Placeholder 1">
            <a:extLst>
              <a:ext uri="{FF2B5EF4-FFF2-40B4-BE49-F238E27FC236}">
                <a16:creationId xmlns:a16="http://schemas.microsoft.com/office/drawing/2014/main" xmlns="" id="{F4E0844B-F554-4B7F-B5D1-D96EFADBBE8D}"/>
              </a:ext>
            </a:extLst>
          </p:cNvPr>
          <p:cNvSpPr>
            <a:spLocks noGrp="1"/>
          </p:cNvSpPr>
          <p:nvPr>
            <p:ph type="sldNum" sz="quarter" idx="10"/>
          </p:nvPr>
        </p:nvSpPr>
        <p:spPr/>
        <p:txBody>
          <a:bodyPr/>
          <a:lstStyle/>
          <a:p>
            <a:fld id="{80FAC8D8-8A24-8740-BF7D-8ABDCA5A5750}" type="slidenum">
              <a:rPr lang="en-US" altLang="en-US" smtClean="0"/>
              <a:pPr/>
              <a:t>20</a:t>
            </a:fld>
            <a:endParaRPr lang="en-US" altLang="en-US" dirty="0"/>
          </a:p>
        </p:txBody>
      </p:sp>
    </p:spTree>
    <p:extLst>
      <p:ext uri="{BB962C8B-B14F-4D97-AF65-F5344CB8AC3E}">
        <p14:creationId xmlns:p14="http://schemas.microsoft.com/office/powerpoint/2010/main" val="275040080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FE1A129-C635-414B-B071-585FAEBFA9E8}"/>
              </a:ext>
            </a:extLst>
          </p:cNvPr>
          <p:cNvSpPr>
            <a:spLocks noGrp="1"/>
          </p:cNvSpPr>
          <p:nvPr>
            <p:ph idx="1"/>
          </p:nvPr>
        </p:nvSpPr>
        <p:spPr>
          <a:xfrm>
            <a:off x="1164077" y="1095983"/>
            <a:ext cx="9144000" cy="5486400"/>
          </a:xfrm>
        </p:spPr>
        <p:txBody>
          <a:bodyPr/>
          <a:lstStyle/>
          <a:p>
            <a:pPr lvl="1">
              <a:buFont typeface="Arial" panose="020B0604020202020204" pitchFamily="34" charset="0"/>
              <a:buChar char="•"/>
            </a:pPr>
            <a:r>
              <a:rPr lang="en-US" altLang="en-US" dirty="0"/>
              <a:t>Data Collection Tool that produces practice benchmarks </a:t>
            </a:r>
          </a:p>
          <a:p>
            <a:pPr lvl="1">
              <a:buFont typeface="Arial" panose="020B0604020202020204" pitchFamily="34" charset="0"/>
              <a:buChar char="•"/>
            </a:pPr>
            <a:r>
              <a:rPr lang="en-US" altLang="en-US" dirty="0"/>
              <a:t>FREE to all COA practices</a:t>
            </a:r>
          </a:p>
          <a:p>
            <a:pPr lvl="1">
              <a:buFont typeface="Arial" panose="020B0604020202020204" pitchFamily="34" charset="0"/>
              <a:buChar char="•"/>
            </a:pPr>
            <a:r>
              <a:rPr lang="en-US" altLang="en-US" dirty="0"/>
              <a:t>Real Time results for practices</a:t>
            </a:r>
          </a:p>
          <a:p>
            <a:pPr lvl="1">
              <a:buFont typeface="Arial" panose="020B0604020202020204" pitchFamily="34" charset="0"/>
              <a:buChar char="•"/>
            </a:pPr>
            <a:r>
              <a:rPr lang="en-US" altLang="en-US" dirty="0"/>
              <a:t>Practice Dashboards </a:t>
            </a:r>
          </a:p>
          <a:p>
            <a:pPr lvl="1">
              <a:buFont typeface="Arial" panose="020B0604020202020204" pitchFamily="34" charset="0"/>
              <a:buChar char="•"/>
            </a:pPr>
            <a:r>
              <a:rPr lang="en-US" altLang="en-US" dirty="0"/>
              <a:t>COA will have access to aggregated data </a:t>
            </a:r>
          </a:p>
          <a:p>
            <a:pPr lvl="1">
              <a:buFont typeface="Arial" panose="020B0604020202020204" pitchFamily="34" charset="0"/>
              <a:buChar char="•"/>
            </a:pPr>
            <a:r>
              <a:rPr lang="en-US" altLang="en-US" dirty="0"/>
              <a:t>Practice can choose to submit only data for which they wish to see results </a:t>
            </a:r>
          </a:p>
          <a:p>
            <a:pPr lvl="1">
              <a:buFont typeface="Arial" panose="020B0604020202020204" pitchFamily="34" charset="0"/>
              <a:buChar char="•"/>
            </a:pPr>
            <a:r>
              <a:rPr lang="en-US" altLang="en-US" dirty="0"/>
              <a:t>Data scrubbed regularly for accuracy</a:t>
            </a:r>
          </a:p>
          <a:p>
            <a:pPr lvl="1">
              <a:buFont typeface="Arial" panose="020B0604020202020204" pitchFamily="34" charset="0"/>
              <a:buChar char="•"/>
            </a:pPr>
            <a:r>
              <a:rPr lang="en-US" altLang="en-US" dirty="0"/>
              <a:t>All data is confidential</a:t>
            </a:r>
          </a:p>
          <a:p>
            <a:pPr lvl="1">
              <a:buFont typeface="Arial" panose="020B0604020202020204" pitchFamily="34" charset="0"/>
              <a:buChar char="•"/>
            </a:pPr>
            <a:r>
              <a:rPr lang="en-US" altLang="en-US" dirty="0"/>
              <a:t>Practices will see the 25th percentile, median, mean, 75th percentile plus the practice’s exact percentile</a:t>
            </a:r>
          </a:p>
          <a:p>
            <a:pPr lvl="1">
              <a:buFont typeface="Arial" panose="020B0604020202020204" pitchFamily="34" charset="0"/>
              <a:buChar char="•"/>
            </a:pPr>
            <a:r>
              <a:rPr lang="en-US" altLang="en-US" dirty="0"/>
              <a:t>Results will be saved so that practice data will show trending results compared to national results</a:t>
            </a:r>
          </a:p>
          <a:p>
            <a:pPr lvl="1">
              <a:buFont typeface="Arial" panose="020B0604020202020204" pitchFamily="34" charset="0"/>
              <a:buChar char="•"/>
            </a:pPr>
            <a:r>
              <a:rPr lang="en-US" altLang="en-US" dirty="0"/>
              <a:t>Listserv for those utilizing AnalyzeIt</a:t>
            </a:r>
          </a:p>
          <a:p>
            <a:pPr lvl="1">
              <a:buFont typeface="Arial" panose="020B0604020202020204" pitchFamily="34" charset="0"/>
              <a:buChar char="•"/>
            </a:pPr>
            <a:r>
              <a:rPr lang="en-US" altLang="en-US" dirty="0"/>
              <a:t>Regular webinars discussing data and results</a:t>
            </a:r>
          </a:p>
          <a:p>
            <a:pPr lvl="1">
              <a:buFont typeface="Arial" panose="020B0604020202020204" pitchFamily="34" charset="0"/>
              <a:buChar char="•"/>
            </a:pPr>
            <a:r>
              <a:rPr lang="en-US" altLang="en-US" dirty="0"/>
              <a:t>Face-to-face meeting</a:t>
            </a:r>
            <a:endParaRPr lang="en-US" sz="1900" dirty="0"/>
          </a:p>
        </p:txBody>
      </p:sp>
      <p:pic>
        <p:nvPicPr>
          <p:cNvPr id="4" name="Picture 2" descr="ttps://analyzeit.info/img/mono-logo.png">
            <a:extLst>
              <a:ext uri="{FF2B5EF4-FFF2-40B4-BE49-F238E27FC236}">
                <a16:creationId xmlns:a16="http://schemas.microsoft.com/office/drawing/2014/main" xmlns="" id="{EE40CFA1-9878-43B6-A321-D059DE646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763" y="257503"/>
            <a:ext cx="34813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286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500"/>
                                        <p:tgtEl>
                                          <p:spTgt spid="3">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fade">
                                      <p:cBhvr>
                                        <p:cTn id="6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463964" y="1161011"/>
          <a:ext cx="8441266" cy="4572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ttps://analyzeit.info/img/mono-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963" y="216188"/>
            <a:ext cx="3626917" cy="6483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4131" y="235847"/>
            <a:ext cx="2755208" cy="628676"/>
          </a:xfrm>
          <a:prstGeom prst="rect">
            <a:avLst/>
          </a:prstGeom>
        </p:spPr>
      </p:pic>
    </p:spTree>
    <p:extLst>
      <p:ext uri="{BB962C8B-B14F-4D97-AF65-F5344CB8AC3E}">
        <p14:creationId xmlns:p14="http://schemas.microsoft.com/office/powerpoint/2010/main" val="396243463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455652" y="1061104"/>
          <a:ext cx="8441267" cy="4555066"/>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ttps://analyzeit.info/img/mono-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652" y="244472"/>
            <a:ext cx="3815789" cy="6820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477" y="244472"/>
            <a:ext cx="2807426" cy="640591"/>
          </a:xfrm>
          <a:prstGeom prst="rect">
            <a:avLst/>
          </a:prstGeom>
        </p:spPr>
      </p:pic>
    </p:spTree>
    <p:extLst>
      <p:ext uri="{BB962C8B-B14F-4D97-AF65-F5344CB8AC3E}">
        <p14:creationId xmlns:p14="http://schemas.microsoft.com/office/powerpoint/2010/main" val="273619132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439026" y="1036165"/>
          <a:ext cx="8441267" cy="4555066"/>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ttps://analyzeit.info/img/mono-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026" y="213999"/>
            <a:ext cx="3563445" cy="6369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8510" y="270239"/>
            <a:ext cx="2695890" cy="615141"/>
          </a:xfrm>
          <a:prstGeom prst="rect">
            <a:avLst/>
          </a:prstGeom>
        </p:spPr>
      </p:pic>
    </p:spTree>
    <p:extLst>
      <p:ext uri="{BB962C8B-B14F-4D97-AF65-F5344CB8AC3E}">
        <p14:creationId xmlns:p14="http://schemas.microsoft.com/office/powerpoint/2010/main" val="243075612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473201" y="1042556"/>
          <a:ext cx="8441267" cy="4555066"/>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ttps://analyzeit.info/img/mono-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1" y="271883"/>
            <a:ext cx="3812930" cy="6815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2472" y="244007"/>
            <a:ext cx="2475345" cy="564818"/>
          </a:xfrm>
          <a:prstGeom prst="rect">
            <a:avLst/>
          </a:prstGeom>
        </p:spPr>
      </p:pic>
    </p:spTree>
    <p:extLst>
      <p:ext uri="{BB962C8B-B14F-4D97-AF65-F5344CB8AC3E}">
        <p14:creationId xmlns:p14="http://schemas.microsoft.com/office/powerpoint/2010/main" val="364122171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473201" y="1064813"/>
          <a:ext cx="8441266" cy="45720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ttps://analyzeit.info/img/mono-logo.png">
            <a:extLst>
              <a:ext uri="{FF2B5EF4-FFF2-40B4-BE49-F238E27FC236}">
                <a16:creationId xmlns:a16="http://schemas.microsoft.com/office/drawing/2014/main" xmlns="" id="{B9D3D7D6-BA0A-491A-8E5F-A5E89CBAE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1" y="271883"/>
            <a:ext cx="3812930" cy="6815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6848A213-9B35-4E85-B992-6774D4F83E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2472" y="244007"/>
            <a:ext cx="2475345" cy="564818"/>
          </a:xfrm>
          <a:prstGeom prst="rect">
            <a:avLst/>
          </a:prstGeom>
        </p:spPr>
      </p:pic>
    </p:spTree>
    <p:extLst>
      <p:ext uri="{BB962C8B-B14F-4D97-AF65-F5344CB8AC3E}">
        <p14:creationId xmlns:p14="http://schemas.microsoft.com/office/powerpoint/2010/main" val="194667915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473201" y="1028232"/>
          <a:ext cx="8441266" cy="45720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ttps://analyzeit.info/img/mono-logo.png">
            <a:extLst>
              <a:ext uri="{FF2B5EF4-FFF2-40B4-BE49-F238E27FC236}">
                <a16:creationId xmlns:a16="http://schemas.microsoft.com/office/drawing/2014/main" xmlns="" id="{86D98FCF-762A-4AAA-ADD3-4E99AC21D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1" y="271883"/>
            <a:ext cx="3812930" cy="6815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EEE02245-F064-4022-8353-93FFA08131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2472" y="244007"/>
            <a:ext cx="2475345" cy="564818"/>
          </a:xfrm>
          <a:prstGeom prst="rect">
            <a:avLst/>
          </a:prstGeom>
        </p:spPr>
      </p:pic>
    </p:spTree>
    <p:extLst>
      <p:ext uri="{BB962C8B-B14F-4D97-AF65-F5344CB8AC3E}">
        <p14:creationId xmlns:p14="http://schemas.microsoft.com/office/powerpoint/2010/main" val="305466377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473201" y="1027853"/>
          <a:ext cx="8441267" cy="4555066"/>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ttps://analyzeit.info/img/mono-logo.png">
            <a:extLst>
              <a:ext uri="{FF2B5EF4-FFF2-40B4-BE49-F238E27FC236}">
                <a16:creationId xmlns:a16="http://schemas.microsoft.com/office/drawing/2014/main" xmlns="" id="{3300AB6A-B3D7-41D5-AAC9-8B8B68303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1" y="271883"/>
            <a:ext cx="3812930" cy="6815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AE1AD197-6E31-4680-8078-4924A7CD0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2472" y="244007"/>
            <a:ext cx="2475345" cy="564818"/>
          </a:xfrm>
          <a:prstGeom prst="rect">
            <a:avLst/>
          </a:prstGeom>
        </p:spPr>
      </p:pic>
    </p:spTree>
    <p:extLst>
      <p:ext uri="{BB962C8B-B14F-4D97-AF65-F5344CB8AC3E}">
        <p14:creationId xmlns:p14="http://schemas.microsoft.com/office/powerpoint/2010/main" val="142095371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473201" y="1032933"/>
          <a:ext cx="8441266"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Left Arrow Callout 7"/>
          <p:cNvSpPr/>
          <p:nvPr/>
        </p:nvSpPr>
        <p:spPr>
          <a:xfrm>
            <a:off x="6867698" y="1257378"/>
            <a:ext cx="2929466" cy="567267"/>
          </a:xfrm>
          <a:prstGeom prst="leftArrowCallout">
            <a:avLst>
              <a:gd name="adj1" fmla="val 25000"/>
              <a:gd name="adj2" fmla="val 25000"/>
              <a:gd name="adj3" fmla="val 50373"/>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Option to Choose which Role to Display</a:t>
            </a:r>
          </a:p>
        </p:txBody>
      </p:sp>
      <p:pic>
        <p:nvPicPr>
          <p:cNvPr id="9" name="Picture 2" descr="ttps://analyzeit.info/img/mono-logo.png">
            <a:extLst>
              <a:ext uri="{FF2B5EF4-FFF2-40B4-BE49-F238E27FC236}">
                <a16:creationId xmlns:a16="http://schemas.microsoft.com/office/drawing/2014/main" xmlns="" id="{F87579FA-9147-4F70-A4F3-4090C22A7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1" y="271883"/>
            <a:ext cx="3812930" cy="6815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2CE36E38-99A5-4EEE-8E54-3200A4741E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2472" y="244007"/>
            <a:ext cx="2475345" cy="564818"/>
          </a:xfrm>
          <a:prstGeom prst="rect">
            <a:avLst/>
          </a:prstGeom>
        </p:spPr>
      </p:pic>
    </p:spTree>
    <p:extLst>
      <p:ext uri="{BB962C8B-B14F-4D97-AF65-F5344CB8AC3E}">
        <p14:creationId xmlns:p14="http://schemas.microsoft.com/office/powerpoint/2010/main" val="196662773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A16057E-0051-4CE9-8B72-BF8967A93361}"/>
              </a:ext>
            </a:extLst>
          </p:cNvPr>
          <p:cNvPicPr>
            <a:picLocks noGrp="1" noChangeAspect="1"/>
          </p:cNvPicPr>
          <p:nvPr>
            <p:ph idx="1"/>
          </p:nvPr>
        </p:nvPicPr>
        <p:blipFill>
          <a:blip r:embed="rId2"/>
          <a:stretch>
            <a:fillRect/>
          </a:stretch>
        </p:blipFill>
        <p:spPr>
          <a:xfrm>
            <a:off x="6687448" y="1024676"/>
            <a:ext cx="4411812" cy="5408288"/>
          </a:xfrm>
          <a:prstGeom prst="rect">
            <a:avLst/>
          </a:prstGeom>
        </p:spPr>
      </p:pic>
      <p:sp>
        <p:nvSpPr>
          <p:cNvPr id="3" name="Title 2">
            <a:extLst>
              <a:ext uri="{FF2B5EF4-FFF2-40B4-BE49-F238E27FC236}">
                <a16:creationId xmlns:a16="http://schemas.microsoft.com/office/drawing/2014/main" xmlns="" id="{89E74E98-7D8A-4A6A-912B-5744C089F55C}"/>
              </a:ext>
            </a:extLst>
          </p:cNvPr>
          <p:cNvSpPr>
            <a:spLocks noGrp="1"/>
          </p:cNvSpPr>
          <p:nvPr>
            <p:ph type="title"/>
          </p:nvPr>
        </p:nvSpPr>
        <p:spPr/>
        <p:txBody>
          <a:bodyPr/>
          <a:lstStyle/>
          <a:p>
            <a:r>
              <a:rPr lang="en-US" dirty="0"/>
              <a:t>Orals vs IV drug FDA approvals by year</a:t>
            </a:r>
          </a:p>
        </p:txBody>
      </p:sp>
      <p:sp>
        <p:nvSpPr>
          <p:cNvPr id="4" name="Slide Number Placeholder 3">
            <a:extLst>
              <a:ext uri="{FF2B5EF4-FFF2-40B4-BE49-F238E27FC236}">
                <a16:creationId xmlns:a16="http://schemas.microsoft.com/office/drawing/2014/main" xmlns="" id="{3C2DEE50-5502-4A0E-8C89-555D078DA8E4}"/>
              </a:ext>
            </a:extLst>
          </p:cNvPr>
          <p:cNvSpPr>
            <a:spLocks noGrp="1"/>
          </p:cNvSpPr>
          <p:nvPr>
            <p:ph type="sldNum" sz="quarter" idx="10"/>
          </p:nvPr>
        </p:nvSpPr>
        <p:spPr/>
        <p:txBody>
          <a:bodyPr/>
          <a:lstStyle/>
          <a:p>
            <a:fld id="{80FAC8D8-8A24-8740-BF7D-8ABDCA5A5750}" type="slidenum">
              <a:rPr lang="en-US" altLang="en-US" smtClean="0"/>
              <a:pPr/>
              <a:t>3</a:t>
            </a:fld>
            <a:endParaRPr lang="en-US" altLang="en-US" dirty="0"/>
          </a:p>
        </p:txBody>
      </p:sp>
      <p:pic>
        <p:nvPicPr>
          <p:cNvPr id="6" name="Picture 5">
            <a:extLst>
              <a:ext uri="{FF2B5EF4-FFF2-40B4-BE49-F238E27FC236}">
                <a16:creationId xmlns:a16="http://schemas.microsoft.com/office/drawing/2014/main" xmlns="" id="{D4802FAD-D951-4610-B4EA-F06DC25FFE34}"/>
              </a:ext>
            </a:extLst>
          </p:cNvPr>
          <p:cNvPicPr>
            <a:picLocks noChangeAspect="1"/>
          </p:cNvPicPr>
          <p:nvPr/>
        </p:nvPicPr>
        <p:blipFill>
          <a:blip r:embed="rId3"/>
          <a:stretch>
            <a:fillRect/>
          </a:stretch>
        </p:blipFill>
        <p:spPr>
          <a:xfrm>
            <a:off x="1444239" y="1024676"/>
            <a:ext cx="4497608" cy="5405307"/>
          </a:xfrm>
          <a:prstGeom prst="rect">
            <a:avLst/>
          </a:prstGeom>
        </p:spPr>
      </p:pic>
    </p:spTree>
    <p:extLst>
      <p:ext uri="{BB962C8B-B14F-4D97-AF65-F5344CB8AC3E}">
        <p14:creationId xmlns:p14="http://schemas.microsoft.com/office/powerpoint/2010/main" val="247537506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473201" y="1064812"/>
          <a:ext cx="8441266"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descr="ttps://analyzeit.info/img/mono-logo.png">
            <a:extLst>
              <a:ext uri="{FF2B5EF4-FFF2-40B4-BE49-F238E27FC236}">
                <a16:creationId xmlns:a16="http://schemas.microsoft.com/office/drawing/2014/main" xmlns="" id="{00BFE961-5FAC-44FA-B91C-D76C4AEB8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1" y="271883"/>
            <a:ext cx="3812930" cy="6815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F94B687A-B1DE-49F6-B8CD-E95C644F2C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2472" y="244007"/>
            <a:ext cx="2475345" cy="564818"/>
          </a:xfrm>
          <a:prstGeom prst="rect">
            <a:avLst/>
          </a:prstGeom>
        </p:spPr>
      </p:pic>
    </p:spTree>
    <p:extLst>
      <p:ext uri="{BB962C8B-B14F-4D97-AF65-F5344CB8AC3E}">
        <p14:creationId xmlns:p14="http://schemas.microsoft.com/office/powerpoint/2010/main" val="387311490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239" y="306191"/>
            <a:ext cx="10277003" cy="699029"/>
          </a:xfrm>
        </p:spPr>
        <p:txBody>
          <a:bodyPr/>
          <a:lstStyle/>
          <a:p>
            <a:r>
              <a:rPr lang="en-US" sz="3200" dirty="0"/>
              <a:t>Infusion Trends</a:t>
            </a:r>
          </a:p>
        </p:txBody>
      </p:sp>
      <p:pic>
        <p:nvPicPr>
          <p:cNvPr id="7" name="Picture 6"/>
          <p:cNvPicPr>
            <a:picLocks noChangeAspect="1"/>
          </p:cNvPicPr>
          <p:nvPr/>
        </p:nvPicPr>
        <p:blipFill>
          <a:blip r:embed="rId2"/>
          <a:stretch>
            <a:fillRect/>
          </a:stretch>
        </p:blipFill>
        <p:spPr>
          <a:xfrm>
            <a:off x="2222338" y="1355787"/>
            <a:ext cx="7393379" cy="3956993"/>
          </a:xfrm>
          <a:prstGeom prst="rect">
            <a:avLst/>
          </a:prstGeom>
        </p:spPr>
      </p:pic>
      <p:pic>
        <p:nvPicPr>
          <p:cNvPr id="5" name="Picture 2" descr="ttps://analyzeit.info/img/mono-logo.png">
            <a:extLst>
              <a:ext uri="{FF2B5EF4-FFF2-40B4-BE49-F238E27FC236}">
                <a16:creationId xmlns:a16="http://schemas.microsoft.com/office/drawing/2014/main" xmlns="" id="{0F866DA5-745C-4B95-A6A2-7B3C96098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8312" y="306191"/>
            <a:ext cx="3812930" cy="68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8708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442990" y="399748"/>
            <a:ext cx="8229600" cy="6985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2018 Community Oncology Conference </a:t>
            </a:r>
          </a:p>
        </p:txBody>
      </p:sp>
      <p:sp>
        <p:nvSpPr>
          <p:cNvPr id="30726" name="TextBox 1"/>
          <p:cNvSpPr txBox="1">
            <a:spLocks noChangeArrowheads="1"/>
          </p:cNvSpPr>
          <p:nvPr/>
        </p:nvSpPr>
        <p:spPr bwMode="auto">
          <a:xfrm>
            <a:off x="1442990" y="1160869"/>
            <a:ext cx="366102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Clr>
                <a:srgbClr val="D0223B"/>
              </a:buClr>
              <a:buFont typeface="Wingdings" panose="05000000000000000000" pitchFamily="2" charset="2"/>
              <a:buChar char="§"/>
            </a:pPr>
            <a:r>
              <a:rPr lang="en-US" altLang="en-US" b="1" dirty="0"/>
              <a:t>We had 70 to 85 attendees in each of our breakout sessions in 2017</a:t>
            </a:r>
          </a:p>
          <a:p>
            <a:pPr marL="285750" indent="-285750">
              <a:buClr>
                <a:srgbClr val="D0223B"/>
              </a:buClr>
              <a:buFont typeface="Wingdings" panose="05000000000000000000" pitchFamily="2" charset="2"/>
              <a:buChar char="§"/>
            </a:pPr>
            <a:endParaRPr lang="en-US" altLang="en-US" b="1" dirty="0"/>
          </a:p>
          <a:p>
            <a:pPr marL="285750" indent="-285750">
              <a:buClr>
                <a:srgbClr val="D0223B"/>
              </a:buClr>
              <a:buFont typeface="Wingdings" panose="05000000000000000000" pitchFamily="2" charset="2"/>
              <a:buChar char="§"/>
            </a:pPr>
            <a:r>
              <a:rPr lang="en-US" altLang="en-US" b="1" dirty="0"/>
              <a:t>13.25 continuing education credits provided to each attendee.</a:t>
            </a:r>
          </a:p>
          <a:p>
            <a:pPr marL="285750" indent="-285750">
              <a:buClr>
                <a:srgbClr val="D0223B"/>
              </a:buClr>
              <a:buFont typeface="Wingdings" panose="05000000000000000000" pitchFamily="2" charset="2"/>
              <a:buChar char="§"/>
            </a:pPr>
            <a:endParaRPr lang="en-US" altLang="en-US" b="1" dirty="0"/>
          </a:p>
          <a:p>
            <a:pPr marL="285750" indent="-285750">
              <a:buClr>
                <a:srgbClr val="D0223B"/>
              </a:buClr>
              <a:buFont typeface="Wingdings" panose="05000000000000000000" pitchFamily="2" charset="2"/>
              <a:buChar char="§"/>
            </a:pPr>
            <a:r>
              <a:rPr lang="en-US" altLang="en-US" b="1" dirty="0"/>
              <a:t>We will have a full pharmacy track in 2018</a:t>
            </a:r>
          </a:p>
          <a:p>
            <a:pPr marL="285750" indent="-285750">
              <a:buClr>
                <a:srgbClr val="D0223B"/>
              </a:buClr>
              <a:buFont typeface="Wingdings" panose="05000000000000000000" pitchFamily="2" charset="2"/>
              <a:buChar char="§"/>
            </a:pPr>
            <a:endParaRPr lang="en-US" altLang="en-US" b="1" dirty="0">
              <a:solidFill>
                <a:srgbClr val="FF0000"/>
              </a:solidFill>
            </a:endParaRPr>
          </a:p>
          <a:p>
            <a:pPr marL="285750" indent="-285750">
              <a:buClr>
                <a:srgbClr val="D0223B"/>
              </a:buClr>
              <a:buFont typeface="Wingdings" panose="05000000000000000000" pitchFamily="2" charset="2"/>
              <a:buChar char="§"/>
            </a:pPr>
            <a:r>
              <a:rPr lang="en-US" altLang="en-US" b="1" dirty="0">
                <a:solidFill>
                  <a:srgbClr val="FF0000"/>
                </a:solidFill>
              </a:rPr>
              <a:t>We need your input as to what topics you would like for the pharmacy break out sessions in 2018</a:t>
            </a:r>
          </a:p>
        </p:txBody>
      </p:sp>
      <p:pic>
        <p:nvPicPr>
          <p:cNvPr id="3" name="Picture 2"/>
          <p:cNvPicPr>
            <a:picLocks noChangeAspect="1"/>
          </p:cNvPicPr>
          <p:nvPr/>
        </p:nvPicPr>
        <p:blipFill>
          <a:blip r:embed="rId2"/>
          <a:stretch>
            <a:fillRect/>
          </a:stretch>
        </p:blipFill>
        <p:spPr>
          <a:xfrm>
            <a:off x="5071904" y="1160869"/>
            <a:ext cx="6636571" cy="3461007"/>
          </a:xfrm>
          <a:prstGeom prst="rect">
            <a:avLst/>
          </a:prstGeom>
        </p:spPr>
      </p:pic>
      <p:sp>
        <p:nvSpPr>
          <p:cNvPr id="2" name="Slide Number Placeholder 1">
            <a:extLst>
              <a:ext uri="{FF2B5EF4-FFF2-40B4-BE49-F238E27FC236}">
                <a16:creationId xmlns:a16="http://schemas.microsoft.com/office/drawing/2014/main" xmlns="" id="{3879C8CF-62A5-4383-B63E-E2F542D11F88}"/>
              </a:ext>
            </a:extLst>
          </p:cNvPr>
          <p:cNvSpPr>
            <a:spLocks noGrp="1"/>
          </p:cNvSpPr>
          <p:nvPr>
            <p:ph type="sldNum" sz="quarter" idx="10"/>
          </p:nvPr>
        </p:nvSpPr>
        <p:spPr/>
        <p:txBody>
          <a:bodyPr/>
          <a:lstStyle/>
          <a:p>
            <a:fld id="{80FAC8D8-8A24-8740-BF7D-8ABDCA5A5750}" type="slidenum">
              <a:rPr lang="en-US" altLang="en-US" smtClean="0"/>
              <a:pPr/>
              <a:t>32</a:t>
            </a:fld>
            <a:endParaRPr lang="en-US" altLang="en-US" dirty="0"/>
          </a:p>
        </p:txBody>
      </p:sp>
    </p:spTree>
    <p:extLst>
      <p:ext uri="{BB962C8B-B14F-4D97-AF65-F5344CB8AC3E}">
        <p14:creationId xmlns:p14="http://schemas.microsoft.com/office/powerpoint/2010/main" val="204727034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5576" y="1952625"/>
            <a:ext cx="11532842" cy="1781175"/>
          </a:xfrm>
        </p:spPr>
        <p:txBody>
          <a:bodyPr/>
          <a:lstStyle/>
          <a:p>
            <a:pPr algn="ctr" eaLnBrk="1" hangingPunct="1">
              <a:defRPr/>
            </a:pPr>
            <a:r>
              <a:rPr lang="en-US" dirty="0">
                <a:latin typeface="Arial" panose="020B0604020202020204" pitchFamily="34" charset="0"/>
                <a:cs typeface="Arial" panose="020B0604020202020204" pitchFamily="34" charset="0"/>
              </a:rPr>
              <a:t>Questions????</a:t>
            </a:r>
          </a:p>
        </p:txBody>
      </p:sp>
      <p:sp>
        <p:nvSpPr>
          <p:cNvPr id="31747" name="Rectangle 3"/>
          <p:cNvSpPr>
            <a:spLocks noGrp="1" noChangeArrowheads="1"/>
          </p:cNvSpPr>
          <p:nvPr>
            <p:ph type="subTitle" idx="1"/>
          </p:nvPr>
        </p:nvSpPr>
        <p:spPr>
          <a:xfrm>
            <a:off x="2438400" y="3733800"/>
            <a:ext cx="8077200" cy="2155825"/>
          </a:xfrm>
        </p:spPr>
        <p:txBody>
          <a:bodyPr/>
          <a:lstStyle/>
          <a:p>
            <a:pPr eaLnBrk="1" hangingPunct="1">
              <a:lnSpc>
                <a:spcPct val="90000"/>
              </a:lnSpc>
              <a:spcBef>
                <a:spcPct val="0"/>
              </a:spcBef>
              <a:spcAft>
                <a:spcPct val="0"/>
              </a:spcAft>
              <a:buFont typeface="Arial" panose="020B0604020202020204" pitchFamily="34" charset="0"/>
              <a:buNone/>
            </a:pPr>
            <a:r>
              <a:rPr lang="en-US" altLang="en-US" dirty="0">
                <a:solidFill>
                  <a:srgbClr val="FFFF00"/>
                </a:solidFill>
                <a:latin typeface="Tahoma" panose="020B0604030504040204" pitchFamily="34" charset="0"/>
                <a:ea typeface="ＭＳ Ｐゴシック" panose="020B0600070205080204" pitchFamily="34" charset="-128"/>
                <a:cs typeface="Tahoma" panose="020B0604030504040204" pitchFamily="34" charset="0"/>
              </a:rPr>
              <a:t>   </a:t>
            </a:r>
          </a:p>
          <a:p>
            <a:pPr eaLnBrk="1" hangingPunct="1">
              <a:lnSpc>
                <a:spcPct val="90000"/>
              </a:lnSpc>
              <a:spcBef>
                <a:spcPct val="0"/>
              </a:spcBef>
              <a:spcAft>
                <a:spcPct val="0"/>
              </a:spcAft>
              <a:buFont typeface="Arial" panose="020B0604020202020204" pitchFamily="34" charset="0"/>
              <a:buNone/>
            </a:pPr>
            <a:endParaRPr lang="en-US" altLang="en-US" dirty="0">
              <a:solidFill>
                <a:srgbClr val="FFFF00"/>
              </a:solidFill>
              <a:latin typeface="Tahoma" panose="020B0604030504040204" pitchFamily="34" charset="0"/>
              <a:ea typeface="ＭＳ Ｐゴシック" panose="020B0600070205080204" pitchFamily="34" charset="-128"/>
              <a:cs typeface="Tahoma" panose="020B0604030504040204" pitchFamily="34" charset="0"/>
            </a:endParaRPr>
          </a:p>
          <a:p>
            <a:pPr eaLnBrk="1" hangingPunct="1">
              <a:lnSpc>
                <a:spcPct val="90000"/>
              </a:lnSpc>
              <a:spcBef>
                <a:spcPct val="0"/>
              </a:spcBef>
              <a:spcAft>
                <a:spcPct val="0"/>
              </a:spcAft>
              <a:buFont typeface="Arial" panose="020B0604020202020204" pitchFamily="34" charset="0"/>
              <a:buNone/>
            </a:pPr>
            <a:endParaRPr lang="en-US" altLang="en-US" dirty="0">
              <a:solidFill>
                <a:srgbClr val="FFFF00"/>
              </a:solidFill>
              <a:latin typeface="Tahoma" panose="020B0604030504040204" pitchFamily="34" charset="0"/>
              <a:ea typeface="ＭＳ Ｐゴシック" panose="020B0600070205080204" pitchFamily="34" charset="-128"/>
              <a:cs typeface="Tahoma" panose="020B0604030504040204" pitchFamily="34" charset="0"/>
            </a:endParaRPr>
          </a:p>
          <a:p>
            <a:pPr eaLnBrk="1" hangingPunct="1">
              <a:lnSpc>
                <a:spcPct val="90000"/>
              </a:lnSpc>
              <a:spcBef>
                <a:spcPct val="0"/>
              </a:spcBef>
              <a:spcAft>
                <a:spcPct val="0"/>
              </a:spcAft>
              <a:buFont typeface="Arial" panose="020B0604020202020204" pitchFamily="34" charset="0"/>
              <a:buNone/>
            </a:pPr>
            <a:endParaRPr lang="en-US" altLang="en-US"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1748" name="Rectangle 3"/>
          <p:cNvSpPr txBox="1">
            <a:spLocks noChangeArrowheads="1"/>
          </p:cNvSpPr>
          <p:nvPr/>
        </p:nvSpPr>
        <p:spPr bwMode="auto">
          <a:xfrm>
            <a:off x="1711325" y="4346575"/>
            <a:ext cx="80772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a:spcBef>
                <a:spcPts val="600"/>
              </a:spcBef>
              <a:spcAft>
                <a:spcPts val="400"/>
              </a:spcAft>
              <a:buClr>
                <a:schemeClr val="accent2"/>
              </a:buClr>
              <a:buSzPct val="125000"/>
              <a:buFont typeface="Lucida Grande"/>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520700" indent="-228600">
              <a:spcAft>
                <a:spcPts val="400"/>
              </a:spcAft>
              <a:buClr>
                <a:schemeClr val="accent1"/>
              </a:buClr>
              <a:buSzPct val="120000"/>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cs typeface="Arial" panose="020B0604020202020204" pitchFamily="34" charset="0"/>
              </a:defRPr>
            </a:lvl2pPr>
            <a:lvl3pPr marL="749300" indent="-228600">
              <a:spcAft>
                <a:spcPts val="400"/>
              </a:spcAft>
              <a:buClr>
                <a:schemeClr val="tx1"/>
              </a:buClr>
              <a:buSzPct val="120000"/>
              <a:buFont typeface="Arial" panose="020B0604020202020204" pitchFamily="34" charset="0"/>
              <a:buChar char="▸"/>
              <a:defRPr>
                <a:solidFill>
                  <a:srgbClr val="7F7F7F"/>
                </a:solidFill>
                <a:latin typeface="Arial" panose="020B0604020202020204" pitchFamily="34" charset="0"/>
                <a:ea typeface="ＭＳ Ｐゴシック" panose="020B0600070205080204" pitchFamily="34" charset="-128"/>
                <a:cs typeface="Arial" panose="020B0604020202020204" pitchFamily="34" charset="0"/>
              </a:defRPr>
            </a:lvl3pPr>
            <a:lvl4pPr marL="977900" indent="-228600">
              <a:spcAft>
                <a:spcPts val="400"/>
              </a:spcAft>
              <a:buClr>
                <a:schemeClr val="tx1"/>
              </a:buClr>
              <a:buFont typeface="Arial" panose="020B0604020202020204" pitchFamily="34" charset="0"/>
              <a:buChar char="○"/>
              <a:defRPr sz="1600">
                <a:solidFill>
                  <a:srgbClr val="7F7F7F"/>
                </a:solidFill>
                <a:latin typeface="Arial" panose="020B0604020202020204" pitchFamily="34" charset="0"/>
                <a:ea typeface="ＭＳ Ｐゴシック" panose="020B0600070205080204" pitchFamily="34" charset="-128"/>
                <a:cs typeface="Arial" panose="020B0604020202020204" pitchFamily="34" charset="0"/>
              </a:defRPr>
            </a:lvl4pPr>
            <a:lvl5pPr marL="1206500" indent="-228600">
              <a:spcAft>
                <a:spcPts val="400"/>
              </a:spcAft>
              <a:buClr>
                <a:schemeClr val="tx1"/>
              </a:buClr>
              <a:buFont typeface="Arial" panose="020B0604020202020204" pitchFamily="34" charset="0"/>
              <a:buChar char="–"/>
              <a:defRPr sz="1400">
                <a:solidFill>
                  <a:srgbClr val="7F7F7F"/>
                </a:solidFill>
                <a:latin typeface="Arial" panose="020B0604020202020204" pitchFamily="34" charset="0"/>
                <a:ea typeface="ＭＳ Ｐゴシック" panose="020B0600070205080204" pitchFamily="34" charset="-128"/>
                <a:cs typeface="Arial" panose="020B0604020202020204" pitchFamily="34" charset="0"/>
              </a:defRPr>
            </a:lvl5pPr>
            <a:lvl6pPr marL="1663700" indent="-228600" eaLnBrk="0" fontAlgn="base" hangingPunct="0">
              <a:spcBef>
                <a:spcPct val="0"/>
              </a:spcBef>
              <a:spcAft>
                <a:spcPts val="400"/>
              </a:spcAft>
              <a:buClr>
                <a:schemeClr val="tx1"/>
              </a:buClr>
              <a:buFont typeface="Arial" panose="020B0604020202020204" pitchFamily="34" charset="0"/>
              <a:buChar char="–"/>
              <a:defRPr sz="1400">
                <a:solidFill>
                  <a:srgbClr val="7F7F7F"/>
                </a:solidFill>
                <a:latin typeface="Arial" panose="020B0604020202020204" pitchFamily="34" charset="0"/>
                <a:ea typeface="ＭＳ Ｐゴシック" panose="020B0600070205080204" pitchFamily="34" charset="-128"/>
                <a:cs typeface="Arial" panose="020B0604020202020204" pitchFamily="34" charset="0"/>
              </a:defRPr>
            </a:lvl6pPr>
            <a:lvl7pPr marL="2120900" indent="-228600" eaLnBrk="0" fontAlgn="base" hangingPunct="0">
              <a:spcBef>
                <a:spcPct val="0"/>
              </a:spcBef>
              <a:spcAft>
                <a:spcPts val="400"/>
              </a:spcAft>
              <a:buClr>
                <a:schemeClr val="tx1"/>
              </a:buClr>
              <a:buFont typeface="Arial" panose="020B0604020202020204" pitchFamily="34" charset="0"/>
              <a:buChar char="–"/>
              <a:defRPr sz="1400">
                <a:solidFill>
                  <a:srgbClr val="7F7F7F"/>
                </a:solidFill>
                <a:latin typeface="Arial" panose="020B0604020202020204" pitchFamily="34" charset="0"/>
                <a:ea typeface="ＭＳ Ｐゴシック" panose="020B0600070205080204" pitchFamily="34" charset="-128"/>
                <a:cs typeface="Arial" panose="020B0604020202020204" pitchFamily="34" charset="0"/>
              </a:defRPr>
            </a:lvl7pPr>
            <a:lvl8pPr marL="2578100" indent="-228600" eaLnBrk="0" fontAlgn="base" hangingPunct="0">
              <a:spcBef>
                <a:spcPct val="0"/>
              </a:spcBef>
              <a:spcAft>
                <a:spcPts val="400"/>
              </a:spcAft>
              <a:buClr>
                <a:schemeClr val="tx1"/>
              </a:buClr>
              <a:buFont typeface="Arial" panose="020B0604020202020204" pitchFamily="34" charset="0"/>
              <a:buChar char="–"/>
              <a:defRPr sz="1400">
                <a:solidFill>
                  <a:srgbClr val="7F7F7F"/>
                </a:solidFill>
                <a:latin typeface="Arial" panose="020B0604020202020204" pitchFamily="34" charset="0"/>
                <a:ea typeface="ＭＳ Ｐゴシック" panose="020B0600070205080204" pitchFamily="34" charset="-128"/>
                <a:cs typeface="Arial" panose="020B0604020202020204" pitchFamily="34" charset="0"/>
              </a:defRPr>
            </a:lvl8pPr>
            <a:lvl9pPr marL="3035300" indent="-228600" eaLnBrk="0" fontAlgn="base" hangingPunct="0">
              <a:spcBef>
                <a:spcPct val="0"/>
              </a:spcBef>
              <a:spcAft>
                <a:spcPts val="400"/>
              </a:spcAft>
              <a:buClr>
                <a:schemeClr val="tx1"/>
              </a:buClr>
              <a:buFont typeface="Arial" panose="020B0604020202020204" pitchFamily="34" charset="0"/>
              <a:buChar char="–"/>
              <a:defRPr sz="1400">
                <a:solidFill>
                  <a:srgbClr val="7F7F7F"/>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ct val="90000"/>
              </a:lnSpc>
              <a:spcBef>
                <a:spcPct val="0"/>
              </a:spcBef>
              <a:spcAft>
                <a:spcPct val="0"/>
              </a:spcAft>
              <a:buFont typeface="Arial" panose="020B0604020202020204" pitchFamily="34" charset="0"/>
              <a:buNone/>
            </a:pPr>
            <a:r>
              <a:rPr lang="en-US" altLang="en-US" sz="2000">
                <a:solidFill>
                  <a:srgbClr val="FFFF00"/>
                </a:solidFill>
                <a:latin typeface="Tahoma" panose="020B0604030504040204" pitchFamily="34" charset="0"/>
                <a:cs typeface="Tahoma" panose="020B0604030504040204" pitchFamily="34" charset="0"/>
              </a:rPr>
              <a:t>   </a:t>
            </a:r>
          </a:p>
          <a:p>
            <a:pPr eaLnBrk="1" hangingPunct="1">
              <a:lnSpc>
                <a:spcPct val="90000"/>
              </a:lnSpc>
              <a:spcBef>
                <a:spcPct val="0"/>
              </a:spcBef>
              <a:spcAft>
                <a:spcPct val="0"/>
              </a:spcAft>
              <a:buFont typeface="Arial" panose="020B0604020202020204" pitchFamily="34" charset="0"/>
              <a:buNone/>
            </a:pPr>
            <a:endParaRPr lang="en-US" altLang="en-US" sz="2000">
              <a:solidFill>
                <a:srgbClr val="FFFF00"/>
              </a:solidFill>
              <a:latin typeface="Tahoma" panose="020B0604030504040204" pitchFamily="34" charset="0"/>
              <a:cs typeface="Tahoma" panose="020B0604030504040204" pitchFamily="34" charset="0"/>
            </a:endParaRPr>
          </a:p>
          <a:p>
            <a:pPr eaLnBrk="1" hangingPunct="1">
              <a:lnSpc>
                <a:spcPct val="90000"/>
              </a:lnSpc>
              <a:spcBef>
                <a:spcPct val="0"/>
              </a:spcBef>
              <a:spcAft>
                <a:spcPct val="0"/>
              </a:spcAft>
              <a:buFont typeface="Arial" panose="020B0604020202020204" pitchFamily="34" charset="0"/>
              <a:buNone/>
            </a:pPr>
            <a:endParaRPr lang="en-US" altLang="en-US" sz="2000">
              <a:solidFill>
                <a:srgbClr val="FFFF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06539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481626" y="254672"/>
            <a:ext cx="8229600" cy="698500"/>
          </a:xfrm>
        </p:spPr>
        <p:txBody>
          <a:bodyPr/>
          <a:lstStyle/>
          <a:p>
            <a:pPr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COPA Board</a:t>
            </a:r>
          </a:p>
        </p:txBody>
      </p:sp>
      <p:pic>
        <p:nvPicPr>
          <p:cNvPr id="6" name="Content Placeholder 5"/>
          <p:cNvPicPr>
            <a:picLocks noGrp="1" noChangeAspect="1"/>
          </p:cNvPicPr>
          <p:nvPr>
            <p:ph idx="1"/>
          </p:nvPr>
        </p:nvPicPr>
        <p:blipFill>
          <a:blip r:embed="rId2"/>
          <a:stretch>
            <a:fillRect/>
          </a:stretch>
        </p:blipFill>
        <p:spPr>
          <a:xfrm>
            <a:off x="1524000" y="1214600"/>
            <a:ext cx="3559147" cy="4325938"/>
          </a:xfrm>
          <a:prstGeom prst="rect">
            <a:avLst/>
          </a:prstGeom>
        </p:spPr>
      </p:pic>
      <p:pic>
        <p:nvPicPr>
          <p:cNvPr id="8" name="Picture 7"/>
          <p:cNvPicPr>
            <a:picLocks noChangeAspect="1"/>
          </p:cNvPicPr>
          <p:nvPr/>
        </p:nvPicPr>
        <p:blipFill>
          <a:blip r:embed="rId3"/>
          <a:stretch>
            <a:fillRect/>
          </a:stretch>
        </p:blipFill>
        <p:spPr>
          <a:xfrm>
            <a:off x="9711226" y="1931589"/>
            <a:ext cx="1229942" cy="2490787"/>
          </a:xfrm>
          <a:prstGeom prst="rect">
            <a:avLst/>
          </a:prstGeom>
        </p:spPr>
      </p:pic>
      <p:pic>
        <p:nvPicPr>
          <p:cNvPr id="2" name="Picture 1"/>
          <p:cNvPicPr>
            <a:picLocks noChangeAspect="1"/>
          </p:cNvPicPr>
          <p:nvPr/>
        </p:nvPicPr>
        <p:blipFill>
          <a:blip r:embed="rId4"/>
          <a:stretch>
            <a:fillRect/>
          </a:stretch>
        </p:blipFill>
        <p:spPr>
          <a:xfrm>
            <a:off x="5688073" y="1214600"/>
            <a:ext cx="3627594" cy="4680444"/>
          </a:xfrm>
          <a:prstGeom prst="rect">
            <a:avLst/>
          </a:prstGeom>
        </p:spPr>
      </p:pic>
      <p:sp>
        <p:nvSpPr>
          <p:cNvPr id="3" name="Slide Number Placeholder 2">
            <a:extLst>
              <a:ext uri="{FF2B5EF4-FFF2-40B4-BE49-F238E27FC236}">
                <a16:creationId xmlns:a16="http://schemas.microsoft.com/office/drawing/2014/main" xmlns="" id="{7F0FA443-201E-4311-9A79-B7DA00E07C51}"/>
              </a:ext>
            </a:extLst>
          </p:cNvPr>
          <p:cNvSpPr>
            <a:spLocks noGrp="1"/>
          </p:cNvSpPr>
          <p:nvPr>
            <p:ph type="sldNum" sz="quarter" idx="10"/>
          </p:nvPr>
        </p:nvSpPr>
        <p:spPr/>
        <p:txBody>
          <a:bodyPr/>
          <a:lstStyle/>
          <a:p>
            <a:fld id="{80FAC8D8-8A24-8740-BF7D-8ABDCA5A5750}" type="slidenum">
              <a:rPr lang="en-US" altLang="en-US" smtClean="0"/>
              <a:pPr/>
              <a:t>4</a:t>
            </a:fld>
            <a:endParaRPr lang="en-US" altLang="en-US" dirty="0"/>
          </a:p>
        </p:txBody>
      </p:sp>
    </p:spTree>
    <p:extLst>
      <p:ext uri="{BB962C8B-B14F-4D97-AF65-F5344CB8AC3E}">
        <p14:creationId xmlns:p14="http://schemas.microsoft.com/office/powerpoint/2010/main" val="213803213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5C80425-F553-4DAC-8FA5-ADAD610127D0}"/>
              </a:ext>
            </a:extLst>
          </p:cNvPr>
          <p:cNvSpPr>
            <a:spLocks noGrp="1"/>
          </p:cNvSpPr>
          <p:nvPr>
            <p:ph type="title"/>
          </p:nvPr>
        </p:nvSpPr>
        <p:spPr/>
        <p:txBody>
          <a:bodyPr/>
          <a:lstStyle/>
          <a:p>
            <a:r>
              <a:rPr lang="en-US" dirty="0"/>
              <a:t>COPA Website &amp; Becoming a Member</a:t>
            </a:r>
          </a:p>
        </p:txBody>
      </p:sp>
      <p:sp>
        <p:nvSpPr>
          <p:cNvPr id="4" name="Slide Number Placeholder 3">
            <a:extLst>
              <a:ext uri="{FF2B5EF4-FFF2-40B4-BE49-F238E27FC236}">
                <a16:creationId xmlns:a16="http://schemas.microsoft.com/office/drawing/2014/main" xmlns="" id="{8733FBA9-A660-4656-996F-D2C929CFBA6E}"/>
              </a:ext>
            </a:extLst>
          </p:cNvPr>
          <p:cNvSpPr>
            <a:spLocks noGrp="1"/>
          </p:cNvSpPr>
          <p:nvPr>
            <p:ph type="sldNum" sz="quarter" idx="10"/>
          </p:nvPr>
        </p:nvSpPr>
        <p:spPr/>
        <p:txBody>
          <a:bodyPr/>
          <a:lstStyle/>
          <a:p>
            <a:fld id="{80FAC8D8-8A24-8740-BF7D-8ABDCA5A5750}" type="slidenum">
              <a:rPr lang="en-US" altLang="en-US" smtClean="0"/>
              <a:pPr/>
              <a:t>5</a:t>
            </a:fld>
            <a:endParaRPr lang="en-US" altLang="en-US" dirty="0"/>
          </a:p>
        </p:txBody>
      </p:sp>
      <p:pic>
        <p:nvPicPr>
          <p:cNvPr id="7" name="Picture 6">
            <a:extLst>
              <a:ext uri="{FF2B5EF4-FFF2-40B4-BE49-F238E27FC236}">
                <a16:creationId xmlns:a16="http://schemas.microsoft.com/office/drawing/2014/main" xmlns="" id="{6334297D-2976-4EC2-BB93-2A430051F41C}"/>
              </a:ext>
            </a:extLst>
          </p:cNvPr>
          <p:cNvPicPr>
            <a:picLocks noChangeAspect="1"/>
          </p:cNvPicPr>
          <p:nvPr/>
        </p:nvPicPr>
        <p:blipFill>
          <a:blip r:embed="rId2"/>
          <a:stretch>
            <a:fillRect/>
          </a:stretch>
        </p:blipFill>
        <p:spPr>
          <a:xfrm>
            <a:off x="1444239" y="1104973"/>
            <a:ext cx="5000460" cy="5020489"/>
          </a:xfrm>
          <a:prstGeom prst="rect">
            <a:avLst/>
          </a:prstGeom>
        </p:spPr>
      </p:pic>
      <p:pic>
        <p:nvPicPr>
          <p:cNvPr id="8" name="Picture 7">
            <a:extLst>
              <a:ext uri="{FF2B5EF4-FFF2-40B4-BE49-F238E27FC236}">
                <a16:creationId xmlns:a16="http://schemas.microsoft.com/office/drawing/2014/main" xmlns="" id="{5D7E8CF9-E9D3-43DE-9D39-DE117FB0BF15}"/>
              </a:ext>
            </a:extLst>
          </p:cNvPr>
          <p:cNvPicPr>
            <a:picLocks noChangeAspect="1"/>
          </p:cNvPicPr>
          <p:nvPr/>
        </p:nvPicPr>
        <p:blipFill>
          <a:blip r:embed="rId3"/>
          <a:stretch>
            <a:fillRect/>
          </a:stretch>
        </p:blipFill>
        <p:spPr>
          <a:xfrm>
            <a:off x="6958163" y="1104973"/>
            <a:ext cx="2423673" cy="4755487"/>
          </a:xfrm>
          <a:prstGeom prst="rect">
            <a:avLst/>
          </a:prstGeom>
        </p:spPr>
      </p:pic>
    </p:spTree>
    <p:extLst>
      <p:ext uri="{BB962C8B-B14F-4D97-AF65-F5344CB8AC3E}">
        <p14:creationId xmlns:p14="http://schemas.microsoft.com/office/powerpoint/2010/main" val="290608274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4239" y="1155863"/>
            <a:ext cx="10277003" cy="4577028"/>
          </a:xfrm>
        </p:spPr>
        <p:txBody>
          <a:bodyPr/>
          <a:lstStyle/>
          <a:p>
            <a:pPr>
              <a:buClr>
                <a:srgbClr val="C00000"/>
              </a:buClr>
              <a:buSzPct val="100000"/>
              <a:buFont typeface="Wingdings" panose="05000000000000000000" pitchFamily="2" charset="2"/>
              <a:buChar char="§"/>
            </a:pPr>
            <a:r>
              <a:rPr lang="en-US" sz="2800" dirty="0"/>
              <a:t>CVS opened up their networks as of July 1, 2017 to physician dispensing pharmacies (No one has been approved to date)</a:t>
            </a:r>
          </a:p>
          <a:p>
            <a:pPr>
              <a:buClr>
                <a:srgbClr val="C00000"/>
              </a:buClr>
              <a:buSzPct val="100000"/>
              <a:buFont typeface="Wingdings" panose="05000000000000000000" pitchFamily="2" charset="2"/>
              <a:buChar char="§"/>
            </a:pPr>
            <a:r>
              <a:rPr lang="en-US" sz="2800" dirty="0"/>
              <a:t>Not allowing a physician dispensing pharmacy in Utah</a:t>
            </a:r>
          </a:p>
          <a:p>
            <a:pPr>
              <a:buClr>
                <a:srgbClr val="C00000"/>
              </a:buClr>
              <a:buSzPct val="100000"/>
              <a:buFont typeface="Wingdings" panose="05000000000000000000" pitchFamily="2" charset="2"/>
              <a:buChar char="§"/>
            </a:pPr>
            <a:r>
              <a:rPr lang="en-US" sz="2800" dirty="0"/>
              <a:t>Making onerous requirements</a:t>
            </a:r>
          </a:p>
          <a:p>
            <a:pPr>
              <a:buClr>
                <a:srgbClr val="C00000"/>
              </a:buClr>
              <a:buSzPct val="100000"/>
              <a:buFont typeface="Wingdings" panose="05000000000000000000" pitchFamily="2" charset="2"/>
              <a:buChar char="§"/>
            </a:pPr>
            <a:r>
              <a:rPr lang="en-US" sz="2800" dirty="0"/>
              <a:t>Process goes well beyond scope of standard credentialing processes</a:t>
            </a:r>
          </a:p>
          <a:p>
            <a:pPr>
              <a:buClr>
                <a:srgbClr val="C00000"/>
              </a:buClr>
              <a:buSzPct val="100000"/>
              <a:buFont typeface="Wingdings" panose="05000000000000000000" pitchFamily="2" charset="2"/>
              <a:buChar char="§"/>
            </a:pPr>
            <a:r>
              <a:rPr lang="en-US" sz="2800" dirty="0"/>
              <a:t>COA will send a letter sent to Seema </a:t>
            </a:r>
            <a:r>
              <a:rPr lang="en-US" sz="2800" dirty="0" err="1"/>
              <a:t>Verma</a:t>
            </a:r>
            <a:r>
              <a:rPr lang="en-US" sz="2800" dirty="0"/>
              <a:t>, administrator of CMS  </a:t>
            </a:r>
          </a:p>
          <a:p>
            <a:pPr>
              <a:buClr>
                <a:srgbClr val="C00000"/>
              </a:buClr>
              <a:buSzPct val="100000"/>
              <a:buFont typeface="Wingdings" panose="05000000000000000000" pitchFamily="2" charset="2"/>
              <a:buChar char="§"/>
            </a:pPr>
            <a:r>
              <a:rPr lang="en-US" sz="2800" dirty="0"/>
              <a:t>If anyone gets approved please let us know ASAP</a:t>
            </a:r>
          </a:p>
          <a:p>
            <a:endParaRPr lang="en-US" dirty="0"/>
          </a:p>
        </p:txBody>
      </p:sp>
      <p:sp>
        <p:nvSpPr>
          <p:cNvPr id="3" name="Title 2"/>
          <p:cNvSpPr>
            <a:spLocks noGrp="1"/>
          </p:cNvSpPr>
          <p:nvPr>
            <p:ph type="title"/>
          </p:nvPr>
        </p:nvSpPr>
        <p:spPr/>
        <p:txBody>
          <a:bodyPr/>
          <a:lstStyle/>
          <a:p>
            <a:r>
              <a:rPr lang="en-US" dirty="0"/>
              <a:t>CVS/Caremark Update</a:t>
            </a:r>
          </a:p>
        </p:txBody>
      </p:sp>
      <p:sp>
        <p:nvSpPr>
          <p:cNvPr id="5" name="Slide Number Placeholder 4">
            <a:extLst>
              <a:ext uri="{FF2B5EF4-FFF2-40B4-BE49-F238E27FC236}">
                <a16:creationId xmlns:a16="http://schemas.microsoft.com/office/drawing/2014/main" xmlns="" id="{BB279C95-A7EB-465E-8960-A04CBA99583E}"/>
              </a:ext>
            </a:extLst>
          </p:cNvPr>
          <p:cNvSpPr>
            <a:spLocks noGrp="1"/>
          </p:cNvSpPr>
          <p:nvPr>
            <p:ph type="sldNum" sz="quarter" idx="10"/>
          </p:nvPr>
        </p:nvSpPr>
        <p:spPr/>
        <p:txBody>
          <a:bodyPr/>
          <a:lstStyle/>
          <a:p>
            <a:fld id="{80FAC8D8-8A24-8740-BF7D-8ABDCA5A5750}" type="slidenum">
              <a:rPr lang="en-US" altLang="en-US" smtClean="0"/>
              <a:pPr/>
              <a:t>6</a:t>
            </a:fld>
            <a:endParaRPr lang="en-US" altLang="en-US" dirty="0"/>
          </a:p>
        </p:txBody>
      </p:sp>
    </p:spTree>
    <p:extLst>
      <p:ext uri="{BB962C8B-B14F-4D97-AF65-F5344CB8AC3E}">
        <p14:creationId xmlns:p14="http://schemas.microsoft.com/office/powerpoint/2010/main" val="168330780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9489C4B-A3A7-4329-9391-8E29A46A7832}"/>
              </a:ext>
            </a:extLst>
          </p:cNvPr>
          <p:cNvSpPr>
            <a:spLocks noGrp="1"/>
          </p:cNvSpPr>
          <p:nvPr>
            <p:ph type="title"/>
          </p:nvPr>
        </p:nvSpPr>
        <p:spPr>
          <a:xfrm>
            <a:off x="1470743" y="374587"/>
            <a:ext cx="10277003" cy="699029"/>
          </a:xfrm>
        </p:spPr>
        <p:txBody>
          <a:bodyPr/>
          <a:lstStyle/>
          <a:p>
            <a:r>
              <a:rPr lang="en-US" dirty="0">
                <a:latin typeface="Arial" panose="020B0604020202020204" pitchFamily="34" charset="0"/>
                <a:cs typeface="Arial" panose="020B0604020202020204" pitchFamily="34" charset="0"/>
              </a:rPr>
              <a:t>PBM Trolling Template Letter </a:t>
            </a:r>
          </a:p>
        </p:txBody>
      </p:sp>
      <p:sp>
        <p:nvSpPr>
          <p:cNvPr id="2" name="Rectangle 1">
            <a:extLst>
              <a:ext uri="{FF2B5EF4-FFF2-40B4-BE49-F238E27FC236}">
                <a16:creationId xmlns:a16="http://schemas.microsoft.com/office/drawing/2014/main" xmlns="" id="{07142256-610E-4AFD-A200-D3648FFA653D}"/>
              </a:ext>
            </a:extLst>
          </p:cNvPr>
          <p:cNvSpPr/>
          <p:nvPr/>
        </p:nvSpPr>
        <p:spPr>
          <a:xfrm>
            <a:off x="8636924" y="1920240"/>
            <a:ext cx="590203" cy="19950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Content Placeholder 9">
            <a:extLst>
              <a:ext uri="{FF2B5EF4-FFF2-40B4-BE49-F238E27FC236}">
                <a16:creationId xmlns:a16="http://schemas.microsoft.com/office/drawing/2014/main" xmlns="" id="{141D46CB-ABCC-4BAD-AB4F-5BAE862C2ABA}"/>
              </a:ext>
            </a:extLst>
          </p:cNvPr>
          <p:cNvPicPr>
            <a:picLocks noGrp="1" noChangeAspect="1"/>
          </p:cNvPicPr>
          <p:nvPr>
            <p:ph idx="1"/>
          </p:nvPr>
        </p:nvPicPr>
        <p:blipFill>
          <a:blip r:embed="rId2"/>
          <a:stretch>
            <a:fillRect/>
          </a:stretch>
        </p:blipFill>
        <p:spPr>
          <a:xfrm>
            <a:off x="1470743" y="1073616"/>
            <a:ext cx="8710749" cy="5321841"/>
          </a:xfrm>
          <a:prstGeom prst="rect">
            <a:avLst/>
          </a:prstGeom>
        </p:spPr>
      </p:pic>
      <p:sp>
        <p:nvSpPr>
          <p:cNvPr id="5" name="Slide Number Placeholder 4">
            <a:extLst>
              <a:ext uri="{FF2B5EF4-FFF2-40B4-BE49-F238E27FC236}">
                <a16:creationId xmlns:a16="http://schemas.microsoft.com/office/drawing/2014/main" xmlns="" id="{F0577ED8-78C8-4A24-91E0-3C5D878C1A99}"/>
              </a:ext>
            </a:extLst>
          </p:cNvPr>
          <p:cNvSpPr>
            <a:spLocks noGrp="1"/>
          </p:cNvSpPr>
          <p:nvPr>
            <p:ph type="sldNum" sz="quarter" idx="10"/>
          </p:nvPr>
        </p:nvSpPr>
        <p:spPr/>
        <p:txBody>
          <a:bodyPr/>
          <a:lstStyle/>
          <a:p>
            <a:fld id="{80FAC8D8-8A24-8740-BF7D-8ABDCA5A5750}" type="slidenum">
              <a:rPr lang="en-US" altLang="en-US" smtClean="0"/>
              <a:pPr/>
              <a:t>7</a:t>
            </a:fld>
            <a:endParaRPr lang="en-US" altLang="en-US" dirty="0"/>
          </a:p>
        </p:txBody>
      </p:sp>
    </p:spTree>
    <p:extLst>
      <p:ext uri="{BB962C8B-B14F-4D97-AF65-F5344CB8AC3E}">
        <p14:creationId xmlns:p14="http://schemas.microsoft.com/office/powerpoint/2010/main" val="395245405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1F0E761-3F90-4F54-BE68-34FE40B0C9E0}"/>
              </a:ext>
            </a:extLst>
          </p:cNvPr>
          <p:cNvSpPr>
            <a:spLocks noGrp="1"/>
          </p:cNvSpPr>
          <p:nvPr>
            <p:ph type="title"/>
          </p:nvPr>
        </p:nvSpPr>
        <p:spPr/>
        <p:txBody>
          <a:bodyPr/>
          <a:lstStyle/>
          <a:p>
            <a:r>
              <a:rPr lang="en-US" dirty="0"/>
              <a:t>HIPAA Privacy Complaint Form</a:t>
            </a:r>
          </a:p>
        </p:txBody>
      </p:sp>
      <p:pic>
        <p:nvPicPr>
          <p:cNvPr id="5" name="Picture 4">
            <a:extLst>
              <a:ext uri="{FF2B5EF4-FFF2-40B4-BE49-F238E27FC236}">
                <a16:creationId xmlns:a16="http://schemas.microsoft.com/office/drawing/2014/main" xmlns="" id="{592134BF-43FF-4A6F-BE76-6F2F6DBEBC79}"/>
              </a:ext>
            </a:extLst>
          </p:cNvPr>
          <p:cNvPicPr>
            <a:picLocks noChangeAspect="1"/>
          </p:cNvPicPr>
          <p:nvPr/>
        </p:nvPicPr>
        <p:blipFill>
          <a:blip r:embed="rId2"/>
          <a:stretch>
            <a:fillRect/>
          </a:stretch>
        </p:blipFill>
        <p:spPr>
          <a:xfrm>
            <a:off x="1521069" y="1104686"/>
            <a:ext cx="4885777" cy="5148581"/>
          </a:xfrm>
          <a:prstGeom prst="rect">
            <a:avLst/>
          </a:prstGeom>
        </p:spPr>
      </p:pic>
      <p:sp>
        <p:nvSpPr>
          <p:cNvPr id="2" name="Slide Number Placeholder 1">
            <a:extLst>
              <a:ext uri="{FF2B5EF4-FFF2-40B4-BE49-F238E27FC236}">
                <a16:creationId xmlns:a16="http://schemas.microsoft.com/office/drawing/2014/main" xmlns="" id="{31B83DE1-70A6-4A80-9E4C-D8E8630406AE}"/>
              </a:ext>
            </a:extLst>
          </p:cNvPr>
          <p:cNvSpPr>
            <a:spLocks noGrp="1"/>
          </p:cNvSpPr>
          <p:nvPr>
            <p:ph type="sldNum" sz="quarter" idx="10"/>
          </p:nvPr>
        </p:nvSpPr>
        <p:spPr/>
        <p:txBody>
          <a:bodyPr/>
          <a:lstStyle/>
          <a:p>
            <a:fld id="{80FAC8D8-8A24-8740-BF7D-8ABDCA5A5750}" type="slidenum">
              <a:rPr lang="en-US" altLang="en-US" smtClean="0"/>
              <a:pPr/>
              <a:t>8</a:t>
            </a:fld>
            <a:endParaRPr lang="en-US" altLang="en-US" dirty="0"/>
          </a:p>
        </p:txBody>
      </p:sp>
    </p:spTree>
    <p:extLst>
      <p:ext uri="{BB962C8B-B14F-4D97-AF65-F5344CB8AC3E}">
        <p14:creationId xmlns:p14="http://schemas.microsoft.com/office/powerpoint/2010/main" val="42928288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027DCA6-B65A-4C4B-8152-71A005E68574}"/>
              </a:ext>
            </a:extLst>
          </p:cNvPr>
          <p:cNvSpPr>
            <a:spLocks noGrp="1"/>
          </p:cNvSpPr>
          <p:nvPr>
            <p:ph type="title"/>
          </p:nvPr>
        </p:nvSpPr>
        <p:spPr/>
        <p:txBody>
          <a:bodyPr/>
          <a:lstStyle/>
          <a:p>
            <a:r>
              <a:rPr lang="en-US" dirty="0"/>
              <a:t>Template Letter Regarding Egregious PBM Conduct</a:t>
            </a:r>
          </a:p>
        </p:txBody>
      </p:sp>
      <p:pic>
        <p:nvPicPr>
          <p:cNvPr id="5" name="Picture 4">
            <a:extLst>
              <a:ext uri="{FF2B5EF4-FFF2-40B4-BE49-F238E27FC236}">
                <a16:creationId xmlns:a16="http://schemas.microsoft.com/office/drawing/2014/main" xmlns="" id="{57170EC4-52B4-4DA4-84FA-0B3B66F76380}"/>
              </a:ext>
            </a:extLst>
          </p:cNvPr>
          <p:cNvPicPr>
            <a:picLocks noChangeAspect="1"/>
          </p:cNvPicPr>
          <p:nvPr/>
        </p:nvPicPr>
        <p:blipFill>
          <a:blip r:embed="rId2"/>
          <a:stretch>
            <a:fillRect/>
          </a:stretch>
        </p:blipFill>
        <p:spPr>
          <a:xfrm>
            <a:off x="1431789" y="1069684"/>
            <a:ext cx="9143551" cy="5389814"/>
          </a:xfrm>
          <a:prstGeom prst="rect">
            <a:avLst/>
          </a:prstGeom>
        </p:spPr>
      </p:pic>
      <p:sp>
        <p:nvSpPr>
          <p:cNvPr id="2" name="Slide Number Placeholder 1">
            <a:extLst>
              <a:ext uri="{FF2B5EF4-FFF2-40B4-BE49-F238E27FC236}">
                <a16:creationId xmlns:a16="http://schemas.microsoft.com/office/drawing/2014/main" xmlns="" id="{3E98C816-AD0B-44AB-AA79-253BA9D418BA}"/>
              </a:ext>
            </a:extLst>
          </p:cNvPr>
          <p:cNvSpPr>
            <a:spLocks noGrp="1"/>
          </p:cNvSpPr>
          <p:nvPr>
            <p:ph type="sldNum" sz="quarter" idx="10"/>
          </p:nvPr>
        </p:nvSpPr>
        <p:spPr/>
        <p:txBody>
          <a:bodyPr/>
          <a:lstStyle/>
          <a:p>
            <a:fld id="{80FAC8D8-8A24-8740-BF7D-8ABDCA5A5750}" type="slidenum">
              <a:rPr lang="en-US" altLang="en-US" smtClean="0"/>
              <a:pPr/>
              <a:t>9</a:t>
            </a:fld>
            <a:endParaRPr lang="en-US" altLang="en-US" dirty="0"/>
          </a:p>
        </p:txBody>
      </p:sp>
    </p:spTree>
    <p:extLst>
      <p:ext uri="{BB962C8B-B14F-4D97-AF65-F5344CB8AC3E}">
        <p14:creationId xmlns:p14="http://schemas.microsoft.com/office/powerpoint/2010/main" val="243154396"/>
      </p:ext>
    </p:extLst>
  </p:cSld>
  <p:clrMapOvr>
    <a:masterClrMapping/>
  </p:clrMapOvr>
  <p:transition spd="slow">
    <p:wipe/>
  </p:transition>
</p:sld>
</file>

<file path=ppt/theme/theme1.xml><?xml version="1.0" encoding="utf-8"?>
<a:theme xmlns:a="http://schemas.openxmlformats.org/drawingml/2006/main" name="COA_Template_08-27-2015CR">
  <a:themeElements>
    <a:clrScheme name="PayerExchangeSummit">
      <a:dk1>
        <a:sysClr val="windowText" lastClr="000000"/>
      </a:dk1>
      <a:lt1>
        <a:sysClr val="window" lastClr="FFFFFF"/>
      </a:lt1>
      <a:dk2>
        <a:srgbClr val="162864"/>
      </a:dk2>
      <a:lt2>
        <a:srgbClr val="EEECE1"/>
      </a:lt2>
      <a:accent1>
        <a:srgbClr val="2364A1"/>
      </a:accent1>
      <a:accent2>
        <a:srgbClr val="C3082D"/>
      </a:accent2>
      <a:accent3>
        <a:srgbClr val="0092D2"/>
      </a:accent3>
      <a:accent4>
        <a:srgbClr val="DFDED7"/>
      </a:accent4>
      <a:accent5>
        <a:srgbClr val="C1C2B5"/>
      </a:accent5>
      <a:accent6>
        <a:srgbClr val="18266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OA-16x9-SlideTemplate" id="{D8305830-0008-D24B-94E2-B4B2A4C69B4A}" vid="{C0FFDE3B-52D7-0F42-824B-C40627618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COA-16x9-SlideTemplate</Template>
  <TotalTime>2838</TotalTime>
  <Words>1073</Words>
  <Application>Microsoft Office PowerPoint</Application>
  <PresentationFormat>Custom</PresentationFormat>
  <Paragraphs>156</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COA_Template_08-27-2015CR</vt:lpstr>
      <vt:lpstr>COPA Pharmacy &amp; PBM Updates</vt:lpstr>
      <vt:lpstr>Oral’s Drug Revenue Facts</vt:lpstr>
      <vt:lpstr>Orals vs IV drug FDA approvals by year</vt:lpstr>
      <vt:lpstr>COPA Board</vt:lpstr>
      <vt:lpstr>COPA Website &amp; Becoming a Member</vt:lpstr>
      <vt:lpstr>CVS/Caremark Update</vt:lpstr>
      <vt:lpstr>PBM Trolling Template Letter </vt:lpstr>
      <vt:lpstr>HIPAA Privacy Complaint Form</vt:lpstr>
      <vt:lpstr>Template Letter Regarding Egregious PBM Conduct</vt:lpstr>
      <vt:lpstr> Express Scripts Update</vt:lpstr>
      <vt:lpstr> Express Scripts Update</vt:lpstr>
      <vt:lpstr>Member Resources</vt:lpstr>
      <vt:lpstr>DIR Fees Update</vt:lpstr>
      <vt:lpstr>Ohio Amendment Being Introduced</vt:lpstr>
      <vt:lpstr>Patient Stories and Assistance</vt:lpstr>
      <vt:lpstr>https://www.communityoncology.org/home/studies/</vt:lpstr>
      <vt:lpstr>Trinity Data Study</vt:lpstr>
      <vt:lpstr>ACHC Accreditation</vt:lpstr>
      <vt:lpstr>ACHC Online Tools at www.coapharmacy.com</vt:lpstr>
      <vt:lpstr>ACHC Accreditation Online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Infusion Trends</vt:lpstr>
      <vt:lpstr>2018 Community Oncology Conference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Ferreyros</dc:creator>
  <cp:lastModifiedBy>dave dillahunt</cp:lastModifiedBy>
  <cp:revision>179</cp:revision>
  <cp:lastPrinted>2017-07-26T20:44:24Z</cp:lastPrinted>
  <dcterms:created xsi:type="dcterms:W3CDTF">2017-03-09T23:03:57Z</dcterms:created>
  <dcterms:modified xsi:type="dcterms:W3CDTF">2017-10-09T11:53:54Z</dcterms:modified>
</cp:coreProperties>
</file>