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56" r:id="rId2"/>
    <p:sldId id="270" r:id="rId3"/>
    <p:sldId id="275" r:id="rId4"/>
    <p:sldId id="276" r:id="rId5"/>
    <p:sldId id="277" r:id="rId6"/>
    <p:sldId id="260" r:id="rId7"/>
    <p:sldId id="257" r:id="rId8"/>
    <p:sldId id="258" r:id="rId9"/>
    <p:sldId id="259" r:id="rId10"/>
    <p:sldId id="269" r:id="rId11"/>
    <p:sldId id="266" r:id="rId12"/>
    <p:sldId id="263" r:id="rId13"/>
    <p:sldId id="26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60" autoAdjust="0"/>
    <p:restoredTop sz="94660" autoAdjust="0"/>
  </p:normalViewPr>
  <p:slideViewPr>
    <p:cSldViewPr snapToGrid="0">
      <p:cViewPr>
        <p:scale>
          <a:sx n="106" d="100"/>
          <a:sy n="106" d="100"/>
        </p:scale>
        <p:origin x="1220" y="7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624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7B9D9-A226-41EC-84FA-0EF79875FC10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EF5E3-5551-40CD-ABB0-7760F9D463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3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9413" y="682625"/>
            <a:ext cx="6100762" cy="34321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successful we have been</a:t>
            </a:r>
          </a:p>
          <a:p>
            <a:endParaRPr lang="en-US" dirty="0"/>
          </a:p>
          <a:p>
            <a:r>
              <a:rPr lang="en-US" dirty="0"/>
              <a:t>Large healthcare provider in the region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485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800"/>
            <a:ext cx="8001000" cy="2020456"/>
          </a:xfrm>
        </p:spPr>
        <p:txBody>
          <a:bodyPr/>
          <a:lstStyle/>
          <a:p>
            <a:r>
              <a:rPr lang="en-US" dirty="0"/>
              <a:t>Expanding Business Operations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2780145"/>
            <a:ext cx="6400800" cy="3011055"/>
          </a:xfrm>
        </p:spPr>
        <p:txBody>
          <a:bodyPr>
            <a:normAutofit/>
          </a:bodyPr>
          <a:lstStyle/>
          <a:p>
            <a:r>
              <a:rPr lang="en-US" dirty="0" smtClean="0"/>
              <a:t>Explore </a:t>
            </a:r>
            <a:r>
              <a:rPr lang="en-US" dirty="0"/>
              <a:t>New Methods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Jeff Sergent</a:t>
            </a:r>
          </a:p>
          <a:p>
            <a:r>
              <a:rPr lang="en-US" dirty="0" smtClean="0"/>
              <a:t>Marketing &amp; Business Development</a:t>
            </a:r>
          </a:p>
          <a:p>
            <a:r>
              <a:rPr lang="en-US" dirty="0" smtClean="0"/>
              <a:t>Dayton Physicians Network- Cancer Care and Urology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73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4716"/>
            <a:ext cx="8534401" cy="4694830"/>
          </a:xfrm>
        </p:spPr>
        <p:txBody>
          <a:bodyPr>
            <a:normAutofit/>
          </a:bodyPr>
          <a:lstStyle/>
          <a:p>
            <a:r>
              <a:rPr lang="en-US" sz="3100" dirty="0"/>
              <a:t>Collaborative Relationships (win/win</a:t>
            </a:r>
            <a:r>
              <a:rPr lang="en-US" sz="3100" dirty="0" smtClean="0"/>
              <a:t>)</a:t>
            </a:r>
            <a:br>
              <a:rPr lang="en-US" sz="3100" dirty="0" smtClean="0"/>
            </a:br>
            <a:r>
              <a:rPr lang="en-US" sz="3100" dirty="0">
                <a:solidFill>
                  <a:srgbClr val="000099"/>
                </a:solidFill>
              </a:rPr>
              <a:t/>
            </a:r>
            <a:br>
              <a:rPr lang="en-US" sz="3100" dirty="0">
                <a:solidFill>
                  <a:srgbClr val="000099"/>
                </a:solidFill>
              </a:rPr>
            </a:br>
            <a:r>
              <a:rPr lang="en-US" sz="3100" dirty="0">
                <a:solidFill>
                  <a:srgbClr val="000099"/>
                </a:solidFill>
              </a:rPr>
              <a:t>Increased market share </a:t>
            </a:r>
            <a:br>
              <a:rPr lang="en-US" sz="3100" dirty="0">
                <a:solidFill>
                  <a:srgbClr val="000099"/>
                </a:solidFill>
              </a:rPr>
            </a:br>
            <a:r>
              <a:rPr lang="en-US" sz="3100" dirty="0">
                <a:solidFill>
                  <a:srgbClr val="000099"/>
                </a:solidFill>
              </a:rPr>
              <a:t/>
            </a:r>
            <a:br>
              <a:rPr lang="en-US" sz="3100" dirty="0">
                <a:solidFill>
                  <a:srgbClr val="000099"/>
                </a:solidFill>
              </a:rPr>
            </a:br>
            <a:r>
              <a:rPr lang="en-US" sz="3100" dirty="0">
                <a:solidFill>
                  <a:srgbClr val="000099"/>
                </a:solidFill>
              </a:rPr>
              <a:t>Maximize patient experience</a:t>
            </a:r>
            <a:br>
              <a:rPr lang="en-US" sz="3100" dirty="0">
                <a:solidFill>
                  <a:srgbClr val="000099"/>
                </a:solidFill>
              </a:rPr>
            </a:br>
            <a:r>
              <a:rPr lang="en-US" sz="3100" dirty="0">
                <a:solidFill>
                  <a:srgbClr val="000099"/>
                </a:solidFill>
              </a:rPr>
              <a:t/>
            </a:r>
            <a:br>
              <a:rPr lang="en-US" sz="3100" dirty="0">
                <a:solidFill>
                  <a:srgbClr val="000099"/>
                </a:solidFill>
              </a:rPr>
            </a:br>
            <a:r>
              <a:rPr lang="en-US" sz="3100" dirty="0">
                <a:solidFill>
                  <a:srgbClr val="000099"/>
                </a:solidFill>
              </a:rPr>
              <a:t>Reduce out migration </a:t>
            </a:r>
            <a:r>
              <a:rPr lang="en-US" sz="3100" dirty="0"/>
              <a:t>– </a:t>
            </a:r>
            <a:r>
              <a:rPr lang="en-US" sz="2000" dirty="0"/>
              <a:t>from competition</a:t>
            </a:r>
            <a:r>
              <a:rPr lang="en-US" sz="2800" dirty="0">
                <a:solidFill>
                  <a:srgbClr val="C00000"/>
                </a:solidFill>
              </a:rPr>
              <a:t/>
            </a:r>
            <a:br>
              <a:rPr lang="en-US" sz="2800" dirty="0">
                <a:solidFill>
                  <a:srgbClr val="C00000"/>
                </a:solidFill>
              </a:rPr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flipH="1">
            <a:off x="566157" y="4756727"/>
            <a:ext cx="10794569" cy="160313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2050" name="Picture 2" descr="IP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975" y="4978401"/>
            <a:ext cx="2182626" cy="116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remier Health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38" y="5255635"/>
            <a:ext cx="310515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e University of Texas MD Anderson Cancer Cen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5116946"/>
            <a:ext cx="2352675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00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368490"/>
            <a:ext cx="8534401" cy="655092"/>
          </a:xfrm>
        </p:spPr>
        <p:txBody>
          <a:bodyPr>
            <a:normAutofit/>
          </a:bodyPr>
          <a:lstStyle/>
          <a:p>
            <a:r>
              <a:rPr lang="en-US" dirty="0" smtClean="0"/>
              <a:t>Quality Care and Innovation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1187355"/>
            <a:ext cx="10629781" cy="5410669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742950" lvl="1" indent="-285750">
              <a:buFont typeface="Courier New" pitchFamily="49" charset="0"/>
              <a:buChar char="o"/>
            </a:pPr>
            <a:r>
              <a:rPr lang="en-US" sz="2400" dirty="0">
                <a:solidFill>
                  <a:schemeClr val="bg2"/>
                </a:solidFill>
              </a:rPr>
              <a:t>CMMI Grant Funded Oncology Medical Home Practice  1 of 7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en-US" sz="2400" dirty="0" smtClean="0">
                <a:solidFill>
                  <a:schemeClr val="bg2"/>
                </a:solidFill>
              </a:rPr>
              <a:t>United </a:t>
            </a:r>
            <a:r>
              <a:rPr lang="en-US" sz="2400" dirty="0">
                <a:solidFill>
                  <a:schemeClr val="bg2"/>
                </a:solidFill>
              </a:rPr>
              <a:t>Health Care, Episode Fee Payment Program Participant  </a:t>
            </a:r>
            <a:r>
              <a:rPr lang="en-US" sz="2400" dirty="0" smtClean="0">
                <a:solidFill>
                  <a:schemeClr val="bg2"/>
                </a:solidFill>
              </a:rPr>
              <a:t>  1 </a:t>
            </a:r>
            <a:r>
              <a:rPr lang="en-US" sz="2400" dirty="0">
                <a:solidFill>
                  <a:schemeClr val="bg2"/>
                </a:solidFill>
              </a:rPr>
              <a:t>of 5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en-US" sz="2400" dirty="0" smtClean="0">
                <a:solidFill>
                  <a:schemeClr val="bg2"/>
                </a:solidFill>
              </a:rPr>
              <a:t>Anthem </a:t>
            </a:r>
            <a:r>
              <a:rPr lang="en-US" sz="2400" dirty="0">
                <a:solidFill>
                  <a:schemeClr val="bg2"/>
                </a:solidFill>
              </a:rPr>
              <a:t>Quality Care Program Participant  </a:t>
            </a:r>
            <a:r>
              <a:rPr lang="en-US" sz="2000" dirty="0">
                <a:solidFill>
                  <a:schemeClr val="tx1"/>
                </a:solidFill>
              </a:rPr>
              <a:t>large payer in market  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en-US" sz="2400" dirty="0" smtClean="0">
                <a:solidFill>
                  <a:schemeClr val="bg2"/>
                </a:solidFill>
              </a:rPr>
              <a:t>Aetna </a:t>
            </a:r>
            <a:r>
              <a:rPr lang="en-US" sz="2400" dirty="0">
                <a:solidFill>
                  <a:schemeClr val="bg2"/>
                </a:solidFill>
              </a:rPr>
              <a:t>OMH Pilot Program Participant  1 of 4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en-US" sz="2400" dirty="0" smtClean="0">
                <a:solidFill>
                  <a:schemeClr val="bg2"/>
                </a:solidFill>
              </a:rPr>
              <a:t>National </a:t>
            </a:r>
            <a:r>
              <a:rPr lang="en-US" sz="2400" dirty="0">
                <a:solidFill>
                  <a:schemeClr val="bg2"/>
                </a:solidFill>
              </a:rPr>
              <a:t>Radiation Oncology Registry Program Participant   1 of 30</a:t>
            </a:r>
          </a:p>
          <a:p>
            <a:pPr marL="742950" lvl="1" indent="-285750">
              <a:buFont typeface="Courier New" pitchFamily="49" charset="0"/>
              <a:buChar char="o"/>
            </a:pPr>
            <a:r>
              <a:rPr lang="en-US" sz="2400" dirty="0" smtClean="0">
                <a:solidFill>
                  <a:schemeClr val="bg2"/>
                </a:solidFill>
              </a:rPr>
              <a:t>CMMI </a:t>
            </a:r>
            <a:r>
              <a:rPr lang="en-US" sz="2400" dirty="0">
                <a:solidFill>
                  <a:schemeClr val="bg2"/>
                </a:solidFill>
              </a:rPr>
              <a:t>Oncology Care </a:t>
            </a:r>
            <a:r>
              <a:rPr lang="en-US" sz="2400" dirty="0" smtClean="0">
                <a:solidFill>
                  <a:schemeClr val="bg2"/>
                </a:solidFill>
              </a:rPr>
              <a:t>Model</a:t>
            </a:r>
          </a:p>
          <a:p>
            <a:pPr lvl="1"/>
            <a:r>
              <a:rPr lang="en-US" dirty="0" smtClean="0">
                <a:solidFill>
                  <a:schemeClr val="bg2"/>
                </a:solidFill>
              </a:rPr>
              <a:t>Creates: additional revenues, access to patients, shared savings &amp; patient management </a:t>
            </a:r>
          </a:p>
          <a:p>
            <a:pPr lvl="1"/>
            <a:endParaRPr lang="en-US" dirty="0">
              <a:solidFill>
                <a:schemeClr val="bg2"/>
              </a:solidFill>
            </a:endParaRPr>
          </a:p>
          <a:p>
            <a:pPr lvl="1"/>
            <a:r>
              <a:rPr lang="en-US" dirty="0" smtClean="0">
                <a:solidFill>
                  <a:schemeClr val="bg2"/>
                </a:solidFill>
              </a:rPr>
              <a:t>Prepares for: Value base health care and payer models “learn how they work”</a:t>
            </a:r>
            <a:endParaRPr lang="en-US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48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5172501"/>
            <a:ext cx="8534400" cy="821898"/>
          </a:xfrm>
        </p:spPr>
        <p:txBody>
          <a:bodyPr/>
          <a:lstStyle/>
          <a:p>
            <a:r>
              <a:rPr lang="en-US" dirty="0" smtClean="0"/>
              <a:t>Clinical Research Center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7" y="245659"/>
            <a:ext cx="6578222" cy="379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173" y="1009935"/>
            <a:ext cx="6400802" cy="406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56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491319"/>
            <a:ext cx="8534401" cy="627797"/>
          </a:xfrm>
        </p:spPr>
        <p:txBody>
          <a:bodyPr>
            <a:normAutofit fontScale="90000"/>
          </a:bodyPr>
          <a:lstStyle/>
          <a:p>
            <a:r>
              <a:rPr lang="en-US" dirty="0"/>
              <a:t>Clinical Research Center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1665027"/>
            <a:ext cx="8534400" cy="4329373"/>
          </a:xfrm>
        </p:spPr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200" dirty="0"/>
              <a:t>Offers patients the opportunity to participate in late-breaking research close to home.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200" dirty="0"/>
              <a:t>Helps to foster a culture of innovation within the practice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3200" dirty="0"/>
              <a:t>Fosters relationships with industry, which may aid in shaping the drug channel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56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1471" y="961717"/>
            <a:ext cx="3882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en-US" kern="0" dirty="0"/>
              <a:t>Multi-Specialty Group Practice</a:t>
            </a:r>
          </a:p>
        </p:txBody>
      </p:sp>
      <p:sp>
        <p:nvSpPr>
          <p:cNvPr id="3" name="Title 2"/>
          <p:cNvSpPr txBox="1">
            <a:spLocks/>
          </p:cNvSpPr>
          <p:nvPr/>
        </p:nvSpPr>
        <p:spPr>
          <a:xfrm>
            <a:off x="406402" y="126275"/>
            <a:ext cx="11112500" cy="609600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600" dirty="0">
                <a:solidFill>
                  <a:schemeClr val="bg1"/>
                </a:solidFill>
              </a:rPr>
              <a:t>2016 Company Profile </a:t>
            </a:r>
          </a:p>
        </p:txBody>
      </p:sp>
      <p:sp>
        <p:nvSpPr>
          <p:cNvPr id="4" name="Rectangle 3"/>
          <p:cNvSpPr/>
          <p:nvPr/>
        </p:nvSpPr>
        <p:spPr>
          <a:xfrm>
            <a:off x="431471" y="1447802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kern="0" dirty="0"/>
              <a:t>14 Practice Locations:  </a:t>
            </a:r>
          </a:p>
          <a:p>
            <a:pPr marL="640080" lvl="1" indent="-285750">
              <a:buFont typeface="Courier New" pitchFamily="49" charset="0"/>
              <a:buChar char="o"/>
              <a:defRPr/>
            </a:pPr>
            <a:r>
              <a:rPr lang="en-US" kern="0" dirty="0"/>
              <a:t>4 Urology offices </a:t>
            </a:r>
          </a:p>
          <a:p>
            <a:pPr marL="640080" lvl="1" indent="-285750">
              <a:buFont typeface="Courier New" pitchFamily="49" charset="0"/>
              <a:buChar char="o"/>
              <a:defRPr/>
            </a:pPr>
            <a:r>
              <a:rPr lang="en-US" kern="0" dirty="0"/>
              <a:t>1 Radiation Oncology office </a:t>
            </a:r>
          </a:p>
          <a:p>
            <a:pPr marL="640080" lvl="1" indent="-285750">
              <a:buFont typeface="Courier New" pitchFamily="49" charset="0"/>
              <a:buChar char="o"/>
              <a:defRPr/>
            </a:pPr>
            <a:r>
              <a:rPr lang="en-US" kern="0" dirty="0"/>
              <a:t>1 Medical Oncology Offices </a:t>
            </a:r>
          </a:p>
          <a:p>
            <a:pPr marL="640080" lvl="1" indent="-285750">
              <a:buFont typeface="Courier New" pitchFamily="49" charset="0"/>
              <a:buChar char="o"/>
              <a:defRPr/>
            </a:pPr>
            <a:r>
              <a:rPr lang="en-US" kern="0" dirty="0"/>
              <a:t>1 Pathology Office</a:t>
            </a:r>
          </a:p>
          <a:p>
            <a:pPr marL="651510" lvl="1" indent="-285750">
              <a:buFont typeface="Courier New" pitchFamily="49" charset="0"/>
              <a:buChar char="o"/>
              <a:defRPr/>
            </a:pPr>
            <a:r>
              <a:rPr lang="en-US" kern="0" dirty="0"/>
              <a:t>1 Business Office </a:t>
            </a:r>
          </a:p>
          <a:p>
            <a:pPr marL="651510" lvl="1" indent="-285750">
              <a:buFont typeface="Courier New" pitchFamily="49" charset="0"/>
              <a:buChar char="o"/>
              <a:defRPr/>
            </a:pPr>
            <a:r>
              <a:rPr lang="en-US" kern="0" dirty="0"/>
              <a:t>6 Comprehensive Cancer Centers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447305" y="3972121"/>
            <a:ext cx="6096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en-US" kern="0" dirty="0"/>
              <a:t> 45 Physicians and Mid Level Providers</a:t>
            </a: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en-US" kern="0" dirty="0"/>
              <a:t> 325 Employees </a:t>
            </a:r>
          </a:p>
          <a:p>
            <a:pPr marL="365760" indent="-365760">
              <a:spcBef>
                <a:spcPts val="900"/>
              </a:spcBef>
              <a:buFont typeface="Arial" pitchFamily="34" charset="0"/>
              <a:buChar char="•"/>
              <a:defRPr/>
            </a:pPr>
            <a:r>
              <a:rPr lang="en-US" kern="0" dirty="0"/>
              <a:t>35,769   Individual Patients</a:t>
            </a:r>
          </a:p>
          <a:p>
            <a:pPr marL="365760" indent="-365760">
              <a:spcBef>
                <a:spcPts val="900"/>
              </a:spcBef>
              <a:buFont typeface="Arial" pitchFamily="34" charset="0"/>
              <a:buChar char="•"/>
              <a:defRPr/>
            </a:pPr>
            <a:r>
              <a:rPr lang="en-US" kern="0" dirty="0"/>
              <a:t>229,842 Patient Visits</a:t>
            </a:r>
          </a:p>
          <a:p>
            <a:pPr marL="365760" indent="-365760">
              <a:spcBef>
                <a:spcPts val="900"/>
              </a:spcBef>
              <a:buFont typeface="Arial" pitchFamily="34" charset="0"/>
              <a:buChar char="•"/>
              <a:defRPr/>
            </a:pPr>
            <a:r>
              <a:rPr lang="en-US" kern="0" dirty="0"/>
              <a:t>457,272 Phone Calls</a:t>
            </a:r>
          </a:p>
        </p:txBody>
      </p:sp>
      <p:sp>
        <p:nvSpPr>
          <p:cNvPr id="6" name="_s163851"/>
          <p:cNvSpPr>
            <a:spLocks noChangeArrowheads="1"/>
          </p:cNvSpPr>
          <p:nvPr/>
        </p:nvSpPr>
        <p:spPr bwMode="auto">
          <a:xfrm>
            <a:off x="9603344" y="2931249"/>
            <a:ext cx="1271665" cy="918106"/>
          </a:xfrm>
          <a:prstGeom prst="ellipse">
            <a:avLst/>
          </a:prstGeom>
          <a:solidFill>
            <a:srgbClr val="CCCCFF"/>
          </a:solidFill>
          <a:ln w="12700">
            <a:solidFill>
              <a:schemeClr val="accent2">
                <a:lumMod val="50000"/>
              </a:schemeClr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en-US" sz="1200" b="1" dirty="0">
                <a:solidFill>
                  <a:srgbClr val="001817"/>
                </a:solidFill>
                <a:cs typeface="Arial" charset="0"/>
              </a:rPr>
              <a:t>Hem/Onc</a:t>
            </a:r>
          </a:p>
        </p:txBody>
      </p:sp>
      <p:sp>
        <p:nvSpPr>
          <p:cNvPr id="11" name="_s163849"/>
          <p:cNvSpPr>
            <a:spLocks noChangeArrowheads="1"/>
          </p:cNvSpPr>
          <p:nvPr/>
        </p:nvSpPr>
        <p:spPr bwMode="auto">
          <a:xfrm>
            <a:off x="5987946" y="2925138"/>
            <a:ext cx="1271665" cy="918106"/>
          </a:xfrm>
          <a:prstGeom prst="ellipse">
            <a:avLst/>
          </a:prstGeom>
          <a:solidFill>
            <a:srgbClr val="6699FF"/>
          </a:solidFill>
          <a:ln w="12700">
            <a:solidFill>
              <a:srgbClr val="2F04E6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en-US" sz="1200" b="1" dirty="0">
                <a:solidFill>
                  <a:srgbClr val="001817"/>
                </a:solidFill>
                <a:cs typeface="Arial" charset="0"/>
              </a:rPr>
              <a:t>Radiation</a:t>
            </a:r>
          </a:p>
        </p:txBody>
      </p:sp>
      <p:sp>
        <p:nvSpPr>
          <p:cNvPr id="17" name="_s163854"/>
          <p:cNvSpPr>
            <a:spLocks noChangeShapeType="1"/>
          </p:cNvSpPr>
          <p:nvPr/>
        </p:nvSpPr>
        <p:spPr bwMode="auto">
          <a:xfrm flipV="1">
            <a:off x="9044028" y="3367826"/>
            <a:ext cx="559315" cy="4403"/>
          </a:xfrm>
          <a:prstGeom prst="line">
            <a:avLst/>
          </a:prstGeom>
          <a:noFill/>
          <a:ln w="28575">
            <a:solidFill>
              <a:srgbClr val="54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32" name="_s163853"/>
          <p:cNvSpPr>
            <a:spLocks noChangeArrowheads="1"/>
          </p:cNvSpPr>
          <p:nvPr/>
        </p:nvSpPr>
        <p:spPr bwMode="auto">
          <a:xfrm>
            <a:off x="6499025" y="1977070"/>
            <a:ext cx="1271665" cy="918106"/>
          </a:xfrm>
          <a:prstGeom prst="ellipse">
            <a:avLst/>
          </a:prstGeom>
          <a:solidFill>
            <a:srgbClr val="66FF33"/>
          </a:solidFill>
          <a:ln w="12700">
            <a:solidFill>
              <a:srgbClr val="008000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/>
            <a:r>
              <a:rPr lang="en-US" sz="1200" b="1" dirty="0">
                <a:solidFill>
                  <a:schemeClr val="bg1"/>
                </a:solidFill>
                <a:cs typeface="Arial" charset="0"/>
              </a:rPr>
              <a:t>Urology</a:t>
            </a:r>
          </a:p>
        </p:txBody>
      </p:sp>
      <p:sp>
        <p:nvSpPr>
          <p:cNvPr id="33" name="_s163853"/>
          <p:cNvSpPr>
            <a:spLocks noChangeArrowheads="1"/>
          </p:cNvSpPr>
          <p:nvPr/>
        </p:nvSpPr>
        <p:spPr bwMode="auto">
          <a:xfrm>
            <a:off x="9198309" y="3923621"/>
            <a:ext cx="1271665" cy="918106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CC00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/>
            <a:r>
              <a:rPr lang="en-US" sz="1200" b="1" dirty="0">
                <a:solidFill>
                  <a:schemeClr val="bg1"/>
                </a:solidFill>
                <a:cs typeface="Arial" charset="0"/>
              </a:rPr>
              <a:t>Imaging</a:t>
            </a:r>
          </a:p>
        </p:txBody>
      </p:sp>
      <p:sp>
        <p:nvSpPr>
          <p:cNvPr id="34" name="_s163853"/>
          <p:cNvSpPr>
            <a:spLocks noChangeArrowheads="1"/>
          </p:cNvSpPr>
          <p:nvPr/>
        </p:nvSpPr>
        <p:spPr bwMode="auto">
          <a:xfrm>
            <a:off x="7811789" y="4255187"/>
            <a:ext cx="1271665" cy="918106"/>
          </a:xfrm>
          <a:prstGeom prst="ellipse">
            <a:avLst/>
          </a:prstGeom>
          <a:solidFill>
            <a:srgbClr val="A65DB7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/>
            <a:r>
              <a:rPr lang="en-US" sz="1200" b="1" dirty="0">
                <a:cs typeface="Arial" charset="0"/>
              </a:rPr>
              <a:t>Pathology</a:t>
            </a:r>
          </a:p>
        </p:txBody>
      </p:sp>
      <p:sp>
        <p:nvSpPr>
          <p:cNvPr id="35" name="_s163853"/>
          <p:cNvSpPr>
            <a:spLocks noChangeArrowheads="1"/>
          </p:cNvSpPr>
          <p:nvPr/>
        </p:nvSpPr>
        <p:spPr bwMode="auto">
          <a:xfrm>
            <a:off x="7798225" y="2966222"/>
            <a:ext cx="1271665" cy="918106"/>
          </a:xfrm>
          <a:prstGeom prst="ellipse">
            <a:avLst/>
          </a:prstGeom>
          <a:solidFill>
            <a:schemeClr val="tx1"/>
          </a:solidFill>
          <a:ln w="57150">
            <a:solidFill>
              <a:srgbClr val="146FF6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/>
            <a:r>
              <a:rPr lang="en-US" sz="1200" b="1" dirty="0">
                <a:solidFill>
                  <a:schemeClr val="bg1"/>
                </a:solidFill>
                <a:cs typeface="Arial" charset="0"/>
              </a:rPr>
              <a:t>Dayton </a:t>
            </a:r>
          </a:p>
          <a:p>
            <a:pPr algn="ctr" eaLnBrk="0" hangingPunct="0"/>
            <a:r>
              <a:rPr lang="en-US" sz="1200" b="1" dirty="0">
                <a:solidFill>
                  <a:schemeClr val="bg1"/>
                </a:solidFill>
                <a:cs typeface="Arial" charset="0"/>
              </a:rPr>
              <a:t>Physicians</a:t>
            </a:r>
          </a:p>
          <a:p>
            <a:pPr algn="ctr" eaLnBrk="0" hangingPunct="0"/>
            <a:r>
              <a:rPr lang="en-US" sz="1200" b="1" dirty="0">
                <a:solidFill>
                  <a:schemeClr val="bg1"/>
                </a:solidFill>
                <a:cs typeface="Arial" charset="0"/>
              </a:rPr>
              <a:t>Network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597" y="5911114"/>
            <a:ext cx="3969372" cy="776279"/>
          </a:xfrm>
          <a:prstGeom prst="rect">
            <a:avLst/>
          </a:prstGeom>
        </p:spPr>
      </p:pic>
      <p:sp>
        <p:nvSpPr>
          <p:cNvPr id="19" name="_s163849"/>
          <p:cNvSpPr>
            <a:spLocks noChangeArrowheads="1"/>
          </p:cNvSpPr>
          <p:nvPr/>
        </p:nvSpPr>
        <p:spPr bwMode="auto">
          <a:xfrm>
            <a:off x="6511649" y="3903929"/>
            <a:ext cx="1271665" cy="918106"/>
          </a:xfrm>
          <a:prstGeom prst="ellipse">
            <a:avLst/>
          </a:prstGeom>
          <a:solidFill>
            <a:srgbClr val="FFCC99"/>
          </a:solidFill>
          <a:ln w="12700">
            <a:solidFill>
              <a:srgbClr val="2F04E6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en-US" sz="1200" b="1" dirty="0">
                <a:solidFill>
                  <a:srgbClr val="001817"/>
                </a:solidFill>
                <a:cs typeface="Arial" charset="0"/>
              </a:rPr>
              <a:t>Pharmacy</a:t>
            </a:r>
          </a:p>
        </p:txBody>
      </p:sp>
      <p:sp>
        <p:nvSpPr>
          <p:cNvPr id="20" name="_s163853"/>
          <p:cNvSpPr>
            <a:spLocks noChangeArrowheads="1"/>
          </p:cNvSpPr>
          <p:nvPr/>
        </p:nvSpPr>
        <p:spPr bwMode="auto">
          <a:xfrm>
            <a:off x="9048550" y="2055799"/>
            <a:ext cx="1271665" cy="918106"/>
          </a:xfrm>
          <a:prstGeom prst="ellipse">
            <a:avLst/>
          </a:prstGeom>
          <a:solidFill>
            <a:srgbClr val="FFCCFF"/>
          </a:solidFill>
          <a:ln w="12700">
            <a:solidFill>
              <a:srgbClr val="FFCC00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/>
            <a:r>
              <a:rPr lang="en-US" sz="1200" b="1" dirty="0">
                <a:solidFill>
                  <a:schemeClr val="bg1"/>
                </a:solidFill>
                <a:cs typeface="Arial" charset="0"/>
              </a:rPr>
              <a:t>Clinical</a:t>
            </a:r>
          </a:p>
          <a:p>
            <a:pPr algn="ctr" eaLnBrk="0" hangingPunct="0"/>
            <a:r>
              <a:rPr lang="en-US" sz="1200" b="1" dirty="0">
                <a:solidFill>
                  <a:schemeClr val="bg1"/>
                </a:solidFill>
                <a:cs typeface="Arial" charset="0"/>
              </a:rPr>
              <a:t> Research</a:t>
            </a:r>
          </a:p>
        </p:txBody>
      </p:sp>
      <p:sp>
        <p:nvSpPr>
          <p:cNvPr id="21" name="_s163851"/>
          <p:cNvSpPr>
            <a:spLocks noChangeArrowheads="1"/>
          </p:cNvSpPr>
          <p:nvPr/>
        </p:nvSpPr>
        <p:spPr bwMode="auto">
          <a:xfrm>
            <a:off x="7786725" y="1691609"/>
            <a:ext cx="1271665" cy="9181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/>
            <a:r>
              <a:rPr lang="en-US" sz="1200" b="1" dirty="0">
                <a:solidFill>
                  <a:srgbClr val="001817"/>
                </a:solidFill>
                <a:cs typeface="Arial" charset="0"/>
              </a:rPr>
              <a:t>Advanced</a:t>
            </a:r>
          </a:p>
          <a:p>
            <a:pPr algn="ctr"/>
            <a:r>
              <a:rPr lang="en-US" sz="1200" b="1" dirty="0">
                <a:solidFill>
                  <a:srgbClr val="001817"/>
                </a:solidFill>
                <a:cs typeface="Arial" charset="0"/>
              </a:rPr>
              <a:t>Prostate</a:t>
            </a:r>
          </a:p>
          <a:p>
            <a:pPr algn="ctr"/>
            <a:r>
              <a:rPr lang="en-US" sz="1200" b="1" dirty="0">
                <a:solidFill>
                  <a:srgbClr val="001817"/>
                </a:solidFill>
                <a:cs typeface="Arial" charset="0"/>
              </a:rPr>
              <a:t>Cancer</a:t>
            </a:r>
          </a:p>
          <a:p>
            <a:pPr algn="ctr"/>
            <a:r>
              <a:rPr lang="en-US" sz="1200" b="1" dirty="0">
                <a:solidFill>
                  <a:srgbClr val="001817"/>
                </a:solidFill>
                <a:cs typeface="Arial" charset="0"/>
              </a:rPr>
              <a:t>Clinic</a:t>
            </a:r>
          </a:p>
        </p:txBody>
      </p:sp>
      <p:sp>
        <p:nvSpPr>
          <p:cNvPr id="24" name="_s163854"/>
          <p:cNvSpPr>
            <a:spLocks noChangeShapeType="1"/>
          </p:cNvSpPr>
          <p:nvPr/>
        </p:nvSpPr>
        <p:spPr bwMode="auto">
          <a:xfrm flipH="1" flipV="1">
            <a:off x="8436008" y="3923047"/>
            <a:ext cx="0" cy="353436"/>
          </a:xfrm>
          <a:prstGeom prst="line">
            <a:avLst/>
          </a:prstGeom>
          <a:noFill/>
          <a:ln w="28575">
            <a:solidFill>
              <a:srgbClr val="54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27" name="_s163854"/>
          <p:cNvSpPr>
            <a:spLocks noChangeShapeType="1"/>
          </p:cNvSpPr>
          <p:nvPr/>
        </p:nvSpPr>
        <p:spPr bwMode="auto">
          <a:xfrm flipV="1">
            <a:off x="7259611" y="3320901"/>
            <a:ext cx="559315" cy="4403"/>
          </a:xfrm>
          <a:prstGeom prst="line">
            <a:avLst/>
          </a:prstGeom>
          <a:noFill/>
          <a:ln w="28575">
            <a:solidFill>
              <a:srgbClr val="54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28" name="_s163854"/>
          <p:cNvSpPr>
            <a:spLocks noChangeShapeType="1"/>
          </p:cNvSpPr>
          <p:nvPr/>
        </p:nvSpPr>
        <p:spPr bwMode="auto">
          <a:xfrm flipH="1" flipV="1">
            <a:off x="8426630" y="2639518"/>
            <a:ext cx="1" cy="300477"/>
          </a:xfrm>
          <a:prstGeom prst="line">
            <a:avLst/>
          </a:prstGeom>
          <a:noFill/>
          <a:ln w="28575">
            <a:solidFill>
              <a:srgbClr val="54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29" name="_s163854"/>
          <p:cNvSpPr>
            <a:spLocks noChangeShapeType="1"/>
          </p:cNvSpPr>
          <p:nvPr/>
        </p:nvSpPr>
        <p:spPr bwMode="auto">
          <a:xfrm flipV="1">
            <a:off x="7564479" y="3757688"/>
            <a:ext cx="359523" cy="276368"/>
          </a:xfrm>
          <a:prstGeom prst="line">
            <a:avLst/>
          </a:prstGeom>
          <a:noFill/>
          <a:ln w="28575">
            <a:solidFill>
              <a:srgbClr val="54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30" name="_s163854"/>
          <p:cNvSpPr>
            <a:spLocks noChangeShapeType="1"/>
          </p:cNvSpPr>
          <p:nvPr/>
        </p:nvSpPr>
        <p:spPr bwMode="auto">
          <a:xfrm flipV="1">
            <a:off x="8857996" y="2813124"/>
            <a:ext cx="313981" cy="248767"/>
          </a:xfrm>
          <a:prstGeom prst="line">
            <a:avLst/>
          </a:prstGeom>
          <a:noFill/>
          <a:ln w="28575">
            <a:solidFill>
              <a:srgbClr val="54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31" name="_s163854"/>
          <p:cNvSpPr>
            <a:spLocks noChangeShapeType="1"/>
          </p:cNvSpPr>
          <p:nvPr/>
        </p:nvSpPr>
        <p:spPr bwMode="auto">
          <a:xfrm flipH="1" flipV="1">
            <a:off x="8945176" y="3720846"/>
            <a:ext cx="503625" cy="313210"/>
          </a:xfrm>
          <a:prstGeom prst="line">
            <a:avLst/>
          </a:prstGeom>
          <a:noFill/>
          <a:ln w="28575">
            <a:solidFill>
              <a:srgbClr val="54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dirty="0"/>
          </a:p>
        </p:txBody>
      </p:sp>
      <p:sp>
        <p:nvSpPr>
          <p:cNvPr id="38" name="_s163854"/>
          <p:cNvSpPr>
            <a:spLocks noChangeShapeType="1"/>
          </p:cNvSpPr>
          <p:nvPr/>
        </p:nvSpPr>
        <p:spPr bwMode="auto">
          <a:xfrm flipH="1" flipV="1">
            <a:off x="7578286" y="2759794"/>
            <a:ext cx="426149" cy="303529"/>
          </a:xfrm>
          <a:prstGeom prst="line">
            <a:avLst/>
          </a:prstGeom>
          <a:noFill/>
          <a:ln w="28575">
            <a:solidFill>
              <a:srgbClr val="54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9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Radiation Oncology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358900"/>
            <a:ext cx="5943600" cy="39624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1" y="2209799"/>
            <a:ext cx="4885315" cy="3664528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300" dirty="0" smtClean="0"/>
              <a:t>7 Linear Accelerator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300" dirty="0" smtClean="0"/>
              <a:t>4 High Dose Rate(HDR) Brachytherapy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300" dirty="0" smtClean="0"/>
              <a:t>2 Positron Emission Tomography (PET)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300" dirty="0" smtClean="0"/>
              <a:t>5 Computerize Tomography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7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218" y="685800"/>
            <a:ext cx="4553527" cy="792018"/>
          </a:xfrm>
        </p:spPr>
        <p:txBody>
          <a:bodyPr>
            <a:noAutofit/>
          </a:bodyPr>
          <a:lstStyle/>
          <a:p>
            <a:r>
              <a:rPr lang="en-US" sz="4400" dirty="0" smtClean="0"/>
              <a:t>Urology and Robotics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140" y="378689"/>
            <a:ext cx="5335733" cy="355715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2509" y="1459345"/>
            <a:ext cx="4987636" cy="258310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General Urology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Surgery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Kidney Stones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MR/US Fusion Guided Biopsy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UROLIFT –Benign Prostatic Hyperplasia (BPH)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098" name="Picture 2" descr="Urolif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40" y="4547598"/>
            <a:ext cx="3963841" cy="222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ronav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155" y="4739793"/>
            <a:ext cx="6706754" cy="167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142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699655"/>
          </a:xfrm>
        </p:spPr>
        <p:txBody>
          <a:bodyPr>
            <a:noAutofit/>
          </a:bodyPr>
          <a:lstStyle/>
          <a:p>
            <a:r>
              <a:rPr lang="en-US" sz="4400" dirty="0" smtClean="0"/>
              <a:t>Pathology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1674891"/>
            <a:ext cx="4901776" cy="485265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Bone Marrow &amp; Prostate biopsy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Direct contact to Pathologist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Quicker turnaround time on specimen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0" y="550890"/>
            <a:ext cx="5920509" cy="5129474"/>
          </a:xfrm>
        </p:spPr>
      </p:pic>
    </p:spTree>
    <p:extLst>
      <p:ext uri="{BB962C8B-B14F-4D97-AF65-F5344CB8AC3E}">
        <p14:creationId xmlns:p14="http://schemas.microsoft.com/office/powerpoint/2010/main" val="2653931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477673"/>
            <a:ext cx="6019800" cy="627796"/>
          </a:xfrm>
        </p:spPr>
        <p:txBody>
          <a:bodyPr>
            <a:normAutofit/>
          </a:bodyPr>
          <a:lstStyle/>
          <a:p>
            <a:r>
              <a:rPr lang="en-US" dirty="0" smtClean="0"/>
              <a:t>Radiology- Imaging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r="2153"/>
          <a:stretch>
            <a:fillRect/>
          </a:stretch>
        </p:blipFill>
        <p:spPr>
          <a:xfrm>
            <a:off x="614149" y="392033"/>
            <a:ext cx="3655837" cy="509436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1433016"/>
            <a:ext cx="6021388" cy="3392984"/>
          </a:xfrm>
          <a:solidFill>
            <a:schemeClr val="tx1">
              <a:lumMod val="95000"/>
            </a:schemeClr>
          </a:solidFill>
        </p:spPr>
        <p:txBody>
          <a:bodyPr>
            <a:normAutofit/>
          </a:bodyPr>
          <a:lstStyle/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2400" dirty="0" smtClean="0"/>
              <a:t>Computerize </a:t>
            </a:r>
            <a:r>
              <a:rPr lang="en-US" sz="2400" dirty="0"/>
              <a:t>Tomography (CT)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2400" dirty="0"/>
              <a:t>Magnetic Resonance Imaging (MRI)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2400" dirty="0"/>
              <a:t>Positron Emission Tomography (PET)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2400" dirty="0"/>
              <a:t>Ultrasound (US)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2400" dirty="0"/>
              <a:t>Dual Energy X-ray Absorptiometry </a:t>
            </a:r>
            <a:r>
              <a:rPr lang="en-US" sz="2400" dirty="0" smtClean="0"/>
              <a:t>(DEXA 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5351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97708"/>
            <a:ext cx="7127318" cy="70433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“Come Home” after Hours Care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3" y="1000898"/>
            <a:ext cx="4124626" cy="382510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2016 Totals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Office Visits 627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Labs 107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Injections 166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Treatments 428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New Patient Consults 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Acute Care 2,114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Call Volume 4,805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ER Diversion 549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0" b="11420"/>
          <a:stretch>
            <a:fillRect/>
          </a:stretch>
        </p:blipFill>
        <p:spPr>
          <a:xfrm>
            <a:off x="222894" y="185352"/>
            <a:ext cx="3409992" cy="5226909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509" y="916693"/>
            <a:ext cx="2188269" cy="534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128" y="4935236"/>
            <a:ext cx="29432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20" y="5721693"/>
            <a:ext cx="16668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060" y="5721693"/>
            <a:ext cx="16668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943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7674" y="175491"/>
            <a:ext cx="5809672" cy="554182"/>
          </a:xfrm>
        </p:spPr>
        <p:txBody>
          <a:bodyPr/>
          <a:lstStyle/>
          <a:p>
            <a:r>
              <a:rPr lang="en-US" dirty="0" smtClean="0"/>
              <a:t>Pharmacy Services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9" b="11019"/>
          <a:stretch>
            <a:fillRect/>
          </a:stretch>
        </p:blipFill>
        <p:spPr>
          <a:xfrm>
            <a:off x="199454" y="157019"/>
            <a:ext cx="2823628" cy="470130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15855" y="1145310"/>
            <a:ext cx="6086763" cy="4430737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Allows patients to gain rapid and convenient access to </a:t>
            </a:r>
            <a:r>
              <a:rPr lang="en-US" dirty="0" smtClean="0"/>
              <a:t>a robust </a:t>
            </a:r>
            <a:r>
              <a:rPr lang="en-US" dirty="0"/>
              <a:t>suite of pharmacy products</a:t>
            </a:r>
            <a:r>
              <a:rPr lang="en-US" dirty="0" smtClean="0"/>
              <a:t>.</a:t>
            </a:r>
          </a:p>
          <a:p>
            <a:pPr lvl="0"/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Provides patients with a patient-centered clinical program focused on optimizing outcomes through patient education, medication adherence, and toxicity management</a:t>
            </a:r>
            <a:r>
              <a:rPr lang="en-US" dirty="0" smtClean="0"/>
              <a:t>.</a:t>
            </a:r>
          </a:p>
          <a:p>
            <a:pPr lvl="0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Allows practice to provide longitudinal care to patients, thereby enabling a more comprehensive approach to care.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303" y="2770909"/>
            <a:ext cx="2598227" cy="401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4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8436" y="494270"/>
            <a:ext cx="5107709" cy="716692"/>
          </a:xfrm>
        </p:spPr>
        <p:txBody>
          <a:bodyPr/>
          <a:lstStyle/>
          <a:p>
            <a:pPr algn="ctr"/>
            <a:r>
              <a:rPr lang="en-US" dirty="0" smtClean="0"/>
              <a:t>Accreditations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0" b="14480"/>
          <a:stretch>
            <a:fillRect/>
          </a:stretch>
        </p:blipFill>
        <p:spPr>
          <a:xfrm>
            <a:off x="185448" y="110836"/>
            <a:ext cx="3280974" cy="4572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99345" y="1810327"/>
            <a:ext cx="7035239" cy="3029528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b="1" dirty="0" smtClean="0"/>
              <a:t>Commission on Cancer </a:t>
            </a:r>
            <a:r>
              <a:rPr lang="en-US" sz="2100" dirty="0" smtClean="0"/>
              <a:t>(</a:t>
            </a:r>
            <a:r>
              <a:rPr lang="en-US" sz="2100" dirty="0" err="1" smtClean="0"/>
              <a:t>CoC</a:t>
            </a:r>
            <a:r>
              <a:rPr lang="en-US" sz="2100" dirty="0" smtClean="0"/>
              <a:t>) Oncology Medical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b="1" dirty="0" smtClean="0"/>
              <a:t>National Committee for Quality Assurance </a:t>
            </a:r>
            <a:r>
              <a:rPr lang="en-US" sz="2100" dirty="0" smtClean="0"/>
              <a:t>(NCQA) Oncology Medical Home &amp; Patient-Centered Specialty Practice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b="1" dirty="0" smtClean="0"/>
              <a:t>Accreditation Commission for Health Care </a:t>
            </a:r>
            <a:r>
              <a:rPr lang="en-US" sz="2100" dirty="0" smtClean="0"/>
              <a:t>(ACHC) Specialty Pharmacy Services</a:t>
            </a:r>
            <a:endParaRPr lang="en-US" sz="2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b="1" dirty="0" smtClean="0"/>
              <a:t>American Society of Radiation Oncology </a:t>
            </a:r>
            <a:r>
              <a:rPr lang="en-US" sz="2100" dirty="0" smtClean="0"/>
              <a:t>(ASTRO)- Accreditation Program Of Excellence (</a:t>
            </a:r>
            <a:r>
              <a:rPr lang="en-US" sz="2100" dirty="0" err="1" smtClean="0"/>
              <a:t>APEx</a:t>
            </a:r>
            <a:r>
              <a:rPr lang="en-US" sz="21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b="1" dirty="0" smtClean="0"/>
              <a:t>American College of Radiology </a:t>
            </a:r>
            <a:r>
              <a:rPr lang="en-US" sz="2100" dirty="0" smtClean="0"/>
              <a:t>(ACR) - Positron Emission Tomography (PET) &amp; Computed Tomography (CT)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74" name="Picture 2" descr="Accreditation Commision for Health Ca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723" y="5025625"/>
            <a:ext cx="1866305" cy="99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ositron Emission Tomograph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5523345"/>
            <a:ext cx="1866160" cy="99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omputed Tomograph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102" y="5025625"/>
            <a:ext cx="1765589" cy="94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NCQA Oncology Medical Hom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371" y="5639944"/>
            <a:ext cx="1647537" cy="87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NCQA Patient-Centered Specialty Practic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448" y="5603460"/>
            <a:ext cx="1715945" cy="91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ommision-On-Cancer-Accredited-On-cology-Medical-Hom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896" y="161098"/>
            <a:ext cx="3036293" cy="161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82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1579</TotalTime>
  <Words>476</Words>
  <Application>Microsoft Office PowerPoint</Application>
  <PresentationFormat>Custom</PresentationFormat>
  <Paragraphs>97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Slice</vt:lpstr>
      <vt:lpstr>Expanding Business Operations</vt:lpstr>
      <vt:lpstr>PowerPoint Presentation</vt:lpstr>
      <vt:lpstr>Radiation Oncology</vt:lpstr>
      <vt:lpstr>Urology and Robotics</vt:lpstr>
      <vt:lpstr>Pathology</vt:lpstr>
      <vt:lpstr>Radiology- Imaging</vt:lpstr>
      <vt:lpstr>“Come Home” after Hours Care</vt:lpstr>
      <vt:lpstr>Pharmacy Services</vt:lpstr>
      <vt:lpstr>Accreditations</vt:lpstr>
      <vt:lpstr>Collaborative Relationships (win/win)  Increased market share   Maximize patient experience  Reduce out migration – from competition </vt:lpstr>
      <vt:lpstr>Quality Care and Innovation </vt:lpstr>
      <vt:lpstr>Clinical Research Center</vt:lpstr>
      <vt:lpstr>Clinical Research Center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Expanding Business Operations</dc:title>
  <dc:creator>Jeff Sergent</dc:creator>
  <cp:lastModifiedBy>dave dillahunt</cp:lastModifiedBy>
  <cp:revision>80</cp:revision>
  <dcterms:created xsi:type="dcterms:W3CDTF">2017-09-14T16:05:25Z</dcterms:created>
  <dcterms:modified xsi:type="dcterms:W3CDTF">2017-10-11T14:36:06Z</dcterms:modified>
</cp:coreProperties>
</file>