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3" d="100"/>
          <a:sy n="73" d="100"/>
        </p:scale>
        <p:origin x="-164" y="-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18CD5-0419-463E-AD8A-C4DDC467E789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CF735-B4E3-4B3D-B448-B5856E9C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0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04B7B-C20C-5E48-B13E-83F212BCE1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2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0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56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398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3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778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8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7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7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3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0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7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3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9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38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036024"/>
            <a:ext cx="8534400" cy="958375"/>
          </a:xfrm>
        </p:spPr>
        <p:txBody>
          <a:bodyPr/>
          <a:lstStyle/>
          <a:p>
            <a:r>
              <a:rPr lang="en-US" dirty="0"/>
              <a:t>Advanced Prostate Cancer Care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2" y="330958"/>
            <a:ext cx="6216726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43" y="1282891"/>
            <a:ext cx="6359858" cy="367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07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5" y="1084125"/>
            <a:ext cx="4238421" cy="1697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95" y="4370308"/>
            <a:ext cx="3808126" cy="111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742" y="302230"/>
            <a:ext cx="4015022" cy="2710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6062" y="3244333"/>
            <a:ext cx="6613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609 total 30-second announcements on all 3 radio stations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954" y="159798"/>
            <a:ext cx="682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Radio Advertising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92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7" y="1752833"/>
            <a:ext cx="10058400" cy="4168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5456" y="536107"/>
            <a:ext cx="423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Save The Date</a:t>
            </a:r>
          </a:p>
        </p:txBody>
      </p:sp>
    </p:spTree>
    <p:extLst>
      <p:ext uri="{BB962C8B-B14F-4D97-AF65-F5344CB8AC3E}">
        <p14:creationId xmlns:p14="http://schemas.microsoft.com/office/powerpoint/2010/main" val="66477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210" y="465035"/>
            <a:ext cx="496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Why do we do this?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53940" y="1223912"/>
            <a:ext cx="2024380" cy="822960"/>
          </a:xfrm>
          <a:prstGeom prst="roundRect">
            <a:avLst/>
          </a:prstGeom>
          <a:solidFill>
            <a:srgbClr val="953735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Co-Branding Opportunities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64220" y="3251200"/>
            <a:ext cx="2024380" cy="13335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 to New Patients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 Engagement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67000" y="5806072"/>
            <a:ext cx="2024380" cy="822960"/>
          </a:xfrm>
          <a:prstGeom prst="roundRect">
            <a:avLst/>
          </a:prstGeom>
          <a:solidFill>
            <a:srgbClr val="953735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Value-Added Resources</a:t>
            </a:r>
          </a:p>
        </p:txBody>
      </p:sp>
      <p:sp>
        <p:nvSpPr>
          <p:cNvPr id="30" name="Alternate Process 29"/>
          <p:cNvSpPr/>
          <p:nvPr/>
        </p:nvSpPr>
        <p:spPr>
          <a:xfrm>
            <a:off x="1841500" y="3263900"/>
            <a:ext cx="1651000" cy="1219200"/>
          </a:xfrm>
          <a:prstGeom prst="flowChartAlternateProcess">
            <a:avLst/>
          </a:prstGeom>
          <a:solidFill>
            <a:srgbClr val="953735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Enhanced Image in the Community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261860" y="5780672"/>
            <a:ext cx="1996440" cy="838200"/>
          </a:xfrm>
          <a:prstGeom prst="round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Internal Team/Morale Building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18538" y="5806072"/>
            <a:ext cx="1996440" cy="838200"/>
          </a:xfrm>
          <a:prstGeom prst="round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Established National Platform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014978" y="4711700"/>
            <a:ext cx="986022" cy="927100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014978" y="3949700"/>
            <a:ext cx="1240022" cy="12700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530600" y="3949700"/>
            <a:ext cx="1290320" cy="11614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57600" y="4711700"/>
            <a:ext cx="1125220" cy="927100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54700" y="2146300"/>
            <a:ext cx="0" cy="965200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98899" y="4737100"/>
            <a:ext cx="0" cy="927100"/>
          </a:xfrm>
          <a:prstGeom prst="straightConnector1">
            <a:avLst/>
          </a:prstGeom>
          <a:ln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ZPCRUN-WALK-sil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6" r="2084" b="14211"/>
          <a:stretch/>
        </p:blipFill>
        <p:spPr>
          <a:xfrm>
            <a:off x="4831080" y="3100501"/>
            <a:ext cx="2047240" cy="139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153" y="2006600"/>
            <a:ext cx="6717459" cy="844176"/>
          </a:xfrm>
        </p:spPr>
        <p:txBody>
          <a:bodyPr/>
          <a:lstStyle/>
          <a:p>
            <a:pPr algn="ctr"/>
            <a:r>
              <a:rPr lang="en-US" sz="4000" dirty="0"/>
              <a:t>Thank</a:t>
            </a:r>
            <a:r>
              <a:rPr lang="en-US" dirty="0"/>
              <a:t> </a:t>
            </a:r>
            <a:r>
              <a:rPr lang="en-US" sz="4000" dirty="0"/>
              <a:t>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8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95785"/>
            <a:ext cx="8534401" cy="750627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Prostate Cancer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163783"/>
            <a:ext cx="8534400" cy="5412508"/>
          </a:xfrm>
        </p:spPr>
        <p:txBody>
          <a:bodyPr/>
          <a:lstStyle/>
          <a:p>
            <a:r>
              <a:rPr lang="en-US" sz="2400" b="1" dirty="0"/>
              <a:t>Improved patient care:</a:t>
            </a:r>
            <a:r>
              <a:rPr lang="en-US" dirty="0"/>
              <a:t> More proactive management, protocol driven, comprehensive/ integrated approach, coordinated care and convenient care.</a:t>
            </a:r>
          </a:p>
          <a:p>
            <a:endParaRPr lang="en-US" dirty="0"/>
          </a:p>
          <a:p>
            <a:r>
              <a:rPr lang="en-US" sz="2400" b="1" dirty="0"/>
              <a:t>Patient retention: </a:t>
            </a:r>
            <a:r>
              <a:rPr lang="en-US" dirty="0"/>
              <a:t>Remain in the Urologist’s care longer and patients are not transferred to other practices and locations</a:t>
            </a:r>
          </a:p>
          <a:p>
            <a:endParaRPr lang="en-US" dirty="0"/>
          </a:p>
          <a:p>
            <a:r>
              <a:rPr lang="en-US" sz="2400" b="1" dirty="0"/>
              <a:t>Service expansion and practice sustainability: </a:t>
            </a:r>
            <a:r>
              <a:rPr lang="en-US" dirty="0" err="1"/>
              <a:t>PCa</a:t>
            </a:r>
            <a:r>
              <a:rPr lang="en-US" dirty="0"/>
              <a:t> treatment is a significant revenue generator, new therapies and clinical research opportunities with no or low cost of care to patients.</a:t>
            </a:r>
          </a:p>
        </p:txBody>
      </p:sp>
    </p:spTree>
    <p:extLst>
      <p:ext uri="{BB962C8B-B14F-4D97-AF65-F5344CB8AC3E}">
        <p14:creationId xmlns:p14="http://schemas.microsoft.com/office/powerpoint/2010/main" val="151616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169994"/>
            <a:ext cx="6890296" cy="21182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5663822"/>
            <a:ext cx="6562748" cy="75062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CANCER SURVIVORSHIP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" y="286604"/>
            <a:ext cx="6414449" cy="40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36" y="859809"/>
            <a:ext cx="6687402" cy="43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4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52582"/>
            <a:ext cx="8534401" cy="886691"/>
          </a:xfrm>
        </p:spPr>
        <p:txBody>
          <a:bodyPr>
            <a:normAutofit fontScale="90000"/>
          </a:bodyPr>
          <a:lstStyle/>
          <a:p>
            <a:r>
              <a:rPr lang="en-US" dirty="0"/>
              <a:t>CANCER SURVIVORSHIP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858983"/>
            <a:ext cx="10584151" cy="5578762"/>
          </a:xfrm>
          <a:solidFill>
            <a:schemeClr val="tx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Patient completes the NCCN Survivorship assessment any other disease specific screens.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Confirmation of primary care provider and review of individualized Survivorship Care Plan (SCP)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Review risk factors and healthy lifestyle behaviors that can contribute to development to reduce disease recurrence or the development of other cancers (Tobacco, alcohol, diet, exercise, emotion and spiritual).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Challenges</a:t>
            </a:r>
            <a:r>
              <a:rPr lang="en-US" dirty="0"/>
              <a:t>… Getting patients to schedule. We have found that cold calling for the visit results in a higher no show and rescheduling rate.  Clearly, provider endorsed visits seem to be better attended.  </a:t>
            </a:r>
          </a:p>
          <a:p>
            <a:r>
              <a:rPr lang="en-US" b="1" dirty="0"/>
              <a:t>Benefits</a:t>
            </a:r>
            <a:r>
              <a:rPr lang="en-US" dirty="0"/>
              <a:t>-overwhelming positive comments from the patients at the completion of the visit.  Focused effort to get survivorship information to primary care providers (who also may be a referral source). </a:t>
            </a:r>
          </a:p>
          <a:p>
            <a:r>
              <a:rPr lang="en-US" dirty="0"/>
              <a:t> Additionally, by sharing and showing patients they are being cared for by “state of the art” guidelines it may improve confidence in your office and team. We are currently having a doctor of nursing practice evaluate the survivorship work for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7937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6188"/>
            <a:ext cx="8534401" cy="645459"/>
          </a:xfrm>
        </p:spPr>
        <p:txBody>
          <a:bodyPr/>
          <a:lstStyle/>
          <a:p>
            <a:r>
              <a:rPr lang="en-US" dirty="0"/>
              <a:t>Marketing/Branding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084729"/>
            <a:ext cx="8534400" cy="5342965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Sponsorships/ Community Outreach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Physicians Relations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Newspapers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Magazines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TV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Radio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Website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Digital- s</a:t>
            </a:r>
            <a:r>
              <a:rPr lang="en-US" sz="1700" dirty="0"/>
              <a:t>earch engine marketing (SEM) &amp; search engine optimization (SEO)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Billboard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800" dirty="0"/>
              <a:t>Long Form Video Production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1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86604"/>
            <a:ext cx="8534401" cy="736978"/>
          </a:xfrm>
        </p:spPr>
        <p:txBody>
          <a:bodyPr>
            <a:normAutofit fontScale="90000"/>
          </a:bodyPr>
          <a:lstStyle/>
          <a:p>
            <a:r>
              <a:rPr lang="en-US" dirty="0"/>
              <a:t>Sponsorships/Community Outreach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351128"/>
            <a:ext cx="3430587" cy="464327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Sponsorships:</a:t>
            </a:r>
          </a:p>
          <a:p>
            <a:r>
              <a:rPr lang="en-US" sz="2000" dirty="0"/>
              <a:t>Local Hospital Foundations </a:t>
            </a:r>
          </a:p>
          <a:p>
            <a:r>
              <a:rPr lang="en-US" sz="2000" dirty="0"/>
              <a:t>Hospice Foundations</a:t>
            </a:r>
          </a:p>
          <a:p>
            <a:r>
              <a:rPr lang="en-US" sz="2000" dirty="0"/>
              <a:t>Local cancer support programs</a:t>
            </a:r>
          </a:p>
          <a:p>
            <a:r>
              <a:rPr lang="en-US" sz="2000" dirty="0"/>
              <a:t>Golf Outings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Community Outreach:</a:t>
            </a:r>
          </a:p>
          <a:p>
            <a:r>
              <a:rPr lang="en-US" sz="2000" dirty="0"/>
              <a:t>Health Fairs</a:t>
            </a:r>
          </a:p>
          <a:p>
            <a:r>
              <a:rPr lang="en-US" sz="2000" dirty="0"/>
              <a:t>5K Run/Walks</a:t>
            </a:r>
          </a:p>
          <a:p>
            <a:r>
              <a:rPr lang="en-US" sz="2000" dirty="0"/>
              <a:t>Open House</a:t>
            </a:r>
          </a:p>
        </p:txBody>
      </p:sp>
      <p:pic>
        <p:nvPicPr>
          <p:cNvPr id="1026" name="Picture 2" descr="C:\Users\jsergent\Pictures\72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35" y="1071060"/>
            <a:ext cx="5241616" cy="294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sergent\Pictures\2016 AMC Foundation Gala\IMG_20160924_185959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82" y="2396803"/>
            <a:ext cx="1617740" cy="28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sergent\Pictures\Health Fairs\IMG_20161014_065059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682" y="4125466"/>
            <a:ext cx="4276315" cy="22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6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01" y="121920"/>
            <a:ext cx="1530335" cy="6605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7" y="121920"/>
            <a:ext cx="1539247" cy="6604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530" y="159512"/>
            <a:ext cx="3134641" cy="6634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565" y="159512"/>
            <a:ext cx="3158342" cy="65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2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5637"/>
            <a:ext cx="3546043" cy="757382"/>
          </a:xfrm>
        </p:spPr>
        <p:txBody>
          <a:bodyPr/>
          <a:lstStyle/>
          <a:p>
            <a:r>
              <a:rPr lang="en-US" dirty="0"/>
              <a:t>Marketing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" y="1577389"/>
            <a:ext cx="2349413" cy="48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77" y="113713"/>
            <a:ext cx="1851273" cy="1542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77" y="1901078"/>
            <a:ext cx="1851273" cy="154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485" y="4095467"/>
            <a:ext cx="3284122" cy="23737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46" y="685877"/>
            <a:ext cx="2667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13" y="153011"/>
            <a:ext cx="25717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2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3" y="812152"/>
            <a:ext cx="4918197" cy="3505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679" y="923278"/>
            <a:ext cx="4776108" cy="3282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04" y="3409025"/>
            <a:ext cx="4427805" cy="3353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820" y="1390930"/>
            <a:ext cx="4322875" cy="3648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77" y="3409026"/>
            <a:ext cx="4971235" cy="3261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5446" y="301841"/>
            <a:ext cx="582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Native Content Pieces –running 1 piece per month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55695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282</Words>
  <Application>Microsoft Office PowerPoint</Application>
  <PresentationFormat>Custom</PresentationFormat>
  <Paragraphs>56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Slice</vt:lpstr>
      <vt:lpstr>Advanced Prostate Cancer Care</vt:lpstr>
      <vt:lpstr>Advanced Prostate Cancer Center</vt:lpstr>
      <vt:lpstr>PowerPoint Presentation</vt:lpstr>
      <vt:lpstr>CANCER SURVIVORSHIP </vt:lpstr>
      <vt:lpstr>Marketing/Branding</vt:lpstr>
      <vt:lpstr>Sponsorships/Community Outreach</vt:lpstr>
      <vt:lpstr>PowerPoint Presentation</vt:lpstr>
      <vt:lpstr>Marketing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Prostate Cancer Care</dc:title>
  <dc:creator>Jeff Sergent</dc:creator>
  <cp:lastModifiedBy>dave dillahunt</cp:lastModifiedBy>
  <cp:revision>1</cp:revision>
  <dcterms:created xsi:type="dcterms:W3CDTF">2017-10-11T14:22:41Z</dcterms:created>
  <dcterms:modified xsi:type="dcterms:W3CDTF">2017-10-11T14:48:04Z</dcterms:modified>
</cp:coreProperties>
</file>