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6.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7.xml" ContentType="application/vnd.openxmlformats-officedocument.presentationml.tags+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8.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8" r:id="rId1"/>
  </p:sldMasterIdLst>
  <p:notesMasterIdLst>
    <p:notesMasterId r:id="rId90"/>
  </p:notesMasterIdLst>
  <p:handoutMasterIdLst>
    <p:handoutMasterId r:id="rId91"/>
  </p:handoutMasterIdLst>
  <p:sldIdLst>
    <p:sldId id="257" r:id="rId2"/>
    <p:sldId id="262" r:id="rId3"/>
    <p:sldId id="463" r:id="rId4"/>
    <p:sldId id="263" r:id="rId5"/>
    <p:sldId id="264" r:id="rId6"/>
    <p:sldId id="457" r:id="rId7"/>
    <p:sldId id="458" r:id="rId8"/>
    <p:sldId id="459" r:id="rId9"/>
    <p:sldId id="475" r:id="rId10"/>
    <p:sldId id="374" r:id="rId11"/>
    <p:sldId id="460" r:id="rId12"/>
    <p:sldId id="461" r:id="rId13"/>
    <p:sldId id="462" r:id="rId14"/>
    <p:sldId id="398" r:id="rId15"/>
    <p:sldId id="274" r:id="rId16"/>
    <p:sldId id="275" r:id="rId17"/>
    <p:sldId id="276" r:id="rId18"/>
    <p:sldId id="277" r:id="rId19"/>
    <p:sldId id="278" r:id="rId20"/>
    <p:sldId id="279" r:id="rId21"/>
    <p:sldId id="464" r:id="rId22"/>
    <p:sldId id="465" r:id="rId23"/>
    <p:sldId id="280" r:id="rId24"/>
    <p:sldId id="281" r:id="rId25"/>
    <p:sldId id="282" r:id="rId26"/>
    <p:sldId id="283" r:id="rId27"/>
    <p:sldId id="284" r:id="rId28"/>
    <p:sldId id="285" r:id="rId29"/>
    <p:sldId id="286" r:id="rId30"/>
    <p:sldId id="271" r:id="rId31"/>
    <p:sldId id="272" r:id="rId32"/>
    <p:sldId id="341" r:id="rId33"/>
    <p:sldId id="345" r:id="rId34"/>
    <p:sldId id="347" r:id="rId35"/>
    <p:sldId id="348" r:id="rId36"/>
    <p:sldId id="349" r:id="rId37"/>
    <p:sldId id="350" r:id="rId38"/>
    <p:sldId id="346" r:id="rId39"/>
    <p:sldId id="287" r:id="rId40"/>
    <p:sldId id="344" r:id="rId41"/>
    <p:sldId id="299" r:id="rId42"/>
    <p:sldId id="358" r:id="rId43"/>
    <p:sldId id="300" r:id="rId44"/>
    <p:sldId id="301" r:id="rId45"/>
    <p:sldId id="273" r:id="rId46"/>
    <p:sldId id="302" r:id="rId47"/>
    <p:sldId id="359" r:id="rId48"/>
    <p:sldId id="303" r:id="rId49"/>
    <p:sldId id="304" r:id="rId50"/>
    <p:sldId id="343" r:id="rId51"/>
    <p:sldId id="361" r:id="rId52"/>
    <p:sldId id="305" r:id="rId53"/>
    <p:sldId id="306" r:id="rId54"/>
    <p:sldId id="307" r:id="rId55"/>
    <p:sldId id="360" r:id="rId56"/>
    <p:sldId id="351" r:id="rId57"/>
    <p:sldId id="355" r:id="rId58"/>
    <p:sldId id="356" r:id="rId59"/>
    <p:sldId id="357" r:id="rId60"/>
    <p:sldId id="467" r:id="rId61"/>
    <p:sldId id="469" r:id="rId62"/>
    <p:sldId id="468" r:id="rId63"/>
    <p:sldId id="470" r:id="rId64"/>
    <p:sldId id="466" r:id="rId65"/>
    <p:sldId id="308" r:id="rId66"/>
    <p:sldId id="309" r:id="rId67"/>
    <p:sldId id="354" r:id="rId68"/>
    <p:sldId id="310"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472" r:id="rId82"/>
    <p:sldId id="473" r:id="rId83"/>
    <p:sldId id="474" r:id="rId84"/>
    <p:sldId id="337" r:id="rId85"/>
    <p:sldId id="338" r:id="rId86"/>
    <p:sldId id="339" r:id="rId87"/>
    <p:sldId id="456" r:id="rId88"/>
    <p:sldId id="340"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0923"/>
    <p:restoredTop sz="94624"/>
  </p:normalViewPr>
  <p:slideViewPr>
    <p:cSldViewPr snapToGrid="0" snapToObjects="1">
      <p:cViewPr>
        <p:scale>
          <a:sx n="63" d="100"/>
          <a:sy n="63" d="100"/>
        </p:scale>
        <p:origin x="760" y="888"/>
      </p:cViewPr>
      <p:guideLst/>
    </p:cSldViewPr>
  </p:slideViewPr>
  <p:notesTextViewPr>
    <p:cViewPr>
      <p:scale>
        <a:sx n="1" d="1"/>
        <a:sy n="1" d="1"/>
      </p:scale>
      <p:origin x="0" y="0"/>
    </p:cViewPr>
  </p:notesTextViewPr>
  <p:sorterViewPr>
    <p:cViewPr>
      <p:scale>
        <a:sx n="90" d="100"/>
        <a:sy n="90" d="100"/>
      </p:scale>
      <p:origin x="0" y="0"/>
    </p:cViewPr>
  </p:sorterViewPr>
  <p:notesViewPr>
    <p:cSldViewPr snapToGrid="0" snapToObjects="1">
      <p:cViewPr varScale="1">
        <p:scale>
          <a:sx n="72" d="100"/>
          <a:sy n="72" d="100"/>
        </p:scale>
        <p:origin x="2040" y="216"/>
      </p:cViewPr>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notesMaster" Target="notesMasters/notesMaster1.xml"/><Relationship Id="rId91" Type="http://schemas.openxmlformats.org/officeDocument/2006/relationships/handoutMaster" Target="handoutMasters/handoutMaster1.xml"/><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93C42F-39CC-42B7-AF6E-732A185EF38C}" type="doc">
      <dgm:prSet loTypeId="urn:microsoft.com/office/officeart/2005/8/layout/vList2" loCatId="list" qsTypeId="urn:microsoft.com/office/officeart/2005/8/quickstyle/simple1#3" qsCatId="simple" csTypeId="urn:microsoft.com/office/officeart/2005/8/colors/accent0_3" csCatId="mainScheme" phldr="1"/>
      <dgm:spPr/>
      <dgm:t>
        <a:bodyPr/>
        <a:lstStyle/>
        <a:p>
          <a:endParaRPr lang="en-US"/>
        </a:p>
      </dgm:t>
    </dgm:pt>
    <dgm:pt modelId="{D358A874-E735-454C-8114-D60059748AEC}">
      <dgm:prSet custT="1"/>
      <dgm:spPr/>
      <dgm:t>
        <a:bodyPr/>
        <a:lstStyle/>
        <a:p>
          <a:pPr rtl="0"/>
          <a:r>
            <a:rPr lang="en-US" sz="2400" smtClean="0"/>
            <a:t>Meta-analysis 1963-2015</a:t>
          </a:r>
        </a:p>
        <a:p>
          <a:pPr rtl="0"/>
          <a:r>
            <a:rPr lang="en-US" sz="2400" smtClean="0"/>
            <a:t>54 studies, 17,560 residents</a:t>
          </a:r>
        </a:p>
      </dgm:t>
    </dgm:pt>
    <dgm:pt modelId="{31103987-7651-409B-90F5-4609E0E0BD9A}" type="parTrans" cxnId="{86044B51-D9D5-4E75-A562-47FFAA55C68F}">
      <dgm:prSet/>
      <dgm:spPr/>
      <dgm:t>
        <a:bodyPr/>
        <a:lstStyle/>
        <a:p>
          <a:endParaRPr lang="en-US"/>
        </a:p>
      </dgm:t>
    </dgm:pt>
    <dgm:pt modelId="{95AC93D3-943F-48CC-96D1-A84ACA95F25E}" type="sibTrans" cxnId="{86044B51-D9D5-4E75-A562-47FFAA55C68F}">
      <dgm:prSet/>
      <dgm:spPr/>
      <dgm:t>
        <a:bodyPr/>
        <a:lstStyle/>
        <a:p>
          <a:endParaRPr lang="en-US"/>
        </a:p>
      </dgm:t>
    </dgm:pt>
    <dgm:pt modelId="{176C6E84-E20B-4090-9716-8E0DED93D1A8}">
      <dgm:prSet custT="1"/>
      <dgm:spPr/>
      <dgm:t>
        <a:bodyPr/>
        <a:lstStyle/>
        <a:p>
          <a:pPr rtl="0"/>
          <a:r>
            <a:rPr lang="en-US" sz="2400" smtClean="0"/>
            <a:t>Summary prevalence </a:t>
          </a:r>
          <a:r>
            <a:rPr lang="en-US" sz="2800" smtClean="0"/>
            <a:t>28.8% </a:t>
          </a:r>
          <a:r>
            <a:rPr lang="en-US" sz="2000" smtClean="0"/>
            <a:t>(range 20.9-43.2%)</a:t>
          </a:r>
        </a:p>
        <a:p>
          <a:pPr rtl="0"/>
          <a:r>
            <a:rPr lang="en-US" sz="2000" smtClean="0"/>
            <a:t>No </a:t>
          </a:r>
          <a:r>
            <a:rPr lang="en-US" sz="2000" err="1" smtClean="0"/>
            <a:t>signif</a:t>
          </a:r>
          <a:r>
            <a:rPr lang="en-US" sz="2000" smtClean="0"/>
            <a:t> differences: study design, U.S./non, </a:t>
          </a:r>
          <a:r>
            <a:rPr lang="en-US" sz="2000" err="1" smtClean="0"/>
            <a:t>surg</a:t>
          </a:r>
          <a:r>
            <a:rPr lang="en-US" sz="2000" smtClean="0"/>
            <a:t>/non, intern/R2+</a:t>
          </a:r>
          <a:endParaRPr lang="en-US" sz="2000"/>
        </a:p>
      </dgm:t>
    </dgm:pt>
    <dgm:pt modelId="{7D85D23F-C4A8-477C-8A55-9A7095EDDFB6}" type="parTrans" cxnId="{9BD27034-D255-473A-A2FC-C7164913C99E}">
      <dgm:prSet/>
      <dgm:spPr/>
      <dgm:t>
        <a:bodyPr/>
        <a:lstStyle/>
        <a:p>
          <a:endParaRPr lang="en-US"/>
        </a:p>
      </dgm:t>
    </dgm:pt>
    <dgm:pt modelId="{FD7A94ED-9793-428D-913E-23B65796B329}" type="sibTrans" cxnId="{9BD27034-D255-473A-A2FC-C7164913C99E}">
      <dgm:prSet/>
      <dgm:spPr/>
      <dgm:t>
        <a:bodyPr/>
        <a:lstStyle/>
        <a:p>
          <a:endParaRPr lang="en-US"/>
        </a:p>
      </dgm:t>
    </dgm:pt>
    <dgm:pt modelId="{C510A216-9C2D-4EB1-8AEB-1DFBB7EFE9A7}">
      <dgm:prSet custT="1"/>
      <dgm:spPr/>
      <dgm:t>
        <a:bodyPr/>
        <a:lstStyle/>
        <a:p>
          <a:pPr rtl="0"/>
          <a:r>
            <a:rPr lang="en-US" sz="2400" smtClean="0"/>
            <a:t>Increasing rates over years-decades</a:t>
          </a:r>
        </a:p>
        <a:p>
          <a:pPr rtl="0"/>
          <a:r>
            <a:rPr lang="en-US" sz="2400" smtClean="0"/>
            <a:t>Sharp increase following start of training</a:t>
          </a:r>
          <a:endParaRPr lang="en-US" sz="2400"/>
        </a:p>
      </dgm:t>
    </dgm:pt>
    <dgm:pt modelId="{EEA524B9-1E97-4FAC-8CCA-B66143982950}" type="parTrans" cxnId="{134B5B38-E498-4EB3-A826-F6C2AC739688}">
      <dgm:prSet/>
      <dgm:spPr/>
      <dgm:t>
        <a:bodyPr/>
        <a:lstStyle/>
        <a:p>
          <a:endParaRPr lang="en-US"/>
        </a:p>
      </dgm:t>
    </dgm:pt>
    <dgm:pt modelId="{DAACE214-0FA3-47ED-B5C8-8FEC15B68473}" type="sibTrans" cxnId="{134B5B38-E498-4EB3-A826-F6C2AC739688}">
      <dgm:prSet/>
      <dgm:spPr/>
      <dgm:t>
        <a:bodyPr/>
        <a:lstStyle/>
        <a:p>
          <a:endParaRPr lang="en-US"/>
        </a:p>
      </dgm:t>
    </dgm:pt>
    <dgm:pt modelId="{0C20C906-A6B6-4395-96D6-4C9BF6161B4B}">
      <dgm:prSet/>
      <dgm:spPr/>
      <dgm:t>
        <a:bodyPr/>
        <a:lstStyle/>
        <a:p>
          <a:pPr rtl="0"/>
          <a:endParaRPr lang="en-US"/>
        </a:p>
      </dgm:t>
    </dgm:pt>
    <dgm:pt modelId="{5907B533-A814-4948-8D0A-B8646A57649B}" type="parTrans" cxnId="{328BD3CF-0228-4631-B2F5-7101B2A9E6B0}">
      <dgm:prSet/>
      <dgm:spPr/>
      <dgm:t>
        <a:bodyPr/>
        <a:lstStyle/>
        <a:p>
          <a:endParaRPr lang="en-US"/>
        </a:p>
      </dgm:t>
    </dgm:pt>
    <dgm:pt modelId="{23282252-E23F-45EE-B4F2-23EF680632C3}" type="sibTrans" cxnId="{328BD3CF-0228-4631-B2F5-7101B2A9E6B0}">
      <dgm:prSet/>
      <dgm:spPr/>
      <dgm:t>
        <a:bodyPr/>
        <a:lstStyle/>
        <a:p>
          <a:endParaRPr lang="en-US"/>
        </a:p>
      </dgm:t>
    </dgm:pt>
    <dgm:pt modelId="{3454B45E-034D-401B-BF0B-CEFDD74B0545}">
      <dgm:prSet custT="1"/>
      <dgm:spPr/>
      <dgm:t>
        <a:bodyPr/>
        <a:lstStyle/>
        <a:p>
          <a:pPr rtl="0"/>
          <a:r>
            <a:rPr lang="en-US" sz="2000" smtClean="0"/>
            <a:t>Higher than general population (6.7-8% current or past year MDE)</a:t>
          </a:r>
          <a:endParaRPr lang="en-US" sz="2000"/>
        </a:p>
      </dgm:t>
    </dgm:pt>
    <dgm:pt modelId="{0AB9F905-568C-4478-B4AD-F4EA92CF85DB}" type="parTrans" cxnId="{6D18F4D5-984D-415E-BA61-6C17CE48E42A}">
      <dgm:prSet/>
      <dgm:spPr/>
      <dgm:t>
        <a:bodyPr/>
        <a:lstStyle/>
        <a:p>
          <a:endParaRPr lang="en-US"/>
        </a:p>
      </dgm:t>
    </dgm:pt>
    <dgm:pt modelId="{ACF8C621-141B-4C43-921E-A85050CDDD6A}" type="sibTrans" cxnId="{6D18F4D5-984D-415E-BA61-6C17CE48E42A}">
      <dgm:prSet/>
      <dgm:spPr/>
      <dgm:t>
        <a:bodyPr/>
        <a:lstStyle/>
        <a:p>
          <a:endParaRPr lang="en-US"/>
        </a:p>
      </dgm:t>
    </dgm:pt>
    <dgm:pt modelId="{7ED0DC5E-B7BE-4F65-BFCB-3F4997FF4BF0}">
      <dgm:prSet custT="1"/>
      <dgm:spPr/>
      <dgm:t>
        <a:bodyPr/>
        <a:lstStyle/>
        <a:p>
          <a:pPr rtl="0"/>
          <a:r>
            <a:rPr lang="en-US" sz="2000" smtClean="0"/>
            <a:t>Male and female residents</a:t>
          </a:r>
          <a:endParaRPr lang="en-US" sz="2000"/>
        </a:p>
      </dgm:t>
    </dgm:pt>
    <dgm:pt modelId="{23206281-6810-4D3A-9383-7FA027BCE4D6}" type="parTrans" cxnId="{80943194-0131-4A91-B5D2-BA039871F985}">
      <dgm:prSet/>
      <dgm:spPr/>
      <dgm:t>
        <a:bodyPr/>
        <a:lstStyle/>
        <a:p>
          <a:endParaRPr lang="en-US"/>
        </a:p>
      </dgm:t>
    </dgm:pt>
    <dgm:pt modelId="{6FB76CAD-D513-4547-8D24-0F2FD34C269F}" type="sibTrans" cxnId="{80943194-0131-4A91-B5D2-BA039871F985}">
      <dgm:prSet/>
      <dgm:spPr/>
      <dgm:t>
        <a:bodyPr/>
        <a:lstStyle/>
        <a:p>
          <a:endParaRPr lang="en-US"/>
        </a:p>
      </dgm:t>
    </dgm:pt>
    <dgm:pt modelId="{A9F9D25E-4B88-4147-B9B5-6B71B20A29DD}" type="pres">
      <dgm:prSet presAssocID="{D193C42F-39CC-42B7-AF6E-732A185EF38C}" presName="linear" presStyleCnt="0">
        <dgm:presLayoutVars>
          <dgm:animLvl val="lvl"/>
          <dgm:resizeHandles val="exact"/>
        </dgm:presLayoutVars>
      </dgm:prSet>
      <dgm:spPr/>
      <dgm:t>
        <a:bodyPr/>
        <a:lstStyle/>
        <a:p>
          <a:endParaRPr lang="en-US"/>
        </a:p>
      </dgm:t>
    </dgm:pt>
    <dgm:pt modelId="{789E6732-8677-4FCB-BBD6-A4BB64C09891}" type="pres">
      <dgm:prSet presAssocID="{D358A874-E735-454C-8114-D60059748AEC}" presName="parentText" presStyleLbl="node1" presStyleIdx="0" presStyleCnt="3">
        <dgm:presLayoutVars>
          <dgm:chMax val="0"/>
          <dgm:bulletEnabled val="1"/>
        </dgm:presLayoutVars>
      </dgm:prSet>
      <dgm:spPr/>
      <dgm:t>
        <a:bodyPr/>
        <a:lstStyle/>
        <a:p>
          <a:endParaRPr lang="en-US"/>
        </a:p>
      </dgm:t>
    </dgm:pt>
    <dgm:pt modelId="{74772237-653A-4D93-ACDC-4FCC98CB7758}" type="pres">
      <dgm:prSet presAssocID="{95AC93D3-943F-48CC-96D1-A84ACA95F25E}" presName="spacer" presStyleCnt="0"/>
      <dgm:spPr/>
      <dgm:t>
        <a:bodyPr/>
        <a:lstStyle/>
        <a:p>
          <a:endParaRPr lang="en-US"/>
        </a:p>
      </dgm:t>
    </dgm:pt>
    <dgm:pt modelId="{D8254AD8-2AED-4E6A-ADB4-3636B7A60DB3}" type="pres">
      <dgm:prSet presAssocID="{176C6E84-E20B-4090-9716-8E0DED93D1A8}" presName="parentText" presStyleLbl="node1" presStyleIdx="1" presStyleCnt="3">
        <dgm:presLayoutVars>
          <dgm:chMax val="0"/>
          <dgm:bulletEnabled val="1"/>
        </dgm:presLayoutVars>
      </dgm:prSet>
      <dgm:spPr/>
      <dgm:t>
        <a:bodyPr/>
        <a:lstStyle/>
        <a:p>
          <a:endParaRPr lang="en-US"/>
        </a:p>
      </dgm:t>
    </dgm:pt>
    <dgm:pt modelId="{C4559279-9F56-4955-9FA1-047315BC3867}" type="pres">
      <dgm:prSet presAssocID="{176C6E84-E20B-4090-9716-8E0DED93D1A8}" presName="childText" presStyleLbl="revTx" presStyleIdx="0" presStyleCnt="2">
        <dgm:presLayoutVars>
          <dgm:bulletEnabled val="1"/>
        </dgm:presLayoutVars>
      </dgm:prSet>
      <dgm:spPr/>
      <dgm:t>
        <a:bodyPr/>
        <a:lstStyle/>
        <a:p>
          <a:endParaRPr lang="en-US"/>
        </a:p>
      </dgm:t>
    </dgm:pt>
    <dgm:pt modelId="{765996F1-174F-43BB-8631-7CA293E967D8}" type="pres">
      <dgm:prSet presAssocID="{C510A216-9C2D-4EB1-8AEB-1DFBB7EFE9A7}" presName="parentText" presStyleLbl="node1" presStyleIdx="2" presStyleCnt="3">
        <dgm:presLayoutVars>
          <dgm:chMax val="0"/>
          <dgm:bulletEnabled val="1"/>
        </dgm:presLayoutVars>
      </dgm:prSet>
      <dgm:spPr/>
      <dgm:t>
        <a:bodyPr/>
        <a:lstStyle/>
        <a:p>
          <a:endParaRPr lang="en-US"/>
        </a:p>
      </dgm:t>
    </dgm:pt>
    <dgm:pt modelId="{88B8857D-12F5-4DAE-A2E4-7763E5F01566}" type="pres">
      <dgm:prSet presAssocID="{C510A216-9C2D-4EB1-8AEB-1DFBB7EFE9A7}" presName="childText" presStyleLbl="revTx" presStyleIdx="1" presStyleCnt="2">
        <dgm:presLayoutVars>
          <dgm:bulletEnabled val="1"/>
        </dgm:presLayoutVars>
      </dgm:prSet>
      <dgm:spPr/>
      <dgm:t>
        <a:bodyPr/>
        <a:lstStyle/>
        <a:p>
          <a:endParaRPr lang="en-US"/>
        </a:p>
      </dgm:t>
    </dgm:pt>
  </dgm:ptLst>
  <dgm:cxnLst>
    <dgm:cxn modelId="{80943194-0131-4A91-B5D2-BA039871F985}" srcId="{176C6E84-E20B-4090-9716-8E0DED93D1A8}" destId="{7ED0DC5E-B7BE-4F65-BFCB-3F4997FF4BF0}" srcOrd="1" destOrd="0" parTransId="{23206281-6810-4D3A-9383-7FA027BCE4D6}" sibTransId="{6FB76CAD-D513-4547-8D24-0F2FD34C269F}"/>
    <dgm:cxn modelId="{B1DC024B-28F0-5249-8E6D-EADE770357D7}" type="presOf" srcId="{C510A216-9C2D-4EB1-8AEB-1DFBB7EFE9A7}" destId="{765996F1-174F-43BB-8631-7CA293E967D8}" srcOrd="0" destOrd="0" presId="urn:microsoft.com/office/officeart/2005/8/layout/vList2"/>
    <dgm:cxn modelId="{BA1300B1-EC42-C542-B426-0A4550E198EC}" type="presOf" srcId="{D358A874-E735-454C-8114-D60059748AEC}" destId="{789E6732-8677-4FCB-BBD6-A4BB64C09891}" srcOrd="0" destOrd="0" presId="urn:microsoft.com/office/officeart/2005/8/layout/vList2"/>
    <dgm:cxn modelId="{FD9E0CB7-EE72-4F4D-98AE-D6701FF8D88A}" type="presOf" srcId="{3454B45E-034D-401B-BF0B-CEFDD74B0545}" destId="{C4559279-9F56-4955-9FA1-047315BC3867}" srcOrd="0" destOrd="0" presId="urn:microsoft.com/office/officeart/2005/8/layout/vList2"/>
    <dgm:cxn modelId="{71A754F8-F7C1-0047-A939-0726DFEA37DE}" type="presOf" srcId="{176C6E84-E20B-4090-9716-8E0DED93D1A8}" destId="{D8254AD8-2AED-4E6A-ADB4-3636B7A60DB3}" srcOrd="0" destOrd="0" presId="urn:microsoft.com/office/officeart/2005/8/layout/vList2"/>
    <dgm:cxn modelId="{134B5B38-E498-4EB3-A826-F6C2AC739688}" srcId="{D193C42F-39CC-42B7-AF6E-732A185EF38C}" destId="{C510A216-9C2D-4EB1-8AEB-1DFBB7EFE9A7}" srcOrd="2" destOrd="0" parTransId="{EEA524B9-1E97-4FAC-8CCA-B66143982950}" sibTransId="{DAACE214-0FA3-47ED-B5C8-8FEC15B68473}"/>
    <dgm:cxn modelId="{6D18F4D5-984D-415E-BA61-6C17CE48E42A}" srcId="{176C6E84-E20B-4090-9716-8E0DED93D1A8}" destId="{3454B45E-034D-401B-BF0B-CEFDD74B0545}" srcOrd="0" destOrd="0" parTransId="{0AB9F905-568C-4478-B4AD-F4EA92CF85DB}" sibTransId="{ACF8C621-141B-4C43-921E-A85050CDDD6A}"/>
    <dgm:cxn modelId="{328BD3CF-0228-4631-B2F5-7101B2A9E6B0}" srcId="{C510A216-9C2D-4EB1-8AEB-1DFBB7EFE9A7}" destId="{0C20C906-A6B6-4395-96D6-4C9BF6161B4B}" srcOrd="0" destOrd="0" parTransId="{5907B533-A814-4948-8D0A-B8646A57649B}" sibTransId="{23282252-E23F-45EE-B4F2-23EF680632C3}"/>
    <dgm:cxn modelId="{9BD27034-D255-473A-A2FC-C7164913C99E}" srcId="{D193C42F-39CC-42B7-AF6E-732A185EF38C}" destId="{176C6E84-E20B-4090-9716-8E0DED93D1A8}" srcOrd="1" destOrd="0" parTransId="{7D85D23F-C4A8-477C-8A55-9A7095EDDFB6}" sibTransId="{FD7A94ED-9793-428D-913E-23B65796B329}"/>
    <dgm:cxn modelId="{799763F9-5AC7-8A44-917A-2CFF2266AA04}" type="presOf" srcId="{7ED0DC5E-B7BE-4F65-BFCB-3F4997FF4BF0}" destId="{C4559279-9F56-4955-9FA1-047315BC3867}" srcOrd="0" destOrd="1" presId="urn:microsoft.com/office/officeart/2005/8/layout/vList2"/>
    <dgm:cxn modelId="{86044B51-D9D5-4E75-A562-47FFAA55C68F}" srcId="{D193C42F-39CC-42B7-AF6E-732A185EF38C}" destId="{D358A874-E735-454C-8114-D60059748AEC}" srcOrd="0" destOrd="0" parTransId="{31103987-7651-409B-90F5-4609E0E0BD9A}" sibTransId="{95AC93D3-943F-48CC-96D1-A84ACA95F25E}"/>
    <dgm:cxn modelId="{168F5D85-290E-FF49-AF72-B99E4CED60A9}" type="presOf" srcId="{D193C42F-39CC-42B7-AF6E-732A185EF38C}" destId="{A9F9D25E-4B88-4147-B9B5-6B71B20A29DD}" srcOrd="0" destOrd="0" presId="urn:microsoft.com/office/officeart/2005/8/layout/vList2"/>
    <dgm:cxn modelId="{0CD2E15C-B119-5B4F-99BE-D7849B2DDCD6}" type="presOf" srcId="{0C20C906-A6B6-4395-96D6-4C9BF6161B4B}" destId="{88B8857D-12F5-4DAE-A2E4-7763E5F01566}" srcOrd="0" destOrd="0" presId="urn:microsoft.com/office/officeart/2005/8/layout/vList2"/>
    <dgm:cxn modelId="{43230F95-2140-0048-9254-52423131F99D}" type="presParOf" srcId="{A9F9D25E-4B88-4147-B9B5-6B71B20A29DD}" destId="{789E6732-8677-4FCB-BBD6-A4BB64C09891}" srcOrd="0" destOrd="0" presId="urn:microsoft.com/office/officeart/2005/8/layout/vList2"/>
    <dgm:cxn modelId="{A0E18235-8693-5847-86EA-73C12A55826B}" type="presParOf" srcId="{A9F9D25E-4B88-4147-B9B5-6B71B20A29DD}" destId="{74772237-653A-4D93-ACDC-4FCC98CB7758}" srcOrd="1" destOrd="0" presId="urn:microsoft.com/office/officeart/2005/8/layout/vList2"/>
    <dgm:cxn modelId="{C9291646-3AEE-1343-A617-1182AD4E8D5C}" type="presParOf" srcId="{A9F9D25E-4B88-4147-B9B5-6B71B20A29DD}" destId="{D8254AD8-2AED-4E6A-ADB4-3636B7A60DB3}" srcOrd="2" destOrd="0" presId="urn:microsoft.com/office/officeart/2005/8/layout/vList2"/>
    <dgm:cxn modelId="{F240A53F-DA4C-CB47-98D1-B021EA1DB026}" type="presParOf" srcId="{A9F9D25E-4B88-4147-B9B5-6B71B20A29DD}" destId="{C4559279-9F56-4955-9FA1-047315BC3867}" srcOrd="3" destOrd="0" presId="urn:microsoft.com/office/officeart/2005/8/layout/vList2"/>
    <dgm:cxn modelId="{18A1DE60-F518-3D44-A8FB-541B99079CE5}" type="presParOf" srcId="{A9F9D25E-4B88-4147-B9B5-6B71B20A29DD}" destId="{765996F1-174F-43BB-8631-7CA293E967D8}" srcOrd="4" destOrd="0" presId="urn:microsoft.com/office/officeart/2005/8/layout/vList2"/>
    <dgm:cxn modelId="{D56FA1A0-4B74-0D41-9B88-FBCE8AC2FC82}" type="presParOf" srcId="{A9F9D25E-4B88-4147-B9B5-6B71B20A29DD}" destId="{88B8857D-12F5-4DAE-A2E4-7763E5F01566}"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D39412-27FA-43EF-BC97-2DFEF7AC6E61}" type="doc">
      <dgm:prSet loTypeId="urn:microsoft.com/office/officeart/2005/8/layout/vList5" loCatId="list" qsTypeId="urn:microsoft.com/office/officeart/2005/8/quickstyle/simple1#9" qsCatId="simple" csTypeId="urn:microsoft.com/office/officeart/2005/8/colors/accent0_3" csCatId="mainScheme" phldr="1"/>
      <dgm:spPr/>
      <dgm:t>
        <a:bodyPr/>
        <a:lstStyle/>
        <a:p>
          <a:endParaRPr lang="en-US"/>
        </a:p>
      </dgm:t>
    </dgm:pt>
    <dgm:pt modelId="{4A07E5F2-5779-463B-B187-EDA837E41B68}">
      <dgm:prSet/>
      <dgm:spPr/>
      <dgm:t>
        <a:bodyPr/>
        <a:lstStyle/>
        <a:p>
          <a:pPr rtl="0"/>
          <a:r>
            <a:rPr lang="en-US" err="1" smtClean="0"/>
            <a:t>Destigmatize</a:t>
          </a:r>
          <a:r>
            <a:rPr lang="en-US" smtClean="0"/>
            <a:t> help-seeking</a:t>
          </a:r>
          <a:endParaRPr lang="en-US"/>
        </a:p>
      </dgm:t>
    </dgm:pt>
    <dgm:pt modelId="{823267C5-71B4-4125-9748-DA0AA88549FB}" type="parTrans" cxnId="{70819AFF-2006-4CF3-A776-2D798208D6A8}">
      <dgm:prSet/>
      <dgm:spPr/>
      <dgm:t>
        <a:bodyPr/>
        <a:lstStyle/>
        <a:p>
          <a:endParaRPr lang="en-US"/>
        </a:p>
      </dgm:t>
    </dgm:pt>
    <dgm:pt modelId="{D3E69DEA-DF0B-481E-A151-4A6B4E62C6B5}" type="sibTrans" cxnId="{70819AFF-2006-4CF3-A776-2D798208D6A8}">
      <dgm:prSet/>
      <dgm:spPr/>
      <dgm:t>
        <a:bodyPr/>
        <a:lstStyle/>
        <a:p>
          <a:endParaRPr lang="en-US"/>
        </a:p>
      </dgm:t>
    </dgm:pt>
    <dgm:pt modelId="{BA1CF51C-F086-4C5C-8CBA-A1984164774B}">
      <dgm:prSet/>
      <dgm:spPr/>
      <dgm:t>
        <a:bodyPr/>
        <a:lstStyle/>
        <a:p>
          <a:pPr rtl="0"/>
          <a:r>
            <a:rPr lang="en-US" smtClean="0"/>
            <a:t>Provide prompt and targeted assessment</a:t>
          </a:r>
          <a:endParaRPr lang="en-US"/>
        </a:p>
      </dgm:t>
    </dgm:pt>
    <dgm:pt modelId="{000406B1-94FB-4419-9E6C-BB17915652A4}" type="parTrans" cxnId="{013D0C8E-AA7F-4AA9-9415-4439B02FFDF7}">
      <dgm:prSet/>
      <dgm:spPr/>
      <dgm:t>
        <a:bodyPr/>
        <a:lstStyle/>
        <a:p>
          <a:endParaRPr lang="en-US"/>
        </a:p>
      </dgm:t>
    </dgm:pt>
    <dgm:pt modelId="{DE52516D-8CFA-4122-992A-E919DAD7292B}" type="sibTrans" cxnId="{013D0C8E-AA7F-4AA9-9415-4439B02FFDF7}">
      <dgm:prSet/>
      <dgm:spPr/>
      <dgm:t>
        <a:bodyPr/>
        <a:lstStyle/>
        <a:p>
          <a:endParaRPr lang="en-US"/>
        </a:p>
      </dgm:t>
    </dgm:pt>
    <dgm:pt modelId="{BB27F7E9-D23C-4A5E-ABB7-65697F56C46B}">
      <dgm:prSet/>
      <dgm:spPr/>
      <dgm:t>
        <a:bodyPr/>
        <a:lstStyle/>
        <a:p>
          <a:pPr rtl="0"/>
          <a:r>
            <a:rPr lang="en-US" smtClean="0"/>
            <a:t>Treat effectively</a:t>
          </a:r>
          <a:endParaRPr lang="en-US"/>
        </a:p>
      </dgm:t>
    </dgm:pt>
    <dgm:pt modelId="{F257632B-1974-4567-A7BA-23CC93423DA8}" type="parTrans" cxnId="{0DB2548C-A50A-49A7-963F-2DEEC5180E09}">
      <dgm:prSet/>
      <dgm:spPr/>
      <dgm:t>
        <a:bodyPr/>
        <a:lstStyle/>
        <a:p>
          <a:endParaRPr lang="en-US"/>
        </a:p>
      </dgm:t>
    </dgm:pt>
    <dgm:pt modelId="{86A32E50-F633-404C-8785-FB1090105148}" type="sibTrans" cxnId="{0DB2548C-A50A-49A7-963F-2DEEC5180E09}">
      <dgm:prSet/>
      <dgm:spPr/>
      <dgm:t>
        <a:bodyPr/>
        <a:lstStyle/>
        <a:p>
          <a:endParaRPr lang="en-US"/>
        </a:p>
      </dgm:t>
    </dgm:pt>
    <dgm:pt modelId="{8F4DADDE-47BA-4A87-A03C-A030B7617A48}">
      <dgm:prSet/>
      <dgm:spPr/>
      <dgm:t>
        <a:bodyPr/>
        <a:lstStyle/>
        <a:p>
          <a:pPr rtl="0"/>
          <a:r>
            <a:rPr lang="en-US" smtClean="0"/>
            <a:t>Remove barriers to care.</a:t>
          </a:r>
          <a:endParaRPr lang="en-US"/>
        </a:p>
      </dgm:t>
    </dgm:pt>
    <dgm:pt modelId="{3282F672-2024-415F-AC7C-2B8658DBBE3C}" type="parTrans" cxnId="{673F4D97-3F9F-43F1-A65F-4D7BFE9BE02E}">
      <dgm:prSet/>
      <dgm:spPr/>
      <dgm:t>
        <a:bodyPr/>
        <a:lstStyle/>
        <a:p>
          <a:endParaRPr lang="en-US"/>
        </a:p>
      </dgm:t>
    </dgm:pt>
    <dgm:pt modelId="{16321A78-6EEE-4EF6-A037-D8B84A82ECEF}" type="sibTrans" cxnId="{673F4D97-3F9F-43F1-A65F-4D7BFE9BE02E}">
      <dgm:prSet/>
      <dgm:spPr/>
      <dgm:t>
        <a:bodyPr/>
        <a:lstStyle/>
        <a:p>
          <a:endParaRPr lang="en-US"/>
        </a:p>
      </dgm:t>
    </dgm:pt>
    <dgm:pt modelId="{850FB2A4-010D-45E1-94ED-5D86CF530BA0}">
      <dgm:prSet/>
      <dgm:spPr/>
      <dgm:t>
        <a:bodyPr/>
        <a:lstStyle/>
        <a:p>
          <a:pPr rtl="0"/>
          <a:endParaRPr lang="en-US"/>
        </a:p>
      </dgm:t>
    </dgm:pt>
    <dgm:pt modelId="{E98F2CD2-3376-4067-AC9B-849528E4AEC1}" type="parTrans" cxnId="{5E869B89-8561-4A1A-927F-90F3A9EA9C78}">
      <dgm:prSet/>
      <dgm:spPr/>
      <dgm:t>
        <a:bodyPr/>
        <a:lstStyle/>
        <a:p>
          <a:endParaRPr lang="en-US"/>
        </a:p>
      </dgm:t>
    </dgm:pt>
    <dgm:pt modelId="{5802BA7C-C34E-422F-AE47-4283E7B6B2DD}" type="sibTrans" cxnId="{5E869B89-8561-4A1A-927F-90F3A9EA9C78}">
      <dgm:prSet/>
      <dgm:spPr/>
      <dgm:t>
        <a:bodyPr/>
        <a:lstStyle/>
        <a:p>
          <a:endParaRPr lang="en-US"/>
        </a:p>
      </dgm:t>
    </dgm:pt>
    <dgm:pt modelId="{D3396CAC-7A7C-4261-9C7A-9026C3E41592}">
      <dgm:prSet/>
      <dgm:spPr/>
      <dgm:t>
        <a:bodyPr/>
        <a:lstStyle/>
        <a:p>
          <a:pPr rtl="0"/>
          <a:r>
            <a:rPr lang="en-US" smtClean="0"/>
            <a:t>Use education and policy to impact culture.</a:t>
          </a:r>
          <a:endParaRPr lang="en-US"/>
        </a:p>
      </dgm:t>
    </dgm:pt>
    <dgm:pt modelId="{801DA62A-D2AF-4FFF-BBE0-E26A71E85CA3}" type="parTrans" cxnId="{F2E976BE-FDCD-4D13-9231-50781A12FA2E}">
      <dgm:prSet/>
      <dgm:spPr/>
      <dgm:t>
        <a:bodyPr/>
        <a:lstStyle/>
        <a:p>
          <a:endParaRPr lang="en-US"/>
        </a:p>
      </dgm:t>
    </dgm:pt>
    <dgm:pt modelId="{7C25CF1F-44BA-43A7-BB65-D31F89D05AAB}" type="sibTrans" cxnId="{F2E976BE-FDCD-4D13-9231-50781A12FA2E}">
      <dgm:prSet/>
      <dgm:spPr/>
      <dgm:t>
        <a:bodyPr/>
        <a:lstStyle/>
        <a:p>
          <a:endParaRPr lang="en-US"/>
        </a:p>
      </dgm:t>
    </dgm:pt>
    <dgm:pt modelId="{9F2EA744-BB58-4FEF-91DA-C46E99545432}">
      <dgm:prSet/>
      <dgm:spPr/>
      <dgm:t>
        <a:bodyPr/>
        <a:lstStyle/>
        <a:p>
          <a:pPr rtl="0"/>
          <a:r>
            <a:rPr lang="en-US" smtClean="0"/>
            <a:t>Inform entire community- how to recognize and refer.</a:t>
          </a:r>
          <a:endParaRPr lang="en-US"/>
        </a:p>
      </dgm:t>
    </dgm:pt>
    <dgm:pt modelId="{E910DC71-FAA4-42AF-868B-4AD7707BC1A0}" type="parTrans" cxnId="{6A8C08D0-EF0F-4318-A558-4C3E3390053E}">
      <dgm:prSet/>
      <dgm:spPr/>
      <dgm:t>
        <a:bodyPr/>
        <a:lstStyle/>
        <a:p>
          <a:endParaRPr lang="en-US"/>
        </a:p>
      </dgm:t>
    </dgm:pt>
    <dgm:pt modelId="{FFFEFDFD-C039-468A-8156-977E59A26433}" type="sibTrans" cxnId="{6A8C08D0-EF0F-4318-A558-4C3E3390053E}">
      <dgm:prSet/>
      <dgm:spPr/>
      <dgm:t>
        <a:bodyPr/>
        <a:lstStyle/>
        <a:p>
          <a:endParaRPr lang="en-US"/>
        </a:p>
      </dgm:t>
    </dgm:pt>
    <dgm:pt modelId="{11B94EF0-BB94-4CAB-ACFD-EFD2B832E482}" type="pres">
      <dgm:prSet presAssocID="{3ED39412-27FA-43EF-BC97-2DFEF7AC6E61}" presName="Name0" presStyleCnt="0">
        <dgm:presLayoutVars>
          <dgm:dir/>
          <dgm:animLvl val="lvl"/>
          <dgm:resizeHandles val="exact"/>
        </dgm:presLayoutVars>
      </dgm:prSet>
      <dgm:spPr/>
      <dgm:t>
        <a:bodyPr/>
        <a:lstStyle/>
        <a:p>
          <a:endParaRPr lang="en-US"/>
        </a:p>
      </dgm:t>
    </dgm:pt>
    <dgm:pt modelId="{44E5B11F-57A6-4E44-8C14-2228F4ACFF5F}" type="pres">
      <dgm:prSet presAssocID="{4A07E5F2-5779-463B-B187-EDA837E41B68}" presName="linNode" presStyleCnt="0"/>
      <dgm:spPr/>
      <dgm:t>
        <a:bodyPr/>
        <a:lstStyle/>
        <a:p>
          <a:endParaRPr lang="en-US"/>
        </a:p>
      </dgm:t>
    </dgm:pt>
    <dgm:pt modelId="{13D07082-9D5B-4E09-B201-4647522CB6E9}" type="pres">
      <dgm:prSet presAssocID="{4A07E5F2-5779-463B-B187-EDA837E41B68}" presName="parentText" presStyleLbl="node1" presStyleIdx="0" presStyleCnt="3" custLinFactNeighborX="-10288" custLinFactNeighborY="-61087">
        <dgm:presLayoutVars>
          <dgm:chMax val="1"/>
          <dgm:bulletEnabled val="1"/>
        </dgm:presLayoutVars>
      </dgm:prSet>
      <dgm:spPr/>
      <dgm:t>
        <a:bodyPr/>
        <a:lstStyle/>
        <a:p>
          <a:endParaRPr lang="en-US"/>
        </a:p>
      </dgm:t>
    </dgm:pt>
    <dgm:pt modelId="{1BCBB0E2-ED66-4235-B1E3-66457F2E991C}" type="pres">
      <dgm:prSet presAssocID="{4A07E5F2-5779-463B-B187-EDA837E41B68}" presName="descendantText" presStyleLbl="alignAccFollowNode1" presStyleIdx="0" presStyleCnt="3">
        <dgm:presLayoutVars>
          <dgm:bulletEnabled val="1"/>
        </dgm:presLayoutVars>
      </dgm:prSet>
      <dgm:spPr/>
      <dgm:t>
        <a:bodyPr/>
        <a:lstStyle/>
        <a:p>
          <a:endParaRPr lang="en-US"/>
        </a:p>
      </dgm:t>
    </dgm:pt>
    <dgm:pt modelId="{EEA8AC17-F0E8-4746-99E5-146F1C90EDAF}" type="pres">
      <dgm:prSet presAssocID="{D3E69DEA-DF0B-481E-A151-4A6B4E62C6B5}" presName="sp" presStyleCnt="0"/>
      <dgm:spPr/>
      <dgm:t>
        <a:bodyPr/>
        <a:lstStyle/>
        <a:p>
          <a:endParaRPr lang="en-US"/>
        </a:p>
      </dgm:t>
    </dgm:pt>
    <dgm:pt modelId="{3F421628-F5EF-4222-B732-D04600F02D9B}" type="pres">
      <dgm:prSet presAssocID="{BA1CF51C-F086-4C5C-8CBA-A1984164774B}" presName="linNode" presStyleCnt="0"/>
      <dgm:spPr/>
      <dgm:t>
        <a:bodyPr/>
        <a:lstStyle/>
        <a:p>
          <a:endParaRPr lang="en-US"/>
        </a:p>
      </dgm:t>
    </dgm:pt>
    <dgm:pt modelId="{69716708-9AE6-4CA1-86E7-DA2FD31E9F25}" type="pres">
      <dgm:prSet presAssocID="{BA1CF51C-F086-4C5C-8CBA-A1984164774B}" presName="parentText" presStyleLbl="node1" presStyleIdx="1" presStyleCnt="3">
        <dgm:presLayoutVars>
          <dgm:chMax val="1"/>
          <dgm:bulletEnabled val="1"/>
        </dgm:presLayoutVars>
      </dgm:prSet>
      <dgm:spPr/>
      <dgm:t>
        <a:bodyPr/>
        <a:lstStyle/>
        <a:p>
          <a:endParaRPr lang="en-US"/>
        </a:p>
      </dgm:t>
    </dgm:pt>
    <dgm:pt modelId="{3454C4C0-D950-4DB7-B440-23958AF386FB}" type="pres">
      <dgm:prSet presAssocID="{BA1CF51C-F086-4C5C-8CBA-A1984164774B}" presName="descendantText" presStyleLbl="alignAccFollowNode1" presStyleIdx="1" presStyleCnt="3">
        <dgm:presLayoutVars>
          <dgm:bulletEnabled val="1"/>
        </dgm:presLayoutVars>
      </dgm:prSet>
      <dgm:spPr/>
      <dgm:t>
        <a:bodyPr/>
        <a:lstStyle/>
        <a:p>
          <a:endParaRPr lang="en-US"/>
        </a:p>
      </dgm:t>
    </dgm:pt>
    <dgm:pt modelId="{F52D99CC-55BA-4352-826D-B45986E24FF8}" type="pres">
      <dgm:prSet presAssocID="{DE52516D-8CFA-4122-992A-E919DAD7292B}" presName="sp" presStyleCnt="0"/>
      <dgm:spPr/>
      <dgm:t>
        <a:bodyPr/>
        <a:lstStyle/>
        <a:p>
          <a:endParaRPr lang="en-US"/>
        </a:p>
      </dgm:t>
    </dgm:pt>
    <dgm:pt modelId="{0ECFF143-1055-4B03-B2FF-8600F3228CDB}" type="pres">
      <dgm:prSet presAssocID="{BB27F7E9-D23C-4A5E-ABB7-65697F56C46B}" presName="linNode" presStyleCnt="0"/>
      <dgm:spPr/>
      <dgm:t>
        <a:bodyPr/>
        <a:lstStyle/>
        <a:p>
          <a:endParaRPr lang="en-US"/>
        </a:p>
      </dgm:t>
    </dgm:pt>
    <dgm:pt modelId="{D070DD45-D7DF-4302-B4A7-736C1D0B58B9}" type="pres">
      <dgm:prSet presAssocID="{BB27F7E9-D23C-4A5E-ABB7-65697F56C46B}" presName="parentText" presStyleLbl="node1" presStyleIdx="2" presStyleCnt="3">
        <dgm:presLayoutVars>
          <dgm:chMax val="1"/>
          <dgm:bulletEnabled val="1"/>
        </dgm:presLayoutVars>
      </dgm:prSet>
      <dgm:spPr/>
      <dgm:t>
        <a:bodyPr/>
        <a:lstStyle/>
        <a:p>
          <a:endParaRPr lang="en-US"/>
        </a:p>
      </dgm:t>
    </dgm:pt>
    <dgm:pt modelId="{FE5F1F79-1B47-4289-BF6A-DF7108C5ECCA}" type="pres">
      <dgm:prSet presAssocID="{BB27F7E9-D23C-4A5E-ABB7-65697F56C46B}" presName="descendantText" presStyleLbl="alignAccFollowNode1" presStyleIdx="2" presStyleCnt="3">
        <dgm:presLayoutVars>
          <dgm:bulletEnabled val="1"/>
        </dgm:presLayoutVars>
      </dgm:prSet>
      <dgm:spPr/>
      <dgm:t>
        <a:bodyPr/>
        <a:lstStyle/>
        <a:p>
          <a:endParaRPr lang="en-US"/>
        </a:p>
      </dgm:t>
    </dgm:pt>
  </dgm:ptLst>
  <dgm:cxnLst>
    <dgm:cxn modelId="{18CA1A57-042A-B641-B47A-37108F29D7B2}" type="presOf" srcId="{9F2EA744-BB58-4FEF-91DA-C46E99545432}" destId="{3454C4C0-D950-4DB7-B440-23958AF386FB}" srcOrd="0" destOrd="0" presId="urn:microsoft.com/office/officeart/2005/8/layout/vList5"/>
    <dgm:cxn modelId="{9B6E2F55-1900-2E4A-B3CF-011EBE3054B0}" type="presOf" srcId="{4A07E5F2-5779-463B-B187-EDA837E41B68}" destId="{13D07082-9D5B-4E09-B201-4647522CB6E9}" srcOrd="0" destOrd="0" presId="urn:microsoft.com/office/officeart/2005/8/layout/vList5"/>
    <dgm:cxn modelId="{013D0C8E-AA7F-4AA9-9415-4439B02FFDF7}" srcId="{3ED39412-27FA-43EF-BC97-2DFEF7AC6E61}" destId="{BA1CF51C-F086-4C5C-8CBA-A1984164774B}" srcOrd="1" destOrd="0" parTransId="{000406B1-94FB-4419-9E6C-BB17915652A4}" sibTransId="{DE52516D-8CFA-4122-992A-E919DAD7292B}"/>
    <dgm:cxn modelId="{968F2E8B-B384-4A47-9758-D6FA15638279}" type="presOf" srcId="{BB27F7E9-D23C-4A5E-ABB7-65697F56C46B}" destId="{D070DD45-D7DF-4302-B4A7-736C1D0B58B9}" srcOrd="0" destOrd="0" presId="urn:microsoft.com/office/officeart/2005/8/layout/vList5"/>
    <dgm:cxn modelId="{0DB2548C-A50A-49A7-963F-2DEEC5180E09}" srcId="{3ED39412-27FA-43EF-BC97-2DFEF7AC6E61}" destId="{BB27F7E9-D23C-4A5E-ABB7-65697F56C46B}" srcOrd="2" destOrd="0" parTransId="{F257632B-1974-4567-A7BA-23CC93423DA8}" sibTransId="{86A32E50-F633-404C-8785-FB1090105148}"/>
    <dgm:cxn modelId="{F2E976BE-FDCD-4D13-9231-50781A12FA2E}" srcId="{4A07E5F2-5779-463B-B187-EDA837E41B68}" destId="{D3396CAC-7A7C-4261-9C7A-9026C3E41592}" srcOrd="0" destOrd="0" parTransId="{801DA62A-D2AF-4FFF-BBE0-E26A71E85CA3}" sibTransId="{7C25CF1F-44BA-43A7-BB65-D31F89D05AAB}"/>
    <dgm:cxn modelId="{673F4D97-3F9F-43F1-A65F-4D7BFE9BE02E}" srcId="{BB27F7E9-D23C-4A5E-ABB7-65697F56C46B}" destId="{8F4DADDE-47BA-4A87-A03C-A030B7617A48}" srcOrd="0" destOrd="0" parTransId="{3282F672-2024-415F-AC7C-2B8658DBBE3C}" sibTransId="{16321A78-6EEE-4EF6-A037-D8B84A82ECEF}"/>
    <dgm:cxn modelId="{D26AA94A-DC4A-674F-9F26-DDDF641998F8}" type="presOf" srcId="{8F4DADDE-47BA-4A87-A03C-A030B7617A48}" destId="{FE5F1F79-1B47-4289-BF6A-DF7108C5ECCA}" srcOrd="0" destOrd="0" presId="urn:microsoft.com/office/officeart/2005/8/layout/vList5"/>
    <dgm:cxn modelId="{6A8C08D0-EF0F-4318-A558-4C3E3390053E}" srcId="{BA1CF51C-F086-4C5C-8CBA-A1984164774B}" destId="{9F2EA744-BB58-4FEF-91DA-C46E99545432}" srcOrd="0" destOrd="0" parTransId="{E910DC71-FAA4-42AF-868B-4AD7707BC1A0}" sibTransId="{FFFEFDFD-C039-468A-8156-977E59A26433}"/>
    <dgm:cxn modelId="{0BC75C44-7E08-514E-9759-BE515A19689A}" type="presOf" srcId="{3ED39412-27FA-43EF-BC97-2DFEF7AC6E61}" destId="{11B94EF0-BB94-4CAB-ACFD-EFD2B832E482}" srcOrd="0" destOrd="0" presId="urn:microsoft.com/office/officeart/2005/8/layout/vList5"/>
    <dgm:cxn modelId="{487E2B15-AD45-3C46-9B55-1F236BBCB4FB}" type="presOf" srcId="{BA1CF51C-F086-4C5C-8CBA-A1984164774B}" destId="{69716708-9AE6-4CA1-86E7-DA2FD31E9F25}" srcOrd="0" destOrd="0" presId="urn:microsoft.com/office/officeart/2005/8/layout/vList5"/>
    <dgm:cxn modelId="{0CFCE60E-3EAC-104D-B076-0699F132A7B5}" type="presOf" srcId="{D3396CAC-7A7C-4261-9C7A-9026C3E41592}" destId="{1BCBB0E2-ED66-4235-B1E3-66457F2E991C}" srcOrd="0" destOrd="0" presId="urn:microsoft.com/office/officeart/2005/8/layout/vList5"/>
    <dgm:cxn modelId="{3675A16E-4E10-3C42-B298-F62509B7AC77}" type="presOf" srcId="{850FB2A4-010D-45E1-94ED-5D86CF530BA0}" destId="{FE5F1F79-1B47-4289-BF6A-DF7108C5ECCA}" srcOrd="0" destOrd="1" presId="urn:microsoft.com/office/officeart/2005/8/layout/vList5"/>
    <dgm:cxn modelId="{70819AFF-2006-4CF3-A776-2D798208D6A8}" srcId="{3ED39412-27FA-43EF-BC97-2DFEF7AC6E61}" destId="{4A07E5F2-5779-463B-B187-EDA837E41B68}" srcOrd="0" destOrd="0" parTransId="{823267C5-71B4-4125-9748-DA0AA88549FB}" sibTransId="{D3E69DEA-DF0B-481E-A151-4A6B4E62C6B5}"/>
    <dgm:cxn modelId="{5E869B89-8561-4A1A-927F-90F3A9EA9C78}" srcId="{BB27F7E9-D23C-4A5E-ABB7-65697F56C46B}" destId="{850FB2A4-010D-45E1-94ED-5D86CF530BA0}" srcOrd="1" destOrd="0" parTransId="{E98F2CD2-3376-4067-AC9B-849528E4AEC1}" sibTransId="{5802BA7C-C34E-422F-AE47-4283E7B6B2DD}"/>
    <dgm:cxn modelId="{552AE17C-8DAE-474F-9249-48D045B34C6F}" type="presParOf" srcId="{11B94EF0-BB94-4CAB-ACFD-EFD2B832E482}" destId="{44E5B11F-57A6-4E44-8C14-2228F4ACFF5F}" srcOrd="0" destOrd="0" presId="urn:microsoft.com/office/officeart/2005/8/layout/vList5"/>
    <dgm:cxn modelId="{B95C2418-7C9F-9A4D-A777-0B498918E805}" type="presParOf" srcId="{44E5B11F-57A6-4E44-8C14-2228F4ACFF5F}" destId="{13D07082-9D5B-4E09-B201-4647522CB6E9}" srcOrd="0" destOrd="0" presId="urn:microsoft.com/office/officeart/2005/8/layout/vList5"/>
    <dgm:cxn modelId="{54B2BCF3-E156-8547-B11F-FEA33235CF1C}" type="presParOf" srcId="{44E5B11F-57A6-4E44-8C14-2228F4ACFF5F}" destId="{1BCBB0E2-ED66-4235-B1E3-66457F2E991C}" srcOrd="1" destOrd="0" presId="urn:microsoft.com/office/officeart/2005/8/layout/vList5"/>
    <dgm:cxn modelId="{DB086B3A-8A0F-5A46-8F15-DC4095682540}" type="presParOf" srcId="{11B94EF0-BB94-4CAB-ACFD-EFD2B832E482}" destId="{EEA8AC17-F0E8-4746-99E5-146F1C90EDAF}" srcOrd="1" destOrd="0" presId="urn:microsoft.com/office/officeart/2005/8/layout/vList5"/>
    <dgm:cxn modelId="{D25A3278-B161-9448-ADFC-E75E301D933E}" type="presParOf" srcId="{11B94EF0-BB94-4CAB-ACFD-EFD2B832E482}" destId="{3F421628-F5EF-4222-B732-D04600F02D9B}" srcOrd="2" destOrd="0" presId="urn:microsoft.com/office/officeart/2005/8/layout/vList5"/>
    <dgm:cxn modelId="{8343AA7A-B4DF-974A-9A12-C2C29E780BD8}" type="presParOf" srcId="{3F421628-F5EF-4222-B732-D04600F02D9B}" destId="{69716708-9AE6-4CA1-86E7-DA2FD31E9F25}" srcOrd="0" destOrd="0" presId="urn:microsoft.com/office/officeart/2005/8/layout/vList5"/>
    <dgm:cxn modelId="{D021D550-9D37-664C-98DA-14ACC75994D2}" type="presParOf" srcId="{3F421628-F5EF-4222-B732-D04600F02D9B}" destId="{3454C4C0-D950-4DB7-B440-23958AF386FB}" srcOrd="1" destOrd="0" presId="urn:microsoft.com/office/officeart/2005/8/layout/vList5"/>
    <dgm:cxn modelId="{8BE812B8-1095-F644-961C-2A0CED72399A}" type="presParOf" srcId="{11B94EF0-BB94-4CAB-ACFD-EFD2B832E482}" destId="{F52D99CC-55BA-4352-826D-B45986E24FF8}" srcOrd="3" destOrd="0" presId="urn:microsoft.com/office/officeart/2005/8/layout/vList5"/>
    <dgm:cxn modelId="{F3F16E4D-C614-7D4E-A53A-E41A20CC9DB5}" type="presParOf" srcId="{11B94EF0-BB94-4CAB-ACFD-EFD2B832E482}" destId="{0ECFF143-1055-4B03-B2FF-8600F3228CDB}" srcOrd="4" destOrd="0" presId="urn:microsoft.com/office/officeart/2005/8/layout/vList5"/>
    <dgm:cxn modelId="{851AD28B-F268-C844-8D23-AA910BB4C0B7}" type="presParOf" srcId="{0ECFF143-1055-4B03-B2FF-8600F3228CDB}" destId="{D070DD45-D7DF-4302-B4A7-736C1D0B58B9}" srcOrd="0" destOrd="0" presId="urn:microsoft.com/office/officeart/2005/8/layout/vList5"/>
    <dgm:cxn modelId="{F17DC924-5470-3F49-8EE5-0FA4F035CE00}" type="presParOf" srcId="{0ECFF143-1055-4B03-B2FF-8600F3228CDB}" destId="{FE5F1F79-1B47-4289-BF6A-DF7108C5ECCA}"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98D0C3-C02D-4EC8-8B4B-77F5644A7392}" type="doc">
      <dgm:prSet loTypeId="urn:microsoft.com/office/officeart/2005/8/layout/hList1" loCatId="list" qsTypeId="urn:microsoft.com/office/officeart/2005/8/quickstyle/simple1#4" qsCatId="simple" csTypeId="urn:microsoft.com/office/officeart/2005/8/colors/accent0_3" csCatId="mainScheme" phldr="1"/>
      <dgm:spPr/>
      <dgm:t>
        <a:bodyPr/>
        <a:lstStyle/>
        <a:p>
          <a:endParaRPr lang="en-US"/>
        </a:p>
      </dgm:t>
    </dgm:pt>
    <dgm:pt modelId="{378E4982-8CF6-46B0-961F-E1BB7424D92A}">
      <dgm:prSet/>
      <dgm:spPr/>
      <dgm:t>
        <a:bodyPr/>
        <a:lstStyle/>
        <a:p>
          <a:pPr rtl="0"/>
          <a:r>
            <a:rPr lang="en-US" smtClean="0"/>
            <a:t>35 percent of physicians do not have a regular source of health care</a:t>
          </a:r>
          <a:endParaRPr lang="en-US"/>
        </a:p>
      </dgm:t>
    </dgm:pt>
    <dgm:pt modelId="{DBBE96DB-B778-4E63-8CA4-CE11DBB81940}" type="parTrans" cxnId="{C8DDECD4-7430-44CD-A041-2BBCDA3672F0}">
      <dgm:prSet/>
      <dgm:spPr/>
      <dgm:t>
        <a:bodyPr/>
        <a:lstStyle/>
        <a:p>
          <a:endParaRPr lang="en-US"/>
        </a:p>
      </dgm:t>
    </dgm:pt>
    <dgm:pt modelId="{BF26FFDF-B8D3-4CC2-B78F-25CA550BF84F}" type="sibTrans" cxnId="{C8DDECD4-7430-44CD-A041-2BBCDA3672F0}">
      <dgm:prSet/>
      <dgm:spPr/>
      <dgm:t>
        <a:bodyPr/>
        <a:lstStyle/>
        <a:p>
          <a:endParaRPr lang="en-US"/>
        </a:p>
      </dgm:t>
    </dgm:pt>
    <dgm:pt modelId="{FC27D8B9-5EC5-4B95-BA21-706A657771A4}">
      <dgm:prSet/>
      <dgm:spPr/>
      <dgm:t>
        <a:bodyPr/>
        <a:lstStyle/>
        <a:p>
          <a:pPr rtl="0"/>
          <a:r>
            <a:rPr lang="en-US" smtClean="0"/>
            <a:t>Among practicing physicians, barriers to mental health care include:</a:t>
          </a:r>
          <a:endParaRPr lang="en-US"/>
        </a:p>
      </dgm:t>
    </dgm:pt>
    <dgm:pt modelId="{6DB8C7BF-A45F-4ACF-8202-CEA9C2778091}" type="parTrans" cxnId="{115A5C25-0C2E-437D-8FCD-287B7F3F0E16}">
      <dgm:prSet/>
      <dgm:spPr/>
      <dgm:t>
        <a:bodyPr/>
        <a:lstStyle/>
        <a:p>
          <a:endParaRPr lang="en-US"/>
        </a:p>
      </dgm:t>
    </dgm:pt>
    <dgm:pt modelId="{CA210997-C859-453D-A408-DC7E38F4BA76}" type="sibTrans" cxnId="{115A5C25-0C2E-437D-8FCD-287B7F3F0E16}">
      <dgm:prSet/>
      <dgm:spPr/>
      <dgm:t>
        <a:bodyPr/>
        <a:lstStyle/>
        <a:p>
          <a:endParaRPr lang="en-US"/>
        </a:p>
      </dgm:t>
    </dgm:pt>
    <dgm:pt modelId="{BF1DA744-BF6B-4E19-BACC-7D3F43C6DB6A}">
      <dgm:prSet/>
      <dgm:spPr/>
      <dgm:t>
        <a:bodyPr/>
        <a:lstStyle/>
        <a:p>
          <a:pPr rtl="0"/>
          <a:r>
            <a:rPr lang="en-US" smtClean="0"/>
            <a:t>discrimination in medical licensing </a:t>
          </a:r>
          <a:endParaRPr lang="en-US"/>
        </a:p>
      </dgm:t>
    </dgm:pt>
    <dgm:pt modelId="{0BCFD81B-88EB-4F66-9B62-8CD760DA6C4C}" type="parTrans" cxnId="{3274988A-E6A3-4D53-A3FA-FE95EA16F16C}">
      <dgm:prSet/>
      <dgm:spPr/>
      <dgm:t>
        <a:bodyPr/>
        <a:lstStyle/>
        <a:p>
          <a:endParaRPr lang="en-US"/>
        </a:p>
      </dgm:t>
    </dgm:pt>
    <dgm:pt modelId="{EF2D67E6-9E9A-4271-9BB8-A0620628A7C2}" type="sibTrans" cxnId="{3274988A-E6A3-4D53-A3FA-FE95EA16F16C}">
      <dgm:prSet/>
      <dgm:spPr/>
      <dgm:t>
        <a:bodyPr/>
        <a:lstStyle/>
        <a:p>
          <a:endParaRPr lang="en-US"/>
        </a:p>
      </dgm:t>
    </dgm:pt>
    <dgm:pt modelId="{4447DBF8-5293-4B92-8436-6B79A2DBEDDE}">
      <dgm:prSet/>
      <dgm:spPr/>
      <dgm:t>
        <a:bodyPr/>
        <a:lstStyle/>
        <a:p>
          <a:pPr rtl="0"/>
          <a:r>
            <a:rPr lang="en-US" smtClean="0"/>
            <a:t>hospital privileges</a:t>
          </a:r>
          <a:endParaRPr lang="en-US"/>
        </a:p>
      </dgm:t>
    </dgm:pt>
    <dgm:pt modelId="{8D7CF6D0-AC4A-4EAD-A22F-7467B7F1AAD7}" type="parTrans" cxnId="{FA824953-C9D0-42C1-B694-70AA160D6757}">
      <dgm:prSet/>
      <dgm:spPr/>
      <dgm:t>
        <a:bodyPr/>
        <a:lstStyle/>
        <a:p>
          <a:endParaRPr lang="en-US"/>
        </a:p>
      </dgm:t>
    </dgm:pt>
    <dgm:pt modelId="{17BF71DE-D017-42B5-B184-5CAE094F690C}" type="sibTrans" cxnId="{FA824953-C9D0-42C1-B694-70AA160D6757}">
      <dgm:prSet/>
      <dgm:spPr/>
      <dgm:t>
        <a:bodyPr/>
        <a:lstStyle/>
        <a:p>
          <a:endParaRPr lang="en-US"/>
        </a:p>
      </dgm:t>
    </dgm:pt>
    <dgm:pt modelId="{AC7DD31E-F53F-41F0-AE0A-4450FFD10A76}">
      <dgm:prSet/>
      <dgm:spPr/>
      <dgm:t>
        <a:bodyPr/>
        <a:lstStyle/>
        <a:p>
          <a:pPr rtl="0"/>
          <a:r>
            <a:rPr lang="en-US" smtClean="0"/>
            <a:t>health insurance </a:t>
          </a:r>
          <a:endParaRPr lang="en-US"/>
        </a:p>
      </dgm:t>
    </dgm:pt>
    <dgm:pt modelId="{BFE3BA89-5AAF-4272-BA37-D1941B73AE0F}" type="parTrans" cxnId="{10D12058-66B4-4FB9-842A-B8CD3C0090C9}">
      <dgm:prSet/>
      <dgm:spPr/>
      <dgm:t>
        <a:bodyPr/>
        <a:lstStyle/>
        <a:p>
          <a:endParaRPr lang="en-US"/>
        </a:p>
      </dgm:t>
    </dgm:pt>
    <dgm:pt modelId="{002EDFB6-7509-461F-B5F7-693A1BDA0939}" type="sibTrans" cxnId="{10D12058-66B4-4FB9-842A-B8CD3C0090C9}">
      <dgm:prSet/>
      <dgm:spPr/>
      <dgm:t>
        <a:bodyPr/>
        <a:lstStyle/>
        <a:p>
          <a:endParaRPr lang="en-US"/>
        </a:p>
      </dgm:t>
    </dgm:pt>
    <dgm:pt modelId="{680B918D-E536-43A7-902F-915562554AC5}">
      <dgm:prSet/>
      <dgm:spPr/>
      <dgm:t>
        <a:bodyPr/>
        <a:lstStyle/>
        <a:p>
          <a:pPr rtl="0"/>
          <a:r>
            <a:rPr lang="en-US" smtClean="0"/>
            <a:t>malpractice insurance</a:t>
          </a:r>
          <a:endParaRPr lang="en-US"/>
        </a:p>
      </dgm:t>
    </dgm:pt>
    <dgm:pt modelId="{F3DA9D5B-BC0D-4D5D-9D19-17CBAA5691DD}" type="parTrans" cxnId="{19D6DBA6-B09E-412F-B408-27A9123DB75C}">
      <dgm:prSet/>
      <dgm:spPr/>
      <dgm:t>
        <a:bodyPr/>
        <a:lstStyle/>
        <a:p>
          <a:endParaRPr lang="en-US"/>
        </a:p>
      </dgm:t>
    </dgm:pt>
    <dgm:pt modelId="{021A0F1B-603C-4596-B431-7ECA42F55574}" type="sibTrans" cxnId="{19D6DBA6-B09E-412F-B408-27A9123DB75C}">
      <dgm:prSet/>
      <dgm:spPr/>
      <dgm:t>
        <a:bodyPr/>
        <a:lstStyle/>
        <a:p>
          <a:endParaRPr lang="en-US"/>
        </a:p>
      </dgm:t>
    </dgm:pt>
    <dgm:pt modelId="{E209C4B4-7668-43FC-80B4-78D5838B6D68}">
      <dgm:prSet/>
      <dgm:spPr/>
      <dgm:t>
        <a:bodyPr/>
        <a:lstStyle/>
        <a:p>
          <a:pPr rtl="0"/>
          <a:endParaRPr lang="en-US"/>
        </a:p>
      </dgm:t>
    </dgm:pt>
    <dgm:pt modelId="{8281ABDD-EDE4-4C9B-989A-43DA7809D037}" type="parTrans" cxnId="{B57FE59D-2A8A-4930-A7E5-5A812378FFB8}">
      <dgm:prSet/>
      <dgm:spPr/>
      <dgm:t>
        <a:bodyPr/>
        <a:lstStyle/>
        <a:p>
          <a:endParaRPr lang="en-US"/>
        </a:p>
      </dgm:t>
    </dgm:pt>
    <dgm:pt modelId="{9FB5EFBA-0E1A-4E65-A960-32B017F3C1E0}" type="sibTrans" cxnId="{B57FE59D-2A8A-4930-A7E5-5A812378FFB8}">
      <dgm:prSet/>
      <dgm:spPr/>
      <dgm:t>
        <a:bodyPr/>
        <a:lstStyle/>
        <a:p>
          <a:endParaRPr lang="en-US"/>
        </a:p>
      </dgm:t>
    </dgm:pt>
    <dgm:pt modelId="{0DDDF398-EBBD-4246-A0FA-138C10B8AA41}">
      <dgm:prSet/>
      <dgm:spPr/>
      <dgm:t>
        <a:bodyPr/>
        <a:lstStyle/>
        <a:p>
          <a:pPr rtl="0"/>
          <a:endParaRPr lang="en-US"/>
        </a:p>
      </dgm:t>
    </dgm:pt>
    <dgm:pt modelId="{58477D81-DDDD-4D90-B224-60F56D001F9B}" type="parTrans" cxnId="{4EB43959-9053-4B4D-B18A-A0CE5129AB13}">
      <dgm:prSet/>
      <dgm:spPr/>
      <dgm:t>
        <a:bodyPr/>
        <a:lstStyle/>
        <a:p>
          <a:endParaRPr lang="en-US"/>
        </a:p>
      </dgm:t>
    </dgm:pt>
    <dgm:pt modelId="{E564E6BE-A0D4-48F2-B099-486EF9D98245}" type="sibTrans" cxnId="{4EB43959-9053-4B4D-B18A-A0CE5129AB13}">
      <dgm:prSet/>
      <dgm:spPr/>
      <dgm:t>
        <a:bodyPr/>
        <a:lstStyle/>
        <a:p>
          <a:endParaRPr lang="en-US"/>
        </a:p>
      </dgm:t>
    </dgm:pt>
    <dgm:pt modelId="{B7108D7D-FDDB-4AB4-84AD-A267B09CC04A}">
      <dgm:prSet/>
      <dgm:spPr/>
      <dgm:t>
        <a:bodyPr/>
        <a:lstStyle/>
        <a:p>
          <a:pPr rtl="0"/>
          <a:endParaRPr lang="en-US"/>
        </a:p>
      </dgm:t>
    </dgm:pt>
    <dgm:pt modelId="{09FA198F-25F5-4B9D-8D56-C77D20CA3416}" type="parTrans" cxnId="{22EF4816-7734-4A4F-8DD8-B97F4D3F6DA2}">
      <dgm:prSet/>
      <dgm:spPr/>
      <dgm:t>
        <a:bodyPr/>
        <a:lstStyle/>
        <a:p>
          <a:endParaRPr lang="en-US"/>
        </a:p>
      </dgm:t>
    </dgm:pt>
    <dgm:pt modelId="{899E5025-2E1C-463F-836B-72722B7F53BE}" type="sibTrans" cxnId="{22EF4816-7734-4A4F-8DD8-B97F4D3F6DA2}">
      <dgm:prSet/>
      <dgm:spPr/>
      <dgm:t>
        <a:bodyPr/>
        <a:lstStyle/>
        <a:p>
          <a:endParaRPr lang="en-US"/>
        </a:p>
      </dgm:t>
    </dgm:pt>
    <dgm:pt modelId="{49CF81C5-01D0-4826-A469-7E6EBA96E96C}" type="pres">
      <dgm:prSet presAssocID="{7E98D0C3-C02D-4EC8-8B4B-77F5644A7392}" presName="Name0" presStyleCnt="0">
        <dgm:presLayoutVars>
          <dgm:dir/>
          <dgm:animLvl val="lvl"/>
          <dgm:resizeHandles val="exact"/>
        </dgm:presLayoutVars>
      </dgm:prSet>
      <dgm:spPr/>
      <dgm:t>
        <a:bodyPr/>
        <a:lstStyle/>
        <a:p>
          <a:endParaRPr lang="en-US"/>
        </a:p>
      </dgm:t>
    </dgm:pt>
    <dgm:pt modelId="{9D5C8A1E-0EE4-4558-9196-FA88A5C52420}" type="pres">
      <dgm:prSet presAssocID="{378E4982-8CF6-46B0-961F-E1BB7424D92A}" presName="composite" presStyleCnt="0"/>
      <dgm:spPr/>
      <dgm:t>
        <a:bodyPr/>
        <a:lstStyle/>
        <a:p>
          <a:endParaRPr lang="en-US"/>
        </a:p>
      </dgm:t>
    </dgm:pt>
    <dgm:pt modelId="{EA44C983-C410-4C89-9B65-AD029672CFCE}" type="pres">
      <dgm:prSet presAssocID="{378E4982-8CF6-46B0-961F-E1BB7424D92A}" presName="parTx" presStyleLbl="alignNode1" presStyleIdx="0" presStyleCnt="2" custScaleY="155124" custLinFactNeighborX="4209" custLinFactNeighborY="35244">
        <dgm:presLayoutVars>
          <dgm:chMax val="0"/>
          <dgm:chPref val="0"/>
          <dgm:bulletEnabled val="1"/>
        </dgm:presLayoutVars>
      </dgm:prSet>
      <dgm:spPr/>
      <dgm:t>
        <a:bodyPr/>
        <a:lstStyle/>
        <a:p>
          <a:endParaRPr lang="en-US"/>
        </a:p>
      </dgm:t>
    </dgm:pt>
    <dgm:pt modelId="{514A093D-6B4E-457D-BF45-296866058F38}" type="pres">
      <dgm:prSet presAssocID="{378E4982-8CF6-46B0-961F-E1BB7424D92A}" presName="desTx" presStyleLbl="alignAccFollowNode1" presStyleIdx="0" presStyleCnt="2" custFlipVert="1" custFlipHor="1" custScaleX="1117" custScaleY="61444" custLinFactNeighborX="-55025" custLinFactNeighborY="17595">
        <dgm:presLayoutVars>
          <dgm:bulletEnabled val="1"/>
        </dgm:presLayoutVars>
      </dgm:prSet>
      <dgm:spPr>
        <a:noFill/>
        <a:ln>
          <a:noFill/>
        </a:ln>
      </dgm:spPr>
      <dgm:t>
        <a:bodyPr/>
        <a:lstStyle/>
        <a:p>
          <a:endParaRPr lang="en-US"/>
        </a:p>
      </dgm:t>
    </dgm:pt>
    <dgm:pt modelId="{A49E2768-EAFA-47C1-935D-D1E07254CCF6}" type="pres">
      <dgm:prSet presAssocID="{BF26FFDF-B8D3-4CC2-B78F-25CA550BF84F}" presName="space" presStyleCnt="0"/>
      <dgm:spPr/>
      <dgm:t>
        <a:bodyPr/>
        <a:lstStyle/>
        <a:p>
          <a:endParaRPr lang="en-US"/>
        </a:p>
      </dgm:t>
    </dgm:pt>
    <dgm:pt modelId="{BE2E0179-CB0D-4D3C-AF79-6010B1FFCA0A}" type="pres">
      <dgm:prSet presAssocID="{FC27D8B9-5EC5-4B95-BA21-706A657771A4}" presName="composite" presStyleCnt="0"/>
      <dgm:spPr/>
      <dgm:t>
        <a:bodyPr/>
        <a:lstStyle/>
        <a:p>
          <a:endParaRPr lang="en-US"/>
        </a:p>
      </dgm:t>
    </dgm:pt>
    <dgm:pt modelId="{444953F3-7066-4537-9586-C7DFCB20CF58}" type="pres">
      <dgm:prSet presAssocID="{FC27D8B9-5EC5-4B95-BA21-706A657771A4}" presName="parTx" presStyleLbl="alignNode1" presStyleIdx="1" presStyleCnt="2">
        <dgm:presLayoutVars>
          <dgm:chMax val="0"/>
          <dgm:chPref val="0"/>
          <dgm:bulletEnabled val="1"/>
        </dgm:presLayoutVars>
      </dgm:prSet>
      <dgm:spPr/>
      <dgm:t>
        <a:bodyPr/>
        <a:lstStyle/>
        <a:p>
          <a:endParaRPr lang="en-US"/>
        </a:p>
      </dgm:t>
    </dgm:pt>
    <dgm:pt modelId="{D662B172-5B2F-4D0A-98F5-7297AF86B33A}" type="pres">
      <dgm:prSet presAssocID="{FC27D8B9-5EC5-4B95-BA21-706A657771A4}" presName="desTx" presStyleLbl="alignAccFollowNode1" presStyleIdx="1" presStyleCnt="2">
        <dgm:presLayoutVars>
          <dgm:bulletEnabled val="1"/>
        </dgm:presLayoutVars>
      </dgm:prSet>
      <dgm:spPr/>
      <dgm:t>
        <a:bodyPr/>
        <a:lstStyle/>
        <a:p>
          <a:endParaRPr lang="en-US"/>
        </a:p>
      </dgm:t>
    </dgm:pt>
  </dgm:ptLst>
  <dgm:cxnLst>
    <dgm:cxn modelId="{B90AD5BD-D492-3A44-84C0-385258EEECD7}" type="presOf" srcId="{7E98D0C3-C02D-4EC8-8B4B-77F5644A7392}" destId="{49CF81C5-01D0-4826-A469-7E6EBA96E96C}" srcOrd="0" destOrd="0" presId="urn:microsoft.com/office/officeart/2005/8/layout/hList1"/>
    <dgm:cxn modelId="{F0092212-99E4-FE40-AB0A-EBCD6C790375}" type="presOf" srcId="{BF1DA744-BF6B-4E19-BACC-7D3F43C6DB6A}" destId="{D662B172-5B2F-4D0A-98F5-7297AF86B33A}" srcOrd="0" destOrd="0" presId="urn:microsoft.com/office/officeart/2005/8/layout/hList1"/>
    <dgm:cxn modelId="{10D12058-66B4-4FB9-842A-B8CD3C0090C9}" srcId="{FC27D8B9-5EC5-4B95-BA21-706A657771A4}" destId="{AC7DD31E-F53F-41F0-AE0A-4450FFD10A76}" srcOrd="4" destOrd="0" parTransId="{BFE3BA89-5AAF-4272-BA37-D1941B73AE0F}" sibTransId="{002EDFB6-7509-461F-B5F7-693A1BDA0939}"/>
    <dgm:cxn modelId="{80B94A03-18E9-2144-B6CF-0C37003AA008}" type="presOf" srcId="{378E4982-8CF6-46B0-961F-E1BB7424D92A}" destId="{EA44C983-C410-4C89-9B65-AD029672CFCE}" srcOrd="0" destOrd="0" presId="urn:microsoft.com/office/officeart/2005/8/layout/hList1"/>
    <dgm:cxn modelId="{FC06A605-1B13-2940-9DC6-BC1BA9A0D20A}" type="presOf" srcId="{0DDDF398-EBBD-4246-A0FA-138C10B8AA41}" destId="{D662B172-5B2F-4D0A-98F5-7297AF86B33A}" srcOrd="0" destOrd="3" presId="urn:microsoft.com/office/officeart/2005/8/layout/hList1"/>
    <dgm:cxn modelId="{22EF4816-7734-4A4F-8DD8-B97F4D3F6DA2}" srcId="{FC27D8B9-5EC5-4B95-BA21-706A657771A4}" destId="{B7108D7D-FDDB-4AB4-84AD-A267B09CC04A}" srcOrd="5" destOrd="0" parTransId="{09FA198F-25F5-4B9D-8D56-C77D20CA3416}" sibTransId="{899E5025-2E1C-463F-836B-72722B7F53BE}"/>
    <dgm:cxn modelId="{FA824953-C9D0-42C1-B694-70AA160D6757}" srcId="{FC27D8B9-5EC5-4B95-BA21-706A657771A4}" destId="{4447DBF8-5293-4B92-8436-6B79A2DBEDDE}" srcOrd="2" destOrd="0" parTransId="{8D7CF6D0-AC4A-4EAD-A22F-7467B7F1AAD7}" sibTransId="{17BF71DE-D017-42B5-B184-5CAE094F690C}"/>
    <dgm:cxn modelId="{B57FE59D-2A8A-4930-A7E5-5A812378FFB8}" srcId="{FC27D8B9-5EC5-4B95-BA21-706A657771A4}" destId="{E209C4B4-7668-43FC-80B4-78D5838B6D68}" srcOrd="1" destOrd="0" parTransId="{8281ABDD-EDE4-4C9B-989A-43DA7809D037}" sibTransId="{9FB5EFBA-0E1A-4E65-A960-32B017F3C1E0}"/>
    <dgm:cxn modelId="{C8DDECD4-7430-44CD-A041-2BBCDA3672F0}" srcId="{7E98D0C3-C02D-4EC8-8B4B-77F5644A7392}" destId="{378E4982-8CF6-46B0-961F-E1BB7424D92A}" srcOrd="0" destOrd="0" parTransId="{DBBE96DB-B778-4E63-8CA4-CE11DBB81940}" sibTransId="{BF26FFDF-B8D3-4CC2-B78F-25CA550BF84F}"/>
    <dgm:cxn modelId="{9B092078-9128-4740-B33E-F8E70721E4A4}" type="presOf" srcId="{680B918D-E536-43A7-902F-915562554AC5}" destId="{D662B172-5B2F-4D0A-98F5-7297AF86B33A}" srcOrd="0" destOrd="6" presId="urn:microsoft.com/office/officeart/2005/8/layout/hList1"/>
    <dgm:cxn modelId="{35A45124-69CC-0F4C-BD31-5D7BCF351992}" type="presOf" srcId="{E209C4B4-7668-43FC-80B4-78D5838B6D68}" destId="{D662B172-5B2F-4D0A-98F5-7297AF86B33A}" srcOrd="0" destOrd="1" presId="urn:microsoft.com/office/officeart/2005/8/layout/hList1"/>
    <dgm:cxn modelId="{3274988A-E6A3-4D53-A3FA-FE95EA16F16C}" srcId="{FC27D8B9-5EC5-4B95-BA21-706A657771A4}" destId="{BF1DA744-BF6B-4E19-BACC-7D3F43C6DB6A}" srcOrd="0" destOrd="0" parTransId="{0BCFD81B-88EB-4F66-9B62-8CD760DA6C4C}" sibTransId="{EF2D67E6-9E9A-4271-9BB8-A0620628A7C2}"/>
    <dgm:cxn modelId="{4EB43959-9053-4B4D-B18A-A0CE5129AB13}" srcId="{FC27D8B9-5EC5-4B95-BA21-706A657771A4}" destId="{0DDDF398-EBBD-4246-A0FA-138C10B8AA41}" srcOrd="3" destOrd="0" parTransId="{58477D81-DDDD-4D90-B224-60F56D001F9B}" sibTransId="{E564E6BE-A0D4-48F2-B099-486EF9D98245}"/>
    <dgm:cxn modelId="{5E748922-28EE-C74F-B30B-CC0ADC38E3DF}" type="presOf" srcId="{4447DBF8-5293-4B92-8436-6B79A2DBEDDE}" destId="{D662B172-5B2F-4D0A-98F5-7297AF86B33A}" srcOrd="0" destOrd="2" presId="urn:microsoft.com/office/officeart/2005/8/layout/hList1"/>
    <dgm:cxn modelId="{115A5C25-0C2E-437D-8FCD-287B7F3F0E16}" srcId="{7E98D0C3-C02D-4EC8-8B4B-77F5644A7392}" destId="{FC27D8B9-5EC5-4B95-BA21-706A657771A4}" srcOrd="1" destOrd="0" parTransId="{6DB8C7BF-A45F-4ACF-8202-CEA9C2778091}" sibTransId="{CA210997-C859-453D-A408-DC7E38F4BA76}"/>
    <dgm:cxn modelId="{E35C1268-C132-CB45-8FB3-17FDD1B11BB1}" type="presOf" srcId="{FC27D8B9-5EC5-4B95-BA21-706A657771A4}" destId="{444953F3-7066-4537-9586-C7DFCB20CF58}" srcOrd="0" destOrd="0" presId="urn:microsoft.com/office/officeart/2005/8/layout/hList1"/>
    <dgm:cxn modelId="{19D6DBA6-B09E-412F-B408-27A9123DB75C}" srcId="{FC27D8B9-5EC5-4B95-BA21-706A657771A4}" destId="{680B918D-E536-43A7-902F-915562554AC5}" srcOrd="6" destOrd="0" parTransId="{F3DA9D5B-BC0D-4D5D-9D19-17CBAA5691DD}" sibTransId="{021A0F1B-603C-4596-B431-7ECA42F55574}"/>
    <dgm:cxn modelId="{C8EC2049-24D3-FB46-ADBE-7198F672023D}" type="presOf" srcId="{AC7DD31E-F53F-41F0-AE0A-4450FFD10A76}" destId="{D662B172-5B2F-4D0A-98F5-7297AF86B33A}" srcOrd="0" destOrd="4" presId="urn:microsoft.com/office/officeart/2005/8/layout/hList1"/>
    <dgm:cxn modelId="{A1C1DF0E-B4CC-D945-A223-00A2E6ADFEF5}" type="presOf" srcId="{B7108D7D-FDDB-4AB4-84AD-A267B09CC04A}" destId="{D662B172-5B2F-4D0A-98F5-7297AF86B33A}" srcOrd="0" destOrd="5" presId="urn:microsoft.com/office/officeart/2005/8/layout/hList1"/>
    <dgm:cxn modelId="{983FB3FD-2A64-D144-BE47-E305311A1FF2}" type="presParOf" srcId="{49CF81C5-01D0-4826-A469-7E6EBA96E96C}" destId="{9D5C8A1E-0EE4-4558-9196-FA88A5C52420}" srcOrd="0" destOrd="0" presId="urn:microsoft.com/office/officeart/2005/8/layout/hList1"/>
    <dgm:cxn modelId="{19C974D7-0D3C-B446-8F61-5EC502C42D98}" type="presParOf" srcId="{9D5C8A1E-0EE4-4558-9196-FA88A5C52420}" destId="{EA44C983-C410-4C89-9B65-AD029672CFCE}" srcOrd="0" destOrd="0" presId="urn:microsoft.com/office/officeart/2005/8/layout/hList1"/>
    <dgm:cxn modelId="{C9573556-C9B8-874F-A7F6-75EB76B718A5}" type="presParOf" srcId="{9D5C8A1E-0EE4-4558-9196-FA88A5C52420}" destId="{514A093D-6B4E-457D-BF45-296866058F38}" srcOrd="1" destOrd="0" presId="urn:microsoft.com/office/officeart/2005/8/layout/hList1"/>
    <dgm:cxn modelId="{49E20019-47EF-1043-AE2A-89B0C87A168F}" type="presParOf" srcId="{49CF81C5-01D0-4826-A469-7E6EBA96E96C}" destId="{A49E2768-EAFA-47C1-935D-D1E07254CCF6}" srcOrd="1" destOrd="0" presId="urn:microsoft.com/office/officeart/2005/8/layout/hList1"/>
    <dgm:cxn modelId="{2DC188DF-3CB4-F742-8691-BF310D5C4B10}" type="presParOf" srcId="{49CF81C5-01D0-4826-A469-7E6EBA96E96C}" destId="{BE2E0179-CB0D-4D3C-AF79-6010B1FFCA0A}" srcOrd="2" destOrd="0" presId="urn:microsoft.com/office/officeart/2005/8/layout/hList1"/>
    <dgm:cxn modelId="{FDE61D84-E7B0-5B45-BB4E-E1E0FFC5C1DA}" type="presParOf" srcId="{BE2E0179-CB0D-4D3C-AF79-6010B1FFCA0A}" destId="{444953F3-7066-4537-9586-C7DFCB20CF58}" srcOrd="0" destOrd="0" presId="urn:microsoft.com/office/officeart/2005/8/layout/hList1"/>
    <dgm:cxn modelId="{0D8EDC8D-F54C-1146-A107-CCD88BE530B0}" type="presParOf" srcId="{BE2E0179-CB0D-4D3C-AF79-6010B1FFCA0A}" destId="{D662B172-5B2F-4D0A-98F5-7297AF86B33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E6732-8677-4FCB-BBD6-A4BB64C09891}">
      <dsp:nvSpPr>
        <dsp:cNvPr id="0" name=""/>
        <dsp:cNvSpPr/>
      </dsp:nvSpPr>
      <dsp:spPr>
        <a:xfrm>
          <a:off x="0" y="10490"/>
          <a:ext cx="8229600" cy="1085906"/>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smtClean="0"/>
            <a:t>Meta-analysis 1963-2015</a:t>
          </a:r>
        </a:p>
        <a:p>
          <a:pPr lvl="0" algn="l" defTabSz="1066800" rtl="0">
            <a:lnSpc>
              <a:spcPct val="90000"/>
            </a:lnSpc>
            <a:spcBef>
              <a:spcPct val="0"/>
            </a:spcBef>
            <a:spcAft>
              <a:spcPct val="35000"/>
            </a:spcAft>
          </a:pPr>
          <a:r>
            <a:rPr lang="en-US" sz="2400" kern="1200" smtClean="0"/>
            <a:t>54 studies, 17,560 residents</a:t>
          </a:r>
        </a:p>
      </dsp:txBody>
      <dsp:txXfrm>
        <a:off x="53010" y="63500"/>
        <a:ext cx="8123580" cy="979886"/>
      </dsp:txXfrm>
    </dsp:sp>
    <dsp:sp modelId="{D8254AD8-2AED-4E6A-ADB4-3636B7A60DB3}">
      <dsp:nvSpPr>
        <dsp:cNvPr id="0" name=""/>
        <dsp:cNvSpPr/>
      </dsp:nvSpPr>
      <dsp:spPr>
        <a:xfrm>
          <a:off x="0" y="1125196"/>
          <a:ext cx="8229600" cy="1085906"/>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smtClean="0"/>
            <a:t>Summary prevalence </a:t>
          </a:r>
          <a:r>
            <a:rPr lang="en-US" sz="2800" kern="1200" smtClean="0"/>
            <a:t>28.8% </a:t>
          </a:r>
          <a:r>
            <a:rPr lang="en-US" sz="2000" kern="1200" smtClean="0"/>
            <a:t>(range 20.9-43.2%)</a:t>
          </a:r>
        </a:p>
        <a:p>
          <a:pPr lvl="0" algn="l" defTabSz="1066800" rtl="0">
            <a:lnSpc>
              <a:spcPct val="90000"/>
            </a:lnSpc>
            <a:spcBef>
              <a:spcPct val="0"/>
            </a:spcBef>
            <a:spcAft>
              <a:spcPct val="35000"/>
            </a:spcAft>
          </a:pPr>
          <a:r>
            <a:rPr lang="en-US" sz="2000" kern="1200" smtClean="0"/>
            <a:t>No </a:t>
          </a:r>
          <a:r>
            <a:rPr lang="en-US" sz="2000" kern="1200" err="1" smtClean="0"/>
            <a:t>signif</a:t>
          </a:r>
          <a:r>
            <a:rPr lang="en-US" sz="2000" kern="1200" smtClean="0"/>
            <a:t> differences: study design, U.S./non, </a:t>
          </a:r>
          <a:r>
            <a:rPr lang="en-US" sz="2000" kern="1200" err="1" smtClean="0"/>
            <a:t>surg</a:t>
          </a:r>
          <a:r>
            <a:rPr lang="en-US" sz="2000" kern="1200" smtClean="0"/>
            <a:t>/non, intern/R2+</a:t>
          </a:r>
          <a:endParaRPr lang="en-US" sz="2000" kern="1200"/>
        </a:p>
      </dsp:txBody>
      <dsp:txXfrm>
        <a:off x="53010" y="1178206"/>
        <a:ext cx="8123580" cy="979886"/>
      </dsp:txXfrm>
    </dsp:sp>
    <dsp:sp modelId="{C4559279-9F56-4955-9FA1-047315BC3867}">
      <dsp:nvSpPr>
        <dsp:cNvPr id="0" name=""/>
        <dsp:cNvSpPr/>
      </dsp:nvSpPr>
      <dsp:spPr>
        <a:xfrm>
          <a:off x="0" y="2211103"/>
          <a:ext cx="8229600" cy="641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5400" rIns="142240" bIns="25400" numCol="1" spcCol="1270" anchor="t" anchorCtr="0">
          <a:noAutofit/>
        </a:bodyPr>
        <a:lstStyle/>
        <a:p>
          <a:pPr marL="228600" lvl="1" indent="-228600" algn="l" defTabSz="889000" rtl="0">
            <a:lnSpc>
              <a:spcPct val="90000"/>
            </a:lnSpc>
            <a:spcBef>
              <a:spcPct val="0"/>
            </a:spcBef>
            <a:spcAft>
              <a:spcPct val="20000"/>
            </a:spcAft>
            <a:buChar char="•"/>
          </a:pPr>
          <a:r>
            <a:rPr lang="en-US" sz="2000" kern="1200" smtClean="0"/>
            <a:t>Higher than general population (6.7-8% current or past year MDE)</a:t>
          </a:r>
          <a:endParaRPr lang="en-US" sz="2000" kern="1200"/>
        </a:p>
        <a:p>
          <a:pPr marL="228600" lvl="1" indent="-228600" algn="l" defTabSz="889000" rtl="0">
            <a:lnSpc>
              <a:spcPct val="90000"/>
            </a:lnSpc>
            <a:spcBef>
              <a:spcPct val="0"/>
            </a:spcBef>
            <a:spcAft>
              <a:spcPct val="20000"/>
            </a:spcAft>
            <a:buChar char="•"/>
          </a:pPr>
          <a:r>
            <a:rPr lang="en-US" sz="2000" kern="1200" smtClean="0"/>
            <a:t>Male and female residents</a:t>
          </a:r>
          <a:endParaRPr lang="en-US" sz="2000" kern="1200"/>
        </a:p>
      </dsp:txBody>
      <dsp:txXfrm>
        <a:off x="0" y="2211103"/>
        <a:ext cx="8229600" cy="641700"/>
      </dsp:txXfrm>
    </dsp:sp>
    <dsp:sp modelId="{765996F1-174F-43BB-8631-7CA293E967D8}">
      <dsp:nvSpPr>
        <dsp:cNvPr id="0" name=""/>
        <dsp:cNvSpPr/>
      </dsp:nvSpPr>
      <dsp:spPr>
        <a:xfrm>
          <a:off x="0" y="2852803"/>
          <a:ext cx="8229600" cy="1085906"/>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smtClean="0"/>
            <a:t>Increasing rates over years-decades</a:t>
          </a:r>
        </a:p>
        <a:p>
          <a:pPr lvl="0" algn="l" defTabSz="1066800" rtl="0">
            <a:lnSpc>
              <a:spcPct val="90000"/>
            </a:lnSpc>
            <a:spcBef>
              <a:spcPct val="0"/>
            </a:spcBef>
            <a:spcAft>
              <a:spcPct val="35000"/>
            </a:spcAft>
          </a:pPr>
          <a:r>
            <a:rPr lang="en-US" sz="2400" kern="1200" smtClean="0"/>
            <a:t>Sharp increase following start of training</a:t>
          </a:r>
          <a:endParaRPr lang="en-US" sz="2400" kern="1200"/>
        </a:p>
      </dsp:txBody>
      <dsp:txXfrm>
        <a:off x="53010" y="2905813"/>
        <a:ext cx="8123580" cy="979886"/>
      </dsp:txXfrm>
    </dsp:sp>
    <dsp:sp modelId="{88B8857D-12F5-4DAE-A2E4-7763E5F01566}">
      <dsp:nvSpPr>
        <dsp:cNvPr id="0" name=""/>
        <dsp:cNvSpPr/>
      </dsp:nvSpPr>
      <dsp:spPr>
        <a:xfrm>
          <a:off x="0" y="3938709"/>
          <a:ext cx="8229600" cy="16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12700" rIns="71120" bIns="12700" numCol="1" spcCol="1270" anchor="t" anchorCtr="0">
          <a:noAutofit/>
        </a:bodyPr>
        <a:lstStyle/>
        <a:p>
          <a:pPr marL="57150" lvl="1" indent="-57150" algn="l" defTabSz="355600" rtl="0">
            <a:lnSpc>
              <a:spcPct val="90000"/>
            </a:lnSpc>
            <a:spcBef>
              <a:spcPct val="0"/>
            </a:spcBef>
            <a:spcAft>
              <a:spcPct val="20000"/>
            </a:spcAft>
            <a:buChar char="•"/>
          </a:pPr>
          <a:endParaRPr lang="en-US" sz="800" kern="1200"/>
        </a:p>
      </dsp:txBody>
      <dsp:txXfrm>
        <a:off x="0" y="3938709"/>
        <a:ext cx="8229600" cy="165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BB0E2-ED66-4235-B1E3-66457F2E991C}">
      <dsp:nvSpPr>
        <dsp:cNvPr id="0" name=""/>
        <dsp:cNvSpPr/>
      </dsp:nvSpPr>
      <dsp:spPr>
        <a:xfrm rot="5400000">
          <a:off x="5065704" y="-1968433"/>
          <a:ext cx="1060846" cy="5266944"/>
        </a:xfrm>
        <a:prstGeom prst="round2SameRect">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rtl="0">
            <a:lnSpc>
              <a:spcPct val="90000"/>
            </a:lnSpc>
            <a:spcBef>
              <a:spcPct val="0"/>
            </a:spcBef>
            <a:spcAft>
              <a:spcPct val="15000"/>
            </a:spcAft>
            <a:buChar char="•"/>
          </a:pPr>
          <a:r>
            <a:rPr lang="en-US" sz="2900" kern="1200" smtClean="0"/>
            <a:t>Use education and policy to impact culture.</a:t>
          </a:r>
          <a:endParaRPr lang="en-US" sz="2900" kern="1200"/>
        </a:p>
      </dsp:txBody>
      <dsp:txXfrm rot="-5400000">
        <a:off x="2962655" y="186402"/>
        <a:ext cx="5215158" cy="957274"/>
      </dsp:txXfrm>
    </dsp:sp>
    <dsp:sp modelId="{13D07082-9D5B-4E09-B201-4647522CB6E9}">
      <dsp:nvSpPr>
        <dsp:cNvPr id="0" name=""/>
        <dsp:cNvSpPr/>
      </dsp:nvSpPr>
      <dsp:spPr>
        <a:xfrm>
          <a:off x="0" y="0"/>
          <a:ext cx="2962656" cy="1326058"/>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rtl="0">
            <a:lnSpc>
              <a:spcPct val="90000"/>
            </a:lnSpc>
            <a:spcBef>
              <a:spcPct val="0"/>
            </a:spcBef>
            <a:spcAft>
              <a:spcPct val="35000"/>
            </a:spcAft>
          </a:pPr>
          <a:r>
            <a:rPr lang="en-US" sz="2700" kern="1200" err="1" smtClean="0"/>
            <a:t>Destigmatize</a:t>
          </a:r>
          <a:r>
            <a:rPr lang="en-US" sz="2700" kern="1200" smtClean="0"/>
            <a:t> help-seeking</a:t>
          </a:r>
          <a:endParaRPr lang="en-US" sz="2700" kern="1200"/>
        </a:p>
      </dsp:txBody>
      <dsp:txXfrm>
        <a:off x="64733" y="64733"/>
        <a:ext cx="2833190" cy="1196592"/>
      </dsp:txXfrm>
    </dsp:sp>
    <dsp:sp modelId="{3454C4C0-D950-4DB7-B440-23958AF386FB}">
      <dsp:nvSpPr>
        <dsp:cNvPr id="0" name=""/>
        <dsp:cNvSpPr/>
      </dsp:nvSpPr>
      <dsp:spPr>
        <a:xfrm rot="5400000">
          <a:off x="5065704" y="-576072"/>
          <a:ext cx="1060846" cy="5266944"/>
        </a:xfrm>
        <a:prstGeom prst="round2SameRect">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rtl="0">
            <a:lnSpc>
              <a:spcPct val="90000"/>
            </a:lnSpc>
            <a:spcBef>
              <a:spcPct val="0"/>
            </a:spcBef>
            <a:spcAft>
              <a:spcPct val="15000"/>
            </a:spcAft>
            <a:buChar char="•"/>
          </a:pPr>
          <a:r>
            <a:rPr lang="en-US" sz="2900" kern="1200" smtClean="0"/>
            <a:t>Inform entire community- how to recognize and refer.</a:t>
          </a:r>
          <a:endParaRPr lang="en-US" sz="2900" kern="1200"/>
        </a:p>
      </dsp:txBody>
      <dsp:txXfrm rot="-5400000">
        <a:off x="2962655" y="1578763"/>
        <a:ext cx="5215158" cy="957274"/>
      </dsp:txXfrm>
    </dsp:sp>
    <dsp:sp modelId="{69716708-9AE6-4CA1-86E7-DA2FD31E9F25}">
      <dsp:nvSpPr>
        <dsp:cNvPr id="0" name=""/>
        <dsp:cNvSpPr/>
      </dsp:nvSpPr>
      <dsp:spPr>
        <a:xfrm>
          <a:off x="0" y="1394370"/>
          <a:ext cx="2962656" cy="1326058"/>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rtl="0">
            <a:lnSpc>
              <a:spcPct val="90000"/>
            </a:lnSpc>
            <a:spcBef>
              <a:spcPct val="0"/>
            </a:spcBef>
            <a:spcAft>
              <a:spcPct val="35000"/>
            </a:spcAft>
          </a:pPr>
          <a:r>
            <a:rPr lang="en-US" sz="2700" kern="1200" smtClean="0"/>
            <a:t>Provide prompt and targeted assessment</a:t>
          </a:r>
          <a:endParaRPr lang="en-US" sz="2700" kern="1200"/>
        </a:p>
      </dsp:txBody>
      <dsp:txXfrm>
        <a:off x="64733" y="1459103"/>
        <a:ext cx="2833190" cy="1196592"/>
      </dsp:txXfrm>
    </dsp:sp>
    <dsp:sp modelId="{FE5F1F79-1B47-4289-BF6A-DF7108C5ECCA}">
      <dsp:nvSpPr>
        <dsp:cNvPr id="0" name=""/>
        <dsp:cNvSpPr/>
      </dsp:nvSpPr>
      <dsp:spPr>
        <a:xfrm rot="5400000">
          <a:off x="5065704" y="816289"/>
          <a:ext cx="1060846" cy="5266944"/>
        </a:xfrm>
        <a:prstGeom prst="round2SameRect">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rtl="0">
            <a:lnSpc>
              <a:spcPct val="90000"/>
            </a:lnSpc>
            <a:spcBef>
              <a:spcPct val="0"/>
            </a:spcBef>
            <a:spcAft>
              <a:spcPct val="15000"/>
            </a:spcAft>
            <a:buChar char="•"/>
          </a:pPr>
          <a:r>
            <a:rPr lang="en-US" sz="2900" kern="1200" smtClean="0"/>
            <a:t>Remove barriers to care.</a:t>
          </a:r>
          <a:endParaRPr lang="en-US" sz="2900" kern="1200"/>
        </a:p>
        <a:p>
          <a:pPr marL="285750" lvl="1" indent="-285750" algn="l" defTabSz="1289050" rtl="0">
            <a:lnSpc>
              <a:spcPct val="90000"/>
            </a:lnSpc>
            <a:spcBef>
              <a:spcPct val="0"/>
            </a:spcBef>
            <a:spcAft>
              <a:spcPct val="15000"/>
            </a:spcAft>
            <a:buChar char="•"/>
          </a:pPr>
          <a:endParaRPr lang="en-US" sz="2900" kern="1200"/>
        </a:p>
      </dsp:txBody>
      <dsp:txXfrm rot="-5400000">
        <a:off x="2962655" y="2971124"/>
        <a:ext cx="5215158" cy="957274"/>
      </dsp:txXfrm>
    </dsp:sp>
    <dsp:sp modelId="{D070DD45-D7DF-4302-B4A7-736C1D0B58B9}">
      <dsp:nvSpPr>
        <dsp:cNvPr id="0" name=""/>
        <dsp:cNvSpPr/>
      </dsp:nvSpPr>
      <dsp:spPr>
        <a:xfrm>
          <a:off x="0" y="2786732"/>
          <a:ext cx="2962656" cy="1326058"/>
        </a:xfrm>
        <a:prstGeom prst="roundRect">
          <a:avLst/>
        </a:prstGeom>
        <a:solidFill>
          <a:schemeClr val="dk2">
            <a:hueOff val="0"/>
            <a:satOff val="0"/>
            <a:lumOff val="0"/>
            <a:alphaOff val="0"/>
          </a:schemeClr>
        </a:solidFill>
        <a:ln w="19050"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rtl="0">
            <a:lnSpc>
              <a:spcPct val="90000"/>
            </a:lnSpc>
            <a:spcBef>
              <a:spcPct val="0"/>
            </a:spcBef>
            <a:spcAft>
              <a:spcPct val="35000"/>
            </a:spcAft>
          </a:pPr>
          <a:r>
            <a:rPr lang="en-US" sz="2700" kern="1200" smtClean="0"/>
            <a:t>Treat effectively</a:t>
          </a:r>
          <a:endParaRPr lang="en-US" sz="2700" kern="1200"/>
        </a:p>
      </dsp:txBody>
      <dsp:txXfrm>
        <a:off x="64733" y="2851465"/>
        <a:ext cx="2833190" cy="11965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44C983-C410-4C89-9B65-AD029672CFCE}">
      <dsp:nvSpPr>
        <dsp:cNvPr id="0" name=""/>
        <dsp:cNvSpPr/>
      </dsp:nvSpPr>
      <dsp:spPr>
        <a:xfrm>
          <a:off x="172393" y="638318"/>
          <a:ext cx="4094819" cy="2288403"/>
        </a:xfrm>
        <a:prstGeom prst="rect">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2400" kern="1200" smtClean="0"/>
            <a:t>35 percent of physicians do not have a regular source of health care</a:t>
          </a:r>
          <a:endParaRPr lang="en-US" sz="2400" kern="1200"/>
        </a:p>
      </dsp:txBody>
      <dsp:txXfrm>
        <a:off x="172393" y="638318"/>
        <a:ext cx="4094819" cy="2288403"/>
      </dsp:txXfrm>
    </dsp:sp>
    <dsp:sp modelId="{514A093D-6B4E-457D-BF45-296866058F38}">
      <dsp:nvSpPr>
        <dsp:cNvPr id="0" name=""/>
        <dsp:cNvSpPr/>
      </dsp:nvSpPr>
      <dsp:spPr>
        <a:xfrm flipH="1" flipV="1">
          <a:off x="0" y="2740913"/>
          <a:ext cx="45739" cy="1983486"/>
        </a:xfrm>
        <a:prstGeom prst="rect">
          <a:avLst/>
        </a:prstGeom>
        <a:noFill/>
        <a:ln w="19050" cap="rnd" cmpd="sng" algn="ctr">
          <a:noFill/>
          <a:prstDash val="solid"/>
        </a:ln>
        <a:effectLst/>
      </dsp:spPr>
      <dsp:style>
        <a:lnRef idx="2">
          <a:scrgbClr r="0" g="0" b="0"/>
        </a:lnRef>
        <a:fillRef idx="1">
          <a:scrgbClr r="0" g="0" b="0"/>
        </a:fillRef>
        <a:effectRef idx="0">
          <a:scrgbClr r="0" g="0" b="0"/>
        </a:effectRef>
        <a:fontRef idx="minor"/>
      </dsp:style>
    </dsp:sp>
    <dsp:sp modelId="{444953F3-7066-4537-9586-C7DFCB20CF58}">
      <dsp:nvSpPr>
        <dsp:cNvPr id="0" name=""/>
        <dsp:cNvSpPr/>
      </dsp:nvSpPr>
      <dsp:spPr>
        <a:xfrm>
          <a:off x="4668137" y="10535"/>
          <a:ext cx="4094819" cy="1475209"/>
        </a:xfrm>
        <a:prstGeom prst="rect">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2400" kern="1200" smtClean="0"/>
            <a:t>Among practicing physicians, barriers to mental health care include:</a:t>
          </a:r>
          <a:endParaRPr lang="en-US" sz="2400" kern="1200"/>
        </a:p>
      </dsp:txBody>
      <dsp:txXfrm>
        <a:off x="4668137" y="10535"/>
        <a:ext cx="4094819" cy="1475209"/>
      </dsp:txXfrm>
    </dsp:sp>
    <dsp:sp modelId="{D662B172-5B2F-4D0A-98F5-7297AF86B33A}">
      <dsp:nvSpPr>
        <dsp:cNvPr id="0" name=""/>
        <dsp:cNvSpPr/>
      </dsp:nvSpPr>
      <dsp:spPr>
        <a:xfrm>
          <a:off x="4668137" y="1485744"/>
          <a:ext cx="4094819" cy="3228120"/>
        </a:xfrm>
        <a:prstGeom prst="rect">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smtClean="0"/>
            <a:t>discrimination in medical licensing </a:t>
          </a:r>
          <a:endParaRPr lang="en-US" sz="2400" kern="1200"/>
        </a:p>
        <a:p>
          <a:pPr marL="228600" lvl="1" indent="-228600" algn="l" defTabSz="1066800" rtl="0">
            <a:lnSpc>
              <a:spcPct val="90000"/>
            </a:lnSpc>
            <a:spcBef>
              <a:spcPct val="0"/>
            </a:spcBef>
            <a:spcAft>
              <a:spcPct val="15000"/>
            </a:spcAft>
            <a:buChar char="•"/>
          </a:pPr>
          <a:endParaRPr lang="en-US" sz="2400" kern="1200"/>
        </a:p>
        <a:p>
          <a:pPr marL="228600" lvl="1" indent="-228600" algn="l" defTabSz="1066800" rtl="0">
            <a:lnSpc>
              <a:spcPct val="90000"/>
            </a:lnSpc>
            <a:spcBef>
              <a:spcPct val="0"/>
            </a:spcBef>
            <a:spcAft>
              <a:spcPct val="15000"/>
            </a:spcAft>
            <a:buChar char="•"/>
          </a:pPr>
          <a:r>
            <a:rPr lang="en-US" sz="2400" kern="1200" smtClean="0"/>
            <a:t>hospital privileges</a:t>
          </a:r>
          <a:endParaRPr lang="en-US" sz="2400" kern="1200"/>
        </a:p>
        <a:p>
          <a:pPr marL="228600" lvl="1" indent="-228600" algn="l" defTabSz="1066800" rtl="0">
            <a:lnSpc>
              <a:spcPct val="90000"/>
            </a:lnSpc>
            <a:spcBef>
              <a:spcPct val="0"/>
            </a:spcBef>
            <a:spcAft>
              <a:spcPct val="15000"/>
            </a:spcAft>
            <a:buChar char="•"/>
          </a:pPr>
          <a:endParaRPr lang="en-US" sz="2400" kern="1200"/>
        </a:p>
        <a:p>
          <a:pPr marL="228600" lvl="1" indent="-228600" algn="l" defTabSz="1066800" rtl="0">
            <a:lnSpc>
              <a:spcPct val="90000"/>
            </a:lnSpc>
            <a:spcBef>
              <a:spcPct val="0"/>
            </a:spcBef>
            <a:spcAft>
              <a:spcPct val="15000"/>
            </a:spcAft>
            <a:buChar char="•"/>
          </a:pPr>
          <a:r>
            <a:rPr lang="en-US" sz="2400" kern="1200" smtClean="0"/>
            <a:t>health insurance </a:t>
          </a:r>
          <a:endParaRPr lang="en-US" sz="2400" kern="1200"/>
        </a:p>
        <a:p>
          <a:pPr marL="228600" lvl="1" indent="-228600" algn="l" defTabSz="1066800" rtl="0">
            <a:lnSpc>
              <a:spcPct val="90000"/>
            </a:lnSpc>
            <a:spcBef>
              <a:spcPct val="0"/>
            </a:spcBef>
            <a:spcAft>
              <a:spcPct val="15000"/>
            </a:spcAft>
            <a:buChar char="•"/>
          </a:pPr>
          <a:endParaRPr lang="en-US" sz="2400" kern="1200"/>
        </a:p>
        <a:p>
          <a:pPr marL="228600" lvl="1" indent="-228600" algn="l" defTabSz="1066800" rtl="0">
            <a:lnSpc>
              <a:spcPct val="90000"/>
            </a:lnSpc>
            <a:spcBef>
              <a:spcPct val="0"/>
            </a:spcBef>
            <a:spcAft>
              <a:spcPct val="15000"/>
            </a:spcAft>
            <a:buChar char="•"/>
          </a:pPr>
          <a:r>
            <a:rPr lang="en-US" sz="2400" kern="1200" smtClean="0"/>
            <a:t>malpractice insurance</a:t>
          </a:r>
          <a:endParaRPr lang="en-US" sz="2400" kern="1200"/>
        </a:p>
      </dsp:txBody>
      <dsp:txXfrm>
        <a:off x="4668137" y="1485744"/>
        <a:ext cx="4094819" cy="32281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 Id="rId2" Type="http://schemas.openxmlformats.org/officeDocument/2006/relationships/image" Target="../media/image27.png"/><Relationship Id="rId3"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5A1BE3-5FFF-944F-85F3-A64367546A6C}" type="datetimeFigureOut">
              <a:rPr lang="en-US" smtClean="0"/>
              <a:t>4/17/20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CC452E-930E-CD45-9E6E-F327A580CE74}" type="slidenum">
              <a:rPr lang="en-US" smtClean="0"/>
              <a:t>‹#›</a:t>
            </a:fld>
            <a:endParaRPr lang="en-US"/>
          </a:p>
        </p:txBody>
      </p:sp>
    </p:spTree>
    <p:extLst>
      <p:ext uri="{BB962C8B-B14F-4D97-AF65-F5344CB8AC3E}">
        <p14:creationId xmlns:p14="http://schemas.microsoft.com/office/powerpoint/2010/main" val="1074507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2C1782-0D9D-664D-9804-8BB500C209CA}" type="datetimeFigureOut">
              <a:rPr lang="en-US" smtClean="0"/>
              <a:t>4/17/20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49D226-F468-9644-AA14-DA3EE9F0B84D}" type="slidenum">
              <a:rPr lang="en-US" smtClean="0"/>
              <a:t>‹#›</a:t>
            </a:fld>
            <a:endParaRPr lang="en-US"/>
          </a:p>
        </p:txBody>
      </p:sp>
    </p:spTree>
    <p:extLst>
      <p:ext uri="{BB962C8B-B14F-4D97-AF65-F5344CB8AC3E}">
        <p14:creationId xmlns:p14="http://schemas.microsoft.com/office/powerpoint/2010/main" val="16501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 Id="rId3" Type="http://schemas.openxmlformats.org/officeDocument/2006/relationships/hyperlink" Target="http://www.afsp.org/project2025"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7D2EBF-C856-684E-A597-DD3BCFBBBF97}" type="slidenum">
              <a:rPr lang="en-US" smtClean="0"/>
              <a:t>1</a:t>
            </a:fld>
            <a:endParaRPr lang="en-US" dirty="0"/>
          </a:p>
        </p:txBody>
      </p:sp>
    </p:spTree>
    <p:extLst>
      <p:ext uri="{BB962C8B-B14F-4D97-AF65-F5344CB8AC3E}">
        <p14:creationId xmlns:p14="http://schemas.microsoft.com/office/powerpoint/2010/main" val="942404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4" name="Shape 184"/>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In addition to the devastating toll that suicide has on families and communities – both emotionally and socially -  there is a fiscal impact on our society as well.</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
            </a:r>
            <a:br>
              <a:rPr lang="en-US" sz="1200" b="0" i="0" u="none" strike="noStrike" cap="none" baseline="0" dirty="0">
                <a:solidFill>
                  <a:schemeClr val="dk1"/>
                </a:solidFill>
                <a:latin typeface="Calibri"/>
                <a:ea typeface="Calibri"/>
                <a:cs typeface="Calibri"/>
                <a:sym typeface="Calibri"/>
              </a:rPr>
            </a:br>
            <a:r>
              <a:rPr lang="en-US" sz="1200" b="0" i="0" u="none" strike="noStrike" cap="none" baseline="0" dirty="0">
                <a:solidFill>
                  <a:schemeClr val="dk1"/>
                </a:solidFill>
                <a:latin typeface="Calibri"/>
                <a:ea typeface="Calibri"/>
                <a:cs typeface="Calibri"/>
                <a:sym typeface="Calibri"/>
              </a:rPr>
              <a:t>The Centers for Disease Control and Prevention estimates that for the year 2016, suicidal behavior (including both suicide attempts and suicide deaths) cost the United States $69 billion, costs due primarily to lost wages and productivity.</a:t>
            </a:r>
          </a:p>
        </p:txBody>
      </p:sp>
      <p:sp>
        <p:nvSpPr>
          <p:cNvPr id="185" name="Shape 185"/>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13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2554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MS PGothic" charset="-128"/>
              </a:rPr>
              <a:t>Depersonalization was the burnout component that showed greatest elevation among trainees.  Particularly concerning as depersonalization has been associated with lower quality pt care</a:t>
            </a:r>
          </a:p>
          <a:p>
            <a:endParaRPr lang="en-US" altLang="en-US">
              <a:ea typeface="MS PGothic" charset="-128"/>
            </a:endParaRPr>
          </a:p>
          <a:p>
            <a:r>
              <a:rPr lang="en-US" altLang="en-US">
                <a:ea typeface="MS PGothic" charset="-128"/>
              </a:rPr>
              <a:t>Little/no change in burnout rates between their pilot study which was pre- 2003 ACGME work hours restriction, however psychiatric symptoms rates halved from pilot to current study post-duty hours</a:t>
            </a:r>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3F8872D2-1CE6-4A4C-BEF5-2504DF8E5F9D}" type="slidenum">
              <a:rPr lang="en-US" altLang="en-US"/>
              <a:pPr eaLnBrk="1" hangingPunct="1">
                <a:spcBef>
                  <a:spcPct val="0"/>
                </a:spcBef>
              </a:pPr>
              <a:t>15</a:t>
            </a:fld>
            <a:endParaRPr lang="en-US" altLang="en-US"/>
          </a:p>
        </p:txBody>
      </p:sp>
    </p:spTree>
    <p:extLst>
      <p:ext uri="{BB962C8B-B14F-4D97-AF65-F5344CB8AC3E}">
        <p14:creationId xmlns:p14="http://schemas.microsoft.com/office/powerpoint/2010/main" val="150502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MS PGothic" charset="-128"/>
              </a:rPr>
              <a:t>Residents were much more likely to seek support from colleagues and mate, e.g. majority of residents “talk to colleagues or partner/family/friends about my concerns”</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F343B268-0804-A44C-B9F0-1E10F4B67AFB}" type="slidenum">
              <a:rPr lang="en-US" altLang="en-US"/>
              <a:pPr eaLnBrk="1" hangingPunct="1">
                <a:spcBef>
                  <a:spcPct val="0"/>
                </a:spcBef>
              </a:pPr>
              <a:t>16</a:t>
            </a:fld>
            <a:endParaRPr lang="en-US" altLang="en-US"/>
          </a:p>
        </p:txBody>
      </p:sp>
    </p:spTree>
    <p:extLst>
      <p:ext uri="{BB962C8B-B14F-4D97-AF65-F5344CB8AC3E}">
        <p14:creationId xmlns:p14="http://schemas.microsoft.com/office/powerpoint/2010/main" val="864925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7B198B2F-6ACE-FD4C-878D-79F158283276}" type="slidenum">
              <a:rPr lang="en-US" altLang="en-US"/>
              <a:pPr eaLnBrk="1" hangingPunct="1">
                <a:spcBef>
                  <a:spcPct val="0"/>
                </a:spcBef>
              </a:pPr>
              <a:t>17</a:t>
            </a:fld>
            <a:endParaRPr lang="en-US" altLang="en-US"/>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MS PGothic" charset="-128"/>
              </a:rPr>
              <a:t>The listed risk factors correlate with incr burnout and diminished marital happiness (p&lt;0.05)</a:t>
            </a:r>
          </a:p>
        </p:txBody>
      </p:sp>
    </p:spTree>
    <p:extLst>
      <p:ext uri="{BB962C8B-B14F-4D97-AF65-F5344CB8AC3E}">
        <p14:creationId xmlns:p14="http://schemas.microsoft.com/office/powerpoint/2010/main" val="1784364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1807CE9E-27A0-CB4E-9354-910193B810DD}" type="slidenum">
              <a:rPr lang="en-US" altLang="en-US"/>
              <a:pPr eaLnBrk="1" hangingPunct="1">
                <a:spcBef>
                  <a:spcPct val="0"/>
                </a:spcBef>
              </a:pPr>
              <a:t>18</a:t>
            </a:fld>
            <a:endParaRPr lang="en-US" altLang="en-US"/>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8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ea typeface="MS PGothic" charset="-128"/>
              </a:rPr>
              <a:t>Time away from work, humor, passion for one’s work, and remembering pts</a:t>
            </a:r>
          </a:p>
          <a:p>
            <a:pPr>
              <a:spcBef>
                <a:spcPct val="0"/>
              </a:spcBef>
            </a:pPr>
            <a:r>
              <a:rPr lang="en-US" altLang="en-US">
                <a:ea typeface="MS PGothic" charset="-128"/>
              </a:rPr>
              <a:t>Sept 2009 Mayo group</a:t>
            </a:r>
          </a:p>
        </p:txBody>
      </p:sp>
    </p:spTree>
    <p:extLst>
      <p:ext uri="{BB962C8B-B14F-4D97-AF65-F5344CB8AC3E}">
        <p14:creationId xmlns:p14="http://schemas.microsoft.com/office/powerpoint/2010/main" val="403002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E62F6F8F-92CE-6840-A265-90FD37B7CDA8}" type="slidenum">
              <a:rPr lang="en-US" altLang="en-US"/>
              <a:pPr eaLnBrk="1" hangingPunct="1">
                <a:spcBef>
                  <a:spcPct val="0"/>
                </a:spcBef>
              </a:pPr>
              <a:t>19</a:t>
            </a:fld>
            <a:endParaRPr lang="en-US" altLang="en-US"/>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65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MS PGothic" charset="-128"/>
              </a:rPr>
              <a:t>The listed protective factors correlate with decreased burnout and increase marital happiness (p&lt;0.05)</a:t>
            </a:r>
          </a:p>
        </p:txBody>
      </p:sp>
    </p:spTree>
    <p:extLst>
      <p:ext uri="{BB962C8B-B14F-4D97-AF65-F5344CB8AC3E}">
        <p14:creationId xmlns:p14="http://schemas.microsoft.com/office/powerpoint/2010/main" val="1644927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1169448D-0F1D-5046-A9EA-208A6A61E6A0}" type="slidenum">
              <a:rPr lang="en-US" altLang="en-US"/>
              <a:pPr eaLnBrk="1" hangingPunct="1">
                <a:spcBef>
                  <a:spcPct val="0"/>
                </a:spcBef>
              </a:pPr>
              <a:t>20</a:t>
            </a:fld>
            <a:endParaRPr lang="en-US" altLang="en-US"/>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ea typeface="MS PGothic" charset="-128"/>
              </a:rPr>
              <a:t>Time away from work, humor, passion for one’s work, and remembering pts</a:t>
            </a:r>
          </a:p>
          <a:p>
            <a:pPr>
              <a:spcBef>
                <a:spcPct val="0"/>
              </a:spcBef>
            </a:pPr>
            <a:r>
              <a:rPr lang="en-US" altLang="en-US">
                <a:ea typeface="MS PGothic" charset="-128"/>
              </a:rPr>
              <a:t>Sept 2009 Mayo group</a:t>
            </a:r>
          </a:p>
        </p:txBody>
      </p:sp>
    </p:spTree>
    <p:extLst>
      <p:ext uri="{BB962C8B-B14F-4D97-AF65-F5344CB8AC3E}">
        <p14:creationId xmlns:p14="http://schemas.microsoft.com/office/powerpoint/2010/main" val="282771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So let’s move on to research. </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Only in the past several decades have scientists been studying suicide. Research is shedding light on many critical areas, what drives up risk and what that amounts to effective suicide prevention, and we still have more to learn.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This section provides an overview of suicide prevention research, key research findings, and future goals in the field.  </a:t>
            </a:r>
          </a:p>
        </p:txBody>
      </p:sp>
      <p:sp>
        <p:nvSpPr>
          <p:cNvPr id="191" name="Shape 191"/>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21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267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32903-11F1-42F8-A691-E39F642D13F0}" type="slidenum">
              <a:rPr lang="en-US" smtClean="0"/>
              <a:t>22</a:t>
            </a:fld>
            <a:endParaRPr lang="en-US"/>
          </a:p>
        </p:txBody>
      </p:sp>
    </p:spTree>
    <p:extLst>
      <p:ext uri="{BB962C8B-B14F-4D97-AF65-F5344CB8AC3E}">
        <p14:creationId xmlns:p14="http://schemas.microsoft.com/office/powerpoint/2010/main" val="873076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6" name="Shape 196"/>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One of the main questions research explores is: why do people take their own lives?</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a:buSzPct val="25000"/>
            </a:pPr>
            <a:r>
              <a:rPr lang="en-US" sz="1200" b="0" i="0" u="none" strike="noStrike" cap="none" baseline="0" dirty="0">
                <a:solidFill>
                  <a:schemeClr val="dk1"/>
                </a:solidFill>
                <a:latin typeface="Calibri"/>
                <a:ea typeface="Calibri"/>
                <a:cs typeface="Calibri"/>
                <a:sym typeface="Calibri"/>
              </a:rPr>
              <a:t>Through research we have learned that there is no single cause for suicide.  </a:t>
            </a:r>
            <a:r>
              <a:rPr lang="en-US" dirty="0">
                <a:solidFill>
                  <a:schemeClr val="dk1"/>
                </a:solidFill>
                <a:latin typeface="Calibri"/>
                <a:ea typeface="Calibri"/>
                <a:cs typeface="Calibri"/>
                <a:sym typeface="Calibri"/>
              </a:rPr>
              <a:t>Suicide most often occurs when several stressors and health issues converge to create an experience of hopelessness and despair.</a:t>
            </a:r>
            <a:endParaRPr lang="en-US" sz="1200" b="0" i="0" u="none" strike="noStrike" cap="none" baseline="0" dirty="0">
              <a:solidFill>
                <a:schemeClr val="dk1"/>
              </a:solidFill>
              <a:latin typeface="Calibri"/>
              <a:ea typeface="Calibri"/>
              <a:cs typeface="Calibri"/>
              <a:sym typeface="Calibri"/>
            </a:endParaRPr>
          </a:p>
        </p:txBody>
      </p:sp>
      <p:sp>
        <p:nvSpPr>
          <p:cNvPr id="197" name="Shape 197"/>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23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6995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accent1"/>
              </a:buClr>
              <a:buSzPct val="25000"/>
              <a:buFont typeface="Calibri"/>
              <a:buNone/>
              <a:tabLst/>
              <a:defRPr/>
            </a:pPr>
            <a:r>
              <a:rPr lang="en-US" sz="1200" b="0" i="0" u="none" strike="noStrike" cap="none" baseline="0" dirty="0">
                <a:ea typeface="Calibri"/>
                <a:cs typeface="Calibri"/>
                <a:sym typeface="Calibri"/>
              </a:rPr>
              <a:t>So let’s establish a baseline of shared language on this topic.  </a:t>
            </a:r>
          </a:p>
          <a:p>
            <a:pPr marL="0" marR="0" lvl="0" indent="0" algn="l" defTabSz="914400" rtl="0" eaLnBrk="1" fontAlgn="auto" latinLnBrk="0" hangingPunct="1">
              <a:lnSpc>
                <a:spcPct val="100000"/>
              </a:lnSpc>
              <a:spcBef>
                <a:spcPts val="0"/>
              </a:spcBef>
              <a:spcAft>
                <a:spcPts val="0"/>
              </a:spcAft>
              <a:buClr>
                <a:schemeClr val="accent1"/>
              </a:buClr>
              <a:buSzPct val="25000"/>
              <a:buFont typeface="Calibri"/>
              <a:buNone/>
              <a:tabLst/>
              <a:defRPr/>
            </a:pPr>
            <a:endParaRPr lang="en-US" sz="1200" b="0" i="0" u="none" strike="noStrike" cap="none" baseline="0" dirty="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accent1"/>
              </a:buClr>
              <a:buSzPct val="25000"/>
              <a:buFont typeface="Calibri"/>
              <a:buNone/>
              <a:tabLst/>
              <a:defRPr/>
            </a:pPr>
            <a:r>
              <a:rPr lang="en-US" sz="1200" b="0" i="0" u="none" strike="noStrike" cap="none" baseline="0" dirty="0">
                <a:ea typeface="Calibri"/>
                <a:cs typeface="Calibri"/>
                <a:sym typeface="Calibri"/>
              </a:rPr>
              <a:t>We avoid using the phrase “committed suicide” as it can have a negative connotation.  Instead, we encourage the phrases “died by suicide”, “</a:t>
            </a:r>
            <a:r>
              <a:rPr lang="en-US" sz="1200" dirty="0">
                <a:ea typeface="Calibri"/>
                <a:cs typeface="Calibri"/>
                <a:sym typeface="Calibri"/>
              </a:rPr>
              <a:t>ended his/her</a:t>
            </a:r>
            <a:r>
              <a:rPr lang="en-US" sz="1200" b="0" i="0" u="none" strike="noStrike" cap="none" baseline="0" dirty="0">
                <a:ea typeface="Calibri"/>
                <a:cs typeface="Calibri"/>
                <a:sym typeface="Calibri"/>
              </a:rPr>
              <a:t> life” or “killed himself/herself.” </a:t>
            </a:r>
          </a:p>
          <a:p>
            <a:pPr marL="0" marR="0" lvl="0" indent="0" algn="l" defTabSz="914400" rtl="0" eaLnBrk="1" fontAlgn="auto" latinLnBrk="0" hangingPunct="1">
              <a:lnSpc>
                <a:spcPct val="100000"/>
              </a:lnSpc>
              <a:spcBef>
                <a:spcPts val="0"/>
              </a:spcBef>
              <a:spcAft>
                <a:spcPts val="0"/>
              </a:spcAft>
              <a:buClr>
                <a:schemeClr val="accent1"/>
              </a:buClr>
              <a:buSzPct val="25000"/>
              <a:buFont typeface="Calibri"/>
              <a:buNone/>
              <a:tabLst/>
              <a:defRPr/>
            </a:pPr>
            <a:endParaRPr lang="en-US" sz="1200" b="0" i="0" u="none" strike="noStrike" cap="none" baseline="0" dirty="0">
              <a:ea typeface="Calibri"/>
              <a:cs typeface="Calibri"/>
              <a:sym typeface="Calibri"/>
            </a:endParaRPr>
          </a:p>
          <a:p>
            <a:r>
              <a:rPr lang="en-US" sz="1200" kern="1200" dirty="0">
                <a:effectLst/>
              </a:rPr>
              <a:t>When talking about suicide and suicide attempts, we avoid referring to suicide attempts as “failed” or “successful.” Not only is it unnecessary, these words imply</a:t>
            </a:r>
            <a:r>
              <a:rPr lang="en-US" sz="1200" kern="1200" baseline="0" dirty="0">
                <a:effectLst/>
              </a:rPr>
              <a:t> judgment. </a:t>
            </a:r>
            <a:r>
              <a:rPr lang="en-US" sz="1200" kern="1200" dirty="0">
                <a:effectLst/>
              </a:rPr>
              <a:t>Instead, we encourage the use of phrases such as “suicide attempt” “suicide” “death by suicide</a:t>
            </a:r>
            <a:r>
              <a:rPr lang="en-US" sz="1200" dirty="0"/>
              <a:t>.”</a:t>
            </a:r>
            <a:r>
              <a:rPr lang="en-US" sz="1200" kern="1200" dirty="0">
                <a:effectLst/>
              </a:rPr>
              <a:t>  </a:t>
            </a:r>
          </a:p>
          <a:p>
            <a:r>
              <a:rPr lang="en-US" sz="1200" kern="1200" dirty="0">
                <a:effectLst/>
              </a:rPr>
              <a:t> </a:t>
            </a:r>
          </a:p>
          <a:p>
            <a:r>
              <a:rPr lang="en-US" sz="1200" kern="1200" dirty="0">
                <a:effectLst/>
              </a:rPr>
              <a:t>Educating the public about suicide is critical for encouraging help-seeking, raising awareness of risk in vulnerable populations, and advocating for new interventions and prevention strategies for those at risk. When suicide is talked about safely and accurately, we can help reduce the likelihood of its occurrence. </a:t>
            </a:r>
            <a:endParaRPr lang="en-US" sz="1200" b="0" i="0" u="none" strike="noStrike" cap="none" baseline="0" dirty="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accent1"/>
              </a:buClr>
              <a:buSzPct val="25000"/>
              <a:buFont typeface="Arial" panose="020B0604020202020204" pitchFamily="34" charset="0"/>
              <a:buNone/>
              <a:tabLst/>
              <a:defRPr/>
            </a:pPr>
            <a:endParaRPr lang="en-US" sz="1200" b="0" i="0" u="none" strike="noStrike" cap="none" baseline="0" dirty="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accent1"/>
              </a:buClr>
              <a:buSzPct val="25000"/>
              <a:buFont typeface="Arial" panose="020B0604020202020204" pitchFamily="34" charset="0"/>
              <a:buNone/>
              <a:tabLst/>
              <a:defRPr/>
            </a:pPr>
            <a:r>
              <a:rPr lang="en-US" sz="1200" b="0" i="0" u="none" strike="noStrike" cap="none" baseline="0" dirty="0">
                <a:ea typeface="Calibri"/>
                <a:cs typeface="Calibri"/>
                <a:sym typeface="Calibri"/>
              </a:rPr>
              <a:t>We want to change how society understands mental health and suicide – because when we open up and connect, talk saves lives</a:t>
            </a:r>
            <a:r>
              <a:rPr lang="en-US" sz="1200" b="0" i="0" u="none" strike="noStrike" cap="none" baseline="0" dirty="0">
                <a:solidFill>
                  <a:srgbClr val="C00000"/>
                </a:solidFill>
                <a:ea typeface="Calibri"/>
                <a:cs typeface="Calibri"/>
                <a:sym typeface="Calibri"/>
              </a:rPr>
              <a:t>. </a:t>
            </a:r>
            <a:endParaRPr lang="en-US" sz="1200" b="0" i="0" u="none" strike="noStrike" cap="none" baseline="0" dirty="0">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4</a:t>
            </a:fld>
            <a:endParaRPr lang="en-US"/>
          </a:p>
        </p:txBody>
      </p:sp>
    </p:spTree>
    <p:extLst>
      <p:ext uri="{BB962C8B-B14F-4D97-AF65-F5344CB8AC3E}">
        <p14:creationId xmlns:p14="http://schemas.microsoft.com/office/powerpoint/2010/main" val="1457279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Research has consistently shown that the large majority of people who die by suicide have a mental health condition at the time of their death. </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It may or may not have been recognized by the person or their loved ones, may not have been diagnosed or adequately treated.</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p:txBody>
      </p:sp>
      <p:sp>
        <p:nvSpPr>
          <p:cNvPr id="203" name="Shape 203"/>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24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6280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8" name="Shape 208"/>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That said, research has also made clear that mental health conditions cannot be the whole story. </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dirty="0">
                <a:solidFill>
                  <a:schemeClr val="dk1"/>
                </a:solidFill>
                <a:latin typeface="Calibri"/>
                <a:ea typeface="Calibri"/>
                <a:cs typeface="Calibri"/>
                <a:sym typeface="Calibri"/>
              </a:rPr>
              <a:t>Mental health conditions are common, and the vast majority of people who suffer from these illnesses do not die by suicide.</a:t>
            </a:r>
          </a:p>
        </p:txBody>
      </p:sp>
      <p:sp>
        <p:nvSpPr>
          <p:cNvPr id="209" name="Shape 209"/>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25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1236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4" name="Shape 214"/>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In addition to mental health conditions, there are many other factors that increase risk as well.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We’ve learned that the brains of people who die by suicide differ from those who die from other causes in terms of structure and function, specifically in the areas related to stress response and impulse-control.</a:t>
            </a:r>
          </a:p>
        </p:txBody>
      </p:sp>
      <p:sp>
        <p:nvSpPr>
          <p:cNvPr id="215" name="Shape 215"/>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26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6801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We’ve also learned that most people who are suicidal are ambivalent about taking their life: part of them wants to live, part of them wants to die.</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This research has informed key strategies in suicide prevention that involve engaging the part of the person that wants to stay alive and helping to create distance from the part of them that wants to die.</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One way we do that is to help the person connect with reasons for living while at the same time, decreasing the visibility and presence of things around them that may facilitate their desire to die.</a:t>
            </a:r>
          </a:p>
        </p:txBody>
      </p:sp>
      <p:sp>
        <p:nvSpPr>
          <p:cNvPr id="221" name="Shape 221"/>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27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0492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6" name="Shape 226"/>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One of the many important things we have learned from research is about the perspective of a suicidal person.  </a:t>
            </a:r>
          </a:p>
          <a:p>
            <a:pPr marL="0" marR="0" lvl="0" indent="0" algn="l" rtl="0">
              <a:spcBef>
                <a:spcPts val="0"/>
              </a:spcBef>
              <a:buNone/>
            </a:pPr>
            <a:endParaRPr lang="en-US" sz="800" b="1"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That a crisis point has been reached.</a:t>
            </a:r>
          </a:p>
          <a:p>
            <a:pPr marL="0" marR="0" lvl="0" indent="0" algn="l" rtl="0">
              <a:spcBef>
                <a:spcPts val="0"/>
              </a:spcBef>
              <a:buNone/>
            </a:pPr>
            <a:endParaRPr lang="en-US" sz="8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For a suicidal person, the pain seems unbearable, whether it’s emotional pain, physical pain or sometimes both.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For a moment, I’d like you to think back to the most physically painful experience of your life. </a:t>
            </a:r>
            <a:r>
              <a:rPr lang="en-US" sz="1200" b="0" i="0" u="none" strike="noStrike" cap="none" baseline="0" dirty="0">
                <a:solidFill>
                  <a:schemeClr val="dk1"/>
                </a:solidFill>
                <a:latin typeface="Calibri"/>
                <a:ea typeface="Calibri"/>
                <a:cs typeface="Calibri"/>
                <a:sym typeface="Calibri"/>
              </a:rPr>
              <a:t>At that moment, would you have been able to give someone clear and accurate directions to your house? Probably not.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The pain makes ordinary thinking nearly impossible.</a:t>
            </a:r>
          </a:p>
          <a:p>
            <a:pPr marL="0" marR="0" lvl="0" indent="0" algn="l" rtl="0">
              <a:spcBef>
                <a:spcPts val="0"/>
              </a:spcBef>
              <a:buNone/>
            </a:pPr>
            <a:endParaRPr lang="en-US" sz="800" b="0"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Calibri"/>
                <a:ea typeface="Calibri"/>
                <a:cs typeface="Calibri"/>
                <a:sym typeface="Calibri"/>
              </a:rPr>
              <a:t>For a suicidal person, thinking becomes constricted at that moment of crisis — a state of intense tunnel vision where other options seem unavailable.  Someone who considers suicide cannot foresee a time when that unbearable pain will end. </a:t>
            </a:r>
          </a:p>
          <a:p>
            <a:pPr marL="0" marR="0" lvl="0" indent="0" algn="l" rtl="0">
              <a:spcBef>
                <a:spcPts val="0"/>
              </a:spcBef>
              <a:buSzPct val="25000"/>
              <a:buNone/>
            </a:pPr>
            <a:endParaRPr lang="en-US" sz="800" b="1"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Understanding the perspective of the suicidal person has also helped us to learn that suicidal feelings are often temporary.  </a:t>
            </a:r>
            <a:r>
              <a:rPr lang="en-US" sz="1200" b="0" i="0" u="none" strike="noStrike" cap="none" baseline="0" dirty="0">
                <a:solidFill>
                  <a:schemeClr val="dk1"/>
                </a:solidFill>
                <a:latin typeface="Calibri"/>
                <a:ea typeface="Calibri"/>
                <a:cs typeface="Calibri"/>
                <a:sym typeface="Calibri"/>
              </a:rPr>
              <a:t>They can come on intensely and can sometimes pass in minutes or hours. Keeping people safe and helping them feel supported can get them through those critical moments.</a:t>
            </a:r>
          </a:p>
          <a:p>
            <a:pPr marL="0" marR="0" lvl="0" indent="0" algn="l" rtl="0">
              <a:spcBef>
                <a:spcPts val="0"/>
              </a:spcBef>
              <a:buSzPct val="25000"/>
              <a:buNone/>
            </a:pPr>
            <a:endParaRPr lang="en-US" sz="800" b="1"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There is evidence that putting </a:t>
            </a:r>
            <a:r>
              <a:rPr lang="en-US" sz="1200" b="1" i="0" u="none" strike="noStrike" cap="none" baseline="0" dirty="0">
                <a:solidFill>
                  <a:schemeClr val="dk1"/>
                </a:solidFill>
                <a:latin typeface="Calibri"/>
                <a:ea typeface="Calibri"/>
                <a:cs typeface="Calibri"/>
                <a:sym typeface="Calibri"/>
              </a:rPr>
              <a:t>time and distance </a:t>
            </a:r>
            <a:r>
              <a:rPr lang="en-US" sz="1200" b="0" i="0" u="none" strike="noStrike" cap="none" baseline="0" dirty="0">
                <a:solidFill>
                  <a:schemeClr val="dk1"/>
                </a:solidFill>
                <a:latin typeface="Calibri"/>
                <a:ea typeface="Calibri"/>
                <a:cs typeface="Calibri"/>
                <a:sym typeface="Calibri"/>
              </a:rPr>
              <a:t>between an individual who is suicidal and the means to take their life can be a life saving action. This is why it is so important that we take steps when we know someone is struggling to help keep them safe.</a:t>
            </a:r>
          </a:p>
        </p:txBody>
      </p:sp>
      <p:sp>
        <p:nvSpPr>
          <p:cNvPr id="227" name="Shape 227"/>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28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6208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4" name="Shape 244"/>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Risk factors are defined as characteristics or conditions that increase the chance a person may take their life.</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baseline="0" dirty="0">
                <a:solidFill>
                  <a:schemeClr val="dk1"/>
                </a:solidFill>
                <a:latin typeface="Calibri"/>
                <a:ea typeface="Calibri"/>
                <a:cs typeface="Calibri"/>
                <a:sym typeface="Calibri"/>
              </a:rPr>
              <a:t>Risk factors are important to know to understand the big picture of someone who is considering suicide.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Just like someone who is at risk for heart disease because of high blood pressure, or a history of heart disease in the family, some people are at higher risk for suicide than others. </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 main risk factors, shown here, can be grouped into </a:t>
            </a:r>
            <a:r>
              <a:rPr lang="en-US" sz="1200" b="1" i="0" u="none" strike="noStrike" cap="none" baseline="0" dirty="0">
                <a:solidFill>
                  <a:schemeClr val="dk1"/>
                </a:solidFill>
                <a:latin typeface="Calibri"/>
                <a:ea typeface="Calibri"/>
                <a:cs typeface="Calibri"/>
                <a:sym typeface="Calibri"/>
              </a:rPr>
              <a:t>three categories</a:t>
            </a:r>
            <a:r>
              <a:rPr lang="en-US" sz="1200" b="0" i="0" u="none" strike="noStrike" cap="none" baseline="0" dirty="0">
                <a:solidFill>
                  <a:schemeClr val="dk1"/>
                </a:solidFill>
                <a:latin typeface="Calibri"/>
                <a:ea typeface="Calibri"/>
                <a:cs typeface="Calibri"/>
                <a:sym typeface="Calibri"/>
              </a:rPr>
              <a:t>: </a:t>
            </a:r>
            <a:r>
              <a:rPr lang="en-US" sz="1200" b="1" i="0" u="none" strike="noStrike" cap="none" baseline="0" dirty="0">
                <a:solidFill>
                  <a:schemeClr val="dk1"/>
                </a:solidFill>
                <a:latin typeface="Calibri"/>
                <a:ea typeface="Calibri"/>
                <a:cs typeface="Calibri"/>
                <a:sym typeface="Calibri"/>
              </a:rPr>
              <a:t>health factors, historical factors, </a:t>
            </a:r>
            <a:r>
              <a:rPr lang="en-US" sz="1200" b="0" i="0" u="none" strike="noStrike" cap="none" baseline="0" dirty="0">
                <a:solidFill>
                  <a:schemeClr val="dk1"/>
                </a:solidFill>
                <a:latin typeface="Calibri"/>
                <a:ea typeface="Calibri"/>
                <a:cs typeface="Calibri"/>
                <a:sym typeface="Calibri"/>
              </a:rPr>
              <a:t>and</a:t>
            </a:r>
            <a:r>
              <a:rPr lang="en-US" sz="1200" b="1" i="0" u="none" strike="noStrike" cap="none" baseline="0" dirty="0">
                <a:solidFill>
                  <a:schemeClr val="dk1"/>
                </a:solidFill>
                <a:latin typeface="Calibri"/>
                <a:ea typeface="Calibri"/>
                <a:cs typeface="Calibri"/>
                <a:sym typeface="Calibri"/>
              </a:rPr>
              <a:t> environmental factors.  </a:t>
            </a:r>
          </a:p>
          <a:p>
            <a:pPr marL="0" marR="0" lvl="0" indent="0" algn="l" rtl="0">
              <a:spcBef>
                <a:spcPts val="0"/>
              </a:spcBef>
              <a:buClr>
                <a:schemeClr val="dk1"/>
              </a:buClr>
              <a:buFont typeface="Arial"/>
              <a:buNone/>
            </a:pPr>
            <a:endParaRPr lang="en-US" sz="1200" b="0"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Calibri"/>
                <a:ea typeface="Calibri"/>
                <a:cs typeface="Calibri"/>
                <a:sym typeface="Calibri"/>
              </a:rPr>
              <a:t>These risk factors can converge at different times in life and increase a person’s risk for suicidal behavior at particular points in time.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Let’s look a little closer…</a:t>
            </a:r>
          </a:p>
        </p:txBody>
      </p:sp>
      <p:sp>
        <p:nvSpPr>
          <p:cNvPr id="245" name="Shape 245"/>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29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5347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5258A60D-3E8F-9045-8D14-BAB95210F110}" type="slidenum">
              <a:rPr lang="en-US" altLang="en-US"/>
              <a:pPr eaLnBrk="1" hangingPunct="1">
                <a:spcBef>
                  <a:spcPct val="0"/>
                </a:spcBef>
              </a:pPr>
              <a:t>30</a:t>
            </a:fld>
            <a:endParaRPr lang="en-US" altLang="en-US"/>
          </a:p>
        </p:txBody>
      </p:sp>
      <p:sp>
        <p:nvSpPr>
          <p:cNvPr id="95235" name="Rectangle 2"/>
          <p:cNvSpPr>
            <a:spLocks noGrp="1" noRot="1" noChangeAspect="1" noChangeArrowheads="1" noTextEdit="1"/>
          </p:cNvSpPr>
          <p:nvPr>
            <p:ph type="sldImg"/>
          </p:nvPr>
        </p:nvSpPr>
        <p:spPr bwMode="auto">
          <a:xfrm>
            <a:off x="919163" y="0"/>
            <a:ext cx="5094287" cy="2867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6" name="Rectangle 3"/>
          <p:cNvSpPr>
            <a:spLocks noGrp="1" noChangeArrowheads="1"/>
          </p:cNvSpPr>
          <p:nvPr>
            <p:ph type="body" idx="1"/>
          </p:nvPr>
        </p:nvSpPr>
        <p:spPr bwMode="auto">
          <a:xfrm>
            <a:off x="466725" y="3254375"/>
            <a:ext cx="5919788" cy="5499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lnSpc>
                <a:spcPct val="150000"/>
              </a:lnSpc>
              <a:spcBef>
                <a:spcPct val="0"/>
              </a:spcBef>
            </a:pPr>
            <a:endParaRPr lang="en-US" altLang="en-US" sz="1400">
              <a:ea typeface="MS PGothic" charset="-128"/>
            </a:endParaRPr>
          </a:p>
        </p:txBody>
      </p:sp>
    </p:spTree>
    <p:extLst>
      <p:ext uri="{BB962C8B-B14F-4D97-AF65-F5344CB8AC3E}">
        <p14:creationId xmlns:p14="http://schemas.microsoft.com/office/powerpoint/2010/main" val="1379545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ea typeface="MS PGothic" charset="-128"/>
            </a:endParaRP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12BA8040-8417-DE4F-BF03-0C9632C3A1A8}" type="slidenum">
              <a:rPr lang="en-US" altLang="en-US"/>
              <a:pPr eaLnBrk="1" hangingPunct="1">
                <a:spcBef>
                  <a:spcPct val="0"/>
                </a:spcBef>
              </a:pPr>
              <a:t>31</a:t>
            </a:fld>
            <a:endParaRPr lang="en-US" altLang="en-US"/>
          </a:p>
        </p:txBody>
      </p:sp>
    </p:spTree>
    <p:extLst>
      <p:ext uri="{BB962C8B-B14F-4D97-AF65-F5344CB8AC3E}">
        <p14:creationId xmlns:p14="http://schemas.microsoft.com/office/powerpoint/2010/main" val="1899504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EF6BBAC5-72A1-E84D-A18D-9D8A19681FB3}" type="slidenum">
              <a:rPr lang="en-US" altLang="en-US"/>
              <a:pPr eaLnBrk="1" hangingPunct="1">
                <a:spcBef>
                  <a:spcPct val="0"/>
                </a:spcBef>
              </a:pPr>
              <a:t>32</a:t>
            </a:fld>
            <a:endParaRPr lang="en-US" altLang="en-US"/>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MS PGothic" charset="-128"/>
              </a:rPr>
              <a:t>31 Cross sectional and 23 longitudinal studies</a:t>
            </a:r>
          </a:p>
          <a:p>
            <a:pPr eaLnBrk="1" hangingPunct="1">
              <a:spcBef>
                <a:spcPct val="0"/>
              </a:spcBef>
            </a:pPr>
            <a:r>
              <a:rPr lang="en-US" altLang="en-US">
                <a:ea typeface="MS PGothic" charset="-128"/>
              </a:rPr>
              <a:t>Secondary analysis of 7 long studies showed rise in depr symptoms by average of 16% after the start of training.</a:t>
            </a:r>
          </a:p>
          <a:p>
            <a:pPr eaLnBrk="1" hangingPunct="1">
              <a:spcBef>
                <a:spcPct val="0"/>
              </a:spcBef>
            </a:pPr>
            <a:r>
              <a:rPr lang="en-US" altLang="en-US">
                <a:ea typeface="MS PGothic" charset="-128"/>
              </a:rPr>
              <a:t>No stat signif differences between study type (cross v. long), interns v higher levels of training, between specialties (surgical v non-surg).</a:t>
            </a:r>
          </a:p>
          <a:p>
            <a:pPr eaLnBrk="1" hangingPunct="1">
              <a:spcBef>
                <a:spcPct val="0"/>
              </a:spcBef>
            </a:pPr>
            <a:r>
              <a:rPr lang="en-US" altLang="en-US">
                <a:ea typeface="MS PGothic" charset="-128"/>
              </a:rPr>
              <a:t>Age range- means of 26-30 year old.</a:t>
            </a:r>
          </a:p>
          <a:p>
            <a:pPr eaLnBrk="1" hangingPunct="1">
              <a:spcBef>
                <a:spcPct val="0"/>
              </a:spcBef>
            </a:pPr>
            <a:endParaRPr lang="en-US" altLang="en-US">
              <a:ea typeface="MS PGothic" charset="-128"/>
            </a:endParaRPr>
          </a:p>
          <a:p>
            <a:pPr eaLnBrk="1" hangingPunct="1">
              <a:spcBef>
                <a:spcPct val="0"/>
              </a:spcBef>
            </a:pPr>
            <a:r>
              <a:rPr lang="en-US" altLang="en-US">
                <a:ea typeface="MS PGothic" charset="-128"/>
              </a:rPr>
              <a:t>Our meta-analysis was not well-suited to identify gender differences because we did not have access to individual level data. In our Intern Health Study data, we do see a gender difference and have a manuscript in the pipeline on the topic. Men and women have similar levels of depression before internship and in the later years of residency. But women have twice the increase in depression during internship compared to men.</a:t>
            </a:r>
          </a:p>
          <a:p>
            <a:pPr eaLnBrk="1" hangingPunct="1">
              <a:spcBef>
                <a:spcPct val="0"/>
              </a:spcBef>
            </a:pPr>
            <a:endParaRPr lang="en-US" altLang="en-US">
              <a:ea typeface="MS PGothic" charset="-128"/>
            </a:endParaRPr>
          </a:p>
          <a:p>
            <a:pPr eaLnBrk="1" hangingPunct="1">
              <a:spcBef>
                <a:spcPct val="0"/>
              </a:spcBef>
            </a:pPr>
            <a:r>
              <a:rPr lang="en-US" altLang="en-US">
                <a:ea typeface="MS PGothic" charset="-128"/>
              </a:rPr>
              <a:t>NIMH 2014- Prev of MDE in past year for all age adults </a:t>
            </a:r>
            <a:r>
              <a:rPr lang="en-US" altLang="en-US" sz="2000" b="1">
                <a:ea typeface="MS PGothic" charset="-128"/>
              </a:rPr>
              <a:t>6.7%</a:t>
            </a:r>
            <a:r>
              <a:rPr lang="en-US" altLang="en-US">
                <a:ea typeface="MS PGothic" charset="-128"/>
              </a:rPr>
              <a:t> http://www.nimh.nih.gov/health/statistics/prevalence/major-depression-among-adults.shtml </a:t>
            </a:r>
          </a:p>
          <a:p>
            <a:pPr eaLnBrk="1" hangingPunct="1">
              <a:spcBef>
                <a:spcPct val="0"/>
              </a:spcBef>
            </a:pPr>
            <a:r>
              <a:rPr lang="en-US" altLang="en-US">
                <a:ea typeface="MS PGothic" charset="-128"/>
              </a:rPr>
              <a:t>CDC Current Depression for 18-39 yo </a:t>
            </a:r>
            <a:r>
              <a:rPr lang="en-US" altLang="en-US" b="1">
                <a:ea typeface="MS PGothic" charset="-128"/>
              </a:rPr>
              <a:t>8% overall: </a:t>
            </a:r>
            <a:r>
              <a:rPr lang="en-US" altLang="en-US">
                <a:ea typeface="MS PGothic" charset="-128"/>
              </a:rPr>
              <a:t>6% males/11% females http://www.cdc.gov/mmwr/preview/mmwrhtml/mm6051a7.htm?s_cid=mm6051a7_w#x2013; United States, National Health and Nutrition Examination Survey, 2007-2010&lt;/a&gt; </a:t>
            </a:r>
          </a:p>
          <a:p>
            <a:pPr eaLnBrk="1" hangingPunct="1">
              <a:spcBef>
                <a:spcPct val="0"/>
              </a:spcBef>
            </a:pPr>
            <a:endParaRPr lang="en-US" altLang="en-US">
              <a:ea typeface="MS PGothic" charset="-128"/>
            </a:endParaRPr>
          </a:p>
          <a:p>
            <a:pPr eaLnBrk="1" hangingPunct="1">
              <a:spcBef>
                <a:spcPct val="0"/>
              </a:spcBef>
            </a:pPr>
            <a:r>
              <a:rPr lang="en-US" altLang="en-US">
                <a:ea typeface="MS PGothic" charset="-128"/>
              </a:rPr>
              <a:t>The higher lifetime prevalence of depression among women physicians, as compared with the general population, is an important factor in their higher suicide rate. </a:t>
            </a:r>
          </a:p>
        </p:txBody>
      </p:sp>
    </p:spTree>
    <p:extLst>
      <p:ext uri="{BB962C8B-B14F-4D97-AF65-F5344CB8AC3E}">
        <p14:creationId xmlns:p14="http://schemas.microsoft.com/office/powerpoint/2010/main" val="819567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MS PGothic" charset="-128"/>
              </a:rPr>
              <a:t>Many traits identified as being characteristics of good doctors, ironically, can also play a major role in the stress that leads to emotional exhaustion which leads to burnout.</a:t>
            </a:r>
          </a:p>
          <a:p>
            <a:pPr eaLnBrk="1" hangingPunct="1"/>
            <a:r>
              <a:rPr lang="en-US" altLang="en-US">
                <a:ea typeface="MS PGothic" charset="-128"/>
              </a:rPr>
              <a:t>Medical students and physicians, as a group, tend to be perfectionists, rigid in their thinking, compulsive, and skeptical. Medical students have a need for interpersonal dominance and control. Compulsiveness may drive students to overwork as a mechanism to cope with feelings of guilt of not doing enough.  Students are inclined to deny their own personal problems and weaknesses. Burnout is pervasive among physicians, but, for many, the condition is stigmatized and the rule is “you just don’t talk about it.”</a:t>
            </a:r>
          </a:p>
          <a:p>
            <a:pPr eaLnBrk="1" hangingPunct="1"/>
            <a:endParaRPr lang="en-US" altLang="en-US">
              <a:ea typeface="MS PGothic" charset="-128"/>
            </a:endParaRP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BCA22640-11E5-B347-A17B-D6BCE29C88DB}" type="slidenum">
              <a:rPr lang="en-US" altLang="en-US"/>
              <a:pPr eaLnBrk="1" hangingPunct="1">
                <a:spcBef>
                  <a:spcPct val="0"/>
                </a:spcBef>
              </a:pPr>
              <a:t>38</a:t>
            </a:fld>
            <a:endParaRPr lang="en-US" altLang="en-US"/>
          </a:p>
        </p:txBody>
      </p:sp>
    </p:spTree>
    <p:extLst>
      <p:ext uri="{BB962C8B-B14F-4D97-AF65-F5344CB8AC3E}">
        <p14:creationId xmlns:p14="http://schemas.microsoft.com/office/powerpoint/2010/main" val="832693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Suicide is a significant issue that affects individuals, families and communities worldwide.</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So let’s start with some statistics that demonstrate the </a:t>
            </a:r>
            <a:r>
              <a:rPr lang="en-US" sz="1200" b="1" i="0" u="none" strike="noStrike" cap="none" baseline="0" dirty="0">
                <a:solidFill>
                  <a:schemeClr val="dk1"/>
                </a:solidFill>
                <a:latin typeface="Calibri"/>
                <a:ea typeface="Calibri"/>
                <a:cs typeface="Calibri"/>
                <a:sym typeface="Calibri"/>
              </a:rPr>
              <a:t>scope of the problem.</a:t>
            </a:r>
          </a:p>
        </p:txBody>
      </p:sp>
      <p:sp>
        <p:nvSpPr>
          <p:cNvPr id="149" name="Shape 149"/>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3389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 first type of risk factors include health factors, such as biological and psychological medical conditions, the most significant of which are mental health conditions.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dirty="0">
                <a:solidFill>
                  <a:schemeClr val="dk1"/>
                </a:solidFill>
                <a:latin typeface="Calibri"/>
                <a:ea typeface="Calibri"/>
                <a:cs typeface="Calibri"/>
                <a:sym typeface="Calibri"/>
              </a:rPr>
              <a:t>As we said before, most people who die by suicide have an active mental health problem at the time of their death. </a:t>
            </a:r>
            <a:endParaRPr lang="en-US" b="1"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Depression is the most common mental health condition and the one that is most associated with suicide.</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Bipolar disorder is also shown to be high risk, although the disorder is less common than depression.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Because these conditions put a person at greater risk for suicide, detecting the presence of a mental health condition is critically important.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 best way to be sure, when you feel concerned or detect a possible change in you or your loved one’s mental health, is for the person at risk to seek a professional evaluation and effective treatment.</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a:solidFill>
                  <a:schemeClr val="dk1"/>
                </a:solidFill>
                <a:latin typeface="Calibri"/>
                <a:ea typeface="Calibri"/>
                <a:cs typeface="Calibri"/>
                <a:sym typeface="Calibri"/>
              </a:rPr>
              <a:t>Many people may not realize that their distress</a:t>
            </a:r>
            <a:r>
              <a:rPr lang="en-US" baseline="0" dirty="0">
                <a:solidFill>
                  <a:schemeClr val="dk1"/>
                </a:solidFill>
                <a:latin typeface="Calibri"/>
                <a:ea typeface="Calibri"/>
                <a:cs typeface="Calibri"/>
                <a:sym typeface="Calibri"/>
              </a:rPr>
              <a:t> has actually become a health problem. Providing information about how to access mental healthcare or a crisis number if their distress is high can be a solid step in helping them connect to the help they need.</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aseline="0" dirty="0">
                <a:solidFill>
                  <a:schemeClr val="dk1"/>
                </a:solidFill>
                <a:latin typeface="Calibri"/>
                <a:ea typeface="Calibri"/>
                <a:cs typeface="Calibri"/>
                <a:sym typeface="Calibri"/>
              </a:rPr>
              <a:t>We will talk more about this later in the discussion when we directly address prevention. </a:t>
            </a:r>
            <a:endParaRPr lang="en-US" dirty="0">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39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3449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ea typeface="MS PGothic" charset="-128"/>
            </a:endParaRP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83C21567-CD09-B54D-9F15-111405A7C8AB}" type="slidenum">
              <a:rPr lang="en-US" altLang="en-US"/>
              <a:pPr eaLnBrk="1" hangingPunct="1">
                <a:spcBef>
                  <a:spcPct val="0"/>
                </a:spcBef>
              </a:pPr>
              <a:t>40</a:t>
            </a:fld>
            <a:endParaRPr lang="en-US" altLang="en-US"/>
          </a:p>
        </p:txBody>
      </p:sp>
    </p:spTree>
    <p:extLst>
      <p:ext uri="{BB962C8B-B14F-4D97-AF65-F5344CB8AC3E}">
        <p14:creationId xmlns:p14="http://schemas.microsoft.com/office/powerpoint/2010/main" val="6737309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6" name="Shape 256"/>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Mental health conditions are not the only health factors that are associated with suicide risk.</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Serious or chronic health conditions can increase risk, </a:t>
            </a:r>
            <a:r>
              <a:rPr lang="en-US" sz="1200" b="1" i="0" u="none" strike="noStrike" cap="none" baseline="0" dirty="0">
                <a:solidFill>
                  <a:schemeClr val="dk1"/>
                </a:solidFill>
                <a:latin typeface="Calibri"/>
                <a:ea typeface="Calibri"/>
                <a:cs typeface="Calibri"/>
                <a:sym typeface="Calibri"/>
              </a:rPr>
              <a:t>especially when the person also has mental health issues</a:t>
            </a:r>
            <a:r>
              <a:rPr lang="en-US" sz="1200" b="0" i="0" u="none" strike="noStrike" cap="none" baseline="0" dirty="0">
                <a:solidFill>
                  <a:schemeClr val="dk1"/>
                </a:solidFill>
                <a:latin typeface="Calibri"/>
                <a:ea typeface="Calibri"/>
                <a:cs typeface="Calibri"/>
                <a:sym typeface="Calibri"/>
              </a:rPr>
              <a:t>.</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Chronic pain and serious head injuries have also been found to increase suicide risk.</a:t>
            </a:r>
          </a:p>
        </p:txBody>
      </p:sp>
      <p:sp>
        <p:nvSpPr>
          <p:cNvPr id="257" name="Shape 257"/>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41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5250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8" name="Shape 268"/>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a:buSzPct val="25000"/>
            </a:pPr>
            <a:r>
              <a:rPr lang="en-US" dirty="0">
                <a:solidFill>
                  <a:schemeClr val="dk1"/>
                </a:solidFill>
                <a:latin typeface="Calibri"/>
                <a:ea typeface="Calibri"/>
                <a:cs typeface="Calibri"/>
                <a:sym typeface="Calibri"/>
              </a:rPr>
              <a:t>The second type of risk factors include </a:t>
            </a:r>
            <a:r>
              <a:rPr lang="en-US" b="1" dirty="0">
                <a:solidFill>
                  <a:schemeClr val="dk1"/>
                </a:solidFill>
                <a:latin typeface="Calibri"/>
                <a:ea typeface="Calibri"/>
                <a:cs typeface="Calibri"/>
                <a:sym typeface="Calibri"/>
              </a:rPr>
              <a:t>historical factors </a:t>
            </a:r>
            <a:r>
              <a:rPr lang="en-US" dirty="0">
                <a:solidFill>
                  <a:schemeClr val="dk1"/>
                </a:solidFill>
                <a:latin typeface="Calibri"/>
                <a:ea typeface="Calibri"/>
                <a:cs typeface="Calibri"/>
                <a:sym typeface="Calibri"/>
              </a:rPr>
              <a:t>such as a family history of suicide, a family history of mental health conditions, or past trauma such as sexual abuse or combat stress. </a:t>
            </a:r>
          </a:p>
          <a:p>
            <a:pPr>
              <a:buSzPct val="25000"/>
            </a:pPr>
            <a:endParaRPr lang="en-US" dirty="0">
              <a:solidFill>
                <a:schemeClr val="dk1"/>
              </a:solidFill>
              <a:latin typeface="Calibri"/>
              <a:ea typeface="Calibri"/>
              <a:cs typeface="Calibri"/>
              <a:sym typeface="Calibri"/>
            </a:endParaRPr>
          </a:p>
          <a:p>
            <a:pPr>
              <a:buSzPct val="25000"/>
            </a:pPr>
            <a:r>
              <a:rPr lang="en-US" dirty="0">
                <a:solidFill>
                  <a:schemeClr val="dk1"/>
                </a:solidFill>
                <a:latin typeface="Calibri"/>
                <a:ea typeface="Calibri"/>
                <a:cs typeface="Calibri"/>
                <a:sym typeface="Calibri"/>
              </a:rPr>
              <a:t>Research has also found that a history of childhood abuse can contribute to suicide risk.</a:t>
            </a:r>
          </a:p>
          <a:p>
            <a:pPr>
              <a:buSzPct val="25000"/>
            </a:pPr>
            <a:endParaRPr lang="en-US"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a:solidFill>
                  <a:schemeClr val="dk1"/>
                </a:solidFill>
                <a:latin typeface="Calibri"/>
                <a:ea typeface="Calibri"/>
                <a:cs typeface="Calibri"/>
                <a:sym typeface="Calibri"/>
              </a:rPr>
              <a:t>And while most people who attempt suicide do not go on to die by suicide, previous suicide attempts are also considered historical risk factors for suicide and also put a person at increased risk. </a:t>
            </a:r>
          </a:p>
          <a:p>
            <a:pPr>
              <a:buSzPct val="25000"/>
            </a:pPr>
            <a:endParaRPr lang="en-US" dirty="0">
              <a:solidFill>
                <a:schemeClr val="dk1"/>
              </a:solidFill>
              <a:latin typeface="Calibri"/>
              <a:ea typeface="Calibri"/>
              <a:cs typeface="Calibri"/>
              <a:sym typeface="Calibri"/>
            </a:endParaRPr>
          </a:p>
        </p:txBody>
      </p:sp>
      <p:sp>
        <p:nvSpPr>
          <p:cNvPr id="269" name="Shape 269"/>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43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1748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2" name="Shape 262"/>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 third type of risk factors are </a:t>
            </a:r>
            <a:r>
              <a:rPr lang="en-US" sz="1200" b="1" i="0" u="none" strike="noStrike" cap="none" baseline="0" dirty="0">
                <a:solidFill>
                  <a:schemeClr val="dk1"/>
                </a:solidFill>
                <a:latin typeface="Calibri"/>
                <a:ea typeface="Calibri"/>
                <a:cs typeface="Calibri"/>
                <a:sym typeface="Calibri"/>
              </a:rPr>
              <a:t>environmental factors </a:t>
            </a:r>
            <a:r>
              <a:rPr lang="en-US" sz="1200" b="0" i="0" u="none" strike="noStrike" cap="none" baseline="0" dirty="0">
                <a:solidFill>
                  <a:schemeClr val="dk1"/>
                </a:solidFill>
                <a:latin typeface="Calibri"/>
                <a:ea typeface="Calibri"/>
                <a:cs typeface="Calibri"/>
                <a:sym typeface="Calibri"/>
              </a:rPr>
              <a:t>that involve the circumstances of a person’s life.</a:t>
            </a:r>
          </a:p>
          <a:p>
            <a:pPr marL="0" marR="0" lvl="0" indent="0" algn="l" rtl="0">
              <a:spcBef>
                <a:spcPts val="0"/>
              </a:spcBef>
              <a:buSzPct val="25000"/>
              <a:buNone/>
            </a:pPr>
            <a:endParaRPr lang="en-US" sz="1200" b="1"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Often, there are aspects of a person’s environment that can contribute to their overall level of risk. Let’s look at a few of the most common:</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Calibri"/>
                <a:ea typeface="Calibri"/>
                <a:cs typeface="Calibri"/>
                <a:sym typeface="Calibri"/>
              </a:rPr>
              <a:t>Having access to a way of killing oneself is referred to as access to lethal means. This includes having access to a variety of things, such as firearms, drugs, a bridge, a car, etc.</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Research has shown that contagion – the exposure to another person’s suicide, or to graphic or sensationalized accounts of suicide – especially among those with other risk factors, can increase a person’s risk of suicide.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
            </a:r>
            <a:br>
              <a:rPr lang="en-US" sz="1200" b="0" i="0" u="none" strike="noStrike" cap="none" baseline="0" dirty="0">
                <a:solidFill>
                  <a:schemeClr val="dk1"/>
                </a:solidFill>
                <a:latin typeface="Calibri"/>
                <a:ea typeface="Calibri"/>
                <a:cs typeface="Calibri"/>
                <a:sym typeface="Calibri"/>
              </a:rPr>
            </a:br>
            <a:r>
              <a:rPr lang="en-US" sz="1200" b="0" i="0" u="none" strike="noStrike" cap="none" baseline="0" dirty="0">
                <a:solidFill>
                  <a:schemeClr val="dk1"/>
                </a:solidFill>
                <a:latin typeface="Calibri"/>
                <a:ea typeface="Calibri"/>
                <a:cs typeface="Calibri"/>
                <a:sym typeface="Calibri"/>
              </a:rPr>
              <a:t>Prolonged stress may include harassment, bullying, relationship problems, legal problems</a:t>
            </a:r>
            <a:r>
              <a:rPr lang="en-US" sz="1200" b="0" i="1" u="none" strike="noStrike" cap="none" baseline="0" dirty="0">
                <a:solidFill>
                  <a:schemeClr val="dk1"/>
                </a:solidFill>
                <a:latin typeface="Calibri"/>
                <a:ea typeface="Calibri"/>
                <a:cs typeface="Calibri"/>
                <a:sym typeface="Calibri"/>
              </a:rPr>
              <a:t>, </a:t>
            </a:r>
            <a:r>
              <a:rPr lang="en-US" sz="1200" b="0" i="0" u="none" strike="noStrike" cap="none" baseline="0" dirty="0">
                <a:solidFill>
                  <a:schemeClr val="dk1"/>
                </a:solidFill>
                <a:latin typeface="Calibri"/>
                <a:ea typeface="Calibri"/>
                <a:cs typeface="Calibri"/>
                <a:sym typeface="Calibri"/>
              </a:rPr>
              <a:t>and unemployment.</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
            </a:r>
            <a:br>
              <a:rPr lang="en-US" sz="1200" b="0" i="0" u="none" strike="noStrike" cap="none" baseline="0" dirty="0">
                <a:solidFill>
                  <a:schemeClr val="dk1"/>
                </a:solidFill>
                <a:latin typeface="Calibri"/>
                <a:ea typeface="Calibri"/>
                <a:cs typeface="Calibri"/>
                <a:sym typeface="Calibri"/>
              </a:rPr>
            </a:br>
            <a:r>
              <a:rPr lang="en-US" sz="1200" b="0" i="0" u="none" strike="noStrike" cap="none" baseline="0" dirty="0">
                <a:solidFill>
                  <a:schemeClr val="dk1"/>
                </a:solidFill>
                <a:latin typeface="Calibri"/>
                <a:ea typeface="Calibri"/>
                <a:cs typeface="Calibri"/>
                <a:sym typeface="Calibri"/>
              </a:rPr>
              <a:t>Stressful life events, which vary across the lifespan, include experiences like divorce, legal problems or job loss. </a:t>
            </a:r>
            <a:br>
              <a:rPr lang="en-US" sz="1200" b="0" i="0" u="none" strike="noStrike" cap="none" baseline="0" dirty="0">
                <a:solidFill>
                  <a:schemeClr val="dk1"/>
                </a:solidFill>
                <a:latin typeface="Calibri"/>
                <a:ea typeface="Calibri"/>
                <a:cs typeface="Calibri"/>
                <a:sym typeface="Calibri"/>
              </a:rPr>
            </a:br>
            <a:endParaRPr lang="en-US" sz="1200" b="0" i="0" u="none" strike="noStrike" cap="none" baseline="0" dirty="0">
              <a:solidFill>
                <a:schemeClr val="dk1"/>
              </a:solidFill>
              <a:latin typeface="Calibri"/>
              <a:ea typeface="Calibri"/>
              <a:cs typeface="Calibri"/>
              <a:sym typeface="Calibri"/>
            </a:endParaRPr>
          </a:p>
        </p:txBody>
      </p:sp>
      <p:sp>
        <p:nvSpPr>
          <p:cNvPr id="263" name="Shape 263"/>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44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2737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4" name="Shape 274"/>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baseline="0" dirty="0">
                <a:solidFill>
                  <a:schemeClr val="dk1"/>
                </a:solidFill>
                <a:latin typeface="Calibri"/>
                <a:ea typeface="Calibri"/>
                <a:cs typeface="Calibri"/>
                <a:sym typeface="Calibri"/>
              </a:rPr>
              <a:t>To better understand suicide risk, here is an example of a set of risk factors that could converge in a person who is suicidal.</a:t>
            </a:r>
          </a:p>
          <a:p>
            <a:pPr marL="0" marR="0" lvl="0" indent="0" algn="l" rtl="0">
              <a:lnSpc>
                <a:spcPct val="100000"/>
              </a:lnSpc>
              <a:spcBef>
                <a:spcPts val="0"/>
              </a:spcBef>
              <a:spcAft>
                <a:spcPts val="0"/>
              </a:spcAft>
              <a:buClr>
                <a:schemeClr val="dk1"/>
              </a:buClr>
              <a:buFont typeface="Calibri"/>
              <a:buNone/>
            </a:pPr>
            <a:endParaRPr lang="en-US"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This example shows what is often the public perception of suicide. When someone dies by suicide, often the story only talks about the environmental factors. People see a life event, like a breakup, or bullying, or a job loss, and then they see the person die by suicide, so they might assume the person killed themselves </a:t>
            </a:r>
            <a:r>
              <a:rPr lang="en-US" sz="1200" b="0" i="1" u="none" strike="noStrike" cap="none" baseline="0" dirty="0">
                <a:solidFill>
                  <a:schemeClr val="dk1"/>
                </a:solidFill>
                <a:latin typeface="Calibri"/>
                <a:ea typeface="Calibri"/>
                <a:cs typeface="Calibri"/>
                <a:sym typeface="Calibri"/>
              </a:rPr>
              <a:t>because</a:t>
            </a:r>
            <a:r>
              <a:rPr lang="en-US" sz="1200" b="0" i="0" u="none" strike="noStrike" cap="none" baseline="0" dirty="0">
                <a:solidFill>
                  <a:schemeClr val="dk1"/>
                </a:solidFill>
                <a:latin typeface="Calibri"/>
                <a:ea typeface="Calibri"/>
                <a:cs typeface="Calibri"/>
                <a:sym typeface="Calibri"/>
              </a:rPr>
              <a:t> of that stressful life event.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
            </a:r>
            <a:br>
              <a:rPr lang="en-US" sz="1200" b="0" i="0" u="none" strike="noStrike" cap="none" baseline="0" dirty="0">
                <a:solidFill>
                  <a:schemeClr val="dk1"/>
                </a:solidFill>
                <a:latin typeface="Calibri"/>
                <a:ea typeface="Calibri"/>
                <a:cs typeface="Calibri"/>
                <a:sym typeface="Calibri"/>
              </a:rPr>
            </a:br>
            <a:r>
              <a:rPr lang="en-US" sz="1200" b="0" i="0" u="none" strike="noStrike" cap="none" baseline="0" dirty="0">
                <a:solidFill>
                  <a:schemeClr val="dk1"/>
                </a:solidFill>
                <a:latin typeface="Calibri"/>
                <a:ea typeface="Calibri"/>
                <a:cs typeface="Calibri"/>
                <a:sym typeface="Calibri"/>
              </a:rPr>
              <a:t>But that’s never the full story. What others don’t know is that the person who died may have had genetic risks for suicide. Maybe they were suffering from depression and anxiety disorders, and their work life had become increasingly stressful. Their underlying depression and anxiety could have made the situation at work even worse, or the work stress could have made their depression worse. Perhaps they’d also been drinking more than normal.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 key is that the combination of risk factors could have contributed to the suicide death. </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Therefore, while a life event can play a precipitating role for suicidal behavior, without other underlying risk factors, life events</a:t>
            </a:r>
            <a:r>
              <a:rPr lang="en-US" sz="1200" b="1" i="0" u="none" strike="noStrike" cap="none" baseline="0" dirty="0">
                <a:solidFill>
                  <a:schemeClr val="dk1"/>
                </a:solidFill>
                <a:latin typeface="Calibri"/>
                <a:ea typeface="Calibri"/>
                <a:cs typeface="Calibri"/>
                <a:sym typeface="Calibri"/>
              </a:rPr>
              <a:t> alone </a:t>
            </a:r>
            <a:r>
              <a:rPr lang="en-US" sz="1200" b="0" i="0" u="none" strike="noStrike" cap="none" baseline="0" dirty="0">
                <a:solidFill>
                  <a:schemeClr val="dk1"/>
                </a:solidFill>
                <a:latin typeface="Calibri"/>
                <a:ea typeface="Calibri"/>
                <a:cs typeface="Calibri"/>
                <a:sym typeface="Calibri"/>
              </a:rPr>
              <a:t>aren’t thought to </a:t>
            </a:r>
            <a:r>
              <a:rPr lang="en-US" sz="1200" b="1" i="0" u="none" strike="noStrike" cap="none" baseline="0" dirty="0">
                <a:solidFill>
                  <a:schemeClr val="dk1"/>
                </a:solidFill>
                <a:latin typeface="Calibri"/>
                <a:ea typeface="Calibri"/>
                <a:cs typeface="Calibri"/>
                <a:sym typeface="Calibri"/>
              </a:rPr>
              <a:t>cause</a:t>
            </a:r>
            <a:r>
              <a:rPr lang="en-US" sz="1200" b="0" i="0" u="none" strike="noStrike" cap="none" baseline="0" dirty="0">
                <a:solidFill>
                  <a:schemeClr val="dk1"/>
                </a:solidFill>
                <a:latin typeface="Calibri"/>
                <a:ea typeface="Calibri"/>
                <a:cs typeface="Calibri"/>
                <a:sym typeface="Calibri"/>
              </a:rPr>
              <a:t> suicide.</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275" name="Shape 275"/>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46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7081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2" name="Shape 232"/>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Looking to the future, research will help us find the best ways to fight suicide.</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Research is looking for biomarkers — for example, something testable in a blood sample — that would help us to identify those at risk.</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A number of clinical treatments, like particular types of therapy, are effective for suicidal people and more need to be developed and studied. The good news is that, through research, we are learning more and more about what helps those who are in a suicidal crisis.</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a:buSzPct val="25000"/>
            </a:pPr>
            <a:r>
              <a:rPr lang="en-US" dirty="0">
                <a:solidFill>
                  <a:schemeClr val="dk1"/>
                </a:solidFill>
                <a:latin typeface="Calibri"/>
                <a:ea typeface="Calibri"/>
                <a:cs typeface="Calibri"/>
                <a:sym typeface="Calibri"/>
              </a:rPr>
              <a:t>Research can also help</a:t>
            </a:r>
            <a:r>
              <a:rPr lang="en-US" baseline="0" dirty="0">
                <a:solidFill>
                  <a:schemeClr val="dk1"/>
                </a:solidFill>
                <a:latin typeface="Calibri"/>
                <a:ea typeface="Calibri"/>
                <a:cs typeface="Calibri"/>
                <a:sym typeface="Calibri"/>
              </a:rPr>
              <a:t> us to identify the most effective interventions to reduce suicide rates and to reduce risk in those suffering from mental health conditions.</a:t>
            </a:r>
            <a:endParaRPr lang="en-US" dirty="0">
              <a:solidFill>
                <a:schemeClr val="dk1"/>
              </a:solidFill>
              <a:latin typeface="Calibri"/>
              <a:ea typeface="Calibri"/>
              <a:cs typeface="Calibri"/>
              <a:sym typeface="Calibri"/>
            </a:endParaRPr>
          </a:p>
        </p:txBody>
      </p:sp>
      <p:sp>
        <p:nvSpPr>
          <p:cNvPr id="233" name="Shape 233"/>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48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3017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6" name="Shape 316"/>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panose="020F0502020204030204" pitchFamily="34" charset="0"/>
                <a:ea typeface="Calibri"/>
                <a:cs typeface="Calibri"/>
                <a:sym typeface="Calibri"/>
              </a:rPr>
              <a:t>Just like people can find strategies that optimize their physical health, people can do the same for their mental health.</a:t>
            </a:r>
          </a:p>
          <a:p>
            <a:pPr marL="0" marR="0" lvl="0" indent="0" algn="l" rtl="0">
              <a:spcBef>
                <a:spcPts val="0"/>
              </a:spcBef>
              <a:buSzPct val="25000"/>
              <a:buNone/>
            </a:pPr>
            <a:endParaRPr lang="en-US" sz="1200" b="0" i="0" u="none" strike="noStrike" cap="none" baseline="0" dirty="0">
              <a:solidFill>
                <a:schemeClr val="dk1"/>
              </a:solidFill>
              <a:latin typeface="Calibri" panose="020F0502020204030204" pitchFamily="34" charset="0"/>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panose="020F0502020204030204" pitchFamily="34" charset="0"/>
                <a:ea typeface="Calibri"/>
                <a:cs typeface="Calibri"/>
                <a:sym typeface="Calibri"/>
              </a:rPr>
              <a:t>In addition to professional mental health care, proactive </a:t>
            </a:r>
            <a:r>
              <a:rPr lang="en-US" sz="1200" b="1" i="0" u="none" strike="noStrike" cap="none" baseline="0" dirty="0">
                <a:solidFill>
                  <a:schemeClr val="dk1"/>
                </a:solidFill>
                <a:latin typeface="Calibri" panose="020F0502020204030204" pitchFamily="34" charset="0"/>
                <a:ea typeface="Calibri"/>
                <a:cs typeface="Calibri"/>
                <a:sym typeface="Calibri"/>
              </a:rPr>
              <a:t>self care strategies </a:t>
            </a:r>
            <a:r>
              <a:rPr lang="en-US" sz="1200" b="0" i="0" u="none" strike="noStrike" cap="none" baseline="0" dirty="0">
                <a:solidFill>
                  <a:schemeClr val="dk1"/>
                </a:solidFill>
                <a:latin typeface="Calibri" panose="020F0502020204030204" pitchFamily="34" charset="0"/>
                <a:ea typeface="Calibri"/>
                <a:cs typeface="Calibri"/>
                <a:sym typeface="Calibri"/>
              </a:rPr>
              <a:t>like </a:t>
            </a:r>
            <a:r>
              <a:rPr lang="en-US" sz="1200" kern="1200" dirty="0">
                <a:solidFill>
                  <a:schemeClr val="tx1"/>
                </a:solidFill>
                <a:effectLst/>
                <a:latin typeface="Calibri" panose="020F0502020204030204" pitchFamily="34" charset="0"/>
              </a:rPr>
              <a:t>good sleep habits</a:t>
            </a:r>
            <a:r>
              <a:rPr lang="en-US" sz="1200" b="0" i="0" u="none" strike="noStrike" cap="none" baseline="0" dirty="0">
                <a:solidFill>
                  <a:schemeClr val="dk1"/>
                </a:solidFill>
                <a:latin typeface="Calibri" panose="020F0502020204030204" pitchFamily="34" charset="0"/>
                <a:ea typeface="Calibri"/>
                <a:cs typeface="Calibri"/>
                <a:sym typeface="Calibri"/>
              </a:rPr>
              <a:t>, exercise, nutrition, and stress management can also play a critical role in protecting mental health and promoting resilience.</a:t>
            </a:r>
          </a:p>
        </p:txBody>
      </p:sp>
      <p:sp>
        <p:nvSpPr>
          <p:cNvPr id="317" name="Shape 317"/>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49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57282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ea typeface="MS PGothic" charset="-128"/>
            </a:endParaRPr>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F4C2391E-71C6-8444-A581-0FCC117B9ED0}" type="slidenum">
              <a:rPr lang="en-US" altLang="en-US"/>
              <a:pPr eaLnBrk="1" hangingPunct="1">
                <a:spcBef>
                  <a:spcPct val="0"/>
                </a:spcBef>
              </a:pPr>
              <a:t>51</a:t>
            </a:fld>
            <a:endParaRPr lang="en-US" altLang="en-US"/>
          </a:p>
        </p:txBody>
      </p:sp>
    </p:spTree>
    <p:extLst>
      <p:ext uri="{BB962C8B-B14F-4D97-AF65-F5344CB8AC3E}">
        <p14:creationId xmlns:p14="http://schemas.microsoft.com/office/powerpoint/2010/main" val="5038842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6" name="Shape 286"/>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r>
              <a:rPr lang="en-US" dirty="0">
                <a:latin typeface="Calibri" panose="020F0502020204030204" pitchFamily="34" charset="0"/>
              </a:rPr>
              <a:t>For people who are at a crisis point, the most important thing you can put between a suicidal person and their </a:t>
            </a:r>
            <a:r>
              <a:rPr lang="en-US" i="0" dirty="0">
                <a:latin typeface="Calibri" panose="020F0502020204030204" pitchFamily="34" charset="0"/>
              </a:rPr>
              <a:t>way</a:t>
            </a:r>
            <a:r>
              <a:rPr lang="en-US" dirty="0">
                <a:latin typeface="Calibri" panose="020F0502020204030204" pitchFamily="34" charset="0"/>
              </a:rPr>
              <a:t> of ending their life is </a:t>
            </a:r>
            <a:r>
              <a:rPr lang="en-US" b="1" dirty="0">
                <a:latin typeface="Calibri" panose="020F0502020204030204" pitchFamily="34" charset="0"/>
              </a:rPr>
              <a:t>TIME</a:t>
            </a:r>
            <a:r>
              <a:rPr lang="en-US" dirty="0">
                <a:latin typeface="Calibri" panose="020F0502020204030204" pitchFamily="34" charset="0"/>
              </a:rPr>
              <a:t>.</a:t>
            </a:r>
          </a:p>
          <a:p>
            <a:endParaRPr lang="en-US" dirty="0">
              <a:latin typeface="Calibri" panose="020F0502020204030204" pitchFamily="34" charset="0"/>
            </a:endParaRPr>
          </a:p>
          <a:p>
            <a:r>
              <a:rPr lang="en-US" dirty="0">
                <a:latin typeface="Calibri" panose="020F0502020204030204" pitchFamily="34" charset="0"/>
              </a:rPr>
              <a:t>Research shows that by temporarily reducing a suicidal person’s access to lethal means, we give suicidal individuals time – time for the intense suicidal</a:t>
            </a:r>
            <a:r>
              <a:rPr lang="en-US" baseline="0" dirty="0">
                <a:latin typeface="Calibri" panose="020F0502020204030204" pitchFamily="34" charset="0"/>
              </a:rPr>
              <a:t> risk to diminish and time for someone to intervene with mental health support and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dk1"/>
                </a:solidFill>
                <a:latin typeface="Calibri"/>
                <a:ea typeface="Calibri"/>
                <a:cs typeface="Calibri"/>
                <a:sym typeface="Calibri"/>
              </a:rPr>
              <a:t>For the majority of people who experience a suicidal crisis, if unable to access their chosen method even temporarily, they are unlikely to engage in another action to end their lives.</a:t>
            </a:r>
            <a:endParaRPr lang="en-US" baseline="0" dirty="0">
              <a:latin typeface="Calibri" panose="020F0502020204030204" pitchFamily="34" charset="0"/>
            </a:endParaRPr>
          </a:p>
          <a:p>
            <a:endParaRPr lang="en-US" baseline="0" dirty="0">
              <a:latin typeface="Calibri" panose="020F0502020204030204" pitchFamily="34" charset="0"/>
            </a:endParaRPr>
          </a:p>
        </p:txBody>
      </p:sp>
      <p:sp>
        <p:nvSpPr>
          <p:cNvPr id="287" name="Shape 287"/>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52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6129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Suicide is a global problem.</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According to the World Health Organization, each year, over 800,000 people die by suicide worldwide.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While this is the most accurate data available, we estimate the numbers to be higher – since suicide is underreported in many countries.  </a:t>
            </a:r>
          </a:p>
        </p:txBody>
      </p:sp>
      <p:sp>
        <p:nvSpPr>
          <p:cNvPr id="155" name="Shape 155"/>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08955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2" name="Shape 322"/>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r>
              <a:rPr lang="en-US" baseline="0" dirty="0">
                <a:latin typeface="Calibri" panose="020F0502020204030204" pitchFamily="34" charset="0"/>
              </a:rPr>
              <a:t>In most cases, when a suicidal person doesn’t have current access to the means that has been on their mind, they don’t substitute with another method.</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Therefore, a clear way to prevent suicide is to limit access to lethal means.</a:t>
            </a:r>
          </a:p>
          <a:p>
            <a:pPr marL="0" marR="0" lvl="0" indent="0" algn="l" rtl="0">
              <a:spcBef>
                <a:spcPts val="0"/>
              </a:spcBef>
              <a:buNone/>
            </a:pPr>
            <a:endParaRPr lang="en-US" sz="1200" b="1" i="0" u="none" strike="noStrike" cap="none" baseline="0" dirty="0">
              <a:solidFill>
                <a:schemeClr val="dk1"/>
              </a:solidFill>
              <a:latin typeface="Calibri"/>
              <a:ea typeface="Calibri"/>
              <a:cs typeface="Calibri"/>
              <a:sym typeface="Calibri"/>
            </a:endParaRPr>
          </a:p>
        </p:txBody>
      </p:sp>
      <p:sp>
        <p:nvSpPr>
          <p:cNvPr id="323" name="Shape 323"/>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53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34172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8" name="Shape 328"/>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1" i="0" u="none" strike="noStrike" cap="none" baseline="0" dirty="0">
                <a:solidFill>
                  <a:schemeClr val="dk1"/>
                </a:solidFill>
                <a:latin typeface="Calibri"/>
                <a:ea typeface="Calibri"/>
                <a:cs typeface="Calibri"/>
                <a:sym typeface="Calibri"/>
              </a:rPr>
              <a:t>During a period of high risk, the safer their environment is, the better chance a suicidal person has of living through that crisis period. Suicide prevention research has looked at a number of ways to create safer environments.</a:t>
            </a:r>
          </a:p>
          <a:p>
            <a:pPr marL="0" marR="0" lvl="0" indent="0" algn="l" rtl="0">
              <a:spcBef>
                <a:spcPts val="0"/>
              </a:spcBef>
              <a:buSzPct val="25000"/>
              <a:buNone/>
            </a:pPr>
            <a:endParaRPr lang="en-US" sz="1200" b="0" i="0" u="none" strike="noStrike" cap="none" baseline="0" dirty="0">
              <a:solidFill>
                <a:schemeClr val="dk1"/>
              </a:solidFill>
              <a:latin typeface="Calibri" panose="020F0502020204030204" pitchFamily="34" charset="0"/>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panose="020F0502020204030204" pitchFamily="34" charset="0"/>
                <a:ea typeface="Calibri"/>
                <a:cs typeface="Calibri"/>
                <a:sym typeface="Calibri"/>
              </a:rPr>
              <a:t>Installing an inexpensive carbon monoxide sensor that would automatically shut cars off if carbon monoxide levels reach unsafe levels, would save lives.</a:t>
            </a:r>
          </a:p>
          <a:p>
            <a:pPr marL="0" marR="0" lvl="0" indent="0" algn="l" rtl="0">
              <a:spcBef>
                <a:spcPts val="0"/>
              </a:spcBef>
              <a:buNone/>
            </a:pPr>
            <a:endParaRPr lang="en-US" sz="1200" b="0" i="0" u="none" strike="noStrike" cap="none" baseline="0" dirty="0">
              <a:solidFill>
                <a:schemeClr val="dk1"/>
              </a:solidFill>
              <a:latin typeface="Calibri" panose="020F0502020204030204" pitchFamily="34" charset="0"/>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panose="020F0502020204030204" pitchFamily="34" charset="0"/>
                <a:ea typeface="Calibri"/>
                <a:cs typeface="Calibri"/>
                <a:sym typeface="Calibri"/>
              </a:rPr>
              <a:t>We’ve learned through research that installing barriers on bridges deters suicides and in many cases, bridge barriers actually lowered the suicide rate for the entire region.</a:t>
            </a:r>
          </a:p>
          <a:p>
            <a:pPr marL="0" marR="0" lvl="0" indent="0" algn="l" rtl="0">
              <a:spcBef>
                <a:spcPts val="0"/>
              </a:spcBef>
              <a:buSzPct val="25000"/>
              <a:buNone/>
            </a:pPr>
            <a:r>
              <a:rPr lang="en-US" sz="1200" b="0" i="0" u="none" strike="noStrike" cap="none" baseline="0" dirty="0">
                <a:solidFill>
                  <a:schemeClr val="dk1"/>
                </a:solidFill>
                <a:latin typeface="Calibri" panose="020F0502020204030204" pitchFamily="34" charset="0"/>
                <a:ea typeface="Calibri"/>
                <a:cs typeface="Calibri"/>
                <a:sym typeface="Calibri"/>
              </a:rPr>
              <a:t/>
            </a:r>
            <a:br>
              <a:rPr lang="en-US" sz="1200" b="0" i="0" u="none" strike="noStrike" cap="none" baseline="0" dirty="0">
                <a:solidFill>
                  <a:schemeClr val="dk1"/>
                </a:solidFill>
                <a:latin typeface="Calibri" panose="020F0502020204030204" pitchFamily="34" charset="0"/>
                <a:ea typeface="Calibri"/>
                <a:cs typeface="Calibri"/>
                <a:sym typeface="Calibri"/>
              </a:rPr>
            </a:br>
            <a:r>
              <a:rPr lang="en-US" sz="1200" b="0" i="0" u="none" strike="noStrike" cap="none" baseline="0" dirty="0">
                <a:solidFill>
                  <a:schemeClr val="dk1"/>
                </a:solidFill>
                <a:latin typeface="Calibri" panose="020F0502020204030204" pitchFamily="34" charset="0"/>
                <a:ea typeface="Calibri"/>
                <a:cs typeface="Calibri"/>
                <a:sym typeface="Calibri"/>
              </a:rPr>
              <a:t>Restricting access to potentially lethal medications reduces suicides and can be as simple as requiring lethal drugs to be sold in blister packaging.</a:t>
            </a:r>
          </a:p>
          <a:p>
            <a:pPr marL="0" marR="0" lvl="0" indent="0" algn="l" rtl="0">
              <a:spcBef>
                <a:spcPts val="0"/>
              </a:spcBef>
              <a:buNone/>
            </a:pPr>
            <a:endParaRPr lang="en-US" sz="1200" b="0" i="0" u="none" strike="noStrike" cap="none" baseline="0" dirty="0">
              <a:solidFill>
                <a:schemeClr val="dk1"/>
              </a:solidFill>
              <a:latin typeface="Calibri" panose="020F0502020204030204" pitchFamily="34" charset="0"/>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panose="020F0502020204030204" pitchFamily="34" charset="0"/>
                <a:ea typeface="Calibri"/>
                <a:cs typeface="Calibri"/>
                <a:sym typeface="Calibri"/>
              </a:rPr>
              <a:t>Firearm safety is critical to reducing suicide rates. In the United States, firearms are used in </a:t>
            </a:r>
            <a:r>
              <a:rPr lang="en-US" dirty="0">
                <a:solidFill>
                  <a:schemeClr val="dk1"/>
                </a:solidFill>
                <a:latin typeface="Calibri" panose="020F0502020204030204" pitchFamily="34" charset="0"/>
                <a:ea typeface="Calibri"/>
                <a:cs typeface="Calibri"/>
                <a:sym typeface="Calibri"/>
              </a:rPr>
              <a:t>roughly</a:t>
            </a:r>
            <a:r>
              <a:rPr lang="en-US" sz="1200" b="0" i="0" u="none" strike="noStrike" cap="none" baseline="0" dirty="0">
                <a:solidFill>
                  <a:schemeClr val="dk1"/>
                </a:solidFill>
                <a:latin typeface="Calibri" panose="020F0502020204030204" pitchFamily="34" charset="0"/>
                <a:ea typeface="Calibri"/>
                <a:cs typeface="Calibri"/>
                <a:sym typeface="Calibri"/>
              </a:rPr>
              <a:t> half of all suicides, making suicide prevention an important part of gun safety education.</a:t>
            </a:r>
          </a:p>
          <a:p>
            <a:pPr marL="0" marR="0" lvl="0" indent="0" algn="l" rtl="0">
              <a:spcBef>
                <a:spcPts val="0"/>
              </a:spcBef>
              <a:buSzPct val="25000"/>
              <a:buNone/>
            </a:pPr>
            <a:endParaRPr lang="en-US" sz="1200" b="0" i="0" u="none" strike="noStrike" cap="none" baseline="0" dirty="0">
              <a:solidFill>
                <a:schemeClr val="dk1"/>
              </a:solidFill>
              <a:latin typeface="Calibri" panose="020F0502020204030204" pitchFamily="34" charset="0"/>
              <a:ea typeface="Calibri"/>
              <a:cs typeface="Calibri"/>
              <a:sym typeface="Calibri"/>
            </a:endParaRPr>
          </a:p>
          <a:p>
            <a:pPr marL="0" marR="0" lvl="0" indent="0" algn="l" rtl="0">
              <a:spcBef>
                <a:spcPts val="0"/>
              </a:spcBef>
              <a:buSzPct val="25000"/>
              <a:buNone/>
            </a:pPr>
            <a:r>
              <a:rPr lang="en-US" sz="1200" b="0" kern="1200" dirty="0">
                <a:solidFill>
                  <a:schemeClr val="tx1"/>
                </a:solidFill>
                <a:effectLst/>
                <a:latin typeface="Calibri" panose="020F0502020204030204" pitchFamily="34" charset="0"/>
              </a:rPr>
              <a:t>As</a:t>
            </a:r>
            <a:r>
              <a:rPr lang="en-US" sz="1200" b="0" kern="1200" baseline="0" dirty="0">
                <a:solidFill>
                  <a:schemeClr val="tx1"/>
                </a:solidFill>
                <a:effectLst/>
                <a:latin typeface="Calibri" panose="020F0502020204030204" pitchFamily="34" charset="0"/>
              </a:rPr>
              <a:t> noted already and c</a:t>
            </a:r>
            <a:r>
              <a:rPr lang="en-US" sz="1200" b="0" kern="1200" dirty="0">
                <a:solidFill>
                  <a:schemeClr val="tx1"/>
                </a:solidFill>
                <a:effectLst/>
                <a:latin typeface="Calibri" panose="020F0502020204030204" pitchFamily="34" charset="0"/>
              </a:rPr>
              <a:t>ontrary to what you may think, when access to lethal means are limited, most people who are suicidal do not find other means; therefore, the suicide death does not occur in that moment, allowing more time for the person in crisis to get connected to help.</a:t>
            </a:r>
            <a:endParaRPr lang="en-US" sz="1200" b="0" i="0" u="none" strike="noStrike" cap="none" baseline="0" dirty="0">
              <a:solidFill>
                <a:schemeClr val="dk1"/>
              </a:solidFill>
              <a:latin typeface="Calibri" panose="020F0502020204030204" pitchFamily="34" charset="0"/>
              <a:ea typeface="Calibri"/>
              <a:cs typeface="Calibri"/>
              <a:sym typeface="Calibri"/>
            </a:endParaRPr>
          </a:p>
        </p:txBody>
      </p:sp>
      <p:sp>
        <p:nvSpPr>
          <p:cNvPr id="329" name="Shape 329"/>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54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0040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D710CA91-E900-3142-80FB-70EDF7E25A86}" type="slidenum">
              <a:rPr lang="en-US" altLang="en-US"/>
              <a:pPr eaLnBrk="1" hangingPunct="1">
                <a:spcBef>
                  <a:spcPct val="0"/>
                </a:spcBef>
              </a:pPr>
              <a:t>55</a:t>
            </a:fld>
            <a:endParaRPr lang="en-US" altLang="en-US"/>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10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MS PGothic" charset="-128"/>
              </a:rPr>
              <a:t>Slides 2–7 commentary: </a:t>
            </a:r>
          </a:p>
          <a:p>
            <a:pPr eaLnBrk="1" hangingPunct="1">
              <a:spcBef>
                <a:spcPct val="0"/>
              </a:spcBef>
            </a:pPr>
            <a:endParaRPr lang="en-US" altLang="en-US">
              <a:ea typeface="MS PGothic" charset="-128"/>
            </a:endParaRPr>
          </a:p>
          <a:p>
            <a:pPr eaLnBrk="1" hangingPunct="1">
              <a:spcBef>
                <a:spcPct val="0"/>
              </a:spcBef>
            </a:pPr>
            <a:r>
              <a:rPr lang="en-US" altLang="en-US">
                <a:ea typeface="MS PGothic" charset="-128"/>
              </a:rPr>
              <a:t>Physicians practice what they preach when it comes to (not) smoking; however, physicians as a group neglect their mental health. This contributes to their high suicide rate. Untreated depression is the major risk factor for suicide in physicians, especially among women. </a:t>
            </a:r>
          </a:p>
        </p:txBody>
      </p:sp>
    </p:spTree>
    <p:extLst>
      <p:ext uri="{BB962C8B-B14F-4D97-AF65-F5344CB8AC3E}">
        <p14:creationId xmlns:p14="http://schemas.microsoft.com/office/powerpoint/2010/main" val="4334742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don’t ask</a:t>
            </a:r>
            <a:r>
              <a:rPr lang="en-US" baseline="0" dirty="0" smtClean="0"/>
              <a:t> for this just like they don’t ask to get cancer, </a:t>
            </a:r>
            <a:r>
              <a:rPr lang="en-US" baseline="0" dirty="0" err="1" smtClean="0"/>
              <a:t>etc</a:t>
            </a:r>
            <a:endParaRPr lang="en-US" dirty="0"/>
          </a:p>
        </p:txBody>
      </p:sp>
      <p:sp>
        <p:nvSpPr>
          <p:cNvPr id="4" name="Slide Number Placeholder 3"/>
          <p:cNvSpPr>
            <a:spLocks noGrp="1"/>
          </p:cNvSpPr>
          <p:nvPr>
            <p:ph type="sldNum" sz="quarter" idx="10"/>
          </p:nvPr>
        </p:nvSpPr>
        <p:spPr/>
        <p:txBody>
          <a:bodyPr/>
          <a:lstStyle/>
          <a:p>
            <a:fld id="{4E232903-11F1-42F8-A691-E39F642D13F0}" type="slidenum">
              <a:rPr lang="en-US" smtClean="0"/>
              <a:t>56</a:t>
            </a:fld>
            <a:endParaRPr lang="en-US"/>
          </a:p>
        </p:txBody>
      </p:sp>
    </p:spTree>
    <p:extLst>
      <p:ext uri="{BB962C8B-B14F-4D97-AF65-F5344CB8AC3E}">
        <p14:creationId xmlns:p14="http://schemas.microsoft.com/office/powerpoint/2010/main" val="5970991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eaLnBrk="1" hangingPunct="1">
              <a:spcBef>
                <a:spcPct val="0"/>
              </a:spcBef>
            </a:pPr>
            <a:fld id="{05521476-E836-3747-8E5F-D9E40BE4EDBC}" type="slidenum">
              <a:rPr lang="en-US" altLang="en-US"/>
              <a:pPr eaLnBrk="1" hangingPunct="1">
                <a:spcBef>
                  <a:spcPct val="0"/>
                </a:spcBef>
              </a:pPr>
              <a:t>58</a:t>
            </a:fld>
            <a:endParaRPr lang="en-US" altLang="en-US"/>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08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ea typeface="MS PGothic" charset="-128"/>
            </a:endParaRPr>
          </a:p>
        </p:txBody>
      </p:sp>
    </p:spTree>
    <p:extLst>
      <p:ext uri="{BB962C8B-B14F-4D97-AF65-F5344CB8AC3E}">
        <p14:creationId xmlns:p14="http://schemas.microsoft.com/office/powerpoint/2010/main" val="21048863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0" name="Shape 340"/>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Now that we have reviewed key suicide prevention efforts, let’s talk about what </a:t>
            </a:r>
            <a:r>
              <a:rPr lang="en-US" sz="1200" b="0" i="0" u="none" strike="noStrike" cap="none" baseline="0">
                <a:solidFill>
                  <a:schemeClr val="dk1"/>
                </a:solidFill>
                <a:latin typeface="Calibri"/>
                <a:ea typeface="Calibri"/>
                <a:cs typeface="Calibri"/>
                <a:sym typeface="Calibri"/>
              </a:rPr>
              <a:t>we all </a:t>
            </a:r>
            <a:r>
              <a:rPr lang="en-US" sz="1200" b="0" i="0" u="none" strike="noStrike" cap="none" baseline="0" dirty="0">
                <a:solidFill>
                  <a:schemeClr val="dk1"/>
                </a:solidFill>
                <a:latin typeface="Calibri"/>
                <a:ea typeface="Calibri"/>
                <a:cs typeface="Calibri"/>
                <a:sym typeface="Calibri"/>
              </a:rPr>
              <a:t>can do to help prevent suicide.  </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341" name="Shape 341"/>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65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26669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0" name="Shape 340"/>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kern="1200" dirty="0">
                <a:solidFill>
                  <a:schemeClr val="tx1"/>
                </a:solidFill>
                <a:effectLst/>
                <a:latin typeface="Calibri" panose="020F0502020204030204" pitchFamily="34" charset="0"/>
              </a:rPr>
              <a:t>It’s important to have a caring, supportive conversation with someone you might be worried about to allow them to share what they are experiencing. A conversation is a way to show you care, and allows you to gain more information about their level of distress.</a:t>
            </a:r>
            <a:endParaRPr lang="en-US" sz="1200" b="0" i="0" u="none" strike="noStrike" cap="none" baseline="0" dirty="0">
              <a:solidFill>
                <a:schemeClr val="dk1"/>
              </a:solidFill>
              <a:latin typeface="Calibri" panose="020F0502020204030204" pitchFamily="34" charset="0"/>
              <a:ea typeface="Calibri"/>
              <a:cs typeface="Calibri"/>
              <a:sym typeface="Calibri"/>
            </a:endParaRPr>
          </a:p>
        </p:txBody>
      </p:sp>
      <p:sp>
        <p:nvSpPr>
          <p:cNvPr id="341" name="Shape 341"/>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66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43656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6" name="Shape 346"/>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panose="020F0502020204030204" pitchFamily="34" charset="0"/>
                <a:ea typeface="Calibri"/>
                <a:cs typeface="Calibri"/>
                <a:sym typeface="Calibri"/>
              </a:rPr>
              <a:t>Let’s start by talking about suicide warning signs. Watch for the warning signs, in yourself and others.</a:t>
            </a:r>
          </a:p>
          <a:p>
            <a:pPr marL="0" marR="0" lvl="0" indent="0" algn="l" rtl="0">
              <a:spcBef>
                <a:spcPts val="0"/>
              </a:spcBef>
              <a:buSzPct val="25000"/>
              <a:buNone/>
            </a:pPr>
            <a:endParaRPr lang="en-US" sz="1200" b="0" i="0" u="none" strike="noStrike" cap="none" baseline="0" dirty="0">
              <a:solidFill>
                <a:schemeClr val="dk1"/>
              </a:solidFill>
              <a:latin typeface="Calibri" panose="020F0502020204030204" pitchFamily="34" charset="0"/>
              <a:ea typeface="Calibri"/>
              <a:cs typeface="Calibri"/>
              <a:sym typeface="Calibri"/>
            </a:endParaRPr>
          </a:p>
          <a:p>
            <a:r>
              <a:rPr lang="en-US" dirty="0">
                <a:latin typeface="Calibri" panose="020F0502020204030204" pitchFamily="34" charset="0"/>
              </a:rPr>
              <a:t>While</a:t>
            </a:r>
            <a:r>
              <a:rPr lang="en-US" baseline="0" dirty="0">
                <a:latin typeface="Calibri" panose="020F0502020204030204" pitchFamily="34" charset="0"/>
              </a:rPr>
              <a:t> many of the suicide risk factors we discussed endure over a longer period of time</a:t>
            </a:r>
            <a:r>
              <a:rPr lang="en-US" dirty="0">
                <a:latin typeface="Calibri" panose="020F0502020204030204" pitchFamily="34" charset="0"/>
              </a:rPr>
              <a:t>,</a:t>
            </a:r>
            <a:r>
              <a:rPr lang="en-US" baseline="0" dirty="0">
                <a:latin typeface="Calibri" panose="020F0502020204030204" pitchFamily="34" charset="0"/>
              </a:rPr>
              <a:t> w</a:t>
            </a:r>
            <a:r>
              <a:rPr lang="en-US" dirty="0">
                <a:latin typeface="Calibri" panose="020F0502020204030204" pitchFamily="34" charset="0"/>
              </a:rPr>
              <a:t>arning signs are observable signs that signal suicidal risk in the near future.  </a:t>
            </a:r>
          </a:p>
          <a:p>
            <a:endParaRPr lang="en-US" dirty="0">
              <a:latin typeface="Calibri" panose="020F0502020204030204" pitchFamily="34" charset="0"/>
            </a:endParaRPr>
          </a:p>
          <a:p>
            <a:r>
              <a:rPr lang="en-US" dirty="0">
                <a:latin typeface="Calibri" panose="020F0502020204030204" pitchFamily="34" charset="0"/>
              </a:rPr>
              <a:t>It is important to pay attention to both the risk factors discussed earlier and the warning signs we are talking about now.  </a:t>
            </a:r>
            <a:endParaRPr lang="en-US" sz="1200" b="0" i="0" u="none" strike="noStrike" cap="none" baseline="0" dirty="0">
              <a:solidFill>
                <a:schemeClr val="dk1"/>
              </a:solidFill>
              <a:latin typeface="Calibri" panose="020F0502020204030204" pitchFamily="34" charset="0"/>
              <a:ea typeface="Calibri"/>
              <a:cs typeface="Calibri"/>
              <a:sym typeface="Calibri"/>
            </a:endParaRPr>
          </a:p>
          <a:p>
            <a:pPr marL="0" marR="0" lvl="0" indent="0" algn="l" rtl="0">
              <a:spcBef>
                <a:spcPts val="0"/>
              </a:spcBef>
              <a:buNone/>
            </a:pPr>
            <a:endParaRPr lang="en-US" sz="1200" b="0" i="0" u="none" strike="noStrike" cap="none" baseline="0" dirty="0">
              <a:solidFill>
                <a:schemeClr val="dk1"/>
              </a:solidFill>
              <a:latin typeface="Calibri" panose="020F0502020204030204" pitchFamily="34" charset="0"/>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panose="020F0502020204030204" pitchFamily="34" charset="0"/>
                <a:ea typeface="Calibri"/>
                <a:cs typeface="Calibri"/>
                <a:sym typeface="Calibri"/>
              </a:rPr>
              <a:t>If you see warning signs, reach out to individuals in your life you</a:t>
            </a:r>
            <a:r>
              <a:rPr lang="en-US" sz="1200" dirty="0">
                <a:solidFill>
                  <a:schemeClr val="dk1"/>
                </a:solidFill>
                <a:latin typeface="Calibri" panose="020F0502020204030204" pitchFamily="34" charset="0"/>
                <a:ea typeface="Calibri"/>
                <a:cs typeface="Calibri"/>
                <a:sym typeface="Calibri"/>
              </a:rPr>
              <a:t>’re</a:t>
            </a:r>
            <a:r>
              <a:rPr lang="en-US" sz="1200" b="0" i="0" u="none" strike="noStrike" cap="none" baseline="0" dirty="0">
                <a:solidFill>
                  <a:schemeClr val="dk1"/>
                </a:solidFill>
                <a:latin typeface="Calibri" panose="020F0502020204030204" pitchFamily="34" charset="0"/>
                <a:ea typeface="Calibri"/>
                <a:cs typeface="Calibri"/>
                <a:sym typeface="Calibri"/>
              </a:rPr>
              <a:t> concerned about, and reach out to others if you’re struggling.</a:t>
            </a:r>
          </a:p>
          <a:p>
            <a:pPr marL="0" marR="0" lvl="0" indent="0" algn="l" rtl="0">
              <a:spcBef>
                <a:spcPts val="0"/>
              </a:spcBef>
              <a:buNone/>
            </a:pPr>
            <a:endParaRPr lang="en-US" sz="1200" b="0" i="0" u="none" strike="noStrike" cap="none" baseline="0" dirty="0">
              <a:solidFill>
                <a:schemeClr val="dk1"/>
              </a:solidFill>
              <a:latin typeface="Calibri" panose="020F0502020204030204" pitchFamily="34" charset="0"/>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panose="020F0502020204030204" pitchFamily="34" charset="0"/>
                <a:ea typeface="Calibri"/>
                <a:cs typeface="Calibri"/>
                <a:sym typeface="Calibri"/>
              </a:rPr>
              <a:t>Seek mental health services if you are depressed or if your anxiety regularly interferes with your daily life, and encourage others to do the same.</a:t>
            </a:r>
          </a:p>
        </p:txBody>
      </p:sp>
      <p:sp>
        <p:nvSpPr>
          <p:cNvPr id="347" name="Shape 347"/>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68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63303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2" name="Shape 352"/>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Suicide warning signs are typically displayed in three main ways that we can detect: Talk, Behavior, and Mood.</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We will discuss each one of these ways in more detail.  </a:t>
            </a:r>
          </a:p>
        </p:txBody>
      </p:sp>
      <p:sp>
        <p:nvSpPr>
          <p:cNvPr id="353" name="Shape 353"/>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69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80168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8" name="Shape 358"/>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solidFill>
                  <a:schemeClr val="dk1"/>
                </a:solidFill>
                <a:latin typeface="Calibri"/>
                <a:ea typeface="Calibri"/>
                <a:cs typeface="Calibri"/>
                <a:sym typeface="Calibri"/>
              </a:rPr>
              <a:t>Many people who are suicidal </a:t>
            </a:r>
            <a:r>
              <a:rPr lang="en-US" sz="1200" b="1" dirty="0">
                <a:solidFill>
                  <a:schemeClr val="dk1"/>
                </a:solidFill>
                <a:latin typeface="Calibri"/>
                <a:ea typeface="Calibri"/>
                <a:cs typeface="Calibri"/>
                <a:sym typeface="Calibri"/>
              </a:rPr>
              <a:t>talk </a:t>
            </a:r>
            <a:r>
              <a:rPr lang="en-US" sz="1200" dirty="0">
                <a:solidFill>
                  <a:schemeClr val="dk1"/>
                </a:solidFill>
                <a:latin typeface="Calibri"/>
                <a:ea typeface="Calibri"/>
                <a:cs typeface="Calibri"/>
                <a:sym typeface="Calibri"/>
              </a:rPr>
              <a:t>about ending their lives</a:t>
            </a:r>
            <a:r>
              <a:rPr lang="en-US" sz="1200" b="0" i="0" u="none" strike="noStrike" cap="none" baseline="0" dirty="0">
                <a:solidFill>
                  <a:schemeClr val="dk1"/>
                </a:solidFill>
                <a:latin typeface="Calibri"/>
                <a:ea typeface="Calibri"/>
                <a:cs typeface="Calibri"/>
                <a:sym typeface="Calibri"/>
              </a:rPr>
              <a:t>. This may be directly or indirectly. A person might say it outright, or they might joke about it. Take it seriously.</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Some people say they have no reason to live.</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Others say things that let you know they may feel trapped, or that they are a burden to others.</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Or they might talk about feeling overwhelmed or being in unbearable pain.</a:t>
            </a:r>
          </a:p>
        </p:txBody>
      </p:sp>
      <p:sp>
        <p:nvSpPr>
          <p:cNvPr id="359" name="Shape 359"/>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70</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496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0" name="Shape 160"/>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That works out to a suicide every </a:t>
            </a:r>
            <a:r>
              <a:rPr lang="en-US" sz="1200" b="1" i="0" u="none" strike="noStrike" cap="none" baseline="0" dirty="0">
                <a:solidFill>
                  <a:schemeClr val="dk1"/>
                </a:solidFill>
                <a:latin typeface="Calibri"/>
                <a:ea typeface="Calibri"/>
                <a:cs typeface="Calibri"/>
                <a:sym typeface="Calibri"/>
              </a:rPr>
              <a:t>40 seconds worldwide.</a:t>
            </a:r>
          </a:p>
        </p:txBody>
      </p:sp>
      <p:sp>
        <p:nvSpPr>
          <p:cNvPr id="161" name="Shape 161"/>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36835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4" name="Shape 364"/>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1" i="0" u="none" strike="noStrike" cap="none" baseline="0" dirty="0">
                <a:solidFill>
                  <a:schemeClr val="dk1"/>
                </a:solidFill>
                <a:latin typeface="Calibri"/>
                <a:ea typeface="Calibri"/>
                <a:cs typeface="Calibri"/>
                <a:sym typeface="Calibri"/>
              </a:rPr>
              <a:t>Behaviors</a:t>
            </a:r>
            <a:r>
              <a:rPr lang="en-US" sz="1200" b="0" i="0" u="none" strike="noStrike" cap="none" baseline="0" dirty="0">
                <a:solidFill>
                  <a:schemeClr val="dk1"/>
                </a:solidFill>
                <a:latin typeface="Calibri"/>
                <a:ea typeface="Calibri"/>
                <a:cs typeface="Calibri"/>
                <a:sym typeface="Calibri"/>
              </a:rPr>
              <a:t> that are atypical for an individual should also encourage you to speak to the person about what you are noticing.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People thinking about suicide can display certain behaviors.</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There may be an increased use of alcohol or drugs.</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They may have trouble sleeping – either experiencing insomnia or sleeping too much.</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They may start acting more recklessly.</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They might withdraw from activities, especially from activities they normally enjoy.</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They might isolate themselves from family and friends.</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They also might look for a way to kill themselves, such as searching online for methods, or shopping for a firearm.</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They may also give away their possessions or show a related behavior – reckless spending.</a:t>
            </a:r>
          </a:p>
        </p:txBody>
      </p:sp>
      <p:sp>
        <p:nvSpPr>
          <p:cNvPr id="365" name="Shape 365"/>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71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22024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0" name="Shape 370"/>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People at risk for suicide can display — often quite subtly — any of the following </a:t>
            </a:r>
            <a:r>
              <a:rPr lang="en-US" sz="1200" b="1" i="0" u="none" strike="noStrike" cap="none" baseline="0" dirty="0">
                <a:solidFill>
                  <a:schemeClr val="dk1"/>
                </a:solidFill>
                <a:latin typeface="Calibri"/>
                <a:ea typeface="Calibri"/>
                <a:cs typeface="Calibri"/>
                <a:sym typeface="Calibri"/>
              </a:rPr>
              <a:t>moods. </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Depression, apathy, rage, irritability, impulsivity, humiliation, anxiety. Moods one would expect of someone who </a:t>
            </a:r>
            <a:r>
              <a:rPr lang="en-US" sz="1200" dirty="0">
                <a:solidFill>
                  <a:schemeClr val="dk1"/>
                </a:solidFill>
                <a:latin typeface="Calibri"/>
                <a:ea typeface="Calibri"/>
                <a:cs typeface="Calibri"/>
                <a:sym typeface="Calibri"/>
              </a:rPr>
              <a:t>feels </a:t>
            </a:r>
            <a:r>
              <a:rPr lang="en-US" sz="1200" b="0" i="0" u="none" strike="noStrike" cap="none" baseline="0" dirty="0">
                <a:solidFill>
                  <a:schemeClr val="dk1"/>
                </a:solidFill>
                <a:latin typeface="Calibri"/>
                <a:ea typeface="Calibri"/>
                <a:cs typeface="Calibri"/>
                <a:sym typeface="Calibri"/>
              </a:rPr>
              <a:t>overwhelmed </a:t>
            </a:r>
            <a:r>
              <a:rPr lang="en-US" sz="1200" dirty="0">
                <a:solidFill>
                  <a:schemeClr val="dk1"/>
                </a:solidFill>
                <a:latin typeface="Calibri"/>
                <a:ea typeface="Calibri"/>
                <a:cs typeface="Calibri"/>
                <a:sym typeface="Calibri"/>
              </a:rPr>
              <a:t>and desperate.</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We all have ups and downs in our mood, but when you notice a change that seems uncharacteristic or concerning, it is important to speak to the person about what you are noticing.</a:t>
            </a:r>
          </a:p>
          <a:p>
            <a:pPr marL="0" marR="0" lvl="0" indent="0" algn="l" rtl="0">
              <a:spcBef>
                <a:spcPts val="0"/>
              </a:spcBef>
              <a:buSzPct val="25000"/>
              <a:buNone/>
            </a:pPr>
            <a:endParaRPr lang="en-US" dirty="0">
              <a:solidFill>
                <a:schemeClr val="dk1"/>
              </a:solidFill>
              <a:latin typeface="Calibri"/>
              <a:ea typeface="Calibri"/>
              <a:cs typeface="Calibri"/>
              <a:sym typeface="Calibri"/>
            </a:endParaRPr>
          </a:p>
          <a:p>
            <a:pPr>
              <a:buSzPct val="25000"/>
            </a:pPr>
            <a:r>
              <a:rPr lang="en-US" dirty="0">
                <a:solidFill>
                  <a:schemeClr val="dk1"/>
                </a:solidFill>
                <a:latin typeface="Calibri"/>
                <a:ea typeface="Calibri"/>
                <a:cs typeface="Calibri"/>
                <a:sym typeface="Calibri"/>
              </a:rPr>
              <a:t>For example, sudden, unexplained happiness can indicate the individual has decided on a plan and is relieved they will no longer be in pain.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371" name="Shape 371"/>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72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86246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6" name="Shape 376"/>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That’s a lot of things to look for, so to sum it up: look for </a:t>
            </a:r>
            <a:r>
              <a:rPr lang="en-US" sz="1200" b="0" i="0" u="sng" strike="noStrike" cap="none" baseline="0" dirty="0">
                <a:solidFill>
                  <a:schemeClr val="dk1"/>
                </a:solidFill>
                <a:latin typeface="Calibri"/>
                <a:ea typeface="Calibri"/>
                <a:cs typeface="Calibri"/>
                <a:sym typeface="Calibri"/>
              </a:rPr>
              <a:t>changes</a:t>
            </a:r>
            <a:r>
              <a:rPr lang="en-US" sz="1200" b="0" i="0" u="none" strike="noStrike" cap="none" baseline="0" dirty="0">
                <a:solidFill>
                  <a:schemeClr val="dk1"/>
                </a:solidFill>
                <a:latin typeface="Calibri"/>
                <a:ea typeface="Calibri"/>
                <a:cs typeface="Calibri"/>
                <a:sym typeface="Calibri"/>
              </a:rPr>
              <a:t> in behavior and trust your </a:t>
            </a:r>
            <a:r>
              <a:rPr lang="en-US" sz="1200" dirty="0">
                <a:solidFill>
                  <a:schemeClr val="dk1"/>
                </a:solidFill>
                <a:latin typeface="Calibri"/>
                <a:ea typeface="Calibri"/>
                <a:cs typeface="Calibri"/>
                <a:sym typeface="Calibri"/>
              </a:rPr>
              <a:t>instincts</a:t>
            </a:r>
            <a:r>
              <a:rPr lang="en-US" sz="1200" b="0" i="0" u="none" strike="noStrike" cap="none" baseline="0" dirty="0">
                <a:solidFill>
                  <a:schemeClr val="dk1"/>
                </a:solidFill>
                <a:latin typeface="Calibri"/>
                <a:ea typeface="Calibri"/>
                <a:cs typeface="Calibri"/>
                <a:sym typeface="Calibri"/>
              </a:rPr>
              <a:t>.</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
            </a:r>
            <a:br>
              <a:rPr lang="en-US" sz="1200" b="0" i="0" u="none" strike="noStrike" cap="none" baseline="0" dirty="0">
                <a:solidFill>
                  <a:schemeClr val="dk1"/>
                </a:solidFill>
                <a:latin typeface="Calibri"/>
                <a:ea typeface="Calibri"/>
                <a:cs typeface="Calibri"/>
                <a:sym typeface="Calibri"/>
              </a:rPr>
            </a:br>
            <a:r>
              <a:rPr lang="en-US" sz="1200" b="0" i="0" u="none" strike="noStrike" cap="none" baseline="0" dirty="0">
                <a:solidFill>
                  <a:schemeClr val="dk1"/>
                </a:solidFill>
                <a:latin typeface="Calibri"/>
                <a:ea typeface="Calibri"/>
                <a:cs typeface="Calibri"/>
                <a:sym typeface="Calibri"/>
              </a:rPr>
              <a:t>Assume you are the only one who is going to reach out. In too many instances, people talked about their concern for someone amongst themselves, but hesitate to reach out to the person directly.</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So here’s a rule of thumb: if you are wondering if someone is depressed, or overly anxious: that’s a sure sign you should reach out.</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Same goes for you. If you are having suicidal thoughts, that’s a sure sign you need to seek help.</a:t>
            </a:r>
          </a:p>
          <a:p>
            <a:pPr marL="0" marR="0" lvl="0" indent="0" algn="l" rtl="0">
              <a:spcBef>
                <a:spcPts val="0"/>
              </a:spcBef>
              <a:buNone/>
            </a:pPr>
            <a:endParaRPr lang="en-US" sz="1200" b="1"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If you have reached out before, reach out again. The first time the person may not be receptive</a:t>
            </a:r>
            <a:r>
              <a:rPr lang="en-US" b="0" baseline="0" dirty="0">
                <a:solidFill>
                  <a:schemeClr val="dk1"/>
                </a:solidFill>
                <a:latin typeface="Calibri"/>
                <a:ea typeface="Calibri"/>
                <a:cs typeface="Calibri"/>
                <a:sym typeface="Calibri"/>
              </a:rPr>
              <a:t> </a:t>
            </a:r>
            <a:r>
              <a:rPr lang="en-US" dirty="0">
                <a:solidFill>
                  <a:schemeClr val="dk1"/>
                </a:solidFill>
                <a:latin typeface="Calibri"/>
                <a:ea typeface="Calibri"/>
                <a:cs typeface="Calibri"/>
                <a:sym typeface="Calibri"/>
              </a:rPr>
              <a:t>–</a:t>
            </a:r>
            <a:r>
              <a:rPr lang="en-US" b="0" baseline="0" dirty="0">
                <a:solidFill>
                  <a:schemeClr val="dk1"/>
                </a:solidFill>
                <a:latin typeface="Calibri"/>
                <a:ea typeface="Calibri"/>
                <a:cs typeface="Calibri"/>
                <a:sym typeface="Calibri"/>
              </a:rPr>
              <a:t> </a:t>
            </a:r>
            <a:r>
              <a:rPr lang="en-US" sz="1200" b="0" i="0" u="none" strike="noStrike" cap="none" baseline="0" dirty="0">
                <a:solidFill>
                  <a:schemeClr val="dk1"/>
                </a:solidFill>
                <a:latin typeface="Calibri"/>
                <a:ea typeface="Calibri"/>
                <a:cs typeface="Calibri"/>
                <a:sym typeface="Calibri"/>
              </a:rPr>
              <a:t>keep trying. Try talking to someone else or with a professional.</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And even if suicide turns out not be a concern, they may still be in distress</a:t>
            </a:r>
            <a:r>
              <a:rPr lang="en-US" sz="1200" dirty="0">
                <a:solidFill>
                  <a:schemeClr val="dk1"/>
                </a:solidFill>
                <a:latin typeface="Calibri"/>
                <a:ea typeface="Calibri"/>
                <a:cs typeface="Calibri"/>
                <a:sym typeface="Calibri"/>
              </a:rPr>
              <a:t>, and t</a:t>
            </a:r>
            <a:r>
              <a:rPr lang="en-US" sz="1200" b="0" i="0" u="none" strike="noStrike" cap="none" baseline="0" dirty="0">
                <a:solidFill>
                  <a:schemeClr val="dk1"/>
                </a:solidFill>
                <a:latin typeface="Calibri"/>
                <a:ea typeface="Calibri"/>
                <a:cs typeface="Calibri"/>
                <a:sym typeface="Calibri"/>
              </a:rPr>
              <a:t>hey may feel comforted and supported just by knowing you care and are taking the time to listen.</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p:txBody>
      </p:sp>
      <p:sp>
        <p:nvSpPr>
          <p:cNvPr id="377" name="Shape 377"/>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73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63274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8" name="Shape 388"/>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So how do you reach out to someone? </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Talk to them in private.</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Listen to their story.</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
            </a:r>
            <a:br>
              <a:rPr lang="en-US" sz="1200" b="0" i="0" u="none" strike="noStrike" cap="none" baseline="0" dirty="0">
                <a:solidFill>
                  <a:schemeClr val="dk1"/>
                </a:solidFill>
                <a:latin typeface="Calibri"/>
                <a:ea typeface="Calibri"/>
                <a:cs typeface="Calibri"/>
                <a:sym typeface="Calibri"/>
              </a:rPr>
            </a:br>
            <a:r>
              <a:rPr lang="en-US" sz="1200" b="0" i="0" u="none" strike="noStrike" cap="none" baseline="0" dirty="0">
                <a:solidFill>
                  <a:schemeClr val="dk1"/>
                </a:solidFill>
                <a:latin typeface="Calibri"/>
                <a:ea typeface="Calibri"/>
                <a:cs typeface="Calibri"/>
                <a:sym typeface="Calibri"/>
              </a:rPr>
              <a:t>Express concern and caring.</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
            </a:r>
            <a:br>
              <a:rPr lang="en-US" sz="1200" b="0" i="0" u="none" strike="noStrike" cap="none" baseline="0" dirty="0">
                <a:solidFill>
                  <a:schemeClr val="dk1"/>
                </a:solidFill>
                <a:latin typeface="Calibri"/>
                <a:ea typeface="Calibri"/>
                <a:cs typeface="Calibri"/>
                <a:sym typeface="Calibri"/>
              </a:rPr>
            </a:br>
            <a:r>
              <a:rPr lang="en-US" sz="1200" b="0" i="0" u="none" strike="noStrike" cap="none" baseline="0" dirty="0">
                <a:solidFill>
                  <a:schemeClr val="dk1"/>
                </a:solidFill>
                <a:latin typeface="Calibri"/>
                <a:ea typeface="Calibri"/>
                <a:cs typeface="Calibri"/>
                <a:sym typeface="Calibri"/>
              </a:rPr>
              <a:t>Ask directly about suicidal thoughts. Don’t be afraid to ask the question: “Are you thinking of ending your life?” </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Encourage them to seek mental health services.</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If in crisis, take them to help.</a:t>
            </a:r>
          </a:p>
        </p:txBody>
      </p:sp>
      <p:sp>
        <p:nvSpPr>
          <p:cNvPr id="389" name="Shape 389"/>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74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32259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4" name="Shape 394"/>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There are some things to avoid when talking with someone who may be suffering from depression or anxiety.</a:t>
            </a:r>
          </a:p>
          <a:p>
            <a:pPr marL="0" marR="0" lvl="0" indent="0" algn="l" rtl="0">
              <a:lnSpc>
                <a:spcPct val="100000"/>
              </a:lnSpc>
              <a:spcBef>
                <a:spcPts val="0"/>
              </a:spcBef>
              <a:spcAft>
                <a:spcPts val="0"/>
              </a:spcAft>
              <a:buClr>
                <a:schemeClr val="dk1"/>
              </a:buClr>
              <a:buFont typeface="Calibri"/>
              <a:buNone/>
            </a:pPr>
            <a:endParaRPr lang="en-US"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baseline="0" dirty="0">
                <a:solidFill>
                  <a:schemeClr val="dk1"/>
                </a:solidFill>
                <a:latin typeface="Calibri"/>
                <a:ea typeface="Calibri"/>
                <a:cs typeface="Calibri"/>
                <a:sym typeface="Calibri"/>
              </a:rPr>
              <a:t>Avoid</a:t>
            </a:r>
            <a:r>
              <a:rPr lang="en-US" sz="1200" b="0" i="0" u="none" strike="noStrike" cap="none" baseline="0" dirty="0">
                <a:solidFill>
                  <a:schemeClr val="dk1"/>
                </a:solidFill>
                <a:latin typeface="Calibri"/>
                <a:ea typeface="Calibri"/>
                <a:cs typeface="Calibri"/>
                <a:sym typeface="Calibri"/>
              </a:rPr>
              <a:t> minimizing their feelings. Those of us who have never experienced major depression literally cannot imagine what it feels like.</a:t>
            </a:r>
          </a:p>
          <a:p>
            <a:pPr marL="0" marR="0" lvl="0" indent="0" algn="l" rtl="0">
              <a:lnSpc>
                <a:spcPct val="100000"/>
              </a:lnSpc>
              <a:spcBef>
                <a:spcPts val="0"/>
              </a:spcBef>
              <a:spcAft>
                <a:spcPts val="0"/>
              </a:spcAft>
              <a:buClr>
                <a:schemeClr val="dk1"/>
              </a:buClr>
              <a:buFont typeface="Calibri"/>
              <a:buNone/>
            </a:pPr>
            <a:endParaRPr lang="en-US"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baseline="0" dirty="0">
                <a:solidFill>
                  <a:schemeClr val="dk1"/>
                </a:solidFill>
                <a:latin typeface="Calibri"/>
                <a:ea typeface="Calibri"/>
                <a:cs typeface="Calibri"/>
                <a:sym typeface="Calibri"/>
              </a:rPr>
              <a:t>Avoid</a:t>
            </a:r>
            <a:r>
              <a:rPr lang="en-US" sz="1200" b="0" i="0" u="none" strike="noStrike" cap="none" baseline="0" dirty="0">
                <a:solidFill>
                  <a:schemeClr val="dk1"/>
                </a:solidFill>
                <a:latin typeface="Calibri"/>
                <a:ea typeface="Calibri"/>
                <a:cs typeface="Calibri"/>
                <a:sym typeface="Calibri"/>
              </a:rPr>
              <a:t> trying to convince them life is worth living. If a person is </a:t>
            </a:r>
            <a:r>
              <a:rPr lang="en-US" sz="1200" dirty="0">
                <a:solidFill>
                  <a:schemeClr val="dk1"/>
                </a:solidFill>
                <a:latin typeface="Calibri"/>
                <a:ea typeface="Calibri"/>
                <a:cs typeface="Calibri"/>
                <a:sym typeface="Calibri"/>
              </a:rPr>
              <a:t>nearing a crisis point</a:t>
            </a:r>
            <a:r>
              <a:rPr lang="en-US" sz="1200" b="0" i="0" u="none" strike="noStrike" cap="none" baseline="0" dirty="0">
                <a:solidFill>
                  <a:schemeClr val="dk1"/>
                </a:solidFill>
                <a:latin typeface="Calibri"/>
                <a:ea typeface="Calibri"/>
                <a:cs typeface="Calibri"/>
                <a:sym typeface="Calibri"/>
              </a:rPr>
              <a:t>, they are not thinking clearly. Philosophical debates about life being worth living tend not to be helpful.</a:t>
            </a:r>
          </a:p>
          <a:p>
            <a:pPr marL="0" marR="0" lvl="0" indent="0" algn="l" rtl="0">
              <a:lnSpc>
                <a:spcPct val="100000"/>
              </a:lnSpc>
              <a:spcBef>
                <a:spcPts val="0"/>
              </a:spcBef>
              <a:spcAft>
                <a:spcPts val="0"/>
              </a:spcAft>
              <a:buClr>
                <a:schemeClr val="dk1"/>
              </a:buClr>
              <a:buFont typeface="Calibri"/>
              <a:buNone/>
            </a:pPr>
            <a:endParaRPr lang="en-US"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baseline="0" dirty="0">
                <a:solidFill>
                  <a:schemeClr val="dk1"/>
                </a:solidFill>
                <a:latin typeface="Calibri"/>
                <a:ea typeface="Calibri"/>
                <a:cs typeface="Calibri"/>
                <a:sym typeface="Calibri"/>
              </a:rPr>
              <a:t>Avoid</a:t>
            </a:r>
            <a:r>
              <a:rPr lang="en-US" sz="1200" b="0" i="0" u="none" strike="noStrike" cap="none" baseline="0" dirty="0">
                <a:solidFill>
                  <a:schemeClr val="dk1"/>
                </a:solidFill>
                <a:latin typeface="Calibri"/>
                <a:ea typeface="Calibri"/>
                <a:cs typeface="Calibri"/>
                <a:sym typeface="Calibri"/>
              </a:rPr>
              <a:t> advice to fix it. </a:t>
            </a:r>
            <a:r>
              <a:rPr lang="en-US" sz="1200" dirty="0">
                <a:solidFill>
                  <a:schemeClr val="dk1"/>
                </a:solidFill>
                <a:latin typeface="Calibri"/>
                <a:ea typeface="Calibri"/>
                <a:cs typeface="Calibri"/>
                <a:sym typeface="Calibri"/>
              </a:rPr>
              <a:t>If the person is having a heart attack, you wouldn’t tell them to start exercising or to eat a healthier diet. </a:t>
            </a:r>
          </a:p>
          <a:p>
            <a:pPr marL="0" marR="0" lvl="0" indent="0" algn="l" rtl="0">
              <a:lnSpc>
                <a:spcPct val="100000"/>
              </a:lnSpc>
              <a:spcBef>
                <a:spcPts val="0"/>
              </a:spcBef>
              <a:spcAft>
                <a:spcPts val="0"/>
              </a:spcAft>
              <a:buClr>
                <a:schemeClr val="dk1"/>
              </a:buClr>
              <a:buSzPct val="25000"/>
              <a:buFont typeface="Calibri"/>
              <a:buNone/>
            </a:pPr>
            <a:endParaRPr lang="en-US"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dirty="0">
                <a:solidFill>
                  <a:schemeClr val="dk1"/>
                </a:solidFill>
                <a:latin typeface="Calibri"/>
                <a:ea typeface="Calibri"/>
                <a:cs typeface="Calibri"/>
                <a:sym typeface="Calibri"/>
              </a:rPr>
              <a:t>If they are in crisis, what they need is to be heard and then led</a:t>
            </a:r>
            <a:r>
              <a:rPr lang="en-US" sz="1200" baseline="0" dirty="0">
                <a:solidFill>
                  <a:schemeClr val="dk1"/>
                </a:solidFill>
                <a:latin typeface="Calibri"/>
                <a:ea typeface="Calibri"/>
                <a:cs typeface="Calibri"/>
                <a:sym typeface="Calibri"/>
              </a:rPr>
              <a:t> to help</a:t>
            </a:r>
            <a:r>
              <a:rPr lang="en-US" sz="1200" dirty="0">
                <a:solidFill>
                  <a:schemeClr val="dk1"/>
                </a:solidFill>
                <a:latin typeface="Calibri"/>
                <a:ea typeface="Calibri"/>
                <a:cs typeface="Calibri"/>
                <a:sym typeface="Calibri"/>
              </a:rPr>
              <a:t>. Listen to their story, and offer to help them find a health professional. Help them take active steps toward keeping their environment safe.</a:t>
            </a:r>
            <a:endParaRPr lang="en-US" sz="1200" b="0" i="0" u="none" strike="noStrike" cap="none" baseline="0" dirty="0">
              <a:solidFill>
                <a:schemeClr val="dk1"/>
              </a:solidFill>
              <a:latin typeface="Calibri"/>
              <a:ea typeface="Calibri"/>
              <a:cs typeface="Calibri"/>
              <a:sym typeface="Calibri"/>
            </a:endParaRPr>
          </a:p>
        </p:txBody>
      </p:sp>
      <p:sp>
        <p:nvSpPr>
          <p:cNvPr id="395" name="Shape 395"/>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75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06727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0" name="Shape 400"/>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If you think they might make an attempt on their life soon:</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a:solidFill>
                  <a:schemeClr val="dk1"/>
                </a:solidFill>
                <a:latin typeface="Calibri"/>
                <a:ea typeface="Calibri"/>
                <a:cs typeface="Calibri"/>
                <a:sym typeface="Calibri"/>
              </a:rPr>
              <a:t>Stay with them. Do not leave them alone. </a:t>
            </a:r>
            <a:r>
              <a:rPr lang="en-US" sz="1200" b="1" i="0" u="none" strike="noStrike" cap="none" baseline="0" dirty="0">
                <a:solidFill>
                  <a:schemeClr val="dk1"/>
                </a:solidFill>
                <a:latin typeface="Calibri"/>
                <a:ea typeface="Calibri"/>
                <a:cs typeface="Calibri"/>
                <a:sym typeface="Calibri"/>
              </a:rPr>
              <a:t>However, if the situation puts your own safety at-risk, leave the area </a:t>
            </a:r>
            <a:r>
              <a:rPr lang="en-US" sz="1200" b="1" i="0" u="sng" strike="noStrike" cap="none" baseline="0" dirty="0">
                <a:solidFill>
                  <a:schemeClr val="dk1"/>
                </a:solidFill>
                <a:latin typeface="Calibri"/>
                <a:ea typeface="Calibri"/>
                <a:cs typeface="Calibri"/>
                <a:sym typeface="Calibri"/>
              </a:rPr>
              <a:t>immediately</a:t>
            </a:r>
            <a:r>
              <a:rPr lang="en-US" sz="1200" b="1" i="0" u="none" strike="noStrike" cap="none" baseline="0" dirty="0">
                <a:solidFill>
                  <a:schemeClr val="dk1"/>
                </a:solidFill>
                <a:latin typeface="Calibri"/>
                <a:ea typeface="Calibri"/>
                <a:cs typeface="Calibri"/>
                <a:sym typeface="Calibri"/>
              </a:rPr>
              <a:t> and call 911. </a:t>
            </a: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Help them remove lethal means, or remove themselves from the potentially dangerous area.</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Escort them to mental health services or an emergency room.</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401" name="Shape 401"/>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76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07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6" name="Shape 406"/>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a:buSzPct val="25000"/>
            </a:pPr>
            <a:r>
              <a:rPr lang="en-US" dirty="0">
                <a:solidFill>
                  <a:schemeClr val="dk1"/>
                </a:solidFill>
                <a:latin typeface="Calibri"/>
                <a:ea typeface="Calibri"/>
                <a:cs typeface="Calibri"/>
                <a:sym typeface="Calibri"/>
              </a:rPr>
              <a:t>Help them to call the Lifeline, or call the Lifeline yourself and a trained counselor will tell you what you should do to help the person in distress. If they</a:t>
            </a:r>
            <a:r>
              <a:rPr lang="en-US" baseline="0" dirty="0">
                <a:solidFill>
                  <a:schemeClr val="dk1"/>
                </a:solidFill>
                <a:latin typeface="Calibri"/>
                <a:ea typeface="Calibri"/>
                <a:cs typeface="Calibri"/>
                <a:sym typeface="Calibri"/>
              </a:rPr>
              <a:t> don’t feel comfortable speaking to a counselor on the phone, they can also text TALK to the Crisis Text Line at 741741.</a:t>
            </a:r>
            <a:r>
              <a:rPr lang="en-US" dirty="0">
                <a:solidFill>
                  <a:schemeClr val="dk1"/>
                </a:solidFill>
                <a:latin typeface="Calibri"/>
                <a:ea typeface="Calibri"/>
                <a:cs typeface="Calibri"/>
                <a:sym typeface="Calibri"/>
              </a:rPr>
              <a:t> </a:t>
            </a:r>
          </a:p>
          <a:p>
            <a:pPr>
              <a:buSzPct val="25000"/>
            </a:pPr>
            <a:endParaRPr lang="en-US" dirty="0">
              <a:solidFill>
                <a:schemeClr val="dk1"/>
              </a:solidFill>
              <a:latin typeface="Calibri"/>
              <a:ea typeface="Calibri"/>
              <a:cs typeface="Calibri"/>
              <a:sym typeface="Calibri"/>
            </a:endParaRPr>
          </a:p>
          <a:p>
            <a:pPr>
              <a:buSzPct val="25000"/>
            </a:pPr>
            <a:r>
              <a:rPr lang="en-US" dirty="0">
                <a:solidFill>
                  <a:schemeClr val="dk1"/>
                </a:solidFill>
                <a:latin typeface="Calibri"/>
                <a:ea typeface="Calibri"/>
                <a:cs typeface="Calibri"/>
                <a:sym typeface="Calibri"/>
              </a:rPr>
              <a:t>[ASK AUDIENCE TO TAKE OUT THEIR PHONES]</a:t>
            </a:r>
          </a:p>
          <a:p>
            <a:endParaRPr lang="en-US" dirty="0">
              <a:solidFill>
                <a:schemeClr val="dk1"/>
              </a:solidFill>
              <a:latin typeface="Calibri"/>
              <a:ea typeface="Calibri"/>
              <a:cs typeface="Calibri"/>
              <a:sym typeface="Calibri"/>
            </a:endParaRPr>
          </a:p>
          <a:p>
            <a:pPr>
              <a:buClr>
                <a:schemeClr val="dk1"/>
              </a:buClr>
              <a:buSzPct val="25000"/>
            </a:pPr>
            <a:r>
              <a:rPr lang="en-US" dirty="0">
                <a:solidFill>
                  <a:schemeClr val="dk1"/>
                </a:solidFill>
                <a:latin typeface="Calibri"/>
                <a:ea typeface="Calibri"/>
                <a:cs typeface="Calibri"/>
                <a:sym typeface="Calibri"/>
              </a:rPr>
              <a:t>Now would be a great time to take out your phones, and add both the Lifeline and Crisis Text Line as contacts. Even if you never use these</a:t>
            </a:r>
            <a:r>
              <a:rPr lang="en-US" baseline="0" dirty="0">
                <a:solidFill>
                  <a:schemeClr val="dk1"/>
                </a:solidFill>
                <a:latin typeface="Calibri"/>
                <a:ea typeface="Calibri"/>
                <a:cs typeface="Calibri"/>
                <a:sym typeface="Calibri"/>
              </a:rPr>
              <a:t> resources</a:t>
            </a:r>
            <a:r>
              <a:rPr lang="en-US" dirty="0">
                <a:solidFill>
                  <a:schemeClr val="dk1"/>
                </a:solidFill>
                <a:latin typeface="Calibri"/>
                <a:ea typeface="Calibri"/>
                <a:cs typeface="Calibri"/>
                <a:sym typeface="Calibri"/>
              </a:rPr>
              <a:t> for yourself, you may need them to help a friend. They’re both open.</a:t>
            </a:r>
            <a:r>
              <a:rPr lang="en-US" baseline="0" dirty="0">
                <a:solidFill>
                  <a:schemeClr val="dk1"/>
                </a:solidFill>
                <a:latin typeface="Calibri"/>
                <a:ea typeface="Calibri"/>
                <a:cs typeface="Calibri"/>
                <a:sym typeface="Calibri"/>
              </a:rPr>
              <a:t> </a:t>
            </a:r>
            <a:r>
              <a:rPr lang="en-US" dirty="0">
                <a:solidFill>
                  <a:schemeClr val="dk1"/>
                </a:solidFill>
                <a:latin typeface="Calibri"/>
                <a:ea typeface="Calibri"/>
                <a:cs typeface="Calibri"/>
                <a:sym typeface="Calibri"/>
              </a:rPr>
              <a:t>24/7, 365.</a:t>
            </a:r>
            <a:endParaRPr lang="en-US" sz="1200" b="0" i="0" u="none" strike="noStrike" cap="none" baseline="0" dirty="0">
              <a:solidFill>
                <a:schemeClr val="dk1"/>
              </a:solidFill>
              <a:latin typeface="Calibri"/>
              <a:ea typeface="Calibri"/>
              <a:cs typeface="Calibri"/>
              <a:sym typeface="Calibri"/>
            </a:endParaRPr>
          </a:p>
        </p:txBody>
      </p:sp>
      <p:sp>
        <p:nvSpPr>
          <p:cNvPr id="407" name="Shape 407"/>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77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45625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2" name="Shape 412"/>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0" i="0" u="none" strike="noStrike" cap="none" baseline="0" dirty="0">
                <a:solidFill>
                  <a:schemeClr val="dk1"/>
                </a:solidFill>
                <a:latin typeface="Calibri"/>
                <a:ea typeface="Calibri"/>
                <a:cs typeface="Calibri"/>
                <a:sym typeface="Calibri"/>
              </a:rPr>
              <a:t>If it’s an emergency, </a:t>
            </a:r>
            <a:r>
              <a:rPr lang="en-US" sz="3200" b="1" i="0" u="none" strike="noStrike" cap="none" baseline="0" dirty="0">
                <a:solidFill>
                  <a:schemeClr val="dk1"/>
                </a:solidFill>
                <a:latin typeface="Calibri"/>
                <a:ea typeface="Calibri"/>
                <a:cs typeface="Calibri"/>
                <a:sym typeface="Calibri"/>
              </a:rPr>
              <a:t>such as a suicide attempt in progress, </a:t>
            </a:r>
            <a:r>
              <a:rPr lang="en-US" sz="3200" b="0" i="0" u="none" strike="noStrike" cap="none" baseline="0" dirty="0">
                <a:solidFill>
                  <a:schemeClr val="dk1"/>
                </a:solidFill>
                <a:latin typeface="Calibri"/>
                <a:ea typeface="Calibri"/>
                <a:cs typeface="Calibri"/>
                <a:sym typeface="Calibri"/>
              </a:rPr>
              <a:t>call 911.</a:t>
            </a:r>
          </a:p>
        </p:txBody>
      </p:sp>
      <p:sp>
        <p:nvSpPr>
          <p:cNvPr id="413" name="Shape 413"/>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78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03100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8" name="Shape 418"/>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Together we can create a culture that’s smart about mental health. We’ll save lives, and vastly improve the lives of many more.</a:t>
            </a:r>
          </a:p>
        </p:txBody>
      </p:sp>
      <p:sp>
        <p:nvSpPr>
          <p:cNvPr id="419" name="Shape 419"/>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79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07951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2" name="Shape 382"/>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It’s a simple idea TALK SAVES LIVES. By caring and reaching out we can all play a part in suicide prevention.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383" name="Shape 383"/>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80</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0254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6" name="Shape 166"/>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In the United States, suicide rates are recorded by the Centers for Disease Control and Prevention.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According to the CDC, </a:t>
            </a:r>
            <a:r>
              <a:rPr lang="en-US" sz="1200" b="0" i="0" kern="1200" dirty="0">
                <a:solidFill>
                  <a:schemeClr val="tx1"/>
                </a:solidFill>
                <a:effectLst/>
                <a:latin typeface="+mn-lt"/>
                <a:ea typeface="+mn-ea"/>
                <a:cs typeface="+mn-cs"/>
              </a:rPr>
              <a:t>47,173</a:t>
            </a:r>
            <a:r>
              <a:rPr lang="en-US" sz="1200" b="0" i="0" u="none" strike="noStrike" cap="none" baseline="0" dirty="0">
                <a:solidFill>
                  <a:schemeClr val="dk1"/>
                </a:solidFill>
                <a:latin typeface="Calibri"/>
                <a:ea typeface="Calibri"/>
                <a:cs typeface="Calibri"/>
                <a:sym typeface="Calibri"/>
              </a:rPr>
              <a:t> people died by suicide in 2017.  </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This makes suicide the 10</a:t>
            </a:r>
            <a:r>
              <a:rPr lang="en-US" sz="1200" b="0" i="0" u="none" strike="noStrike" cap="none" baseline="30000" dirty="0">
                <a:solidFill>
                  <a:schemeClr val="dk1"/>
                </a:solidFill>
                <a:latin typeface="Calibri"/>
                <a:ea typeface="Calibri"/>
                <a:cs typeface="Calibri"/>
                <a:sym typeface="Calibri"/>
              </a:rPr>
              <a:t>th</a:t>
            </a:r>
            <a:r>
              <a:rPr lang="en-US" sz="1200" b="0" i="0" u="none" strike="noStrike" cap="none" baseline="0" dirty="0">
                <a:solidFill>
                  <a:schemeClr val="dk1"/>
                </a:solidFill>
                <a:latin typeface="Calibri"/>
                <a:ea typeface="Calibri"/>
                <a:cs typeface="Calibri"/>
                <a:sym typeface="Calibri"/>
              </a:rPr>
              <a:t> leading cause of death. </a:t>
            </a:r>
          </a:p>
          <a:p>
            <a:pPr marL="0" marR="0" lvl="0" indent="0" algn="l" rtl="0">
              <a:spcBef>
                <a:spcPts val="0"/>
              </a:spcBef>
              <a:buSzPct val="25000"/>
              <a:buNone/>
            </a:pPr>
            <a:endParaRPr lang="en-US" b="1"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Suicide takes more lives in the U.S. than homicide, war and natural disasters combined.</a:t>
            </a: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These high numbers are one of many reasons that it is important to talk about suicide like any other cause of death. The more we talk, the less stigmatized the idea that we all face struggles and need support becomes. </a:t>
            </a:r>
          </a:p>
        </p:txBody>
      </p:sp>
      <p:sp>
        <p:nvSpPr>
          <p:cNvPr id="167" name="Shape 167"/>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00484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American Foundation for Suicide Prevention is dedicated to saving lives and bringing hope to those affected by suicide. With 75 chapters across all 50 states, AFSP creates a culture that’s smart about mental health through education and community programs, develops suicide prevention through research and advocacy, and provides support for those affected by suicide. </a:t>
            </a:r>
          </a:p>
          <a:p>
            <a:endParaRPr lang="en-US" dirty="0"/>
          </a:p>
        </p:txBody>
      </p:sp>
      <p:sp>
        <p:nvSpPr>
          <p:cNvPr id="4" name="Slide Number Placeholder 3"/>
          <p:cNvSpPr>
            <a:spLocks noGrp="1"/>
          </p:cNvSpPr>
          <p:nvPr>
            <p:ph type="sldNum" sz="quarter" idx="10"/>
          </p:nvPr>
        </p:nvSpPr>
        <p:spPr/>
        <p:txBody>
          <a:bodyPr/>
          <a:lstStyle/>
          <a:p>
            <a:fld id="{DEA93C0F-FB30-CD4C-8C05-99BB15D3CF63}" type="slidenum">
              <a:rPr lang="en-US" smtClean="0"/>
              <a:t>81</a:t>
            </a:fld>
            <a:endParaRPr lang="en-US"/>
          </a:p>
        </p:txBody>
      </p:sp>
    </p:spTree>
    <p:extLst>
      <p:ext uri="{BB962C8B-B14F-4D97-AF65-F5344CB8AC3E}">
        <p14:creationId xmlns:p14="http://schemas.microsoft.com/office/powerpoint/2010/main" val="17326942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Healthcare systems, including primary care, are a critical area of Project 2025. Up to 45% of people who die by suicide visit their primary care physician in the month prior to their death. </a:t>
            </a:r>
          </a:p>
          <a:p>
            <a:endParaRPr lang="en-US" dirty="0"/>
          </a:p>
        </p:txBody>
      </p:sp>
      <p:sp>
        <p:nvSpPr>
          <p:cNvPr id="4" name="Slide Number Placeholder 3"/>
          <p:cNvSpPr>
            <a:spLocks noGrp="1"/>
          </p:cNvSpPr>
          <p:nvPr>
            <p:ph type="sldNum" sz="quarter" idx="10"/>
          </p:nvPr>
        </p:nvSpPr>
        <p:spPr/>
        <p:txBody>
          <a:bodyPr/>
          <a:lstStyle/>
          <a:p>
            <a:fld id="{DEA93C0F-FB30-CD4C-8C05-99BB15D3CF63}" type="slidenum">
              <a:rPr lang="en-US" smtClean="0"/>
              <a:t>82</a:t>
            </a:fld>
            <a:endParaRPr lang="en-US"/>
          </a:p>
        </p:txBody>
      </p:sp>
    </p:spTree>
    <p:extLst>
      <p:ext uri="{BB962C8B-B14F-4D97-AF65-F5344CB8AC3E}">
        <p14:creationId xmlns:p14="http://schemas.microsoft.com/office/powerpoint/2010/main" val="18312750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39% of people who die by suicide make an Emergency Department visit in the year prior to their death. Emergency Departments therefore present another key setting with a tremendous opportunity to save lives.</a:t>
            </a:r>
          </a:p>
          <a:p>
            <a:endParaRPr lang="en-US" dirty="0"/>
          </a:p>
        </p:txBody>
      </p:sp>
      <p:sp>
        <p:nvSpPr>
          <p:cNvPr id="4" name="Slide Number Placeholder 3"/>
          <p:cNvSpPr>
            <a:spLocks noGrp="1"/>
          </p:cNvSpPr>
          <p:nvPr>
            <p:ph type="sldNum" sz="quarter" idx="10"/>
          </p:nvPr>
        </p:nvSpPr>
        <p:spPr/>
        <p:txBody>
          <a:bodyPr/>
          <a:lstStyle/>
          <a:p>
            <a:fld id="{DEA93C0F-FB30-CD4C-8C05-99BB15D3CF63}" type="slidenum">
              <a:rPr lang="en-US" smtClean="0"/>
              <a:t>83</a:t>
            </a:fld>
            <a:endParaRPr lang="en-US"/>
          </a:p>
        </p:txBody>
      </p:sp>
    </p:spTree>
    <p:extLst>
      <p:ext uri="{BB962C8B-B14F-4D97-AF65-F5344CB8AC3E}">
        <p14:creationId xmlns:p14="http://schemas.microsoft.com/office/powerpoint/2010/main" val="2682727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4" name="Shape 424"/>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You can learn more at afsp.org, or by following us on Facebook, Twitter, and Instagram.</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smtClean="0">
                <a:solidFill>
                  <a:schemeClr val="dk1"/>
                </a:solidFill>
                <a:latin typeface="Calibri"/>
                <a:ea typeface="Calibri"/>
                <a:cs typeface="Calibri"/>
                <a:sym typeface="Calibri"/>
              </a:rPr>
              <a:t>[</a:t>
            </a:r>
            <a:r>
              <a:rPr lang="en-US" sz="1200" b="1" i="0" u="none" strike="noStrike" cap="none" baseline="0">
                <a:solidFill>
                  <a:schemeClr val="dk1"/>
                </a:solidFill>
                <a:latin typeface="Calibri"/>
                <a:ea typeface="Calibri"/>
                <a:cs typeface="Calibri"/>
                <a:sym typeface="Calibri"/>
              </a:rPr>
              <a:t>if you have a personal connection to suicide, you have the option of taking no more than two minutes to share your story here. Please review safe messaging guidelines]</a:t>
            </a:r>
          </a:p>
          <a:p>
            <a:pPr marL="0" marR="0" lvl="0" indent="0" algn="l" rtl="0">
              <a:spcBef>
                <a:spcPts val="0"/>
              </a:spcBef>
              <a:buNone/>
            </a:pPr>
            <a:endParaRPr lang="en-US" sz="1200" b="0" i="0" u="none" strike="noStrike" cap="none" baseline="0" smtClean="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smtClean="0">
                <a:solidFill>
                  <a:schemeClr val="dk1"/>
                </a:solidFill>
                <a:latin typeface="Calibri"/>
                <a:ea typeface="Calibri"/>
                <a:cs typeface="Calibri"/>
                <a:sym typeface="Calibri"/>
              </a:rPr>
              <a:t>Thank you for listening. </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If you have any questions about our local chapter, our current initiatives, and how you can get involved, please see me after the presentation concludes. Again, thank you for being here today. Together we can save lives. </a:t>
            </a:r>
          </a:p>
          <a:p>
            <a:pPr marL="0" marR="0" lvl="0" indent="0" algn="l" rtl="0">
              <a:spcBef>
                <a:spcPts val="0"/>
              </a:spcBef>
              <a:buNone/>
            </a:pPr>
            <a:endParaRPr sz="1200" b="1"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1"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sngStrike" cap="none" baseline="0">
                <a:solidFill>
                  <a:schemeClr val="dk1"/>
                </a:solidFill>
                <a:latin typeface="Calibri"/>
                <a:ea typeface="Calibri"/>
                <a:cs typeface="Calibri"/>
                <a:sym typeface="Calibri"/>
              </a:rPr>
              <a:t/>
            </a:r>
            <a:br>
              <a:rPr lang="en-US" sz="1200" b="0" i="0" u="none" strike="sngStrike" cap="none" baseline="0">
                <a:solidFill>
                  <a:schemeClr val="dk1"/>
                </a:solidFill>
                <a:latin typeface="Calibri"/>
                <a:ea typeface="Calibri"/>
                <a:cs typeface="Calibri"/>
                <a:sym typeface="Calibri"/>
              </a:rPr>
            </a:br>
            <a:r>
              <a:rPr lang="en-US" sz="1200" b="0" i="0" u="none" strike="sngStrike" cap="none" baseline="0">
                <a:solidFill>
                  <a:schemeClr val="dk1"/>
                </a:solidFill>
                <a:latin typeface="Calibri"/>
                <a:ea typeface="Calibri"/>
                <a:cs typeface="Calibri"/>
                <a:sym typeface="Calibri"/>
              </a:rPr>
              <a:t> </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425" name="Shape 425"/>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85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39248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more information, please visit our Project 2025 website at </a:t>
            </a:r>
            <a:r>
              <a:rPr lang="en-US" sz="1200" u="sng" kern="1200" dirty="0" smtClean="0">
                <a:solidFill>
                  <a:schemeClr val="tx1"/>
                </a:solidFill>
                <a:effectLst/>
                <a:latin typeface="+mn-lt"/>
                <a:ea typeface="+mn-ea"/>
                <a:cs typeface="+mn-cs"/>
                <a:hlinkClick r:id="rId3"/>
              </a:rPr>
              <a:t>www.afsp.org/project2025</a:t>
            </a:r>
            <a:r>
              <a:rPr lang="en-US" sz="1200" kern="1200" dirty="0" smtClean="0">
                <a:solidFill>
                  <a:schemeClr val="tx1"/>
                </a:solidFill>
                <a:effectLst/>
                <a:latin typeface="+mn-lt"/>
                <a:ea typeface="+mn-ea"/>
                <a:cs typeface="+mn-cs"/>
              </a:rPr>
              <a:t> </a:t>
            </a:r>
          </a:p>
          <a:p>
            <a:r>
              <a:rPr lang="en-US" sz="1200" kern="1200" smtClean="0">
                <a:solidFill>
                  <a:schemeClr val="tx1"/>
                </a:solidFill>
                <a:effectLst/>
                <a:latin typeface="+mn-lt"/>
                <a:ea typeface="+mn-ea"/>
                <a:cs typeface="+mn-cs"/>
              </a:rPr>
              <a:t>Thank you for your time and attention.</a:t>
            </a:r>
          </a:p>
          <a:p>
            <a:endParaRPr lang="en-US"/>
          </a:p>
        </p:txBody>
      </p:sp>
      <p:sp>
        <p:nvSpPr>
          <p:cNvPr id="4" name="Slide Number Placeholder 3"/>
          <p:cNvSpPr>
            <a:spLocks noGrp="1"/>
          </p:cNvSpPr>
          <p:nvPr>
            <p:ph type="sldNum" sz="quarter" idx="10"/>
          </p:nvPr>
        </p:nvSpPr>
        <p:spPr/>
        <p:txBody>
          <a:bodyPr/>
          <a:lstStyle/>
          <a:p>
            <a:fld id="{DEA93C0F-FB30-CD4C-8C05-99BB15D3CF63}" type="slidenum">
              <a:rPr lang="en-US" smtClean="0"/>
              <a:t>87</a:t>
            </a:fld>
            <a:endParaRPr lang="en-US"/>
          </a:p>
        </p:txBody>
      </p:sp>
    </p:spTree>
    <p:extLst>
      <p:ext uri="{BB962C8B-B14F-4D97-AF65-F5344CB8AC3E}">
        <p14:creationId xmlns:p14="http://schemas.microsoft.com/office/powerpoint/2010/main" val="781940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Statistics are typically 2 years old.</a:t>
            </a:r>
            <a:endParaRPr lang="en-US"/>
          </a:p>
        </p:txBody>
      </p:sp>
      <p:sp>
        <p:nvSpPr>
          <p:cNvPr id="4" name="Slide Number Placeholder 3"/>
          <p:cNvSpPr>
            <a:spLocks noGrp="1"/>
          </p:cNvSpPr>
          <p:nvPr>
            <p:ph type="sldNum" sz="quarter" idx="10"/>
          </p:nvPr>
        </p:nvSpPr>
        <p:spPr/>
        <p:txBody>
          <a:bodyPr/>
          <a:lstStyle/>
          <a:p>
            <a:fld id="{6D7D2EBF-C856-684E-A597-DD3BCFBBBF97}" type="slidenum">
              <a:rPr lang="en-US" smtClean="0"/>
              <a:t>10</a:t>
            </a:fld>
            <a:endParaRPr lang="en-US"/>
          </a:p>
        </p:txBody>
      </p:sp>
    </p:spTree>
    <p:extLst>
      <p:ext uri="{BB962C8B-B14F-4D97-AF65-F5344CB8AC3E}">
        <p14:creationId xmlns:p14="http://schemas.microsoft.com/office/powerpoint/2010/main" val="264167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For every death by suicide…</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
            </a:r>
            <a:br>
              <a:rPr lang="en-US" sz="1200" b="0" i="0" u="none" strike="noStrike" cap="none" baseline="0" dirty="0">
                <a:solidFill>
                  <a:schemeClr val="dk1"/>
                </a:solidFill>
                <a:latin typeface="Calibri"/>
                <a:ea typeface="Calibri"/>
                <a:cs typeface="Calibri"/>
                <a:sym typeface="Calibri"/>
              </a:rPr>
            </a:br>
            <a:r>
              <a:rPr lang="en-US" sz="1200" b="0" i="0" u="none" strike="noStrike" cap="none" baseline="0" dirty="0">
                <a:solidFill>
                  <a:schemeClr val="dk1"/>
                </a:solidFill>
                <a:latin typeface="Calibri"/>
                <a:ea typeface="Calibri"/>
                <a:cs typeface="Calibri"/>
                <a:sym typeface="Calibri"/>
              </a:rPr>
              <a:t>It’s estimated that 25 others attempt. </a:t>
            </a:r>
          </a:p>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
            </a:r>
            <a:br>
              <a:rPr lang="en-US" sz="1200" b="0" i="0" u="none" strike="noStrike" cap="none" baseline="0" dirty="0">
                <a:solidFill>
                  <a:schemeClr val="dk1"/>
                </a:solidFill>
                <a:latin typeface="Calibri"/>
                <a:ea typeface="Calibri"/>
                <a:cs typeface="Calibri"/>
                <a:sym typeface="Calibri"/>
              </a:rPr>
            </a:br>
            <a:r>
              <a:rPr lang="en-US" sz="1200" b="0" i="0" u="none" strike="noStrike" cap="none" baseline="0" dirty="0">
                <a:solidFill>
                  <a:schemeClr val="dk1"/>
                </a:solidFill>
                <a:latin typeface="Calibri"/>
                <a:ea typeface="Calibri"/>
                <a:cs typeface="Calibri"/>
                <a:sym typeface="Calibri"/>
              </a:rPr>
              <a:t>That’s about a million Americans each year who </a:t>
            </a:r>
            <a:r>
              <a:rPr lang="en-US" sz="1200" b="1" i="0" u="none" strike="noStrike" cap="none" baseline="0" dirty="0">
                <a:solidFill>
                  <a:schemeClr val="dk1"/>
                </a:solidFill>
                <a:latin typeface="Calibri"/>
                <a:ea typeface="Calibri"/>
                <a:cs typeface="Calibri"/>
                <a:sym typeface="Calibri"/>
              </a:rPr>
              <a:t>survive a suicide attempt</a:t>
            </a:r>
            <a:r>
              <a:rPr lang="en-US" sz="1200" b="0" i="0" u="none" strike="noStrike" cap="none" baseline="0" dirty="0">
                <a:solidFill>
                  <a:schemeClr val="dk1"/>
                </a:solidFill>
                <a:latin typeface="Calibri"/>
                <a:ea typeface="Calibri"/>
                <a:cs typeface="Calibri"/>
                <a:sym typeface="Calibri"/>
              </a:rPr>
              <a:t>.</a:t>
            </a:r>
          </a:p>
        </p:txBody>
      </p:sp>
      <p:sp>
        <p:nvSpPr>
          <p:cNvPr id="173" name="Shape 173"/>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11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285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2286000" y="514350"/>
            <a:ext cx="4572000" cy="25717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8" name="Shape 178"/>
          <p:cNvSpPr txBox="1">
            <a:spLocks noGrp="1"/>
          </p:cNvSpPr>
          <p:nvPr>
            <p:ph type="body" idx="1"/>
          </p:nvPr>
        </p:nvSpPr>
        <p:spPr>
          <a:xfrm>
            <a:off x="914400" y="3257550"/>
            <a:ext cx="7315200" cy="3086099"/>
          </a:xfrm>
          <a:prstGeom prst="rect">
            <a:avLst/>
          </a:prstGeom>
          <a:noFill/>
          <a:ln>
            <a:noFill/>
          </a:ln>
        </p:spPr>
        <p:txBody>
          <a:bodyPr lIns="91425" tIns="45700" rIns="91425" bIns="45700" anchor="t" anchorCtr="0">
            <a:noAutofit/>
          </a:bodyPr>
          <a:lstStyle/>
          <a:p>
            <a:pPr>
              <a:buClr>
                <a:schemeClr val="dk1"/>
              </a:buClr>
              <a:buSzPct val="25000"/>
            </a:pPr>
            <a:r>
              <a:rPr lang="en-US" dirty="0">
                <a:solidFill>
                  <a:schemeClr val="dk1"/>
                </a:solidFill>
                <a:latin typeface="Calibri"/>
                <a:ea typeface="Calibri"/>
                <a:cs typeface="Calibri"/>
                <a:sym typeface="Calibri"/>
              </a:rPr>
              <a:t>When you</a:t>
            </a:r>
            <a:r>
              <a:rPr lang="en-US" baseline="0" dirty="0">
                <a:solidFill>
                  <a:schemeClr val="dk1"/>
                </a:solidFill>
                <a:latin typeface="Calibri"/>
                <a:ea typeface="Calibri"/>
                <a:cs typeface="Calibri"/>
                <a:sym typeface="Calibri"/>
              </a:rPr>
              <a:t> think about any loss, it impacts many people in the community. Suicide is no different. The loss affects family, friends, coworkers, neighbors, schools, faith communities, etc. </a:t>
            </a:r>
            <a:endParaRPr lang="en-US" dirty="0">
              <a:solidFill>
                <a:schemeClr val="dk1"/>
              </a:solidFill>
              <a:latin typeface="Calibri"/>
              <a:ea typeface="Calibri"/>
              <a:cs typeface="Calibri"/>
              <a:sym typeface="Calibri"/>
            </a:endParaRPr>
          </a:p>
          <a:p>
            <a:pPr>
              <a:buClr>
                <a:schemeClr val="dk1"/>
              </a:buClr>
              <a:buSzPct val="25000"/>
            </a:pPr>
            <a:endParaRPr lang="en-US" dirty="0">
              <a:solidFill>
                <a:schemeClr val="dk1"/>
              </a:solidFill>
              <a:latin typeface="Calibri"/>
              <a:ea typeface="Calibri"/>
              <a:cs typeface="Calibri"/>
              <a:sym typeface="Calibri"/>
            </a:endParaRPr>
          </a:p>
          <a:p>
            <a:pPr>
              <a:buClr>
                <a:schemeClr val="dk1"/>
              </a:buClr>
              <a:buSzPct val="25000"/>
            </a:pPr>
            <a:r>
              <a:rPr lang="en-US" dirty="0">
                <a:solidFill>
                  <a:schemeClr val="dk1"/>
                </a:solidFill>
                <a:latin typeface="Calibri"/>
                <a:ea typeface="Calibri"/>
                <a:cs typeface="Calibri"/>
                <a:sym typeface="Calibri"/>
              </a:rPr>
              <a:t>It</a:t>
            </a:r>
            <a:r>
              <a:rPr lang="en-US" baseline="0" dirty="0">
                <a:solidFill>
                  <a:schemeClr val="dk1"/>
                </a:solidFill>
                <a:latin typeface="Calibri"/>
                <a:ea typeface="Calibri"/>
                <a:cs typeface="Calibri"/>
                <a:sym typeface="Calibri"/>
              </a:rPr>
              <a:t> is estimated that the </a:t>
            </a:r>
            <a:r>
              <a:rPr lang="en-US" b="1" baseline="0" dirty="0">
                <a:solidFill>
                  <a:schemeClr val="dk1"/>
                </a:solidFill>
                <a:latin typeface="Calibri"/>
                <a:ea typeface="Calibri"/>
                <a:cs typeface="Calibri"/>
                <a:sym typeface="Calibri"/>
              </a:rPr>
              <a:t>majority</a:t>
            </a:r>
            <a:r>
              <a:rPr lang="en-US" baseline="0" dirty="0">
                <a:solidFill>
                  <a:schemeClr val="dk1"/>
                </a:solidFill>
                <a:latin typeface="Calibri"/>
                <a:ea typeface="Calibri"/>
                <a:cs typeface="Calibri"/>
                <a:sym typeface="Calibri"/>
              </a:rPr>
              <a:t> of Americans will experience a suicide loss over the course of their lifetime. </a:t>
            </a:r>
            <a:endParaRPr lang="en-US" dirty="0">
              <a:solidFill>
                <a:schemeClr val="dk1"/>
              </a:solidFill>
              <a:latin typeface="Calibri"/>
              <a:ea typeface="Calibri"/>
              <a:cs typeface="Calibri"/>
              <a:sym typeface="Calibri"/>
            </a:endParaRPr>
          </a:p>
        </p:txBody>
      </p:sp>
      <p:sp>
        <p:nvSpPr>
          <p:cNvPr id="179" name="Shape 179"/>
          <p:cNvSpPr txBox="1">
            <a:spLocks noGrp="1"/>
          </p:cNvSpPr>
          <p:nvPr>
            <p:ph type="sldNum" idx="12"/>
          </p:nvPr>
        </p:nvSpPr>
        <p:spPr>
          <a:xfrm>
            <a:off x="5180012" y="6513512"/>
            <a:ext cx="3962399" cy="3428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12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956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D28EC5-3A2E-7143-AC59-994FC161EF1F}" type="datetimeFigureOut">
              <a:rPr lang="en-US" smtClean="0"/>
              <a:t>4/17/20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B7BD4E-F345-AC4A-A562-54F85DE7143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D28EC5-3A2E-7143-AC59-994FC161EF1F}" type="datetimeFigureOut">
              <a:rPr lang="en-US" smtClean="0"/>
              <a:t>4/17/20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B7BD4E-F345-AC4A-A562-54F85DE7143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D28EC5-3A2E-7143-AC59-994FC161EF1F}" type="datetimeFigureOut">
              <a:rPr lang="en-US" smtClean="0"/>
              <a:t>4/17/20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B7BD4E-F345-AC4A-A562-54F85DE71438}"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D28EC5-3A2E-7143-AC59-994FC161EF1F}" type="datetimeFigureOut">
              <a:rPr lang="en-US" smtClean="0"/>
              <a:t>4/17/20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B7BD4E-F345-AC4A-A562-54F85DE71438}"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D28EC5-3A2E-7143-AC59-994FC161EF1F}" type="datetimeFigureOut">
              <a:rPr lang="en-US" smtClean="0"/>
              <a:t>4/17/20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B7BD4E-F345-AC4A-A562-54F85DE7143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D28EC5-3A2E-7143-AC59-994FC161EF1F}" type="datetimeFigureOut">
              <a:rPr lang="en-US" smtClean="0"/>
              <a:t>4/17/20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B7BD4E-F345-AC4A-A562-54F85DE71438}"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28EC5-3A2E-7143-AC59-994FC161EF1F}" type="datetimeFigureOut">
              <a:rPr lang="en-US" smtClean="0"/>
              <a:t>4/17/20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B7BD4E-F345-AC4A-A562-54F85DE71438}"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28EC5-3A2E-7143-AC59-994FC161EF1F}" type="datetimeFigureOut">
              <a:rPr lang="en-US" smtClean="0"/>
              <a:t>4/17/20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B7BD4E-F345-AC4A-A562-54F85DE71438}"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2639" y="398905"/>
            <a:ext cx="10972800" cy="3200400"/>
          </a:xfrm>
          <a:prstGeom prst="rect">
            <a:avLst/>
          </a:prstGeom>
        </p:spPr>
        <p:txBody>
          <a:bodyPr anchor="b" anchorCtr="0"/>
          <a:lstStyle>
            <a:lvl1pPr algn="ctr">
              <a:lnSpc>
                <a:spcPts val="6800"/>
              </a:lnSpc>
              <a:defRPr sz="6600" cap="all" baseline="0">
                <a:solidFill>
                  <a:srgbClr val="396DFF"/>
                </a:solidFill>
              </a:defRPr>
            </a:lvl1pPr>
          </a:lstStyle>
          <a:p>
            <a:r>
              <a:rPr lang="en-US" dirty="0"/>
              <a:t>Master title style</a:t>
            </a:r>
          </a:p>
        </p:txBody>
      </p:sp>
      <p:sp>
        <p:nvSpPr>
          <p:cNvPr id="3" name="Subtitle 2"/>
          <p:cNvSpPr>
            <a:spLocks noGrp="1"/>
          </p:cNvSpPr>
          <p:nvPr>
            <p:ph type="subTitle" idx="1"/>
          </p:nvPr>
        </p:nvSpPr>
        <p:spPr>
          <a:xfrm>
            <a:off x="612639" y="3701025"/>
            <a:ext cx="10972800" cy="1354061"/>
          </a:xfrm>
        </p:spPr>
        <p:txBody>
          <a:bodyPr/>
          <a:lstStyle>
            <a:lvl1pPr marL="0" indent="0" algn="ctr">
              <a:lnSpc>
                <a:spcPts val="3600"/>
              </a:lnSpc>
              <a:spcAft>
                <a:spcPts val="0"/>
              </a:spcAft>
              <a:buNone/>
              <a:defRPr sz="3200" b="1" i="0">
                <a:solidFill>
                  <a:srgbClr val="396D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p:cNvPicPr>
            <a:picLocks noChangeAspect="1"/>
          </p:cNvPicPr>
          <p:nvPr userDrawn="1"/>
        </p:nvPicPr>
        <p:blipFill>
          <a:blip r:embed="rId2"/>
          <a:stretch>
            <a:fillRect/>
          </a:stretch>
        </p:blipFill>
        <p:spPr>
          <a:xfrm>
            <a:off x="9506212" y="5618748"/>
            <a:ext cx="2075587" cy="845091"/>
          </a:xfrm>
          <a:prstGeom prst="rect">
            <a:avLst/>
          </a:prstGeom>
        </p:spPr>
      </p:pic>
    </p:spTree>
    <p:extLst>
      <p:ext uri="{BB962C8B-B14F-4D97-AF65-F5344CB8AC3E}">
        <p14:creationId xmlns:p14="http://schemas.microsoft.com/office/powerpoint/2010/main" val="130853069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arge Statement">
    <p:spTree>
      <p:nvGrpSpPr>
        <p:cNvPr id="1" name=""/>
        <p:cNvGrpSpPr/>
        <p:nvPr/>
      </p:nvGrpSpPr>
      <p:grpSpPr>
        <a:xfrm>
          <a:off x="0" y="0"/>
          <a:ext cx="0" cy="0"/>
          <a:chOff x="0" y="0"/>
          <a:chExt cx="0" cy="0"/>
        </a:xfrm>
      </p:grpSpPr>
      <p:sp>
        <p:nvSpPr>
          <p:cNvPr id="7" name="Rectangle 6"/>
          <p:cNvSpPr/>
          <p:nvPr userDrawn="1"/>
        </p:nvSpPr>
        <p:spPr>
          <a:xfrm>
            <a:off x="0" y="-1"/>
            <a:ext cx="12192000" cy="6858001"/>
          </a:xfrm>
          <a:prstGeom prst="rect">
            <a:avLst/>
          </a:prstGeom>
          <a:solidFill>
            <a:schemeClr val="bg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072896" y="649224"/>
            <a:ext cx="10058400" cy="5394960"/>
          </a:xfrm>
          <a:prstGeom prst="rect">
            <a:avLst/>
          </a:prstGeom>
        </p:spPr>
        <p:txBody>
          <a:bodyPr anchor="ctr" anchorCtr="0"/>
          <a:lstStyle>
            <a:lvl1pPr>
              <a:lnSpc>
                <a:spcPts val="6300"/>
              </a:lnSpc>
              <a:defRPr sz="6000">
                <a:solidFill>
                  <a:schemeClr val="tx2"/>
                </a:solidFill>
              </a:defRPr>
            </a:lvl1pPr>
          </a:lstStyle>
          <a:p>
            <a:r>
              <a:rPr lang="en-US" dirty="0"/>
              <a:t>Click to edit Master title style</a:t>
            </a:r>
          </a:p>
        </p:txBody>
      </p:sp>
      <p:sp>
        <p:nvSpPr>
          <p:cNvPr id="6" name="Rectangle 5"/>
          <p:cNvSpPr/>
          <p:nvPr userDrawn="1"/>
        </p:nvSpPr>
        <p:spPr>
          <a:xfrm>
            <a:off x="8598011" y="262401"/>
            <a:ext cx="3593989" cy="349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cap="none" spc="0">
              <a:ln w="0"/>
              <a:solidFill>
                <a:schemeClr val="tx1"/>
              </a:solidFill>
              <a:effectLst>
                <a:outerShdw blurRad="38100" dist="19050" dir="2700000" algn="tl" rotWithShape="0">
                  <a:schemeClr val="dk1">
                    <a:alpha val="40000"/>
                  </a:schemeClr>
                </a:outerShdw>
              </a:effectLst>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8218" y="5606550"/>
            <a:ext cx="2077631" cy="845089"/>
          </a:xfrm>
          <a:prstGeom prst="rect">
            <a:avLst/>
          </a:prstGeom>
        </p:spPr>
      </p:pic>
    </p:spTree>
    <p:extLst>
      <p:ext uri="{BB962C8B-B14F-4D97-AF65-F5344CB8AC3E}">
        <p14:creationId xmlns:p14="http://schemas.microsoft.com/office/powerpoint/2010/main" val="95412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2" y="6265184"/>
            <a:ext cx="1148861" cy="29222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05193" y="5618748"/>
            <a:ext cx="2077631" cy="845091"/>
          </a:xfrm>
          <a:prstGeom prst="rect">
            <a:avLst/>
          </a:prstGeom>
        </p:spPr>
      </p:pic>
      <p:sp>
        <p:nvSpPr>
          <p:cNvPr id="7" name="TextBox 6"/>
          <p:cNvSpPr txBox="1"/>
          <p:nvPr userDrawn="1"/>
        </p:nvSpPr>
        <p:spPr>
          <a:xfrm>
            <a:off x="609600" y="2089529"/>
            <a:ext cx="10973221" cy="1107996"/>
          </a:xfrm>
          <a:prstGeom prst="rect">
            <a:avLst/>
          </a:prstGeom>
          <a:noFill/>
        </p:spPr>
        <p:txBody>
          <a:bodyPr wrap="square" rtlCol="0">
            <a:spAutoFit/>
          </a:bodyPr>
          <a:lstStyle/>
          <a:p>
            <a:pPr algn="ctr"/>
            <a:r>
              <a:rPr lang="en-US" sz="6600" dirty="0">
                <a:solidFill>
                  <a:schemeClr val="bg1"/>
                </a:solidFill>
              </a:rPr>
              <a:t>THANK</a:t>
            </a:r>
            <a:r>
              <a:rPr lang="en-US" sz="6600" baseline="0" dirty="0">
                <a:solidFill>
                  <a:schemeClr val="bg1"/>
                </a:solidFill>
              </a:rPr>
              <a:t> YOU!</a:t>
            </a:r>
            <a:endParaRPr lang="en-US" sz="6600" dirty="0">
              <a:solidFill>
                <a:schemeClr val="bg1"/>
              </a:solidFill>
            </a:endParaRPr>
          </a:p>
        </p:txBody>
      </p:sp>
    </p:spTree>
    <p:extLst>
      <p:ext uri="{BB962C8B-B14F-4D97-AF65-F5344CB8AC3E}">
        <p14:creationId xmlns:p14="http://schemas.microsoft.com/office/powerpoint/2010/main" val="566040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28EC5-3A2E-7143-AC59-994FC161EF1F}" type="datetimeFigureOut">
              <a:rPr lang="en-US" smtClean="0"/>
              <a:t>4/17/20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B7BD4E-F345-AC4A-A562-54F85DE7143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D28EC5-3A2E-7143-AC59-994FC161EF1F}" type="datetimeFigureOut">
              <a:rPr lang="en-US" smtClean="0"/>
              <a:t>4/17/20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B7BD4E-F345-AC4A-A562-54F85DE7143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4D28EC5-3A2E-7143-AC59-994FC161EF1F}" type="datetimeFigureOut">
              <a:rPr lang="en-US" smtClean="0"/>
              <a:t>4/17/20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B7BD4E-F345-AC4A-A562-54F85DE7143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4D28EC5-3A2E-7143-AC59-994FC161EF1F}" type="datetimeFigureOut">
              <a:rPr lang="en-US" smtClean="0"/>
              <a:t>4/17/20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B7BD4E-F345-AC4A-A562-54F85DE7143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4D28EC5-3A2E-7143-AC59-994FC161EF1F}" type="datetimeFigureOut">
              <a:rPr lang="en-US" smtClean="0"/>
              <a:t>4/17/20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B7BD4E-F345-AC4A-A562-54F85DE7143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D28EC5-3A2E-7143-AC59-994FC161EF1F}" type="datetimeFigureOut">
              <a:rPr lang="en-US" smtClean="0"/>
              <a:t>4/17/20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B7BD4E-F345-AC4A-A562-54F85DE7143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D28EC5-3A2E-7143-AC59-994FC161EF1F}" type="datetimeFigureOut">
              <a:rPr lang="en-US" smtClean="0"/>
              <a:t>4/17/20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B7BD4E-F345-AC4A-A562-54F85DE7143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D28EC5-3A2E-7143-AC59-994FC161EF1F}" type="datetimeFigureOut">
              <a:rPr lang="en-US" smtClean="0"/>
              <a:t>4/17/20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B7BD4E-F345-AC4A-A562-54F85DE7143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4D28EC5-3A2E-7143-AC59-994FC161EF1F}" type="datetimeFigureOut">
              <a:rPr lang="en-US" smtClean="0"/>
              <a:t>4/17/20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7B7BD4E-F345-AC4A-A562-54F85DE71438}" type="slidenum">
              <a:rPr lang="en-US" smtClean="0"/>
              <a:t>‹#›</a:t>
            </a:fld>
            <a:endParaRPr lang="en-US"/>
          </a:p>
        </p:txBody>
      </p:sp>
    </p:spTree>
    <p:extLst>
      <p:ext uri="{BB962C8B-B14F-4D97-AF65-F5344CB8AC3E}">
        <p14:creationId xmlns:p14="http://schemas.microsoft.com/office/powerpoint/2010/main" val="1967141212"/>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9"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27.xml"/><Relationship Id="rId5" Type="http://schemas.openxmlformats.org/officeDocument/2006/relationships/oleObject" Target="../embeddings/oleObject1.bin"/><Relationship Id="rId6" Type="http://schemas.openxmlformats.org/officeDocument/2006/relationships/image" Target="../media/image26.emf"/><Relationship Id="rId7" Type="http://schemas.openxmlformats.org/officeDocument/2006/relationships/oleObject" Target="../embeddings/oleObject2.bin"/><Relationship Id="rId8" Type="http://schemas.openxmlformats.org/officeDocument/2006/relationships/image" Target="../media/image27.png"/><Relationship Id="rId9" Type="http://schemas.openxmlformats.org/officeDocument/2006/relationships/oleObject" Target="../embeddings/oleObject3.bin"/><Relationship Id="rId10" Type="http://schemas.openxmlformats.org/officeDocument/2006/relationships/image" Target="../media/image28.emf"/><Relationship Id="rId1" Type="http://schemas.openxmlformats.org/officeDocument/2006/relationships/vmlDrawing" Target="../drawings/vmlDrawing1.vml"/><Relationship Id="rId2" Type="http://schemas.openxmlformats.org/officeDocument/2006/relationships/tags" Target="../tags/tag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5.xml"/><Relationship Id="rId3"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3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37.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44.jpg"/></Relationships>
</file>

<file path=ppt/slides/_rels/slide67.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45.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4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47.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48.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49.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50.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51.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52.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53.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54.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55.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5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57.jpg"/></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7.xml"/><Relationship Id="rId2" Type="http://schemas.openxmlformats.org/officeDocument/2006/relationships/notesSlide" Target="../notesSlides/notesSlide6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fsp.org/" TargetMode="External"/><Relationship Id="rId3" Type="http://schemas.openxmlformats.org/officeDocument/2006/relationships/hyperlink" Target="https://afsp.org/our-work/education/healthcare-professional-burnout-depression-suicide-prevention/"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6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4.xml"/><Relationship Id="rId3" Type="http://schemas.openxmlformats.org/officeDocument/2006/relationships/image" Target="../media/image61.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Mental Wellness for the Attending Physician:</a:t>
            </a:r>
            <a:br>
              <a:rPr lang="en-US" dirty="0" smtClean="0"/>
            </a:br>
            <a:r>
              <a:rPr lang="en-US" dirty="0" smtClean="0"/>
              <a:t>Focus on Suicide Prevention</a:t>
            </a:r>
            <a:br>
              <a:rPr lang="en-US" dirty="0" smtClean="0"/>
            </a:br>
            <a:endParaRPr lang="en-US" dirty="0"/>
          </a:p>
        </p:txBody>
      </p:sp>
      <p:sp>
        <p:nvSpPr>
          <p:cNvPr id="3" name="Subtitle 2"/>
          <p:cNvSpPr>
            <a:spLocks noGrp="1"/>
          </p:cNvSpPr>
          <p:nvPr>
            <p:ph type="subTitle" idx="1"/>
          </p:nvPr>
        </p:nvSpPr>
        <p:spPr/>
        <p:txBody>
          <a:bodyPr>
            <a:normAutofit fontScale="62500" lnSpcReduction="20000"/>
          </a:bodyPr>
          <a:lstStyle/>
          <a:p>
            <a:r>
              <a:rPr lang="en-US" dirty="0" smtClean="0"/>
              <a:t>Sallie Wilson, D.O., FAOCA</a:t>
            </a:r>
          </a:p>
          <a:p>
            <a:r>
              <a:rPr lang="en-US" dirty="0" smtClean="0"/>
              <a:t>Anesthesiologist, retired</a:t>
            </a:r>
          </a:p>
          <a:p>
            <a:r>
              <a:rPr lang="en-US" dirty="0" smtClean="0"/>
              <a:t>Board Member, Ohio Chapter</a:t>
            </a:r>
          </a:p>
          <a:p>
            <a:r>
              <a:rPr lang="en-US" dirty="0" smtClean="0"/>
              <a:t>American Foundation for Suicide Prevention</a:t>
            </a:r>
            <a:endParaRPr lang="en-US" dirty="0"/>
          </a:p>
        </p:txBody>
      </p:sp>
    </p:spTree>
    <p:extLst>
      <p:ext uri="{BB962C8B-B14F-4D97-AF65-F5344CB8AC3E}">
        <p14:creationId xmlns:p14="http://schemas.microsoft.com/office/powerpoint/2010/main" val="297593528"/>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2019 Ohio Statistics- general population</a:t>
            </a:r>
            <a:endParaRPr lang="en-US" dirty="0"/>
          </a:p>
        </p:txBody>
      </p:sp>
      <p:sp>
        <p:nvSpPr>
          <p:cNvPr id="3" name="Content Placeholder 2"/>
          <p:cNvSpPr>
            <a:spLocks noGrp="1"/>
          </p:cNvSpPr>
          <p:nvPr>
            <p:ph idx="1"/>
          </p:nvPr>
        </p:nvSpPr>
        <p:spPr/>
        <p:txBody>
          <a:bodyPr>
            <a:normAutofit/>
          </a:bodyPr>
          <a:lstStyle/>
          <a:p>
            <a:r>
              <a:rPr lang="en-US" dirty="0" smtClean="0"/>
              <a:t>11</a:t>
            </a:r>
            <a:r>
              <a:rPr lang="en-US" baseline="30000" dirty="0" smtClean="0"/>
              <a:t>th</a:t>
            </a:r>
            <a:r>
              <a:rPr lang="en-US" dirty="0" smtClean="0"/>
              <a:t> overall leading cause of death in Ohio</a:t>
            </a:r>
          </a:p>
          <a:p>
            <a:r>
              <a:rPr lang="en-US" dirty="0" smtClean="0"/>
              <a:t>2</a:t>
            </a:r>
            <a:r>
              <a:rPr lang="en-US" baseline="30000" dirty="0" smtClean="0"/>
              <a:t>nd</a:t>
            </a:r>
            <a:r>
              <a:rPr lang="en-US" dirty="0" smtClean="0"/>
              <a:t> leading cause in ages 15-34 and 5</a:t>
            </a:r>
            <a:r>
              <a:rPr lang="en-US" baseline="30000" dirty="0" smtClean="0"/>
              <a:t>th</a:t>
            </a:r>
            <a:r>
              <a:rPr lang="en-US" dirty="0" smtClean="0"/>
              <a:t> in ages 45-54</a:t>
            </a:r>
          </a:p>
          <a:p>
            <a:r>
              <a:rPr lang="en-US" dirty="0" smtClean="0"/>
              <a:t>Over 1700 lives lost in Ohio 2017</a:t>
            </a:r>
          </a:p>
          <a:p>
            <a:r>
              <a:rPr lang="en-US" dirty="0" smtClean="0"/>
              <a:t>Ohio ranks 33 in all states</a:t>
            </a:r>
          </a:p>
          <a:p>
            <a:r>
              <a:rPr lang="en-US" dirty="0" smtClean="0"/>
              <a:t>Montgomery County ranks middle of state</a:t>
            </a:r>
          </a:p>
          <a:p>
            <a:r>
              <a:rPr lang="en-US" dirty="0" smtClean="0"/>
              <a:t>SE Ohio has largest number of counties with higher rates of suicide</a:t>
            </a:r>
          </a:p>
          <a:p>
            <a:endParaRPr lang="en-US" dirty="0"/>
          </a:p>
        </p:txBody>
      </p:sp>
    </p:spTree>
    <p:extLst>
      <p:ext uri="{BB962C8B-B14F-4D97-AF65-F5344CB8AC3E}">
        <p14:creationId xmlns:p14="http://schemas.microsoft.com/office/powerpoint/2010/main" val="2040936542"/>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3" name="Picture 2">
            <a:extLst>
              <a:ext uri="{FF2B5EF4-FFF2-40B4-BE49-F238E27FC236}">
                <a16:creationId xmlns:a16="http://schemas.microsoft.com/office/drawing/2014/main" xmlns="" id="{EEC79325-BB0B-3643-948F-BC25B5C01D42}"/>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580617063"/>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4" name="Picture 3">
            <a:extLst>
              <a:ext uri="{FF2B5EF4-FFF2-40B4-BE49-F238E27FC236}">
                <a16:creationId xmlns:a16="http://schemas.microsoft.com/office/drawing/2014/main" xmlns="" id="{ABE590B8-D2A9-ED42-A1A1-85DC35F68A2C}"/>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76973928"/>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3" name="Picture 2">
            <a:extLst>
              <a:ext uri="{FF2B5EF4-FFF2-40B4-BE49-F238E27FC236}">
                <a16:creationId xmlns:a16="http://schemas.microsoft.com/office/drawing/2014/main" xmlns="" id="{D0A725B3-D989-E944-81E2-9AD2D93DB854}"/>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593062067"/>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365760"/>
            <a:ext cx="7886700" cy="1259840"/>
          </a:xfrm>
        </p:spPr>
        <p:txBody>
          <a:bodyPr>
            <a:normAutofit/>
          </a:bodyPr>
          <a:lstStyle/>
          <a:p>
            <a:r>
              <a:rPr lang="en-US" dirty="0" smtClean="0"/>
              <a:t>10 Facts about physician suicide and mental health( </a:t>
            </a:r>
            <a:r>
              <a:rPr lang="en-US" dirty="0" err="1" smtClean="0"/>
              <a:t>afsp.org</a:t>
            </a:r>
            <a:r>
              <a:rPr lang="en-US" dirty="0" smtClean="0"/>
              <a:t>)</a:t>
            </a:r>
            <a:endParaRPr lang="en-US" dirty="0"/>
          </a:p>
        </p:txBody>
      </p:sp>
      <p:sp>
        <p:nvSpPr>
          <p:cNvPr id="3" name="Content Placeholder 2"/>
          <p:cNvSpPr>
            <a:spLocks noGrp="1"/>
          </p:cNvSpPr>
          <p:nvPr>
            <p:ph idx="4294967295"/>
          </p:nvPr>
        </p:nvSpPr>
        <p:spPr>
          <a:xfrm>
            <a:off x="1524000" y="1399627"/>
            <a:ext cx="8432800" cy="3599093"/>
          </a:xfrm>
        </p:spPr>
        <p:txBody>
          <a:bodyPr>
            <a:normAutofit fontScale="85000" lnSpcReduction="20000"/>
          </a:bodyPr>
          <a:lstStyle/>
          <a:p>
            <a:r>
              <a:rPr lang="en-US" dirty="0" smtClean="0"/>
              <a:t>Suicide is generally caused by convergence of multiple risk factors, the most common being untreated or inadequately managed mental health conditions</a:t>
            </a:r>
          </a:p>
          <a:p>
            <a:r>
              <a:rPr lang="en-US" dirty="0" smtClean="0"/>
              <a:t>Estimated 300 physicians die by suicide/year (probably higher)</a:t>
            </a:r>
          </a:p>
          <a:p>
            <a:r>
              <a:rPr lang="en-US" dirty="0" smtClean="0"/>
              <a:t>Depression significant risk factor and less likely to be receiving treatment</a:t>
            </a:r>
          </a:p>
          <a:p>
            <a:r>
              <a:rPr lang="en-US" dirty="0" smtClean="0"/>
              <a:t>Male physicians 1.41 x higher than gen pop, females 2.27x higher</a:t>
            </a:r>
          </a:p>
          <a:p>
            <a:r>
              <a:rPr lang="en-US" dirty="0" smtClean="0"/>
              <a:t>2</a:t>
            </a:r>
            <a:r>
              <a:rPr lang="en-US" baseline="30000" dirty="0" smtClean="0"/>
              <a:t>nd</a:t>
            </a:r>
            <a:r>
              <a:rPr lang="en-US" dirty="0" smtClean="0"/>
              <a:t> leading cause of death in 24-34 age</a:t>
            </a:r>
          </a:p>
          <a:p>
            <a:r>
              <a:rPr lang="en-US" dirty="0" smtClean="0"/>
              <a:t>28% residents vs 7-8% gen pop major depressive episode</a:t>
            </a:r>
          </a:p>
          <a:p>
            <a:r>
              <a:rPr lang="en-US" dirty="0" smtClean="0"/>
              <a:t>Risk increases with untreated mental health and self medication</a:t>
            </a:r>
          </a:p>
          <a:p>
            <a:r>
              <a:rPr lang="en-US" dirty="0" smtClean="0"/>
              <a:t>23% interns suicidal ideation, after cognitive behavioral therapy, 50% fewer had SI</a:t>
            </a:r>
          </a:p>
          <a:p>
            <a:r>
              <a:rPr lang="en-US" dirty="0" smtClean="0"/>
              <a:t>Drivers of burnout include work load, lack of autonomy, work/home balance</a:t>
            </a:r>
          </a:p>
          <a:p>
            <a:r>
              <a:rPr lang="en-US" dirty="0" smtClean="0"/>
              <a:t>In long run, unaddressed mental health conditions  more like to negatively impact one’s professional reputation and practice than reaching out for help early</a:t>
            </a:r>
            <a:endParaRPr lang="en-US" dirty="0"/>
          </a:p>
        </p:txBody>
      </p:sp>
    </p:spTree>
    <p:extLst>
      <p:ext uri="{BB962C8B-B14F-4D97-AF65-F5344CB8AC3E}">
        <p14:creationId xmlns:p14="http://schemas.microsoft.com/office/powerpoint/2010/main" val="1991374674"/>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981200" y="182880"/>
            <a:ext cx="8229600" cy="960120"/>
          </a:xfrm>
        </p:spPr>
        <p:txBody>
          <a:bodyPr>
            <a:normAutofit fontScale="90000"/>
          </a:bodyPr>
          <a:lstStyle/>
          <a:p>
            <a:r>
              <a:rPr lang="en-US" altLang="en-US" sz="3200" dirty="0">
                <a:solidFill>
                  <a:srgbClr val="A9432B"/>
                </a:solidFill>
                <a:ea typeface="MS PGothic" charset="-128"/>
              </a:rPr>
              <a:t>Burnout and Psychological Distress </a:t>
            </a:r>
            <a:br>
              <a:rPr lang="en-US" altLang="en-US" sz="3200" dirty="0">
                <a:solidFill>
                  <a:srgbClr val="A9432B"/>
                </a:solidFill>
                <a:ea typeface="MS PGothic" charset="-128"/>
              </a:rPr>
            </a:br>
            <a:r>
              <a:rPr lang="en-US" altLang="en-US" sz="3200" dirty="0">
                <a:solidFill>
                  <a:srgbClr val="A9432B"/>
                </a:solidFill>
                <a:ea typeface="MS PGothic" charset="-128"/>
              </a:rPr>
              <a:t>in Surgeons</a:t>
            </a:r>
          </a:p>
        </p:txBody>
      </p:sp>
      <p:sp>
        <p:nvSpPr>
          <p:cNvPr id="34819" name="Rectangle 3"/>
          <p:cNvSpPr>
            <a:spLocks noGrp="1" noChangeArrowheads="1"/>
          </p:cNvSpPr>
          <p:nvPr>
            <p:ph idx="1"/>
          </p:nvPr>
        </p:nvSpPr>
        <p:spPr>
          <a:xfrm>
            <a:off x="2286000" y="1905000"/>
            <a:ext cx="8001000" cy="4114800"/>
          </a:xfrm>
        </p:spPr>
        <p:txBody>
          <a:bodyPr/>
          <a:lstStyle/>
          <a:p>
            <a:pPr lvl="1">
              <a:lnSpc>
                <a:spcPct val="80000"/>
              </a:lnSpc>
              <a:buFont typeface="Webdings" charset="2"/>
              <a:buNone/>
            </a:pPr>
            <a:endParaRPr lang="en-US" altLang="en-US">
              <a:ea typeface="MS PGothic" charset="-128"/>
            </a:endParaRPr>
          </a:p>
          <a:p>
            <a:pPr>
              <a:lnSpc>
                <a:spcPct val="80000"/>
              </a:lnSpc>
              <a:buFont typeface="Arial" charset="0"/>
              <a:buChar char="•"/>
            </a:pPr>
            <a:r>
              <a:rPr lang="en-US" altLang="en-US">
                <a:ea typeface="MS PGothic" charset="-128"/>
              </a:rPr>
              <a:t>2008 Academic College of Surgeons survey, N=8000, 14 surgical specialties</a:t>
            </a:r>
            <a:endParaRPr lang="en-US" altLang="en-US" sz="2400">
              <a:ea typeface="MS PGothic" charset="-128"/>
            </a:endParaRPr>
          </a:p>
          <a:p>
            <a:pPr>
              <a:lnSpc>
                <a:spcPct val="80000"/>
              </a:lnSpc>
              <a:buFont typeface="Arial" charset="0"/>
              <a:buChar char="•"/>
            </a:pPr>
            <a:r>
              <a:rPr lang="en-US" altLang="en-US">
                <a:ea typeface="MS PGothic" charset="-128"/>
              </a:rPr>
              <a:t>Burnout, depression, SI, career satisfaction</a:t>
            </a:r>
          </a:p>
          <a:p>
            <a:pPr>
              <a:lnSpc>
                <a:spcPct val="80000"/>
              </a:lnSpc>
              <a:buFont typeface="Arial" charset="0"/>
              <a:buChar char="•"/>
            </a:pPr>
            <a:r>
              <a:rPr lang="en-US" altLang="en-US">
                <a:ea typeface="MS PGothic" charset="-128"/>
              </a:rPr>
              <a:t>Alcohol Abuse/Dep</a:t>
            </a:r>
          </a:p>
          <a:p>
            <a:pPr lvl="1">
              <a:lnSpc>
                <a:spcPct val="80000"/>
              </a:lnSpc>
              <a:buFont typeface="Arial" charset="0"/>
              <a:buChar char="•"/>
            </a:pPr>
            <a:r>
              <a:rPr lang="en-US" altLang="en-US" sz="2300">
                <a:ea typeface="MS PGothic" charset="-128"/>
              </a:rPr>
              <a:t>13.9% males and 25.6% female surgeons</a:t>
            </a:r>
          </a:p>
          <a:p>
            <a:pPr>
              <a:lnSpc>
                <a:spcPct val="80000"/>
              </a:lnSpc>
              <a:buFont typeface="Arial" charset="0"/>
              <a:buChar char="•"/>
            </a:pPr>
            <a:r>
              <a:rPr lang="en-US" altLang="en-US">
                <a:ea typeface="MS PGothic" charset="-128"/>
              </a:rPr>
              <a:t>50% reported signif current work-home conflict</a:t>
            </a:r>
          </a:p>
          <a:p>
            <a:pPr>
              <a:lnSpc>
                <a:spcPct val="80000"/>
              </a:lnSpc>
              <a:buFont typeface="Arial" charset="0"/>
              <a:buChar char="•"/>
            </a:pPr>
            <a:r>
              <a:rPr lang="en-US" altLang="en-US">
                <a:ea typeface="MS PGothic" charset="-128"/>
              </a:rPr>
              <a:t>Only 36% felt work schedule left enough time for personal/family life</a:t>
            </a:r>
          </a:p>
          <a:p>
            <a:pPr lvl="1">
              <a:lnSpc>
                <a:spcPct val="80000"/>
              </a:lnSpc>
              <a:buFont typeface="Webdings" charset="2"/>
              <a:buNone/>
            </a:pPr>
            <a:endParaRPr lang="en-US" altLang="en-US" sz="2800">
              <a:ea typeface="MS PGothic" charset="-128"/>
            </a:endParaRPr>
          </a:p>
          <a:p>
            <a:pPr lvl="1">
              <a:lnSpc>
                <a:spcPct val="80000"/>
              </a:lnSpc>
              <a:buFont typeface="Webdings" charset="2"/>
              <a:buNone/>
            </a:pPr>
            <a:endParaRPr lang="en-US" altLang="en-US" sz="2800">
              <a:ea typeface="MS PGothic" charset="-128"/>
            </a:endParaRPr>
          </a:p>
          <a:p>
            <a:pPr>
              <a:lnSpc>
                <a:spcPct val="80000"/>
              </a:lnSpc>
            </a:pPr>
            <a:endParaRPr lang="en-US" altLang="en-US" sz="2400">
              <a:ea typeface="MS PGothic" charset="-128"/>
            </a:endParaRPr>
          </a:p>
        </p:txBody>
      </p:sp>
      <p:sp>
        <p:nvSpPr>
          <p:cNvPr id="4" name="TextBox 3"/>
          <p:cNvSpPr txBox="1"/>
          <p:nvPr/>
        </p:nvSpPr>
        <p:spPr>
          <a:xfrm>
            <a:off x="2362200" y="6019800"/>
            <a:ext cx="8153400" cy="369888"/>
          </a:xfrm>
          <a:prstGeom prst="rect">
            <a:avLst/>
          </a:prstGeom>
          <a:noFill/>
        </p:spPr>
        <p:txBody>
          <a:bodyPr>
            <a:spAutoFit/>
          </a:bodyPr>
          <a:lstStyle/>
          <a:p>
            <a:pPr>
              <a:defRPr/>
            </a:pPr>
            <a:r>
              <a:rPr lang="en-US">
                <a:cs typeface="Arial" pitchFamily="34" charset="0"/>
              </a:rPr>
              <a:t>Balch CM, Shanafelt TD, Sloan JA, Satele DV, </a:t>
            </a:r>
            <a:r>
              <a:rPr lang="en-US" err="1">
                <a:cs typeface="Arial" pitchFamily="34" charset="0"/>
              </a:rPr>
              <a:t>Freischlag</a:t>
            </a:r>
            <a:r>
              <a:rPr lang="en-US">
                <a:cs typeface="Arial" pitchFamily="34" charset="0"/>
              </a:rPr>
              <a:t> JA. Ann </a:t>
            </a:r>
            <a:r>
              <a:rPr lang="en-US" err="1">
                <a:cs typeface="Arial" pitchFamily="34" charset="0"/>
              </a:rPr>
              <a:t>Surg</a:t>
            </a:r>
            <a:r>
              <a:rPr lang="en-US">
                <a:cs typeface="Arial" pitchFamily="34" charset="0"/>
              </a:rPr>
              <a:t> 2011</a:t>
            </a:r>
          </a:p>
        </p:txBody>
      </p:sp>
    </p:spTree>
    <p:extLst>
      <p:ext uri="{BB962C8B-B14F-4D97-AF65-F5344CB8AC3E}">
        <p14:creationId xmlns:p14="http://schemas.microsoft.com/office/powerpoint/2010/main" val="1998509087"/>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981200" y="142240"/>
            <a:ext cx="8229600" cy="1000760"/>
          </a:xfrm>
        </p:spPr>
        <p:txBody>
          <a:bodyPr>
            <a:normAutofit fontScale="90000"/>
          </a:bodyPr>
          <a:lstStyle/>
          <a:p>
            <a:r>
              <a:rPr lang="en-US" altLang="en-US" sz="3200">
                <a:solidFill>
                  <a:srgbClr val="A9432B"/>
                </a:solidFill>
                <a:ea typeface="MS PGothic" charset="-128"/>
              </a:rPr>
              <a:t>Risk and Protective Factors for </a:t>
            </a:r>
            <a:br>
              <a:rPr lang="en-US" altLang="en-US" sz="3200">
                <a:solidFill>
                  <a:srgbClr val="A9432B"/>
                </a:solidFill>
                <a:ea typeface="MS PGothic" charset="-128"/>
              </a:rPr>
            </a:br>
            <a:r>
              <a:rPr lang="en-US" altLang="en-US" sz="3200">
                <a:solidFill>
                  <a:srgbClr val="A9432B"/>
                </a:solidFill>
                <a:ea typeface="MS PGothic" charset="-128"/>
              </a:rPr>
              <a:t>Distress in Surgeons</a:t>
            </a:r>
          </a:p>
        </p:txBody>
      </p:sp>
      <p:sp>
        <p:nvSpPr>
          <p:cNvPr id="35843" name="Rectangle 3"/>
          <p:cNvSpPr>
            <a:spLocks noGrp="1" noChangeArrowheads="1"/>
          </p:cNvSpPr>
          <p:nvPr>
            <p:ph idx="1"/>
          </p:nvPr>
        </p:nvSpPr>
        <p:spPr>
          <a:xfrm>
            <a:off x="2286000" y="1905000"/>
            <a:ext cx="8001000" cy="4114800"/>
          </a:xfrm>
        </p:spPr>
        <p:txBody>
          <a:bodyPr/>
          <a:lstStyle/>
          <a:p>
            <a:pPr lvl="1">
              <a:lnSpc>
                <a:spcPct val="80000"/>
              </a:lnSpc>
              <a:buFont typeface="Wingdings" charset="2"/>
              <a:buNone/>
            </a:pPr>
            <a:r>
              <a:rPr lang="en-US" altLang="en-US" sz="2800">
                <a:ea typeface="MS PGothic" charset="-128"/>
              </a:rPr>
              <a:t>Top RF for Burnout </a:t>
            </a:r>
          </a:p>
          <a:p>
            <a:pPr lvl="1">
              <a:lnSpc>
                <a:spcPct val="80000"/>
              </a:lnSpc>
              <a:buFont typeface="Wingdings" charset="2"/>
              <a:buNone/>
            </a:pPr>
            <a:r>
              <a:rPr lang="en-US" altLang="en-US">
                <a:ea typeface="MS PGothic" charset="-128"/>
              </a:rPr>
              <a:t>	Work/home conflict</a:t>
            </a:r>
          </a:p>
          <a:p>
            <a:pPr lvl="1">
              <a:lnSpc>
                <a:spcPct val="80000"/>
              </a:lnSpc>
              <a:buFont typeface="Wingdings" charset="2"/>
              <a:buNone/>
            </a:pPr>
            <a:r>
              <a:rPr lang="en-US" altLang="en-US">
                <a:ea typeface="MS PGothic" charset="-128"/>
              </a:rPr>
              <a:t>	&gt;80 hr/week</a:t>
            </a:r>
          </a:p>
          <a:p>
            <a:pPr lvl="1">
              <a:lnSpc>
                <a:spcPct val="80000"/>
              </a:lnSpc>
              <a:buFont typeface="Wingdings" charset="2"/>
              <a:buNone/>
            </a:pPr>
            <a:r>
              <a:rPr lang="en-US" altLang="en-US">
                <a:ea typeface="MS PGothic" charset="-128"/>
              </a:rPr>
              <a:t>	</a:t>
            </a:r>
            <a:r>
              <a:rPr lang="en-US" altLang="en-US" i="1" u="sng">
                <a:ea typeface="MS PGothic" charset="-128"/>
              </a:rPr>
              <a:t>&gt;</a:t>
            </a:r>
            <a:r>
              <a:rPr lang="en-US" altLang="en-US">
                <a:ea typeface="MS PGothic" charset="-128"/>
              </a:rPr>
              <a:t>2 nights on call/week</a:t>
            </a:r>
          </a:p>
          <a:p>
            <a:pPr lvl="1">
              <a:lnSpc>
                <a:spcPct val="80000"/>
              </a:lnSpc>
              <a:buFont typeface="Wingdings" charset="2"/>
              <a:buNone/>
            </a:pPr>
            <a:r>
              <a:rPr lang="en-US" altLang="en-US">
                <a:ea typeface="MS PGothic" charset="-128"/>
              </a:rPr>
              <a:t>	Incentive based pay (v. salaried)</a:t>
            </a:r>
          </a:p>
          <a:p>
            <a:pPr lvl="1">
              <a:lnSpc>
                <a:spcPct val="80000"/>
              </a:lnSpc>
              <a:buFont typeface="Wingdings" charset="2"/>
              <a:buNone/>
            </a:pPr>
            <a:r>
              <a:rPr lang="en-US" altLang="en-US">
                <a:ea typeface="MS PGothic" charset="-128"/>
              </a:rPr>
              <a:t>	Trauma, Urologic, ENT Surg</a:t>
            </a:r>
          </a:p>
          <a:p>
            <a:pPr lvl="1">
              <a:lnSpc>
                <a:spcPct val="80000"/>
              </a:lnSpc>
              <a:buFont typeface="Wingdings" charset="2"/>
              <a:buNone/>
            </a:pPr>
            <a:r>
              <a:rPr lang="en-US" altLang="en-US" sz="2800">
                <a:ea typeface="MS PGothic" charset="-128"/>
              </a:rPr>
              <a:t>Protective Factors</a:t>
            </a:r>
          </a:p>
          <a:p>
            <a:pPr lvl="1">
              <a:lnSpc>
                <a:spcPct val="80000"/>
              </a:lnSpc>
              <a:buFont typeface="Wingdings" charset="2"/>
              <a:buNone/>
            </a:pPr>
            <a:r>
              <a:rPr lang="en-US" altLang="en-US" sz="2800">
                <a:ea typeface="MS PGothic" charset="-128"/>
              </a:rPr>
              <a:t>	</a:t>
            </a:r>
            <a:r>
              <a:rPr lang="en-US" altLang="en-US">
                <a:ea typeface="MS PGothic" charset="-128"/>
              </a:rPr>
              <a:t>Having children</a:t>
            </a:r>
          </a:p>
          <a:p>
            <a:pPr lvl="1">
              <a:lnSpc>
                <a:spcPct val="80000"/>
              </a:lnSpc>
              <a:buFont typeface="Wingdings" charset="2"/>
              <a:buNone/>
            </a:pPr>
            <a:r>
              <a:rPr lang="en-US" altLang="en-US">
                <a:ea typeface="MS PGothic" charset="-128"/>
              </a:rPr>
              <a:t>	Greater hours in OR	</a:t>
            </a:r>
          </a:p>
          <a:p>
            <a:pPr lvl="1">
              <a:lnSpc>
                <a:spcPct val="80000"/>
              </a:lnSpc>
              <a:buFont typeface="Wingdings" charset="2"/>
              <a:buNone/>
            </a:pPr>
            <a:r>
              <a:rPr lang="en-US" altLang="en-US">
                <a:ea typeface="MS PGothic" charset="-128"/>
              </a:rPr>
              <a:t>	Male</a:t>
            </a:r>
          </a:p>
          <a:p>
            <a:pPr>
              <a:lnSpc>
                <a:spcPct val="80000"/>
              </a:lnSpc>
              <a:buFont typeface="Arial" charset="0"/>
              <a:buChar char="•"/>
            </a:pPr>
            <a:endParaRPr lang="en-US" altLang="en-US">
              <a:ea typeface="MS PGothic" charset="-128"/>
            </a:endParaRPr>
          </a:p>
          <a:p>
            <a:pPr lvl="1">
              <a:lnSpc>
                <a:spcPct val="80000"/>
              </a:lnSpc>
              <a:buFont typeface="Webdings" charset="2"/>
              <a:buNone/>
            </a:pPr>
            <a:endParaRPr lang="en-US" altLang="en-US" sz="2800">
              <a:ea typeface="MS PGothic" charset="-128"/>
            </a:endParaRPr>
          </a:p>
          <a:p>
            <a:pPr lvl="1">
              <a:lnSpc>
                <a:spcPct val="80000"/>
              </a:lnSpc>
              <a:buFont typeface="Webdings" charset="2"/>
              <a:buNone/>
            </a:pPr>
            <a:endParaRPr lang="en-US" altLang="en-US" sz="2800">
              <a:ea typeface="MS PGothic" charset="-128"/>
            </a:endParaRPr>
          </a:p>
          <a:p>
            <a:pPr>
              <a:lnSpc>
                <a:spcPct val="80000"/>
              </a:lnSpc>
            </a:pPr>
            <a:endParaRPr lang="en-US" altLang="en-US" sz="2400">
              <a:ea typeface="MS PGothic" charset="-128"/>
            </a:endParaRPr>
          </a:p>
        </p:txBody>
      </p:sp>
      <p:sp>
        <p:nvSpPr>
          <p:cNvPr id="35844" name="TextBox 3"/>
          <p:cNvSpPr txBox="1">
            <a:spLocks noChangeArrowheads="1"/>
          </p:cNvSpPr>
          <p:nvPr/>
        </p:nvSpPr>
        <p:spPr bwMode="auto">
          <a:xfrm>
            <a:off x="1981200" y="5715000"/>
            <a:ext cx="868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charset="2"/>
              <a:buChar char=""/>
              <a:defRPr sz="2700">
                <a:solidFill>
                  <a:schemeClr val="tx1"/>
                </a:solidFill>
                <a:latin typeface="Georgia" charset="0"/>
                <a:ea typeface="MS PGothic" charset="-128"/>
              </a:defRPr>
            </a:lvl1pPr>
            <a:lvl2pPr marL="742950" indent="-285750" eaLnBrk="0" hangingPunct="0">
              <a:spcBef>
                <a:spcPct val="20000"/>
              </a:spcBef>
              <a:buClr>
                <a:schemeClr val="accent2"/>
              </a:buClr>
              <a:buSzPct val="70000"/>
              <a:buFont typeface="Wingdings" charset="2"/>
              <a:buChar char=""/>
              <a:defRPr sz="2200">
                <a:solidFill>
                  <a:schemeClr val="tx2"/>
                </a:solidFill>
                <a:latin typeface="Georgia" charset="0"/>
                <a:ea typeface="MS PGothic" charset="-128"/>
              </a:defRPr>
            </a:lvl2pPr>
            <a:lvl3pPr marL="1143000" indent="-228600" eaLnBrk="0" hangingPunct="0">
              <a:spcBef>
                <a:spcPct val="20000"/>
              </a:spcBef>
              <a:buClr>
                <a:srgbClr val="8CADAE"/>
              </a:buClr>
              <a:buSzPct val="75000"/>
              <a:buFont typeface="Wingdings 2" charset="2"/>
              <a:buChar char=""/>
              <a:defRPr sz="2000">
                <a:solidFill>
                  <a:schemeClr val="tx1"/>
                </a:solidFill>
                <a:latin typeface="Georgia" charset="0"/>
                <a:ea typeface="MS PGothic" charset="-128"/>
              </a:defRPr>
            </a:lvl3pPr>
            <a:lvl4pPr marL="1600200" indent="-228600" eaLnBrk="0" hangingPunct="0">
              <a:spcBef>
                <a:spcPct val="20000"/>
              </a:spcBef>
              <a:buClr>
                <a:srgbClr val="8C7B70"/>
              </a:buClr>
              <a:buSzPct val="70000"/>
              <a:buFont typeface="Wingdings" charset="2"/>
              <a:buChar char=""/>
              <a:defRPr sz="2000">
                <a:solidFill>
                  <a:schemeClr val="tx2"/>
                </a:solidFill>
                <a:latin typeface="Georgia" charset="0"/>
                <a:ea typeface="MS PGothic" charset="-128"/>
              </a:defRPr>
            </a:lvl4pPr>
            <a:lvl5pPr marL="2057400" indent="-228600" eaLnBrk="0" hangingPunct="0">
              <a:spcBef>
                <a:spcPct val="20000"/>
              </a:spcBef>
              <a:buClr>
                <a:srgbClr val="8FB08C"/>
              </a:buClr>
              <a:buChar char="•"/>
              <a:defRPr>
                <a:solidFill>
                  <a:schemeClr val="tx1"/>
                </a:solidFill>
                <a:latin typeface="Georgia" charset="0"/>
                <a:ea typeface="MS PGothic" charset="-128"/>
              </a:defRPr>
            </a:lvl5pPr>
            <a:lvl6pPr marL="25146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6pPr>
            <a:lvl7pPr marL="29718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7pPr>
            <a:lvl8pPr marL="34290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8pPr>
            <a:lvl9pPr marL="38862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9pPr>
          </a:lstStyle>
          <a:p>
            <a:pPr eaLnBrk="1" hangingPunct="1">
              <a:spcBef>
                <a:spcPct val="0"/>
              </a:spcBef>
              <a:buClrTx/>
              <a:buSzTx/>
              <a:buFontTx/>
              <a:buNone/>
            </a:pPr>
            <a:r>
              <a:rPr lang="en-US" altLang="en-US" sz="1800"/>
              <a:t>Balch CM, Shanafelt TD, Sloan JA, Satele DV, Freischlag JA. Ann Surg 2011</a:t>
            </a:r>
          </a:p>
          <a:p>
            <a:pPr eaLnBrk="1" hangingPunct="1">
              <a:spcBef>
                <a:spcPct val="0"/>
              </a:spcBef>
              <a:buClrTx/>
              <a:buSzTx/>
              <a:buFontTx/>
              <a:buNone/>
            </a:pPr>
            <a:r>
              <a:rPr lang="en-US" altLang="en-US" sz="1800"/>
              <a:t>Sargent MC, Sotile W, Rubash H, Barrack RL. J Bone Joint Surg Am 2009</a:t>
            </a:r>
          </a:p>
          <a:p>
            <a:pPr eaLnBrk="1" hangingPunct="1">
              <a:spcBef>
                <a:spcPct val="0"/>
              </a:spcBef>
              <a:buClrTx/>
              <a:buSzTx/>
              <a:buFontTx/>
              <a:buNone/>
            </a:pPr>
            <a:r>
              <a:rPr lang="en-US" altLang="en-US" sz="1800"/>
              <a:t>Hutter MM, Kellogg KC, Ferguson CM, Abbott WM, Warshaw AL. Ann Surg 2006</a:t>
            </a:r>
          </a:p>
          <a:p>
            <a:pPr eaLnBrk="1" hangingPunct="1">
              <a:spcBef>
                <a:spcPct val="0"/>
              </a:spcBef>
              <a:buClrTx/>
              <a:buSzTx/>
              <a:buFontTx/>
              <a:buNone/>
            </a:pPr>
            <a:endParaRPr lang="en-US" altLang="en-US" sz="1800"/>
          </a:p>
        </p:txBody>
      </p:sp>
    </p:spTree>
    <p:extLst>
      <p:ext uri="{BB962C8B-B14F-4D97-AF65-F5344CB8AC3E}">
        <p14:creationId xmlns:p14="http://schemas.microsoft.com/office/powerpoint/2010/main" val="1272033357"/>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rrowheads="1"/>
          </p:cNvSpPr>
          <p:nvPr>
            <p:ph type="title"/>
          </p:nvPr>
        </p:nvSpPr>
        <p:spPr>
          <a:xfrm>
            <a:off x="1825625" y="304801"/>
            <a:ext cx="8540750" cy="608013"/>
          </a:xfrm>
        </p:spPr>
        <p:txBody>
          <a:bodyPr>
            <a:normAutofit fontScale="90000"/>
          </a:bodyPr>
          <a:lstStyle/>
          <a:p>
            <a:pPr>
              <a:defRPr/>
            </a:pPr>
            <a:r>
              <a:rPr lang="en-US" smtClean="0">
                <a:solidFill>
                  <a:schemeClr val="accent1">
                    <a:lumMod val="75000"/>
                  </a:schemeClr>
                </a:solidFill>
                <a:ea typeface="ＭＳ Ｐゴシック" charset="-128"/>
                <a:cs typeface="ＭＳ Ｐゴシック" charset="-128"/>
              </a:rPr>
              <a:t>Risk Factors for Burnout/Distress</a:t>
            </a:r>
          </a:p>
        </p:txBody>
      </p:sp>
      <p:sp>
        <p:nvSpPr>
          <p:cNvPr id="33795" name="Rectangle 3"/>
          <p:cNvSpPr>
            <a:spLocks noGrp="1" noRot="1" noChangeArrowheads="1"/>
          </p:cNvSpPr>
          <p:nvPr>
            <p:ph idx="1"/>
          </p:nvPr>
        </p:nvSpPr>
        <p:spPr>
          <a:xfrm>
            <a:off x="1905000" y="1828800"/>
            <a:ext cx="8229600" cy="4114800"/>
          </a:xfrm>
          <a:ln>
            <a:miter lim="800000"/>
            <a:headEnd/>
            <a:tailEnd/>
          </a:ln>
          <a:extLst/>
        </p:spPr>
        <p:txBody>
          <a:bodyPr>
            <a:normAutofit/>
          </a:bodyPr>
          <a:lstStyle/>
          <a:p>
            <a:pPr eaLnBrk="1" hangingPunct="1">
              <a:buFont typeface="Wingdings 2" pitchFamily="18" charset="2"/>
              <a:buChar char=""/>
              <a:defRPr/>
            </a:pPr>
            <a:r>
              <a:rPr lang="en-US">
                <a:ea typeface="ＭＳ Ｐゴシック" charset="-128"/>
                <a:cs typeface="ＭＳ Ｐゴシック" charset="-128"/>
              </a:rPr>
              <a:t>Sleep deprivation</a:t>
            </a:r>
          </a:p>
          <a:p>
            <a:pPr eaLnBrk="1" hangingPunct="1">
              <a:buFont typeface="Wingdings 2" pitchFamily="18" charset="2"/>
              <a:buChar char=""/>
              <a:defRPr/>
            </a:pPr>
            <a:r>
              <a:rPr lang="en-US">
                <a:ea typeface="ＭＳ Ｐゴシック" charset="-128"/>
                <a:cs typeface="ＭＳ Ｐゴシック" charset="-128"/>
              </a:rPr>
              <a:t>High level work/life conflict (feels torn between)</a:t>
            </a:r>
          </a:p>
          <a:p>
            <a:pPr eaLnBrk="1" hangingPunct="1">
              <a:buFont typeface="Wingdings 2" pitchFamily="18" charset="2"/>
              <a:buChar char=""/>
              <a:defRPr/>
            </a:pPr>
            <a:r>
              <a:rPr lang="en-US">
                <a:ea typeface="ＭＳ Ｐゴシック" charset="-128"/>
                <a:cs typeface="ＭＳ Ｐゴシック" charset="-128"/>
              </a:rPr>
              <a:t>Interrupts work with personal concerns</a:t>
            </a:r>
          </a:p>
          <a:p>
            <a:pPr eaLnBrk="1" hangingPunct="1">
              <a:buFont typeface="Wingdings 2" pitchFamily="18" charset="2"/>
              <a:buChar char=""/>
              <a:defRPr/>
            </a:pPr>
            <a:r>
              <a:rPr lang="en-US">
                <a:ea typeface="ＭＳ Ｐゴシック" charset="-128"/>
                <a:cs typeface="ＭＳ Ｐゴシック" charset="-128"/>
              </a:rPr>
              <a:t>High level anger, loneliness, or anxiety</a:t>
            </a:r>
          </a:p>
          <a:p>
            <a:pPr eaLnBrk="1" hangingPunct="1">
              <a:buFont typeface="Wingdings 2" pitchFamily="18" charset="2"/>
              <a:buChar char=""/>
              <a:defRPr/>
            </a:pPr>
            <a:r>
              <a:rPr lang="en-US">
                <a:ea typeface="ＭＳ Ｐゴシック" charset="-128"/>
                <a:cs typeface="ＭＳ Ｐゴシック" charset="-128"/>
              </a:rPr>
              <a:t>Stressed by work relationships</a:t>
            </a:r>
          </a:p>
          <a:p>
            <a:pPr eaLnBrk="1" hangingPunct="1">
              <a:buFont typeface="Wingdings 2" pitchFamily="18" charset="2"/>
              <a:buChar char=""/>
              <a:defRPr/>
            </a:pPr>
            <a:r>
              <a:rPr lang="en-US">
                <a:ea typeface="ＭＳ Ｐゴシック" charset="-128"/>
                <a:cs typeface="ＭＳ Ｐゴシック" charset="-128"/>
              </a:rPr>
              <a:t>Anxious about own competency</a:t>
            </a:r>
          </a:p>
          <a:p>
            <a:pPr eaLnBrk="1" hangingPunct="1">
              <a:buFont typeface="Wingdings 2" pitchFamily="18" charset="2"/>
              <a:buChar char=""/>
              <a:defRPr/>
            </a:pPr>
            <a:r>
              <a:rPr lang="en-US">
                <a:ea typeface="ＭＳ Ｐゴシック" charset="-128"/>
                <a:cs typeface="ＭＳ Ｐゴシック" charset="-128"/>
              </a:rPr>
              <a:t>Has problems “unplugging” after work</a:t>
            </a:r>
          </a:p>
          <a:p>
            <a:pPr eaLnBrk="1" hangingPunct="1">
              <a:buFont typeface="Wingdings 2" pitchFamily="18" charset="2"/>
              <a:buChar char=""/>
              <a:defRPr/>
            </a:pPr>
            <a:r>
              <a:rPr lang="en-US">
                <a:ea typeface="ＭＳ Ｐゴシック" charset="-128"/>
                <a:cs typeface="ＭＳ Ｐゴシック" charset="-128"/>
              </a:rPr>
              <a:t>Uses alcohol regularly</a:t>
            </a:r>
          </a:p>
          <a:p>
            <a:pPr eaLnBrk="1" hangingPunct="1">
              <a:buFont typeface="Wingdings 2" pitchFamily="18" charset="2"/>
              <a:buChar char=""/>
              <a:defRPr/>
            </a:pPr>
            <a:endParaRPr lang="en-US">
              <a:ea typeface="ＭＳ Ｐゴシック" charset="-128"/>
              <a:cs typeface="ＭＳ Ｐゴシック" charset="-128"/>
            </a:endParaRPr>
          </a:p>
          <a:p>
            <a:pPr lvl="8">
              <a:buFontTx/>
              <a:buNone/>
              <a:defRPr/>
            </a:pPr>
            <a:endParaRPr lang="en-US" sz="2000"/>
          </a:p>
          <a:p>
            <a:pPr eaLnBrk="1" hangingPunct="1">
              <a:buFont typeface="Arial" charset="0"/>
              <a:buNone/>
              <a:defRPr/>
            </a:pPr>
            <a:endParaRPr lang="en-US" sz="3600">
              <a:ea typeface="ＭＳ Ｐゴシック" charset="-128"/>
              <a:cs typeface="ＭＳ Ｐゴシック" charset="-128"/>
            </a:endParaRPr>
          </a:p>
        </p:txBody>
      </p:sp>
      <p:sp>
        <p:nvSpPr>
          <p:cNvPr id="36868" name="TextBox 5"/>
          <p:cNvSpPr txBox="1">
            <a:spLocks noChangeArrowheads="1"/>
          </p:cNvSpPr>
          <p:nvPr/>
        </p:nvSpPr>
        <p:spPr bwMode="auto">
          <a:xfrm>
            <a:off x="1905000" y="6324600"/>
            <a:ext cx="8305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charset="2"/>
              <a:buChar char=""/>
              <a:defRPr sz="2700">
                <a:solidFill>
                  <a:schemeClr val="tx1"/>
                </a:solidFill>
                <a:latin typeface="Georgia" charset="0"/>
                <a:ea typeface="MS PGothic" charset="-128"/>
              </a:defRPr>
            </a:lvl1pPr>
            <a:lvl2pPr marL="742950" indent="-285750" eaLnBrk="0" hangingPunct="0">
              <a:spcBef>
                <a:spcPct val="20000"/>
              </a:spcBef>
              <a:buClr>
                <a:schemeClr val="accent2"/>
              </a:buClr>
              <a:buSzPct val="70000"/>
              <a:buFont typeface="Wingdings" charset="2"/>
              <a:buChar char=""/>
              <a:defRPr sz="2200">
                <a:solidFill>
                  <a:schemeClr val="tx2"/>
                </a:solidFill>
                <a:latin typeface="Georgia" charset="0"/>
                <a:ea typeface="MS PGothic" charset="-128"/>
              </a:defRPr>
            </a:lvl2pPr>
            <a:lvl3pPr marL="1143000" indent="-228600" eaLnBrk="0" hangingPunct="0">
              <a:spcBef>
                <a:spcPct val="20000"/>
              </a:spcBef>
              <a:buClr>
                <a:srgbClr val="8CADAE"/>
              </a:buClr>
              <a:buSzPct val="75000"/>
              <a:buFont typeface="Wingdings 2" charset="2"/>
              <a:buChar char=""/>
              <a:defRPr sz="2000">
                <a:solidFill>
                  <a:schemeClr val="tx1"/>
                </a:solidFill>
                <a:latin typeface="Georgia" charset="0"/>
                <a:ea typeface="MS PGothic" charset="-128"/>
              </a:defRPr>
            </a:lvl3pPr>
            <a:lvl4pPr marL="1600200" indent="-228600" eaLnBrk="0" hangingPunct="0">
              <a:spcBef>
                <a:spcPct val="20000"/>
              </a:spcBef>
              <a:buClr>
                <a:srgbClr val="8C7B70"/>
              </a:buClr>
              <a:buSzPct val="70000"/>
              <a:buFont typeface="Wingdings" charset="2"/>
              <a:buChar char=""/>
              <a:defRPr sz="2000">
                <a:solidFill>
                  <a:schemeClr val="tx2"/>
                </a:solidFill>
                <a:latin typeface="Georgia" charset="0"/>
                <a:ea typeface="MS PGothic" charset="-128"/>
              </a:defRPr>
            </a:lvl4pPr>
            <a:lvl5pPr marL="2057400" indent="-228600" eaLnBrk="0" hangingPunct="0">
              <a:spcBef>
                <a:spcPct val="20000"/>
              </a:spcBef>
              <a:buClr>
                <a:srgbClr val="8FB08C"/>
              </a:buClr>
              <a:buChar char="•"/>
              <a:defRPr>
                <a:solidFill>
                  <a:schemeClr val="tx1"/>
                </a:solidFill>
                <a:latin typeface="Georgia" charset="0"/>
                <a:ea typeface="MS PGothic" charset="-128"/>
              </a:defRPr>
            </a:lvl5pPr>
            <a:lvl6pPr marL="25146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6pPr>
            <a:lvl7pPr marL="29718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7pPr>
            <a:lvl8pPr marL="34290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8pPr>
            <a:lvl9pPr marL="38862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9pPr>
          </a:lstStyle>
          <a:p>
            <a:pPr eaLnBrk="1" hangingPunct="1">
              <a:spcBef>
                <a:spcPct val="0"/>
              </a:spcBef>
              <a:buClrTx/>
              <a:buSzTx/>
              <a:buFontTx/>
              <a:buNone/>
            </a:pPr>
            <a:r>
              <a:rPr lang="en-US" altLang="en-US" sz="1800"/>
              <a:t>Sargent MC, Sotile W, Rubash H, Barrack RL. J Bone Joint Surg Am 2009</a:t>
            </a:r>
          </a:p>
        </p:txBody>
      </p:sp>
    </p:spTree>
    <p:custDataLst>
      <p:tags r:id="rId1"/>
    </p:custDataLst>
    <p:extLst>
      <p:ext uri="{BB962C8B-B14F-4D97-AF65-F5344CB8AC3E}">
        <p14:creationId xmlns:p14="http://schemas.microsoft.com/office/powerpoint/2010/main" val="1084517051"/>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dissolve">
                                      <p:cBhvr>
                                        <p:cTn id="7" dur="500"/>
                                        <p:tgtEl>
                                          <p:spTgt spid="33795">
                                            <p:txEl>
                                              <p:pRg st="0" end="0"/>
                                            </p:txEl>
                                          </p:spTgt>
                                        </p:tgtEl>
                                      </p:cBhvr>
                                    </p:animEffect>
                                  </p:childTnLst>
                                  <p:subTnLst>
                                    <p:animClr clrSpc="rgb" dir="cw">
                                      <p:cBhvr override="childStyle">
                                        <p:cTn dur="1" fill="hold" display="0" masterRel="nextClick" afterEffect="1"/>
                                        <p:tgtEl>
                                          <p:spTgt spid="33795">
                                            <p:txEl>
                                              <p:pRg st="0" end="0"/>
                                            </p:txEl>
                                          </p:spTgt>
                                        </p:tgtEl>
                                        <p:attrNameLst>
                                          <p:attrName>ppt_c</p:attrName>
                                        </p:attrNameLst>
                                      </p:cBhvr>
                                      <p:to>
                                        <a:schemeClr val="bg1"/>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dissolve">
                                      <p:cBhvr>
                                        <p:cTn id="12" dur="500"/>
                                        <p:tgtEl>
                                          <p:spTgt spid="33795">
                                            <p:txEl>
                                              <p:pRg st="1" end="1"/>
                                            </p:txEl>
                                          </p:spTgt>
                                        </p:tgtEl>
                                      </p:cBhvr>
                                    </p:animEffect>
                                  </p:childTnLst>
                                  <p:subTnLst>
                                    <p:animClr clrSpc="rgb" dir="cw">
                                      <p:cBhvr override="childStyle">
                                        <p:cTn dur="1" fill="hold" display="0" masterRel="nextClick" afterEffect="1"/>
                                        <p:tgtEl>
                                          <p:spTgt spid="33795">
                                            <p:txEl>
                                              <p:pRg st="1" end="1"/>
                                            </p:txEl>
                                          </p:spTgt>
                                        </p:tgtEl>
                                        <p:attrNameLst>
                                          <p:attrName>ppt_c</p:attrName>
                                        </p:attrNameLst>
                                      </p:cBhvr>
                                      <p:to>
                                        <a:schemeClr val="bg1"/>
                                      </p:to>
                                    </p:animClr>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dissolve">
                                      <p:cBhvr>
                                        <p:cTn id="17" dur="500"/>
                                        <p:tgtEl>
                                          <p:spTgt spid="33795">
                                            <p:txEl>
                                              <p:pRg st="2" end="2"/>
                                            </p:txEl>
                                          </p:spTgt>
                                        </p:tgtEl>
                                      </p:cBhvr>
                                    </p:animEffect>
                                  </p:childTnLst>
                                  <p:subTnLst>
                                    <p:animClr clrSpc="rgb" dir="cw">
                                      <p:cBhvr override="childStyle">
                                        <p:cTn dur="1" fill="hold" display="0" masterRel="nextClick" afterEffect="1"/>
                                        <p:tgtEl>
                                          <p:spTgt spid="33795">
                                            <p:txEl>
                                              <p:pRg st="2" end="2"/>
                                            </p:txEl>
                                          </p:spTgt>
                                        </p:tgtEl>
                                        <p:attrNameLst>
                                          <p:attrName>ppt_c</p:attrName>
                                        </p:attrNameLst>
                                      </p:cBhvr>
                                      <p:to>
                                        <a:schemeClr val="bg1"/>
                                      </p:to>
                                    </p:animClr>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795">
                                            <p:txEl>
                                              <p:pRg st="3" end="3"/>
                                            </p:txEl>
                                          </p:spTgt>
                                        </p:tgtEl>
                                        <p:attrNameLst>
                                          <p:attrName>style.visibility</p:attrName>
                                        </p:attrNameLst>
                                      </p:cBhvr>
                                      <p:to>
                                        <p:strVal val="visible"/>
                                      </p:to>
                                    </p:set>
                                    <p:animEffect transition="in" filter="dissolve">
                                      <p:cBhvr>
                                        <p:cTn id="22" dur="500"/>
                                        <p:tgtEl>
                                          <p:spTgt spid="33795">
                                            <p:txEl>
                                              <p:pRg st="3" end="3"/>
                                            </p:txEl>
                                          </p:spTgt>
                                        </p:tgtEl>
                                      </p:cBhvr>
                                    </p:animEffect>
                                  </p:childTnLst>
                                  <p:subTnLst>
                                    <p:animClr clrSpc="rgb" dir="cw">
                                      <p:cBhvr override="childStyle">
                                        <p:cTn dur="1" fill="hold" display="0" masterRel="nextClick" afterEffect="1"/>
                                        <p:tgtEl>
                                          <p:spTgt spid="33795">
                                            <p:txEl>
                                              <p:pRg st="3" end="3"/>
                                            </p:txEl>
                                          </p:spTgt>
                                        </p:tgtEl>
                                        <p:attrNameLst>
                                          <p:attrName>ppt_c</p:attrName>
                                        </p:attrNameLst>
                                      </p:cBhvr>
                                      <p:to>
                                        <a:schemeClr val="bg1"/>
                                      </p:to>
                                    </p:animClr>
                                  </p:sub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795">
                                            <p:txEl>
                                              <p:pRg st="4" end="4"/>
                                            </p:txEl>
                                          </p:spTgt>
                                        </p:tgtEl>
                                        <p:attrNameLst>
                                          <p:attrName>style.visibility</p:attrName>
                                        </p:attrNameLst>
                                      </p:cBhvr>
                                      <p:to>
                                        <p:strVal val="visible"/>
                                      </p:to>
                                    </p:set>
                                    <p:animEffect transition="in" filter="dissolve">
                                      <p:cBhvr>
                                        <p:cTn id="27" dur="500"/>
                                        <p:tgtEl>
                                          <p:spTgt spid="33795">
                                            <p:txEl>
                                              <p:pRg st="4" end="4"/>
                                            </p:txEl>
                                          </p:spTgt>
                                        </p:tgtEl>
                                      </p:cBhvr>
                                    </p:animEffect>
                                  </p:childTnLst>
                                  <p:subTnLst>
                                    <p:animClr clrSpc="rgb" dir="cw">
                                      <p:cBhvr override="childStyle">
                                        <p:cTn dur="1" fill="hold" display="0" masterRel="nextClick" afterEffect="1"/>
                                        <p:tgtEl>
                                          <p:spTgt spid="33795">
                                            <p:txEl>
                                              <p:pRg st="4" end="4"/>
                                            </p:txEl>
                                          </p:spTgt>
                                        </p:tgtEl>
                                        <p:attrNameLst>
                                          <p:attrName>ppt_c</p:attrName>
                                        </p:attrNameLst>
                                      </p:cBhvr>
                                      <p:to>
                                        <a:schemeClr val="bg1"/>
                                      </p:to>
                                    </p:animClr>
                                  </p:sub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795">
                                            <p:txEl>
                                              <p:pRg st="5" end="5"/>
                                            </p:txEl>
                                          </p:spTgt>
                                        </p:tgtEl>
                                        <p:attrNameLst>
                                          <p:attrName>style.visibility</p:attrName>
                                        </p:attrNameLst>
                                      </p:cBhvr>
                                      <p:to>
                                        <p:strVal val="visible"/>
                                      </p:to>
                                    </p:set>
                                    <p:animEffect transition="in" filter="dissolve">
                                      <p:cBhvr>
                                        <p:cTn id="32" dur="500"/>
                                        <p:tgtEl>
                                          <p:spTgt spid="33795">
                                            <p:txEl>
                                              <p:pRg st="5" end="5"/>
                                            </p:txEl>
                                          </p:spTgt>
                                        </p:tgtEl>
                                      </p:cBhvr>
                                    </p:animEffect>
                                  </p:childTnLst>
                                  <p:subTnLst>
                                    <p:animClr clrSpc="rgb" dir="cw">
                                      <p:cBhvr override="childStyle">
                                        <p:cTn dur="1" fill="hold" display="0" masterRel="nextClick" afterEffect="1"/>
                                        <p:tgtEl>
                                          <p:spTgt spid="33795">
                                            <p:txEl>
                                              <p:pRg st="5" end="5"/>
                                            </p:txEl>
                                          </p:spTgt>
                                        </p:tgtEl>
                                        <p:attrNameLst>
                                          <p:attrName>ppt_c</p:attrName>
                                        </p:attrNameLst>
                                      </p:cBhvr>
                                      <p:to>
                                        <a:schemeClr val="bg1"/>
                                      </p:to>
                                    </p:animClr>
                                  </p:sub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795">
                                            <p:txEl>
                                              <p:pRg st="6" end="6"/>
                                            </p:txEl>
                                          </p:spTgt>
                                        </p:tgtEl>
                                        <p:attrNameLst>
                                          <p:attrName>style.visibility</p:attrName>
                                        </p:attrNameLst>
                                      </p:cBhvr>
                                      <p:to>
                                        <p:strVal val="visible"/>
                                      </p:to>
                                    </p:set>
                                    <p:animEffect transition="in" filter="dissolve">
                                      <p:cBhvr>
                                        <p:cTn id="37" dur="500"/>
                                        <p:tgtEl>
                                          <p:spTgt spid="33795">
                                            <p:txEl>
                                              <p:pRg st="6" end="6"/>
                                            </p:txEl>
                                          </p:spTgt>
                                        </p:tgtEl>
                                      </p:cBhvr>
                                    </p:animEffect>
                                  </p:childTnLst>
                                  <p:subTnLst>
                                    <p:animClr clrSpc="rgb" dir="cw">
                                      <p:cBhvr override="childStyle">
                                        <p:cTn dur="1" fill="hold" display="0" masterRel="nextClick" afterEffect="1"/>
                                        <p:tgtEl>
                                          <p:spTgt spid="33795">
                                            <p:txEl>
                                              <p:pRg st="6" end="6"/>
                                            </p:txEl>
                                          </p:spTgt>
                                        </p:tgtEl>
                                        <p:attrNameLst>
                                          <p:attrName>ppt_c</p:attrName>
                                        </p:attrNameLst>
                                      </p:cBhvr>
                                      <p:to>
                                        <a:schemeClr val="bg1"/>
                                      </p:to>
                                    </p:animClr>
                                  </p:sub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3795">
                                            <p:txEl>
                                              <p:pRg st="7" end="7"/>
                                            </p:txEl>
                                          </p:spTgt>
                                        </p:tgtEl>
                                        <p:attrNameLst>
                                          <p:attrName>style.visibility</p:attrName>
                                        </p:attrNameLst>
                                      </p:cBhvr>
                                      <p:to>
                                        <p:strVal val="visible"/>
                                      </p:to>
                                    </p:set>
                                    <p:animEffect transition="in" filter="dissolve">
                                      <p:cBhvr>
                                        <p:cTn id="42" dur="500"/>
                                        <p:tgtEl>
                                          <p:spTgt spid="33795">
                                            <p:txEl>
                                              <p:pRg st="7" end="7"/>
                                            </p:txEl>
                                          </p:spTgt>
                                        </p:tgtEl>
                                      </p:cBhvr>
                                    </p:animEffect>
                                  </p:childTnLst>
                                  <p:subTnLst>
                                    <p:animClr clrSpc="rgb" dir="cw">
                                      <p:cBhvr override="childStyle">
                                        <p:cTn dur="1" fill="hold" display="0" masterRel="nextClick" afterEffect="1"/>
                                        <p:tgtEl>
                                          <p:spTgt spid="33795">
                                            <p:txEl>
                                              <p:pRg st="7" end="7"/>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rrowheads="1"/>
          </p:cNvSpPr>
          <p:nvPr>
            <p:ph type="title"/>
          </p:nvPr>
        </p:nvSpPr>
        <p:spPr>
          <a:xfrm>
            <a:off x="1825625" y="304800"/>
            <a:ext cx="8540750" cy="685800"/>
          </a:xfrm>
        </p:spPr>
        <p:txBody>
          <a:bodyPr>
            <a:normAutofit/>
          </a:bodyPr>
          <a:lstStyle/>
          <a:p>
            <a:pPr defTabSz="912813">
              <a:defRPr/>
            </a:pPr>
            <a:r>
              <a:rPr lang="en-US" altLang="en-US" sz="3200">
                <a:solidFill>
                  <a:srgbClr val="A9432B"/>
                </a:solidFill>
              </a:rPr>
              <a:t>A Promising Study: Mayo Clinic’s Peer Group</a:t>
            </a:r>
            <a:endParaRPr lang="en-US" altLang="en-US" sz="3200">
              <a:solidFill>
                <a:srgbClr val="A9432B"/>
              </a:solidFill>
              <a:effectLst>
                <a:outerShdw blurRad="38100" dist="38100" dir="2700000" algn="tl">
                  <a:srgbClr val="000000"/>
                </a:outerShdw>
              </a:effectLst>
            </a:endParaRPr>
          </a:p>
        </p:txBody>
      </p:sp>
      <p:sp>
        <p:nvSpPr>
          <p:cNvPr id="33795" name="Rectangle 3"/>
          <p:cNvSpPr>
            <a:spLocks noGrp="1" noRot="1" noChangeArrowheads="1"/>
          </p:cNvSpPr>
          <p:nvPr>
            <p:ph idx="1"/>
          </p:nvPr>
        </p:nvSpPr>
        <p:spPr>
          <a:xfrm>
            <a:off x="1828800" y="1379349"/>
            <a:ext cx="8382000" cy="5062166"/>
          </a:xfrm>
          <a:ln>
            <a:miter lim="800000"/>
            <a:headEnd/>
            <a:tailEnd/>
          </a:ln>
          <a:extLst/>
        </p:spPr>
        <p:txBody>
          <a:bodyPr rtlCol="0">
            <a:normAutofit/>
          </a:bodyPr>
          <a:lstStyle/>
          <a:p>
            <a:pPr lvl="8">
              <a:buFontTx/>
              <a:buNone/>
              <a:defRPr/>
            </a:pPr>
            <a:endParaRPr lang="en-US" smtClean="0"/>
          </a:p>
          <a:p>
            <a:pPr marL="274320" indent="-274320" defTabSz="914363">
              <a:buNone/>
              <a:defRPr/>
            </a:pPr>
            <a:endParaRPr lang="en-US" sz="3600">
              <a:ea typeface="ＭＳ Ｐゴシック" charset="-128"/>
              <a:cs typeface="ＭＳ Ｐゴシック" charset="-128"/>
            </a:endParaRPr>
          </a:p>
        </p:txBody>
      </p:sp>
      <p:sp>
        <p:nvSpPr>
          <p:cNvPr id="39940" name="Content Placeholder 2"/>
          <p:cNvSpPr txBox="1">
            <a:spLocks/>
          </p:cNvSpPr>
          <p:nvPr/>
        </p:nvSpPr>
        <p:spPr bwMode="auto">
          <a:xfrm>
            <a:off x="1825625" y="1859796"/>
            <a:ext cx="2898775"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spcBef>
                <a:spcPct val="20000"/>
              </a:spcBef>
              <a:buClr>
                <a:schemeClr val="accent1"/>
              </a:buClr>
              <a:buSzPct val="85000"/>
              <a:buFont typeface="Wingdings 2" charset="2"/>
              <a:buChar char=""/>
              <a:defRPr sz="2700">
                <a:solidFill>
                  <a:schemeClr val="tx1"/>
                </a:solidFill>
                <a:latin typeface="Georgia" charset="0"/>
                <a:ea typeface="MS PGothic" charset="-128"/>
              </a:defRPr>
            </a:lvl1pPr>
            <a:lvl2pPr marL="742950" indent="-285750" defTabSz="912813" eaLnBrk="0" hangingPunct="0">
              <a:spcBef>
                <a:spcPct val="20000"/>
              </a:spcBef>
              <a:buClr>
                <a:schemeClr val="accent2"/>
              </a:buClr>
              <a:buSzPct val="70000"/>
              <a:buFont typeface="Wingdings" charset="2"/>
              <a:buChar char=""/>
              <a:defRPr sz="2200">
                <a:solidFill>
                  <a:schemeClr val="tx2"/>
                </a:solidFill>
                <a:latin typeface="Georgia" charset="0"/>
                <a:ea typeface="MS PGothic" charset="-128"/>
              </a:defRPr>
            </a:lvl2pPr>
            <a:lvl3pPr marL="1143000" indent="-228600" defTabSz="912813" eaLnBrk="0" hangingPunct="0">
              <a:spcBef>
                <a:spcPct val="20000"/>
              </a:spcBef>
              <a:buClr>
                <a:srgbClr val="8CADAE"/>
              </a:buClr>
              <a:buSzPct val="75000"/>
              <a:buFont typeface="Wingdings 2" charset="2"/>
              <a:buChar char=""/>
              <a:defRPr sz="2000">
                <a:solidFill>
                  <a:schemeClr val="tx1"/>
                </a:solidFill>
                <a:latin typeface="Georgia" charset="0"/>
                <a:ea typeface="MS PGothic" charset="-128"/>
              </a:defRPr>
            </a:lvl3pPr>
            <a:lvl4pPr marL="1600200" indent="-228600" defTabSz="912813" eaLnBrk="0" hangingPunct="0">
              <a:spcBef>
                <a:spcPct val="20000"/>
              </a:spcBef>
              <a:buClr>
                <a:srgbClr val="8C7B70"/>
              </a:buClr>
              <a:buSzPct val="70000"/>
              <a:buFont typeface="Wingdings" charset="2"/>
              <a:buChar char=""/>
              <a:defRPr sz="2000">
                <a:solidFill>
                  <a:schemeClr val="tx2"/>
                </a:solidFill>
                <a:latin typeface="Georgia" charset="0"/>
                <a:ea typeface="MS PGothic" charset="-128"/>
              </a:defRPr>
            </a:lvl4pPr>
            <a:lvl5pPr marL="2057400" indent="-228600" defTabSz="912813" eaLnBrk="0" hangingPunct="0">
              <a:spcBef>
                <a:spcPct val="20000"/>
              </a:spcBef>
              <a:buClr>
                <a:srgbClr val="8FB08C"/>
              </a:buClr>
              <a:buChar char="•"/>
              <a:defRPr>
                <a:solidFill>
                  <a:schemeClr val="tx1"/>
                </a:solidFill>
                <a:latin typeface="Georgia" charset="0"/>
                <a:ea typeface="MS PGothic" charset="-128"/>
              </a:defRPr>
            </a:lvl5pPr>
            <a:lvl6pPr marL="2514600" indent="-228600" defTabSz="912813" eaLnBrk="0" fontAlgn="base" hangingPunct="0">
              <a:spcBef>
                <a:spcPct val="20000"/>
              </a:spcBef>
              <a:spcAft>
                <a:spcPct val="0"/>
              </a:spcAft>
              <a:buClr>
                <a:srgbClr val="8FB08C"/>
              </a:buClr>
              <a:buChar char="•"/>
              <a:defRPr>
                <a:solidFill>
                  <a:schemeClr val="tx1"/>
                </a:solidFill>
                <a:latin typeface="Georgia" charset="0"/>
                <a:ea typeface="MS PGothic" charset="-128"/>
              </a:defRPr>
            </a:lvl6pPr>
            <a:lvl7pPr marL="2971800" indent="-228600" defTabSz="912813" eaLnBrk="0" fontAlgn="base" hangingPunct="0">
              <a:spcBef>
                <a:spcPct val="20000"/>
              </a:spcBef>
              <a:spcAft>
                <a:spcPct val="0"/>
              </a:spcAft>
              <a:buClr>
                <a:srgbClr val="8FB08C"/>
              </a:buClr>
              <a:buChar char="•"/>
              <a:defRPr>
                <a:solidFill>
                  <a:schemeClr val="tx1"/>
                </a:solidFill>
                <a:latin typeface="Georgia" charset="0"/>
                <a:ea typeface="MS PGothic" charset="-128"/>
              </a:defRPr>
            </a:lvl7pPr>
            <a:lvl8pPr marL="3429000" indent="-228600" defTabSz="912813" eaLnBrk="0" fontAlgn="base" hangingPunct="0">
              <a:spcBef>
                <a:spcPct val="20000"/>
              </a:spcBef>
              <a:spcAft>
                <a:spcPct val="0"/>
              </a:spcAft>
              <a:buClr>
                <a:srgbClr val="8FB08C"/>
              </a:buClr>
              <a:buChar char="•"/>
              <a:defRPr>
                <a:solidFill>
                  <a:schemeClr val="tx1"/>
                </a:solidFill>
                <a:latin typeface="Georgia" charset="0"/>
                <a:ea typeface="MS PGothic" charset="-128"/>
              </a:defRPr>
            </a:lvl8pPr>
            <a:lvl9pPr marL="3886200" indent="-228600" defTabSz="912813" eaLnBrk="0" fontAlgn="base" hangingPunct="0">
              <a:spcBef>
                <a:spcPct val="20000"/>
              </a:spcBef>
              <a:spcAft>
                <a:spcPct val="0"/>
              </a:spcAft>
              <a:buClr>
                <a:srgbClr val="8FB08C"/>
              </a:buClr>
              <a:buChar char="•"/>
              <a:defRPr>
                <a:solidFill>
                  <a:schemeClr val="tx1"/>
                </a:solidFill>
                <a:latin typeface="Georgia" charset="0"/>
                <a:ea typeface="MS PGothic" charset="-128"/>
              </a:defRPr>
            </a:lvl9pPr>
          </a:lstStyle>
          <a:p>
            <a:pPr>
              <a:lnSpc>
                <a:spcPct val="80000"/>
              </a:lnSpc>
              <a:buFontTx/>
              <a:buNone/>
            </a:pPr>
            <a:r>
              <a:rPr lang="en-US" altLang="en-US" sz="2300" b="1"/>
              <a:t>Rationale:</a:t>
            </a:r>
          </a:p>
          <a:p>
            <a:pPr>
              <a:lnSpc>
                <a:spcPct val="80000"/>
              </a:lnSpc>
              <a:buFontTx/>
              <a:buNone/>
            </a:pPr>
            <a:endParaRPr lang="en-US" altLang="en-US" sz="2300" b="1"/>
          </a:p>
          <a:p>
            <a:pPr>
              <a:lnSpc>
                <a:spcPct val="80000"/>
              </a:lnSpc>
            </a:pPr>
            <a:r>
              <a:rPr lang="en-US" altLang="en-US" sz="2300"/>
              <a:t>Burnout is common</a:t>
            </a:r>
          </a:p>
          <a:p>
            <a:pPr>
              <a:lnSpc>
                <a:spcPct val="80000"/>
              </a:lnSpc>
            </a:pPr>
            <a:endParaRPr lang="en-US" altLang="en-US" sz="2300"/>
          </a:p>
          <a:p>
            <a:pPr>
              <a:lnSpc>
                <a:spcPct val="80000"/>
              </a:lnSpc>
            </a:pPr>
            <a:r>
              <a:rPr lang="en-US" altLang="en-US" sz="2300"/>
              <a:t>Affects patient care and workforce turnover</a:t>
            </a:r>
          </a:p>
          <a:p>
            <a:pPr>
              <a:lnSpc>
                <a:spcPct val="80000"/>
              </a:lnSpc>
            </a:pPr>
            <a:endParaRPr lang="en-US" altLang="en-US" sz="2300"/>
          </a:p>
          <a:p>
            <a:pPr>
              <a:lnSpc>
                <a:spcPct val="80000"/>
              </a:lnSpc>
            </a:pPr>
            <a:r>
              <a:rPr lang="en-US" altLang="en-US" sz="2300"/>
              <a:t>Therefore, a shared individual and institutional responsibility</a:t>
            </a:r>
          </a:p>
          <a:p>
            <a:pPr>
              <a:lnSpc>
                <a:spcPct val="80000"/>
              </a:lnSpc>
              <a:buFontTx/>
              <a:buNone/>
            </a:pPr>
            <a:endParaRPr lang="en-US" altLang="en-US" sz="2300"/>
          </a:p>
        </p:txBody>
      </p:sp>
      <p:sp>
        <p:nvSpPr>
          <p:cNvPr id="9" name="Content Placeholder 4"/>
          <p:cNvSpPr txBox="1">
            <a:spLocks/>
          </p:cNvSpPr>
          <p:nvPr/>
        </p:nvSpPr>
        <p:spPr>
          <a:xfrm>
            <a:off x="4959458" y="1859796"/>
            <a:ext cx="5403742" cy="4421941"/>
          </a:xfrm>
          <a:prstGeom prst="rect">
            <a:avLst/>
          </a:prstGeom>
        </p:spPr>
        <p:txBody>
          <a:bodyPr>
            <a:normAutofit fontScale="85000" lnSpcReduction="20000"/>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ＭＳ Ｐゴシック" charset="-128"/>
                <a:cs typeface="ＭＳ Ｐゴシック" charset="-128"/>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ＭＳ Ｐゴシック" charset="-128"/>
                <a:cs typeface="+mn-cs"/>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mn-lt"/>
                <a:ea typeface="ＭＳ Ｐゴシック" charset="-128"/>
                <a:cs typeface="+mn-cs"/>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mn-lt"/>
                <a:ea typeface="ＭＳ Ｐゴシック" charset="-128"/>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ＭＳ Ｐゴシック" charset="-128"/>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defTabSz="914363" fontAlgn="auto">
              <a:spcAft>
                <a:spcPts val="0"/>
              </a:spcAft>
              <a:buNone/>
              <a:defRPr/>
            </a:pPr>
            <a:r>
              <a:rPr lang="en-US" sz="2400" b="1"/>
              <a:t>Design and Results:</a:t>
            </a:r>
          </a:p>
          <a:p>
            <a:pPr defTabSz="914363" fontAlgn="auto">
              <a:spcAft>
                <a:spcPts val="0"/>
              </a:spcAft>
              <a:defRPr/>
            </a:pPr>
            <a:r>
              <a:rPr lang="en-US" sz="2400"/>
              <a:t>Randomized, controlled trial (n=74)</a:t>
            </a:r>
          </a:p>
          <a:p>
            <a:pPr defTabSz="914363" fontAlgn="auto">
              <a:spcAft>
                <a:spcPts val="0"/>
              </a:spcAft>
              <a:defRPr/>
            </a:pPr>
            <a:r>
              <a:rPr lang="en-US" sz="2400"/>
              <a:t>Each group received 1 hour paid time off every other week x 9 </a:t>
            </a:r>
            <a:r>
              <a:rPr lang="en-US" sz="2400" err="1"/>
              <a:t>mos</a:t>
            </a:r>
            <a:endParaRPr lang="en-US" sz="2400"/>
          </a:p>
          <a:p>
            <a:pPr lvl="1" defTabSz="914363" fontAlgn="auto">
              <a:spcAft>
                <a:spcPts val="0"/>
              </a:spcAft>
              <a:defRPr/>
            </a:pPr>
            <a:r>
              <a:rPr lang="en-US" sz="2100"/>
              <a:t>Facilitated discussion group focusing on mindfulness, reflection, shared experiences, and small-group learning</a:t>
            </a:r>
          </a:p>
          <a:p>
            <a:pPr lvl="1" defTabSz="914363" fontAlgn="auto">
              <a:spcAft>
                <a:spcPts val="0"/>
              </a:spcAft>
              <a:defRPr/>
            </a:pPr>
            <a:r>
              <a:rPr lang="en-US" sz="2100"/>
              <a:t>Vs.  just time off</a:t>
            </a:r>
          </a:p>
          <a:p>
            <a:pPr defTabSz="914363" fontAlgn="auto">
              <a:spcAft>
                <a:spcPts val="0"/>
              </a:spcAft>
              <a:defRPr/>
            </a:pPr>
            <a:r>
              <a:rPr lang="en-US" sz="2400"/>
              <a:t>Active peer support group superior by 3 months and sustained over 1 year</a:t>
            </a:r>
          </a:p>
          <a:p>
            <a:pPr lvl="1" defTabSz="914363" fontAlgn="auto">
              <a:spcAft>
                <a:spcPts val="0"/>
              </a:spcAft>
              <a:defRPr/>
            </a:pPr>
            <a:r>
              <a:rPr lang="en-US" sz="2100"/>
              <a:t>Less emotional exhaustion </a:t>
            </a:r>
          </a:p>
          <a:p>
            <a:pPr lvl="1" defTabSz="914363" fontAlgn="auto">
              <a:spcAft>
                <a:spcPts val="0"/>
              </a:spcAft>
              <a:defRPr/>
            </a:pPr>
            <a:r>
              <a:rPr lang="en-US" sz="2100"/>
              <a:t>Less exhaustion</a:t>
            </a:r>
          </a:p>
          <a:p>
            <a:pPr lvl="1" defTabSz="914363" fontAlgn="auto">
              <a:spcAft>
                <a:spcPts val="0"/>
              </a:spcAft>
              <a:defRPr/>
            </a:pPr>
            <a:r>
              <a:rPr lang="en-US" sz="2100"/>
              <a:t>Less burnout</a:t>
            </a:r>
          </a:p>
          <a:p>
            <a:pPr lvl="1" defTabSz="914363" fontAlgn="auto">
              <a:spcAft>
                <a:spcPts val="0"/>
              </a:spcAft>
              <a:defRPr/>
            </a:pPr>
            <a:r>
              <a:rPr lang="en-US" sz="2100"/>
              <a:t>More meaning, empowerment and engagement in work</a:t>
            </a:r>
          </a:p>
        </p:txBody>
      </p:sp>
      <p:sp>
        <p:nvSpPr>
          <p:cNvPr id="10" name="TextBox 9"/>
          <p:cNvSpPr txBox="1"/>
          <p:nvPr/>
        </p:nvSpPr>
        <p:spPr>
          <a:xfrm>
            <a:off x="1752600" y="6107114"/>
            <a:ext cx="4876800" cy="369887"/>
          </a:xfrm>
          <a:prstGeom prst="rect">
            <a:avLst/>
          </a:prstGeom>
          <a:noFill/>
        </p:spPr>
        <p:txBody>
          <a:bodyPr>
            <a:spAutoFit/>
          </a:bodyPr>
          <a:lstStyle/>
          <a:p>
            <a:pPr>
              <a:defRPr/>
            </a:pPr>
            <a:r>
              <a:rPr lang="en-US">
                <a:solidFill>
                  <a:schemeClr val="accent1">
                    <a:lumMod val="75000"/>
                  </a:schemeClr>
                </a:solidFill>
              </a:rPr>
              <a:t>West et al, JAMA Intern Med 2014</a:t>
            </a:r>
          </a:p>
        </p:txBody>
      </p:sp>
    </p:spTree>
    <p:custDataLst>
      <p:tags r:id="rId1"/>
    </p:custDataLst>
    <p:extLst>
      <p:ext uri="{BB962C8B-B14F-4D97-AF65-F5344CB8AC3E}">
        <p14:creationId xmlns:p14="http://schemas.microsoft.com/office/powerpoint/2010/main" val="1104623022"/>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rrowheads="1"/>
          </p:cNvSpPr>
          <p:nvPr>
            <p:ph type="title"/>
          </p:nvPr>
        </p:nvSpPr>
        <p:spPr>
          <a:xfrm>
            <a:off x="1825625" y="304801"/>
            <a:ext cx="8540750" cy="608013"/>
          </a:xfrm>
        </p:spPr>
        <p:txBody>
          <a:bodyPr>
            <a:normAutofit fontScale="90000"/>
          </a:bodyPr>
          <a:lstStyle/>
          <a:p>
            <a:pPr>
              <a:defRPr/>
            </a:pPr>
            <a:r>
              <a:rPr lang="en-US" smtClean="0">
                <a:solidFill>
                  <a:schemeClr val="accent3">
                    <a:lumMod val="75000"/>
                  </a:schemeClr>
                </a:solidFill>
                <a:ea typeface="ＭＳ Ｐゴシック" charset="-128"/>
                <a:cs typeface="ＭＳ Ｐゴシック" charset="-128"/>
              </a:rPr>
              <a:t>Protective Factors for </a:t>
            </a:r>
            <a:r>
              <a:rPr lang="en-US" err="1" smtClean="0">
                <a:solidFill>
                  <a:schemeClr val="accent3">
                    <a:lumMod val="75000"/>
                  </a:schemeClr>
                </a:solidFill>
                <a:ea typeface="ＭＳ Ｐゴシック" charset="-128"/>
                <a:cs typeface="ＭＳ Ｐゴシック" charset="-128"/>
              </a:rPr>
              <a:t>Orthopaedic</a:t>
            </a:r>
            <a:r>
              <a:rPr lang="en-US" smtClean="0">
                <a:solidFill>
                  <a:schemeClr val="accent3">
                    <a:lumMod val="75000"/>
                  </a:schemeClr>
                </a:solidFill>
                <a:ea typeface="ＭＳ Ｐゴシック" charset="-128"/>
                <a:cs typeface="ＭＳ Ｐゴシック" charset="-128"/>
              </a:rPr>
              <a:t> Residents</a:t>
            </a:r>
          </a:p>
        </p:txBody>
      </p:sp>
      <p:sp>
        <p:nvSpPr>
          <p:cNvPr id="33795" name="Rectangle 3"/>
          <p:cNvSpPr>
            <a:spLocks noGrp="1" noRot="1" noChangeArrowheads="1"/>
          </p:cNvSpPr>
          <p:nvPr>
            <p:ph idx="1"/>
          </p:nvPr>
        </p:nvSpPr>
        <p:spPr>
          <a:xfrm>
            <a:off x="1905000" y="1828800"/>
            <a:ext cx="8229600" cy="4343400"/>
          </a:xfrm>
          <a:ln>
            <a:miter lim="800000"/>
            <a:headEnd/>
            <a:tailEnd/>
          </a:ln>
          <a:extLst/>
        </p:spPr>
        <p:txBody>
          <a:bodyPr>
            <a:normAutofit/>
          </a:bodyPr>
          <a:lstStyle/>
          <a:p>
            <a:pPr eaLnBrk="1" hangingPunct="1">
              <a:buFont typeface="Wingdings 2" pitchFamily="18" charset="2"/>
              <a:buChar char=""/>
              <a:defRPr/>
            </a:pPr>
            <a:r>
              <a:rPr lang="en-US">
                <a:ea typeface="ＭＳ Ｐゴシック" charset="-128"/>
                <a:cs typeface="ＭＳ Ｐゴシック" charset="-128"/>
              </a:rPr>
              <a:t>Leaves personal concerns out of workplace</a:t>
            </a:r>
          </a:p>
          <a:p>
            <a:pPr eaLnBrk="1" hangingPunct="1">
              <a:buFont typeface="Wingdings 2" pitchFamily="18" charset="2"/>
              <a:buChar char=""/>
              <a:defRPr/>
            </a:pPr>
            <a:r>
              <a:rPr lang="en-US">
                <a:ea typeface="ＭＳ Ｐゴシック" charset="-128"/>
                <a:cs typeface="ＭＳ Ｐゴシック" charset="-128"/>
              </a:rPr>
              <a:t>Support from other medical families</a:t>
            </a:r>
          </a:p>
          <a:p>
            <a:pPr eaLnBrk="1" hangingPunct="1">
              <a:buFont typeface="Wingdings 2" pitchFamily="18" charset="2"/>
              <a:buChar char=""/>
              <a:defRPr/>
            </a:pPr>
            <a:r>
              <a:rPr lang="en-US">
                <a:ea typeface="ＭＳ Ｐゴシック" charset="-128"/>
                <a:cs typeface="ＭＳ Ｐゴシック" charset="-128"/>
              </a:rPr>
              <a:t>Has an in-program mentor</a:t>
            </a:r>
          </a:p>
          <a:p>
            <a:pPr eaLnBrk="1" hangingPunct="1">
              <a:buFont typeface="Wingdings 2" pitchFamily="18" charset="2"/>
              <a:buChar char=""/>
              <a:defRPr/>
            </a:pPr>
            <a:r>
              <a:rPr lang="en-US">
                <a:ea typeface="ＭＳ Ｐゴシック" charset="-128"/>
                <a:cs typeface="ＭＳ Ｐゴシック" charset="-128"/>
              </a:rPr>
              <a:t>Speaks frequently with mentor</a:t>
            </a:r>
          </a:p>
          <a:p>
            <a:pPr eaLnBrk="1" hangingPunct="1">
              <a:buFont typeface="Wingdings 2" pitchFamily="18" charset="2"/>
              <a:buChar char=""/>
              <a:defRPr/>
            </a:pPr>
            <a:r>
              <a:rPr lang="en-US">
                <a:ea typeface="ＭＳ Ｐゴシック" charset="-128"/>
                <a:cs typeface="ＭＳ Ｐゴシック" charset="-128"/>
              </a:rPr>
              <a:t>Draws on religion or faith</a:t>
            </a:r>
          </a:p>
          <a:p>
            <a:pPr eaLnBrk="1" hangingPunct="1">
              <a:buFont typeface="Wingdings 2" pitchFamily="18" charset="2"/>
              <a:buChar char=""/>
              <a:defRPr/>
            </a:pPr>
            <a:r>
              <a:rPr lang="en-US">
                <a:ea typeface="ＭＳ Ｐゴシック" charset="-128"/>
                <a:cs typeface="ＭＳ Ｐゴシック" charset="-128"/>
              </a:rPr>
              <a:t>Makes time for exercise/hobbies/vacation</a:t>
            </a:r>
          </a:p>
          <a:p>
            <a:pPr eaLnBrk="1" hangingPunct="1">
              <a:buFont typeface="Wingdings 2" pitchFamily="18" charset="2"/>
              <a:buChar char=""/>
              <a:defRPr/>
            </a:pPr>
            <a:r>
              <a:rPr lang="en-US">
                <a:ea typeface="ＭＳ Ｐゴシック" charset="-128"/>
                <a:cs typeface="ＭＳ Ｐゴシック" charset="-128"/>
              </a:rPr>
              <a:t>Low level alcohol use</a:t>
            </a:r>
          </a:p>
          <a:p>
            <a:pPr eaLnBrk="1" hangingPunct="1">
              <a:buFont typeface="Wingdings 2" pitchFamily="18" charset="2"/>
              <a:buChar char=""/>
              <a:defRPr/>
            </a:pPr>
            <a:r>
              <a:rPr lang="en-US">
                <a:ea typeface="ＭＳ Ｐゴシック" charset="-128"/>
                <a:cs typeface="ＭＳ Ｐゴシック" charset="-128"/>
              </a:rPr>
              <a:t>Makes time regularly to be alone with mate</a:t>
            </a:r>
          </a:p>
          <a:p>
            <a:pPr eaLnBrk="1" hangingPunct="1">
              <a:buFont typeface="Wingdings 2" pitchFamily="18" charset="2"/>
              <a:buChar char=""/>
              <a:defRPr/>
            </a:pPr>
            <a:r>
              <a:rPr lang="en-US">
                <a:ea typeface="ＭＳ Ｐゴシック" charset="-128"/>
                <a:cs typeface="ＭＳ Ｐゴシック" charset="-128"/>
              </a:rPr>
              <a:t>Perceives help from program for mate’s adjustment</a:t>
            </a:r>
          </a:p>
          <a:p>
            <a:pPr lvl="8">
              <a:buFontTx/>
              <a:buNone/>
              <a:defRPr/>
            </a:pPr>
            <a:endParaRPr lang="en-US" sz="2000"/>
          </a:p>
          <a:p>
            <a:pPr eaLnBrk="1" hangingPunct="1">
              <a:buFont typeface="Arial" charset="0"/>
              <a:buNone/>
              <a:defRPr/>
            </a:pPr>
            <a:endParaRPr lang="en-US" sz="3600">
              <a:ea typeface="ＭＳ Ｐゴシック" charset="-128"/>
              <a:cs typeface="ＭＳ Ｐゴシック" charset="-128"/>
            </a:endParaRPr>
          </a:p>
        </p:txBody>
      </p:sp>
      <p:sp>
        <p:nvSpPr>
          <p:cNvPr id="37892" name="TextBox 5"/>
          <p:cNvSpPr txBox="1">
            <a:spLocks noChangeArrowheads="1"/>
          </p:cNvSpPr>
          <p:nvPr/>
        </p:nvSpPr>
        <p:spPr bwMode="auto">
          <a:xfrm>
            <a:off x="1905000" y="6324600"/>
            <a:ext cx="8305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charset="2"/>
              <a:buChar char=""/>
              <a:defRPr sz="2700">
                <a:solidFill>
                  <a:schemeClr val="tx1"/>
                </a:solidFill>
                <a:latin typeface="Georgia" charset="0"/>
                <a:ea typeface="MS PGothic" charset="-128"/>
              </a:defRPr>
            </a:lvl1pPr>
            <a:lvl2pPr marL="742950" indent="-285750" eaLnBrk="0" hangingPunct="0">
              <a:spcBef>
                <a:spcPct val="20000"/>
              </a:spcBef>
              <a:buClr>
                <a:schemeClr val="accent2"/>
              </a:buClr>
              <a:buSzPct val="70000"/>
              <a:buFont typeface="Wingdings" charset="2"/>
              <a:buChar char=""/>
              <a:defRPr sz="2200">
                <a:solidFill>
                  <a:schemeClr val="tx2"/>
                </a:solidFill>
                <a:latin typeface="Georgia" charset="0"/>
                <a:ea typeface="MS PGothic" charset="-128"/>
              </a:defRPr>
            </a:lvl2pPr>
            <a:lvl3pPr marL="1143000" indent="-228600" eaLnBrk="0" hangingPunct="0">
              <a:spcBef>
                <a:spcPct val="20000"/>
              </a:spcBef>
              <a:buClr>
                <a:srgbClr val="8CADAE"/>
              </a:buClr>
              <a:buSzPct val="75000"/>
              <a:buFont typeface="Wingdings 2" charset="2"/>
              <a:buChar char=""/>
              <a:defRPr sz="2000">
                <a:solidFill>
                  <a:schemeClr val="tx1"/>
                </a:solidFill>
                <a:latin typeface="Georgia" charset="0"/>
                <a:ea typeface="MS PGothic" charset="-128"/>
              </a:defRPr>
            </a:lvl3pPr>
            <a:lvl4pPr marL="1600200" indent="-228600" eaLnBrk="0" hangingPunct="0">
              <a:spcBef>
                <a:spcPct val="20000"/>
              </a:spcBef>
              <a:buClr>
                <a:srgbClr val="8C7B70"/>
              </a:buClr>
              <a:buSzPct val="70000"/>
              <a:buFont typeface="Wingdings" charset="2"/>
              <a:buChar char=""/>
              <a:defRPr sz="2000">
                <a:solidFill>
                  <a:schemeClr val="tx2"/>
                </a:solidFill>
                <a:latin typeface="Georgia" charset="0"/>
                <a:ea typeface="MS PGothic" charset="-128"/>
              </a:defRPr>
            </a:lvl4pPr>
            <a:lvl5pPr marL="2057400" indent="-228600" eaLnBrk="0" hangingPunct="0">
              <a:spcBef>
                <a:spcPct val="20000"/>
              </a:spcBef>
              <a:buClr>
                <a:srgbClr val="8FB08C"/>
              </a:buClr>
              <a:buChar char="•"/>
              <a:defRPr>
                <a:solidFill>
                  <a:schemeClr val="tx1"/>
                </a:solidFill>
                <a:latin typeface="Georgia" charset="0"/>
                <a:ea typeface="MS PGothic" charset="-128"/>
              </a:defRPr>
            </a:lvl5pPr>
            <a:lvl6pPr marL="25146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6pPr>
            <a:lvl7pPr marL="29718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7pPr>
            <a:lvl8pPr marL="34290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8pPr>
            <a:lvl9pPr marL="38862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9pPr>
          </a:lstStyle>
          <a:p>
            <a:pPr eaLnBrk="1" hangingPunct="1">
              <a:spcBef>
                <a:spcPct val="0"/>
              </a:spcBef>
              <a:buClrTx/>
              <a:buSzTx/>
              <a:buFontTx/>
              <a:buNone/>
            </a:pPr>
            <a:r>
              <a:rPr lang="en-US" altLang="en-US" sz="1800"/>
              <a:t>Sargent MC, Sotile W, Rubash H, Barrack RL. J Bone Joint Surg Am 2009</a:t>
            </a:r>
          </a:p>
        </p:txBody>
      </p:sp>
    </p:spTree>
    <p:custDataLst>
      <p:tags r:id="rId1"/>
    </p:custDataLst>
    <p:extLst>
      <p:ext uri="{BB962C8B-B14F-4D97-AF65-F5344CB8AC3E}">
        <p14:creationId xmlns:p14="http://schemas.microsoft.com/office/powerpoint/2010/main" val="949963608"/>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dissolve">
                                      <p:cBhvr>
                                        <p:cTn id="7" dur="500"/>
                                        <p:tgtEl>
                                          <p:spTgt spid="33795">
                                            <p:txEl>
                                              <p:pRg st="0" end="0"/>
                                            </p:txEl>
                                          </p:spTgt>
                                        </p:tgtEl>
                                      </p:cBhvr>
                                    </p:animEffect>
                                  </p:childTnLst>
                                  <p:subTnLst>
                                    <p:animClr clrSpc="rgb" dir="cw">
                                      <p:cBhvr override="childStyle">
                                        <p:cTn dur="1" fill="hold" display="0" masterRel="nextClick" afterEffect="1"/>
                                        <p:tgtEl>
                                          <p:spTgt spid="33795">
                                            <p:txEl>
                                              <p:pRg st="0" end="0"/>
                                            </p:txEl>
                                          </p:spTgt>
                                        </p:tgtEl>
                                        <p:attrNameLst>
                                          <p:attrName>ppt_c</p:attrName>
                                        </p:attrNameLst>
                                      </p:cBhvr>
                                      <p:to>
                                        <a:schemeClr val="bg1"/>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dissolve">
                                      <p:cBhvr>
                                        <p:cTn id="12" dur="500"/>
                                        <p:tgtEl>
                                          <p:spTgt spid="33795">
                                            <p:txEl>
                                              <p:pRg st="1" end="1"/>
                                            </p:txEl>
                                          </p:spTgt>
                                        </p:tgtEl>
                                      </p:cBhvr>
                                    </p:animEffect>
                                  </p:childTnLst>
                                  <p:subTnLst>
                                    <p:animClr clrSpc="rgb" dir="cw">
                                      <p:cBhvr override="childStyle">
                                        <p:cTn dur="1" fill="hold" display="0" masterRel="nextClick" afterEffect="1"/>
                                        <p:tgtEl>
                                          <p:spTgt spid="33795">
                                            <p:txEl>
                                              <p:pRg st="1" end="1"/>
                                            </p:txEl>
                                          </p:spTgt>
                                        </p:tgtEl>
                                        <p:attrNameLst>
                                          <p:attrName>ppt_c</p:attrName>
                                        </p:attrNameLst>
                                      </p:cBhvr>
                                      <p:to>
                                        <a:schemeClr val="bg1"/>
                                      </p:to>
                                    </p:animClr>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dissolve">
                                      <p:cBhvr>
                                        <p:cTn id="17" dur="500"/>
                                        <p:tgtEl>
                                          <p:spTgt spid="33795">
                                            <p:txEl>
                                              <p:pRg st="2" end="2"/>
                                            </p:txEl>
                                          </p:spTgt>
                                        </p:tgtEl>
                                      </p:cBhvr>
                                    </p:animEffect>
                                  </p:childTnLst>
                                  <p:subTnLst>
                                    <p:animClr clrSpc="rgb" dir="cw">
                                      <p:cBhvr override="childStyle">
                                        <p:cTn dur="1" fill="hold" display="0" masterRel="nextClick" afterEffect="1"/>
                                        <p:tgtEl>
                                          <p:spTgt spid="33795">
                                            <p:txEl>
                                              <p:pRg st="2" end="2"/>
                                            </p:txEl>
                                          </p:spTgt>
                                        </p:tgtEl>
                                        <p:attrNameLst>
                                          <p:attrName>ppt_c</p:attrName>
                                        </p:attrNameLst>
                                      </p:cBhvr>
                                      <p:to>
                                        <a:schemeClr val="bg1"/>
                                      </p:to>
                                    </p:animClr>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795">
                                            <p:txEl>
                                              <p:pRg st="3" end="3"/>
                                            </p:txEl>
                                          </p:spTgt>
                                        </p:tgtEl>
                                        <p:attrNameLst>
                                          <p:attrName>style.visibility</p:attrName>
                                        </p:attrNameLst>
                                      </p:cBhvr>
                                      <p:to>
                                        <p:strVal val="visible"/>
                                      </p:to>
                                    </p:set>
                                    <p:animEffect transition="in" filter="dissolve">
                                      <p:cBhvr>
                                        <p:cTn id="22" dur="500"/>
                                        <p:tgtEl>
                                          <p:spTgt spid="33795">
                                            <p:txEl>
                                              <p:pRg st="3" end="3"/>
                                            </p:txEl>
                                          </p:spTgt>
                                        </p:tgtEl>
                                      </p:cBhvr>
                                    </p:animEffect>
                                  </p:childTnLst>
                                  <p:subTnLst>
                                    <p:animClr clrSpc="rgb" dir="cw">
                                      <p:cBhvr override="childStyle">
                                        <p:cTn dur="1" fill="hold" display="0" masterRel="nextClick" afterEffect="1"/>
                                        <p:tgtEl>
                                          <p:spTgt spid="33795">
                                            <p:txEl>
                                              <p:pRg st="3" end="3"/>
                                            </p:txEl>
                                          </p:spTgt>
                                        </p:tgtEl>
                                        <p:attrNameLst>
                                          <p:attrName>ppt_c</p:attrName>
                                        </p:attrNameLst>
                                      </p:cBhvr>
                                      <p:to>
                                        <a:schemeClr val="bg1"/>
                                      </p:to>
                                    </p:animClr>
                                  </p:sub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795">
                                            <p:txEl>
                                              <p:pRg st="4" end="4"/>
                                            </p:txEl>
                                          </p:spTgt>
                                        </p:tgtEl>
                                        <p:attrNameLst>
                                          <p:attrName>style.visibility</p:attrName>
                                        </p:attrNameLst>
                                      </p:cBhvr>
                                      <p:to>
                                        <p:strVal val="visible"/>
                                      </p:to>
                                    </p:set>
                                    <p:animEffect transition="in" filter="dissolve">
                                      <p:cBhvr>
                                        <p:cTn id="27" dur="500"/>
                                        <p:tgtEl>
                                          <p:spTgt spid="33795">
                                            <p:txEl>
                                              <p:pRg st="4" end="4"/>
                                            </p:txEl>
                                          </p:spTgt>
                                        </p:tgtEl>
                                      </p:cBhvr>
                                    </p:animEffect>
                                  </p:childTnLst>
                                  <p:subTnLst>
                                    <p:animClr clrSpc="rgb" dir="cw">
                                      <p:cBhvr override="childStyle">
                                        <p:cTn dur="1" fill="hold" display="0" masterRel="nextClick" afterEffect="1"/>
                                        <p:tgtEl>
                                          <p:spTgt spid="33795">
                                            <p:txEl>
                                              <p:pRg st="4" end="4"/>
                                            </p:txEl>
                                          </p:spTgt>
                                        </p:tgtEl>
                                        <p:attrNameLst>
                                          <p:attrName>ppt_c</p:attrName>
                                        </p:attrNameLst>
                                      </p:cBhvr>
                                      <p:to>
                                        <a:schemeClr val="bg1"/>
                                      </p:to>
                                    </p:animClr>
                                  </p:sub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795">
                                            <p:txEl>
                                              <p:pRg st="5" end="5"/>
                                            </p:txEl>
                                          </p:spTgt>
                                        </p:tgtEl>
                                        <p:attrNameLst>
                                          <p:attrName>style.visibility</p:attrName>
                                        </p:attrNameLst>
                                      </p:cBhvr>
                                      <p:to>
                                        <p:strVal val="visible"/>
                                      </p:to>
                                    </p:set>
                                    <p:animEffect transition="in" filter="dissolve">
                                      <p:cBhvr>
                                        <p:cTn id="32" dur="500"/>
                                        <p:tgtEl>
                                          <p:spTgt spid="33795">
                                            <p:txEl>
                                              <p:pRg st="5" end="5"/>
                                            </p:txEl>
                                          </p:spTgt>
                                        </p:tgtEl>
                                      </p:cBhvr>
                                    </p:animEffect>
                                  </p:childTnLst>
                                  <p:subTnLst>
                                    <p:animClr clrSpc="rgb" dir="cw">
                                      <p:cBhvr override="childStyle">
                                        <p:cTn dur="1" fill="hold" display="0" masterRel="nextClick" afterEffect="1"/>
                                        <p:tgtEl>
                                          <p:spTgt spid="33795">
                                            <p:txEl>
                                              <p:pRg st="5" end="5"/>
                                            </p:txEl>
                                          </p:spTgt>
                                        </p:tgtEl>
                                        <p:attrNameLst>
                                          <p:attrName>ppt_c</p:attrName>
                                        </p:attrNameLst>
                                      </p:cBhvr>
                                      <p:to>
                                        <a:schemeClr val="bg1"/>
                                      </p:to>
                                    </p:animClr>
                                  </p:sub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795">
                                            <p:txEl>
                                              <p:pRg st="6" end="6"/>
                                            </p:txEl>
                                          </p:spTgt>
                                        </p:tgtEl>
                                        <p:attrNameLst>
                                          <p:attrName>style.visibility</p:attrName>
                                        </p:attrNameLst>
                                      </p:cBhvr>
                                      <p:to>
                                        <p:strVal val="visible"/>
                                      </p:to>
                                    </p:set>
                                    <p:animEffect transition="in" filter="dissolve">
                                      <p:cBhvr>
                                        <p:cTn id="37" dur="500"/>
                                        <p:tgtEl>
                                          <p:spTgt spid="33795">
                                            <p:txEl>
                                              <p:pRg st="6" end="6"/>
                                            </p:txEl>
                                          </p:spTgt>
                                        </p:tgtEl>
                                      </p:cBhvr>
                                    </p:animEffect>
                                  </p:childTnLst>
                                  <p:subTnLst>
                                    <p:animClr clrSpc="rgb" dir="cw">
                                      <p:cBhvr override="childStyle">
                                        <p:cTn dur="1" fill="hold" display="0" masterRel="nextClick" afterEffect="1"/>
                                        <p:tgtEl>
                                          <p:spTgt spid="33795">
                                            <p:txEl>
                                              <p:pRg st="6" end="6"/>
                                            </p:txEl>
                                          </p:spTgt>
                                        </p:tgtEl>
                                        <p:attrNameLst>
                                          <p:attrName>ppt_c</p:attrName>
                                        </p:attrNameLst>
                                      </p:cBhvr>
                                      <p:to>
                                        <a:schemeClr val="bg1"/>
                                      </p:to>
                                    </p:animClr>
                                  </p:sub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3795">
                                            <p:txEl>
                                              <p:pRg st="7" end="7"/>
                                            </p:txEl>
                                          </p:spTgt>
                                        </p:tgtEl>
                                        <p:attrNameLst>
                                          <p:attrName>style.visibility</p:attrName>
                                        </p:attrNameLst>
                                      </p:cBhvr>
                                      <p:to>
                                        <p:strVal val="visible"/>
                                      </p:to>
                                    </p:set>
                                    <p:animEffect transition="in" filter="dissolve">
                                      <p:cBhvr>
                                        <p:cTn id="42" dur="500"/>
                                        <p:tgtEl>
                                          <p:spTgt spid="33795">
                                            <p:txEl>
                                              <p:pRg st="7" end="7"/>
                                            </p:txEl>
                                          </p:spTgt>
                                        </p:tgtEl>
                                      </p:cBhvr>
                                    </p:animEffect>
                                  </p:childTnLst>
                                  <p:subTnLst>
                                    <p:animClr clrSpc="rgb" dir="cw">
                                      <p:cBhvr override="childStyle">
                                        <p:cTn dur="1" fill="hold" display="0" masterRel="nextClick" afterEffect="1"/>
                                        <p:tgtEl>
                                          <p:spTgt spid="33795">
                                            <p:txEl>
                                              <p:pRg st="7" end="7"/>
                                            </p:txEl>
                                          </p:spTgt>
                                        </p:tgtEl>
                                        <p:attrNameLst>
                                          <p:attrName>ppt_c</p:attrName>
                                        </p:attrNameLst>
                                      </p:cBhvr>
                                      <p:to>
                                        <a:schemeClr val="bg1"/>
                                      </p:to>
                                    </p:animClr>
                                  </p:sub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3795">
                                            <p:txEl>
                                              <p:pRg st="8" end="8"/>
                                            </p:txEl>
                                          </p:spTgt>
                                        </p:tgtEl>
                                        <p:attrNameLst>
                                          <p:attrName>style.visibility</p:attrName>
                                        </p:attrNameLst>
                                      </p:cBhvr>
                                      <p:to>
                                        <p:strVal val="visible"/>
                                      </p:to>
                                    </p:set>
                                    <p:animEffect transition="in" filter="dissolve">
                                      <p:cBhvr>
                                        <p:cTn id="47" dur="500"/>
                                        <p:tgtEl>
                                          <p:spTgt spid="33795">
                                            <p:txEl>
                                              <p:pRg st="8" end="8"/>
                                            </p:txEl>
                                          </p:spTgt>
                                        </p:tgtEl>
                                      </p:cBhvr>
                                    </p:animEffect>
                                  </p:childTnLst>
                                  <p:subTnLst>
                                    <p:animClr clrSpc="rgb" dir="cw">
                                      <p:cBhvr override="childStyle">
                                        <p:cTn dur="1" fill="hold" display="0" masterRel="nextClick" afterEffect="1"/>
                                        <p:tgtEl>
                                          <p:spTgt spid="33795">
                                            <p:txEl>
                                              <p:pRg st="8" end="8"/>
                                            </p:txEl>
                                          </p:spTgt>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Goals for presentation:</a:t>
            </a:r>
            <a:br>
              <a:rPr lang="en-US" dirty="0" smtClean="0"/>
            </a:br>
            <a:endParaRPr lang="en-US" dirty="0"/>
          </a:p>
        </p:txBody>
      </p:sp>
      <p:sp>
        <p:nvSpPr>
          <p:cNvPr id="3" name="Content Placeholder 2"/>
          <p:cNvSpPr>
            <a:spLocks noGrp="1"/>
          </p:cNvSpPr>
          <p:nvPr>
            <p:ph idx="1"/>
          </p:nvPr>
        </p:nvSpPr>
        <p:spPr>
          <a:xfrm>
            <a:off x="677334" y="1341121"/>
            <a:ext cx="8596668" cy="4700242"/>
          </a:xfrm>
        </p:spPr>
        <p:txBody>
          <a:bodyPr>
            <a:normAutofit/>
          </a:bodyPr>
          <a:lstStyle/>
          <a:p>
            <a:r>
              <a:rPr lang="en-US" dirty="0" smtClean="0"/>
              <a:t>To focus on the aspects of mental health in physicians</a:t>
            </a:r>
          </a:p>
          <a:p>
            <a:r>
              <a:rPr lang="en-US" dirty="0" smtClean="0"/>
              <a:t>Suicide risk and statistics</a:t>
            </a:r>
          </a:p>
          <a:p>
            <a:r>
              <a:rPr lang="en-US" dirty="0" smtClean="0"/>
              <a:t>Promoting </a:t>
            </a:r>
            <a:r>
              <a:rPr lang="en-US" dirty="0"/>
              <a:t>resilience </a:t>
            </a:r>
            <a:r>
              <a:rPr lang="en-US" dirty="0" smtClean="0"/>
              <a:t>among physicians</a:t>
            </a:r>
            <a:endParaRPr lang="en-US" dirty="0"/>
          </a:p>
          <a:p>
            <a:r>
              <a:rPr lang="en-US" dirty="0" smtClean="0"/>
              <a:t>Identify most common mental illnesses</a:t>
            </a:r>
          </a:p>
          <a:p>
            <a:r>
              <a:rPr lang="en-US" dirty="0" smtClean="0"/>
              <a:t>Statistics regarding mental illness in physicians</a:t>
            </a:r>
          </a:p>
          <a:p>
            <a:r>
              <a:rPr lang="en-US" dirty="0"/>
              <a:t>Barriers to treatment</a:t>
            </a:r>
          </a:p>
          <a:p>
            <a:r>
              <a:rPr lang="en-US" dirty="0" smtClean="0"/>
              <a:t>Ways to help colleagues who may be suffering</a:t>
            </a:r>
          </a:p>
          <a:p>
            <a:endParaRPr lang="en-US" dirty="0" smtClean="0"/>
          </a:p>
        </p:txBody>
      </p:sp>
    </p:spTree>
    <p:extLst>
      <p:ext uri="{BB962C8B-B14F-4D97-AF65-F5344CB8AC3E}">
        <p14:creationId xmlns:p14="http://schemas.microsoft.com/office/powerpoint/2010/main" val="426415168"/>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rrowheads="1"/>
          </p:cNvSpPr>
          <p:nvPr>
            <p:ph type="title"/>
          </p:nvPr>
        </p:nvSpPr>
        <p:spPr>
          <a:xfrm>
            <a:off x="1825625" y="304800"/>
            <a:ext cx="8540750" cy="685800"/>
          </a:xfrm>
        </p:spPr>
        <p:txBody>
          <a:bodyPr>
            <a:normAutofit/>
          </a:bodyPr>
          <a:lstStyle/>
          <a:p>
            <a:pPr defTabSz="912813">
              <a:defRPr/>
            </a:pPr>
            <a:r>
              <a:rPr lang="en-US" altLang="en-US" sz="3600">
                <a:solidFill>
                  <a:srgbClr val="A9432B"/>
                </a:solidFill>
                <a:ea typeface="ＭＳ Ｐゴシック" pitchFamily="34" charset="-128"/>
                <a:cs typeface="ＭＳ Ｐゴシック" charset="-128"/>
              </a:rPr>
              <a:t>Increasing Resilience </a:t>
            </a:r>
            <a:endParaRPr lang="en-US" altLang="en-US" sz="3400">
              <a:solidFill>
                <a:srgbClr val="A9432B"/>
              </a:solidFill>
              <a:effectLst>
                <a:outerShdw blurRad="38100" dist="38100" dir="2700000" algn="tl">
                  <a:srgbClr val="000000"/>
                </a:outerShdw>
              </a:effectLst>
              <a:ea typeface="ＭＳ Ｐゴシック" pitchFamily="34" charset="-128"/>
              <a:cs typeface="ＭＳ Ｐゴシック" charset="-128"/>
            </a:endParaRPr>
          </a:p>
        </p:txBody>
      </p:sp>
      <p:sp>
        <p:nvSpPr>
          <p:cNvPr id="33795" name="Rectangle 3"/>
          <p:cNvSpPr>
            <a:spLocks noGrp="1" noRot="1" noChangeArrowheads="1"/>
          </p:cNvSpPr>
          <p:nvPr>
            <p:ph idx="1"/>
          </p:nvPr>
        </p:nvSpPr>
        <p:spPr>
          <a:xfrm>
            <a:off x="1828800" y="1890793"/>
            <a:ext cx="8382000" cy="4538582"/>
          </a:xfrm>
          <a:ln>
            <a:miter lim="800000"/>
            <a:headEnd/>
            <a:tailEnd/>
          </a:ln>
          <a:extLst/>
        </p:spPr>
        <p:txBody>
          <a:bodyPr rtlCol="0">
            <a:normAutofit fontScale="85000" lnSpcReduction="20000"/>
          </a:bodyPr>
          <a:lstStyle/>
          <a:p>
            <a:pPr marL="274320" indent="-274320" defTabSz="914363">
              <a:buFont typeface="Wingdings 2"/>
              <a:buChar char=""/>
              <a:defRPr/>
            </a:pPr>
            <a:r>
              <a:rPr lang="en-US" sz="3100">
                <a:ea typeface="ＭＳ Ｐゴシック" charset="-128"/>
                <a:cs typeface="ＭＳ Ｐゴシック" charset="-128"/>
              </a:rPr>
              <a:t>Realistic recognition </a:t>
            </a:r>
            <a:r>
              <a:rPr lang="en-US" sz="2900">
                <a:ea typeface="ＭＳ Ｐゴシック" charset="-128"/>
                <a:cs typeface="ＭＳ Ｐゴシック" charset="-128"/>
              </a:rPr>
              <a:t>(Overcoming denial)</a:t>
            </a:r>
          </a:p>
          <a:p>
            <a:pPr marL="274320" indent="-274320" defTabSz="914363">
              <a:buFont typeface="Wingdings 2"/>
              <a:buChar char=""/>
              <a:defRPr/>
            </a:pPr>
            <a:r>
              <a:rPr lang="en-US" sz="3100">
                <a:ea typeface="ＭＳ Ｐゴシック" charset="-128"/>
                <a:cs typeface="ＭＳ Ｐゴシック" charset="-128"/>
              </a:rPr>
              <a:t>Proactive Self-Care</a:t>
            </a:r>
          </a:p>
          <a:p>
            <a:pPr marL="548958" lvl="1" indent="-274320" defTabSz="914363">
              <a:buFont typeface="Wingdings 2"/>
              <a:buChar char=""/>
              <a:defRPr/>
            </a:pPr>
            <a:r>
              <a:rPr lang="en-US" sz="2600">
                <a:ea typeface="ＭＳ Ｐゴシック" charset="-128"/>
              </a:rPr>
              <a:t>Exercise, sleep, nutrition, limit </a:t>
            </a:r>
            <a:r>
              <a:rPr lang="en-US" sz="2600" err="1">
                <a:ea typeface="ＭＳ Ｐゴシック" charset="-128"/>
              </a:rPr>
              <a:t>EtOH</a:t>
            </a:r>
            <a:endParaRPr lang="en-US" sz="2600">
              <a:ea typeface="ＭＳ Ｐゴシック" charset="-128"/>
            </a:endParaRPr>
          </a:p>
          <a:p>
            <a:pPr marL="548640" lvl="1" indent="-274320" defTabSz="914363">
              <a:buFont typeface="Wingdings 2"/>
              <a:buChar char=""/>
              <a:defRPr/>
            </a:pPr>
            <a:r>
              <a:rPr lang="en-US">
                <a:ea typeface="ＭＳ Ｐゴシック" charset="-128"/>
              </a:rPr>
              <a:t>Schedule non-negotiables</a:t>
            </a:r>
          </a:p>
          <a:p>
            <a:pPr marL="548640" lvl="1" indent="-274320" defTabSz="914363">
              <a:buFont typeface="Wingdings 2"/>
              <a:buChar char=""/>
              <a:defRPr/>
            </a:pPr>
            <a:r>
              <a:rPr lang="en-US">
                <a:ea typeface="ＭＳ Ｐゴシック" charset="-128"/>
              </a:rPr>
              <a:t>Some better than none</a:t>
            </a:r>
          </a:p>
          <a:p>
            <a:pPr marL="274320" indent="-274320" defTabSz="914363">
              <a:buFont typeface="Wingdings 2"/>
              <a:buChar char=""/>
              <a:defRPr/>
            </a:pPr>
            <a:r>
              <a:rPr lang="en-US" sz="3100">
                <a:ea typeface="ＭＳ Ｐゴシック" charset="-128"/>
                <a:cs typeface="ＭＳ Ｐゴシック" charset="-128"/>
              </a:rPr>
              <a:t>Supportive professional </a:t>
            </a:r>
            <a:r>
              <a:rPr lang="en-US" sz="3100" err="1">
                <a:ea typeface="ＭＳ Ｐゴシック" charset="-128"/>
                <a:cs typeface="ＭＳ Ｐゴシック" charset="-128"/>
              </a:rPr>
              <a:t>relat’s</a:t>
            </a:r>
            <a:endParaRPr lang="en-US" sz="3100">
              <a:ea typeface="ＭＳ Ｐゴシック" charset="-128"/>
              <a:cs typeface="ＭＳ Ｐゴシック" charset="-128"/>
            </a:endParaRPr>
          </a:p>
          <a:p>
            <a:pPr marL="274320" indent="-274320" defTabSz="914363">
              <a:buFont typeface="Wingdings 2"/>
              <a:buChar char=""/>
              <a:defRPr/>
            </a:pPr>
            <a:r>
              <a:rPr lang="en-US" sz="3100">
                <a:ea typeface="ＭＳ Ｐゴシック" charset="-128"/>
                <a:cs typeface="ＭＳ Ｐゴシック" charset="-128"/>
              </a:rPr>
              <a:t>Talking things out with others</a:t>
            </a:r>
          </a:p>
          <a:p>
            <a:pPr marL="274320" indent="-274320" defTabSz="914363">
              <a:buFont typeface="Wingdings 2"/>
              <a:buChar char=""/>
              <a:defRPr/>
            </a:pPr>
            <a:r>
              <a:rPr lang="en-US" sz="3100">
                <a:ea typeface="ＭＳ Ｐゴシック" charset="-128"/>
                <a:cs typeface="ＭＳ Ｐゴシック" charset="-128"/>
              </a:rPr>
              <a:t>Hobbies outside medicine</a:t>
            </a:r>
          </a:p>
          <a:p>
            <a:pPr marL="274320" indent="-274320" defTabSz="914363">
              <a:buFont typeface="Wingdings 2"/>
              <a:buChar char=""/>
              <a:defRPr/>
            </a:pPr>
            <a:r>
              <a:rPr lang="en-US" sz="3100">
                <a:ea typeface="ＭＳ Ｐゴシック" charset="-128"/>
                <a:cs typeface="ＭＳ Ｐゴシック" charset="-128"/>
              </a:rPr>
              <a:t>Personal relationships</a:t>
            </a:r>
          </a:p>
          <a:p>
            <a:pPr marL="274320" indent="-274320" defTabSz="914363">
              <a:buFont typeface="Wingdings 2"/>
              <a:buChar char=""/>
              <a:defRPr/>
            </a:pPr>
            <a:r>
              <a:rPr lang="en-US" sz="3100">
                <a:ea typeface="ＭＳ Ｐゴシック" charset="-128"/>
                <a:cs typeface="ＭＳ Ｐゴシック" charset="-128"/>
              </a:rPr>
              <a:t>Boundaries</a:t>
            </a:r>
            <a:r>
              <a:rPr lang="en-US" sz="2900">
                <a:ea typeface="ＭＳ Ｐゴシック" charset="-128"/>
                <a:cs typeface="ＭＳ Ｐゴシック" charset="-128"/>
              </a:rPr>
              <a:t> </a:t>
            </a:r>
          </a:p>
          <a:p>
            <a:pPr marL="31115" indent="-274320" defTabSz="914363">
              <a:buFont typeface="Wingdings 2"/>
              <a:buChar char=""/>
              <a:defRPr/>
            </a:pPr>
            <a:r>
              <a:rPr lang="en-US" sz="3100">
                <a:ea typeface="ＭＳ Ｐゴシック" charset="-128"/>
                <a:cs typeface="ＭＳ Ｐゴシック" charset="-128"/>
              </a:rPr>
              <a:t>Humor</a:t>
            </a:r>
          </a:p>
          <a:p>
            <a:pPr marL="0" indent="0" defTabSz="914363">
              <a:buNone/>
              <a:defRPr/>
            </a:pPr>
            <a:endParaRPr lang="en-US" sz="2900">
              <a:ea typeface="ＭＳ Ｐゴシック" charset="-128"/>
              <a:cs typeface="ＭＳ Ｐゴシック" charset="-128"/>
            </a:endParaRPr>
          </a:p>
          <a:p>
            <a:pPr lvl="8">
              <a:buFontTx/>
              <a:buNone/>
              <a:defRPr/>
            </a:pPr>
            <a:endParaRPr lang="en-US" smtClean="0"/>
          </a:p>
          <a:p>
            <a:pPr marL="274320" indent="-274320" defTabSz="914363">
              <a:buNone/>
              <a:defRPr/>
            </a:pPr>
            <a:endParaRPr lang="en-US" sz="3600">
              <a:ea typeface="ＭＳ Ｐゴシック" charset="-128"/>
              <a:cs typeface="ＭＳ Ｐゴシック" charset="-128"/>
            </a:endParaRPr>
          </a:p>
        </p:txBody>
      </p:sp>
      <p:sp>
        <p:nvSpPr>
          <p:cNvPr id="38916" name="TextBox 4"/>
          <p:cNvSpPr txBox="1">
            <a:spLocks noChangeArrowheads="1"/>
          </p:cNvSpPr>
          <p:nvPr/>
        </p:nvSpPr>
        <p:spPr bwMode="auto">
          <a:xfrm>
            <a:off x="1828800" y="6400801"/>
            <a:ext cx="525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charset="2"/>
              <a:buChar char=""/>
              <a:defRPr sz="2700">
                <a:solidFill>
                  <a:schemeClr val="tx1"/>
                </a:solidFill>
                <a:latin typeface="Georgia" charset="0"/>
                <a:ea typeface="MS PGothic" charset="-128"/>
              </a:defRPr>
            </a:lvl1pPr>
            <a:lvl2pPr marL="742950" indent="-285750" eaLnBrk="0" hangingPunct="0">
              <a:spcBef>
                <a:spcPct val="20000"/>
              </a:spcBef>
              <a:buClr>
                <a:schemeClr val="accent2"/>
              </a:buClr>
              <a:buSzPct val="70000"/>
              <a:buFont typeface="Wingdings" charset="2"/>
              <a:buChar char=""/>
              <a:defRPr sz="2200">
                <a:solidFill>
                  <a:schemeClr val="tx2"/>
                </a:solidFill>
                <a:latin typeface="Georgia" charset="0"/>
                <a:ea typeface="MS PGothic" charset="-128"/>
              </a:defRPr>
            </a:lvl2pPr>
            <a:lvl3pPr marL="1143000" indent="-228600" eaLnBrk="0" hangingPunct="0">
              <a:spcBef>
                <a:spcPct val="20000"/>
              </a:spcBef>
              <a:buClr>
                <a:srgbClr val="8CADAE"/>
              </a:buClr>
              <a:buSzPct val="75000"/>
              <a:buFont typeface="Wingdings 2" charset="2"/>
              <a:buChar char=""/>
              <a:defRPr sz="2000">
                <a:solidFill>
                  <a:schemeClr val="tx1"/>
                </a:solidFill>
                <a:latin typeface="Georgia" charset="0"/>
                <a:ea typeface="MS PGothic" charset="-128"/>
              </a:defRPr>
            </a:lvl3pPr>
            <a:lvl4pPr marL="1600200" indent="-228600" eaLnBrk="0" hangingPunct="0">
              <a:spcBef>
                <a:spcPct val="20000"/>
              </a:spcBef>
              <a:buClr>
                <a:srgbClr val="8C7B70"/>
              </a:buClr>
              <a:buSzPct val="70000"/>
              <a:buFont typeface="Wingdings" charset="2"/>
              <a:buChar char=""/>
              <a:defRPr sz="2000">
                <a:solidFill>
                  <a:schemeClr val="tx2"/>
                </a:solidFill>
                <a:latin typeface="Georgia" charset="0"/>
                <a:ea typeface="MS PGothic" charset="-128"/>
              </a:defRPr>
            </a:lvl4pPr>
            <a:lvl5pPr marL="2057400" indent="-228600" eaLnBrk="0" hangingPunct="0">
              <a:spcBef>
                <a:spcPct val="20000"/>
              </a:spcBef>
              <a:buClr>
                <a:srgbClr val="8FB08C"/>
              </a:buClr>
              <a:buChar char="•"/>
              <a:defRPr>
                <a:solidFill>
                  <a:schemeClr val="tx1"/>
                </a:solidFill>
                <a:latin typeface="Georgia" charset="0"/>
                <a:ea typeface="MS PGothic" charset="-128"/>
              </a:defRPr>
            </a:lvl5pPr>
            <a:lvl6pPr marL="25146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6pPr>
            <a:lvl7pPr marL="29718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7pPr>
            <a:lvl8pPr marL="34290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8pPr>
            <a:lvl9pPr marL="38862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9pPr>
          </a:lstStyle>
          <a:p>
            <a:pPr eaLnBrk="1" hangingPunct="1">
              <a:spcBef>
                <a:spcPct val="0"/>
              </a:spcBef>
              <a:buClrTx/>
              <a:buSzTx/>
              <a:buFontTx/>
              <a:buNone/>
            </a:pPr>
            <a:r>
              <a:rPr lang="en-US" altLang="en-US" sz="1400"/>
              <a:t>Swetz, J Palliative Med 2009</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l="-18076" r="18076"/>
          <a:stretch>
            <a:fillRect/>
          </a:stretch>
        </p:blipFill>
        <p:spPr bwMode="auto">
          <a:xfrm>
            <a:off x="6934200" y="2743201"/>
            <a:ext cx="3506788"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953000"/>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7009358"/>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3" name="Picture 2">
            <a:extLst>
              <a:ext uri="{FF2B5EF4-FFF2-40B4-BE49-F238E27FC236}">
                <a16:creationId xmlns:a16="http://schemas.microsoft.com/office/drawing/2014/main" xmlns="" id="{E24589BD-4577-EE44-AAAD-55033617285A}"/>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200624775"/>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0" y="589280"/>
            <a:ext cx="6734002" cy="1341120"/>
          </a:xfrm>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8284" y="183653"/>
            <a:ext cx="7015718" cy="4936987"/>
          </a:xfrm>
        </p:spPr>
      </p:pic>
    </p:spTree>
    <p:extLst>
      <p:ext uri="{BB962C8B-B14F-4D97-AF65-F5344CB8AC3E}">
        <p14:creationId xmlns:p14="http://schemas.microsoft.com/office/powerpoint/2010/main" val="9736834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3" name="Picture 2">
            <a:extLst>
              <a:ext uri="{FF2B5EF4-FFF2-40B4-BE49-F238E27FC236}">
                <a16:creationId xmlns:a16="http://schemas.microsoft.com/office/drawing/2014/main" xmlns="" id="{9ED89C1E-DDF7-5E4F-8621-533B11AA6AE8}"/>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257537725"/>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3" name="Picture 2">
            <a:extLst>
              <a:ext uri="{FF2B5EF4-FFF2-40B4-BE49-F238E27FC236}">
                <a16:creationId xmlns:a16="http://schemas.microsoft.com/office/drawing/2014/main" xmlns="" id="{69256887-AE38-A14B-B717-E1BFD7643ED9}"/>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173632033"/>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4" name="Picture 3">
            <a:extLst>
              <a:ext uri="{FF2B5EF4-FFF2-40B4-BE49-F238E27FC236}">
                <a16:creationId xmlns:a16="http://schemas.microsoft.com/office/drawing/2014/main" xmlns="" id="{E97C1C9B-D195-F444-A2FF-0B976A86DCD0}"/>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642902272"/>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3" name="Picture 2">
            <a:extLst>
              <a:ext uri="{FF2B5EF4-FFF2-40B4-BE49-F238E27FC236}">
                <a16:creationId xmlns:a16="http://schemas.microsoft.com/office/drawing/2014/main" xmlns="" id="{A674B982-2103-F449-A57D-68B2BFC0E871}"/>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223017956"/>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4" name="Picture 3">
            <a:extLst>
              <a:ext uri="{FF2B5EF4-FFF2-40B4-BE49-F238E27FC236}">
                <a16:creationId xmlns:a16="http://schemas.microsoft.com/office/drawing/2014/main" xmlns="" id="{EFCEF421-F35A-BB47-B6DC-1A34B5EB86A9}"/>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096084680"/>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4" name="Picture 3">
            <a:extLst>
              <a:ext uri="{FF2B5EF4-FFF2-40B4-BE49-F238E27FC236}">
                <a16:creationId xmlns:a16="http://schemas.microsoft.com/office/drawing/2014/main" xmlns="" id="{30CC20D8-1E95-5940-9B8E-9B067FA81097}"/>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153783308"/>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3" name="Picture 2">
            <a:extLst>
              <a:ext uri="{FF2B5EF4-FFF2-40B4-BE49-F238E27FC236}">
                <a16:creationId xmlns:a16="http://schemas.microsoft.com/office/drawing/2014/main" xmlns="" id="{E59C8A2A-251F-EF4A-ABDB-9E53AB82B99A}"/>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285102122"/>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motivation for getting involved</a:t>
            </a:r>
            <a:endParaRPr lang="en-US" dirty="0"/>
          </a:p>
        </p:txBody>
      </p:sp>
      <p:sp>
        <p:nvSpPr>
          <p:cNvPr id="3" name="Content Placeholder 2"/>
          <p:cNvSpPr>
            <a:spLocks noGrp="1"/>
          </p:cNvSpPr>
          <p:nvPr>
            <p:ph idx="1"/>
          </p:nvPr>
        </p:nvSpPr>
        <p:spPr/>
        <p:txBody>
          <a:bodyPr/>
          <a:lstStyle/>
          <a:p>
            <a:r>
              <a:rPr lang="en-US" dirty="0" smtClean="0"/>
              <a:t>Became </a:t>
            </a:r>
            <a:r>
              <a:rPr lang="en-US" dirty="0"/>
              <a:t>a member of club I didn’t ask to </a:t>
            </a:r>
            <a:r>
              <a:rPr lang="en-US" dirty="0" smtClean="0"/>
              <a:t>join-survivor of suicide loss</a:t>
            </a:r>
            <a:endParaRPr lang="en-US" dirty="0"/>
          </a:p>
          <a:p>
            <a:r>
              <a:rPr lang="en-US" dirty="0" smtClean="0"/>
              <a:t>Family history</a:t>
            </a:r>
          </a:p>
          <a:p>
            <a:r>
              <a:rPr lang="en-US" dirty="0" smtClean="0"/>
              <a:t>Being a physician</a:t>
            </a:r>
          </a:p>
          <a:p>
            <a:r>
              <a:rPr lang="en-US" dirty="0" smtClean="0"/>
              <a:t>Knowledge of suicide statistics and resources</a:t>
            </a:r>
            <a:endParaRPr lang="en-US" dirty="0"/>
          </a:p>
        </p:txBody>
      </p:sp>
    </p:spTree>
    <p:extLst>
      <p:ext uri="{BB962C8B-B14F-4D97-AF65-F5344CB8AC3E}">
        <p14:creationId xmlns:p14="http://schemas.microsoft.com/office/powerpoint/2010/main" val="639544569"/>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828800" y="-146050"/>
            <a:ext cx="8610600" cy="1136650"/>
          </a:xfrm>
        </p:spPr>
        <p:txBody>
          <a:bodyPr/>
          <a:lstStyle/>
          <a:p>
            <a:pPr eaLnBrk="1" hangingPunct="1"/>
            <a:r>
              <a:rPr lang="en-US" altLang="en-US" sz="3600">
                <a:solidFill>
                  <a:srgbClr val="A9432B"/>
                </a:solidFill>
                <a:ea typeface="MS PGothic" charset="-128"/>
              </a:rPr>
              <a:t>The Clinician’s Balancing Act</a:t>
            </a:r>
          </a:p>
        </p:txBody>
      </p:sp>
      <p:pic>
        <p:nvPicPr>
          <p:cNvPr id="25603" name="Picture 3" descr="multitas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600200"/>
            <a:ext cx="6096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p:cNvSpPr txBox="1">
            <a:spLocks noChangeArrowheads="1"/>
          </p:cNvSpPr>
          <p:nvPr/>
        </p:nvSpPr>
        <p:spPr bwMode="auto">
          <a:xfrm>
            <a:off x="3124200" y="5942014"/>
            <a:ext cx="80962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charset="2"/>
              <a:buChar char=""/>
              <a:defRPr sz="2700">
                <a:solidFill>
                  <a:schemeClr val="tx1"/>
                </a:solidFill>
                <a:latin typeface="Georgia" charset="0"/>
                <a:ea typeface="MS PGothic" charset="-128"/>
              </a:defRPr>
            </a:lvl1pPr>
            <a:lvl2pPr marL="742950" indent="-285750" eaLnBrk="0" hangingPunct="0">
              <a:spcBef>
                <a:spcPct val="20000"/>
              </a:spcBef>
              <a:buClr>
                <a:schemeClr val="accent2"/>
              </a:buClr>
              <a:buSzPct val="70000"/>
              <a:buFont typeface="Wingdings" charset="2"/>
              <a:buChar char=""/>
              <a:defRPr sz="2200">
                <a:solidFill>
                  <a:schemeClr val="tx2"/>
                </a:solidFill>
                <a:latin typeface="Georgia" charset="0"/>
                <a:ea typeface="MS PGothic" charset="-128"/>
              </a:defRPr>
            </a:lvl2pPr>
            <a:lvl3pPr marL="1143000" indent="-228600" eaLnBrk="0" hangingPunct="0">
              <a:spcBef>
                <a:spcPct val="20000"/>
              </a:spcBef>
              <a:buClr>
                <a:srgbClr val="8CADAE"/>
              </a:buClr>
              <a:buSzPct val="75000"/>
              <a:buFont typeface="Wingdings 2" charset="2"/>
              <a:buChar char=""/>
              <a:defRPr sz="2000">
                <a:solidFill>
                  <a:schemeClr val="tx1"/>
                </a:solidFill>
                <a:latin typeface="Georgia" charset="0"/>
                <a:ea typeface="MS PGothic" charset="-128"/>
              </a:defRPr>
            </a:lvl3pPr>
            <a:lvl4pPr marL="1600200" indent="-228600" eaLnBrk="0" hangingPunct="0">
              <a:spcBef>
                <a:spcPct val="20000"/>
              </a:spcBef>
              <a:buClr>
                <a:srgbClr val="8C7B70"/>
              </a:buClr>
              <a:buSzPct val="70000"/>
              <a:buFont typeface="Wingdings" charset="2"/>
              <a:buChar char=""/>
              <a:defRPr sz="2000">
                <a:solidFill>
                  <a:schemeClr val="tx2"/>
                </a:solidFill>
                <a:latin typeface="Georgia" charset="0"/>
                <a:ea typeface="MS PGothic" charset="-128"/>
              </a:defRPr>
            </a:lvl4pPr>
            <a:lvl5pPr marL="2057400" indent="-228600" eaLnBrk="0" hangingPunct="0">
              <a:spcBef>
                <a:spcPct val="20000"/>
              </a:spcBef>
              <a:buClr>
                <a:srgbClr val="8FB08C"/>
              </a:buClr>
              <a:buChar char="•"/>
              <a:defRPr>
                <a:solidFill>
                  <a:schemeClr val="tx1"/>
                </a:solidFill>
                <a:latin typeface="Georgia" charset="0"/>
                <a:ea typeface="MS PGothic" charset="-128"/>
              </a:defRPr>
            </a:lvl5pPr>
            <a:lvl6pPr marL="25146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6pPr>
            <a:lvl7pPr marL="29718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7pPr>
            <a:lvl8pPr marL="34290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8pPr>
            <a:lvl9pPr marL="38862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9pPr>
          </a:lstStyle>
          <a:p>
            <a:pPr eaLnBrk="1" hangingPunct="1">
              <a:spcBef>
                <a:spcPct val="0"/>
              </a:spcBef>
              <a:buClrTx/>
              <a:buSzTx/>
              <a:buFontTx/>
              <a:buNone/>
            </a:pPr>
            <a:r>
              <a:rPr lang="en-US" altLang="en-US" sz="1800">
                <a:solidFill>
                  <a:schemeClr val="tx2"/>
                </a:solidFill>
              </a:rPr>
              <a:t>Jean E. Wallace (Department of Sociology) and Jane Lemaire </a:t>
            </a:r>
          </a:p>
          <a:p>
            <a:pPr eaLnBrk="1" hangingPunct="1">
              <a:spcBef>
                <a:spcPct val="0"/>
              </a:spcBef>
              <a:buClrTx/>
              <a:buSzTx/>
              <a:buFontTx/>
              <a:buNone/>
            </a:pPr>
            <a:r>
              <a:rPr lang="en-US" altLang="en-US" sz="1800">
                <a:solidFill>
                  <a:schemeClr val="tx2"/>
                </a:solidFill>
              </a:rPr>
              <a:t>(Department of Medicine) University of Calgary, 2005</a:t>
            </a:r>
            <a:br>
              <a:rPr lang="en-US" altLang="en-US" sz="1800">
                <a:solidFill>
                  <a:schemeClr val="tx2"/>
                </a:solidFill>
              </a:rPr>
            </a:br>
            <a:endParaRPr lang="en-US" altLang="en-US" sz="1800">
              <a:solidFill>
                <a:schemeClr val="tx2"/>
              </a:solidFill>
            </a:endParaRPr>
          </a:p>
        </p:txBody>
      </p:sp>
    </p:spTree>
    <p:extLst>
      <p:ext uri="{BB962C8B-B14F-4D97-AF65-F5344CB8AC3E}">
        <p14:creationId xmlns:p14="http://schemas.microsoft.com/office/powerpoint/2010/main" val="641758935"/>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itle 1"/>
          <p:cNvSpPr>
            <a:spLocks noGrp="1"/>
          </p:cNvSpPr>
          <p:nvPr>
            <p:ph type="title"/>
          </p:nvPr>
        </p:nvSpPr>
        <p:spPr>
          <a:xfrm>
            <a:off x="1981200" y="457201"/>
            <a:ext cx="8229600" cy="498475"/>
          </a:xfrm>
        </p:spPr>
        <p:txBody>
          <a:bodyPr>
            <a:normAutofit fontScale="90000"/>
          </a:bodyPr>
          <a:lstStyle/>
          <a:p>
            <a:pPr defTabSz="912813">
              <a:defRPr/>
            </a:pPr>
            <a:r>
              <a:rPr lang="en-US" altLang="en-US" sz="3200">
                <a:solidFill>
                  <a:schemeClr val="accent1"/>
                </a:solidFill>
                <a:effectLst>
                  <a:outerShdw blurRad="38100" dist="38100" dir="2700000" algn="tl">
                    <a:srgbClr val="000000"/>
                  </a:outerShdw>
                </a:effectLst>
              </a:rPr>
              <a:t>The Challenge of Work-Life Balance</a:t>
            </a:r>
          </a:p>
        </p:txBody>
      </p:sp>
      <p:sp>
        <p:nvSpPr>
          <p:cNvPr id="22530" name="Text Placeholder 2"/>
          <p:cNvSpPr>
            <a:spLocks noGrp="1"/>
          </p:cNvSpPr>
          <p:nvPr>
            <p:ph type="body" idx="1"/>
          </p:nvPr>
        </p:nvSpPr>
        <p:spPr>
          <a:xfrm>
            <a:off x="2132014" y="1611314"/>
            <a:ext cx="4040187" cy="352425"/>
          </a:xfrm>
          <a:ln w="9525"/>
          <a:effectLst>
            <a:outerShdw blurRad="50800" dist="25400" dir="5400000" rotWithShape="0">
              <a:srgbClr val="000000">
                <a:alpha val="34998"/>
              </a:srgbClr>
            </a:outerShdw>
          </a:effectLst>
          <a:extLst>
            <a:ext uri="{91240B29-F687-4F45-9708-019B960494DF}">
              <a14:hiddenLine xmlns:a14="http://schemas.microsoft.com/office/drawing/2010/main" w="9525" cap="rnd">
                <a:solidFill>
                  <a:srgbClr val="000000"/>
                </a:solidFill>
                <a:miter lim="800000"/>
                <a:headEnd/>
                <a:tailEnd/>
              </a14:hiddenLine>
            </a:ext>
          </a:extLst>
        </p:spPr>
        <p:txBody>
          <a:bodyPr>
            <a:normAutofit fontScale="85000" lnSpcReduction="20000"/>
          </a:bodyPr>
          <a:lstStyle/>
          <a:p>
            <a:pPr algn="ctr">
              <a:spcBef>
                <a:spcPct val="0"/>
              </a:spcBef>
              <a:buFont typeface="Wingdings 2" pitchFamily="18" charset="2"/>
              <a:buNone/>
              <a:defRPr/>
            </a:pPr>
            <a:r>
              <a:rPr altLang="en-US"/>
              <a:t>A Balanced Life</a:t>
            </a:r>
          </a:p>
        </p:txBody>
      </p:sp>
      <p:graphicFrame>
        <p:nvGraphicFramePr>
          <p:cNvPr id="26628" name="Object 2"/>
          <p:cNvGraphicFramePr>
            <a:graphicFrameLocks noGrp="1" noChangeAspect="1"/>
          </p:cNvGraphicFramePr>
          <p:nvPr>
            <p:ph sz="half" idx="2"/>
          </p:nvPr>
        </p:nvGraphicFramePr>
        <p:xfrm>
          <a:off x="1096963" y="2765392"/>
          <a:ext cx="4938712" cy="2921067"/>
        </p:xfrm>
        <a:graphic>
          <a:graphicData uri="http://schemas.openxmlformats.org/presentationml/2006/ole">
            <mc:AlternateContent xmlns:mc="http://schemas.openxmlformats.org/markup-compatibility/2006">
              <mc:Choice xmlns:v="urn:schemas-microsoft-com:vml" Requires="v">
                <p:oleObj spid="_x0000_s1056" name="Chart" r:id="rId5" imgW="8331200" imgH="4927600" progId="MSGraph.Chart.8">
                  <p:embed followColorScheme="full"/>
                </p:oleObj>
              </mc:Choice>
              <mc:Fallback>
                <p:oleObj name="Chart" r:id="rId5" imgW="8331200" imgH="4927600" progId="MSGraph.Chart.8">
                  <p:embed followColorScheme="full"/>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963" y="2765392"/>
                        <a:ext cx="4938712" cy="292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Text Placeholder 3"/>
          <p:cNvSpPr>
            <a:spLocks noGrp="1"/>
          </p:cNvSpPr>
          <p:nvPr>
            <p:ph type="body" sz="quarter" idx="3"/>
          </p:nvPr>
        </p:nvSpPr>
        <p:spPr>
          <a:xfrm>
            <a:off x="6118226" y="1611314"/>
            <a:ext cx="4041775" cy="503237"/>
          </a:xfrm>
          <a:ln w="9525"/>
          <a:effectLst>
            <a:outerShdw blurRad="50800" dist="25400" dir="5400000" rotWithShape="0">
              <a:srgbClr val="000000">
                <a:alpha val="34998"/>
              </a:srgbClr>
            </a:outerShdw>
          </a:effectLst>
          <a:extLst>
            <a:ext uri="{91240B29-F687-4F45-9708-019B960494DF}">
              <a14:hiddenLine xmlns:a14="http://schemas.microsoft.com/office/drawing/2010/main" w="9525" cap="rnd">
                <a:solidFill>
                  <a:srgbClr val="000000"/>
                </a:solidFill>
                <a:miter lim="800000"/>
                <a:headEnd/>
                <a:tailEnd/>
              </a14:hiddenLine>
            </a:ext>
          </a:extLst>
        </p:spPr>
        <p:txBody>
          <a:bodyPr>
            <a:normAutofit fontScale="62500" lnSpcReduction="20000"/>
          </a:bodyPr>
          <a:lstStyle/>
          <a:p>
            <a:pPr>
              <a:spcBef>
                <a:spcPct val="0"/>
              </a:spcBef>
              <a:buFont typeface="Wingdings 2" pitchFamily="18" charset="2"/>
              <a:buNone/>
              <a:defRPr/>
            </a:pPr>
            <a:r>
              <a:rPr lang="en-US" altLang="en-US" smtClean="0"/>
              <a:t>Imbalance: Many Trainees and Clinicians</a:t>
            </a:r>
          </a:p>
        </p:txBody>
      </p:sp>
      <p:graphicFrame>
        <p:nvGraphicFramePr>
          <p:cNvPr id="26629" name="Object 3"/>
          <p:cNvGraphicFramePr>
            <a:graphicFrameLocks noGrp="1" noChangeAspect="1"/>
          </p:cNvGraphicFramePr>
          <p:nvPr>
            <p:ph sz="quarter" idx="4"/>
          </p:nvPr>
        </p:nvGraphicFramePr>
        <p:xfrm>
          <a:off x="6218238" y="2798763"/>
          <a:ext cx="4937125" cy="2852737"/>
        </p:xfrm>
        <a:graphic>
          <a:graphicData uri="http://schemas.openxmlformats.org/presentationml/2006/ole">
            <mc:AlternateContent xmlns:mc="http://schemas.openxmlformats.org/markup-compatibility/2006">
              <mc:Choice xmlns:v="urn:schemas-microsoft-com:vml" Requires="v">
                <p:oleObj spid="_x0000_s1057" name="Worksheet" r:id="rId7" imgW="6456224" imgH="3731075" progId="Excel.Sheet.8">
                  <p:embed/>
                </p:oleObj>
              </mc:Choice>
              <mc:Fallback>
                <p:oleObj name="Worksheet" r:id="rId7" imgW="6456224" imgH="3731075" progId="Excel.Sheet.8">
                  <p:embed/>
                  <p:pic>
                    <p:nvPicPr>
                      <p:cNvPr id="0" name=""/>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8238" y="2798763"/>
                        <a:ext cx="493712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nvPr>
        </p:nvGraphicFramePr>
        <p:xfrm>
          <a:off x="2379663" y="510610"/>
          <a:ext cx="8775700" cy="6370638"/>
        </p:xfrm>
        <a:graphic>
          <a:graphicData uri="http://schemas.openxmlformats.org/presentationml/2006/ole">
            <mc:AlternateContent xmlns:mc="http://schemas.openxmlformats.org/markup-compatibility/2006">
              <mc:Choice xmlns:v="urn:schemas-microsoft-com:vml" Requires="v">
                <p:oleObj spid="_x0000_s1058" name="Worksheet" r:id="rId9" imgW="8788400" imgH="6388100" progId="Excel.Sheet.8">
                  <p:embed/>
                </p:oleObj>
              </mc:Choice>
              <mc:Fallback>
                <p:oleObj name="Worksheet" r:id="rId9" imgW="8788400" imgH="6388100" progId="Excel.Shee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79663" y="510610"/>
                        <a:ext cx="8775700" cy="6370638"/>
                      </a:xfrm>
                      <a:prstGeom prst="rect">
                        <a:avLst/>
                      </a:prstGeom>
                      <a:noFill/>
                      <a:ln>
                        <a:noFill/>
                      </a:ln>
                      <a:extLst/>
                    </p:spPr>
                  </p:pic>
                </p:oleObj>
              </mc:Fallback>
            </mc:AlternateContent>
          </a:graphicData>
        </a:graphic>
      </p:graphicFrame>
      <p:sp>
        <p:nvSpPr>
          <p:cNvPr id="26632" name="Text Box 10"/>
          <p:cNvSpPr txBox="1">
            <a:spLocks noChangeArrowheads="1"/>
          </p:cNvSpPr>
          <p:nvPr/>
        </p:nvSpPr>
        <p:spPr bwMode="auto">
          <a:xfrm>
            <a:off x="8534400" y="4495800"/>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charset="2"/>
              <a:buChar char=""/>
              <a:defRPr sz="2700">
                <a:solidFill>
                  <a:schemeClr val="tx1"/>
                </a:solidFill>
                <a:latin typeface="Georgia" charset="0"/>
                <a:ea typeface="MS PGothic" charset="-128"/>
              </a:defRPr>
            </a:lvl1pPr>
            <a:lvl2pPr marL="742950" indent="-285750" eaLnBrk="0" hangingPunct="0">
              <a:spcBef>
                <a:spcPct val="20000"/>
              </a:spcBef>
              <a:buClr>
                <a:schemeClr val="accent2"/>
              </a:buClr>
              <a:buSzPct val="70000"/>
              <a:buFont typeface="Wingdings" charset="2"/>
              <a:buChar char=""/>
              <a:defRPr sz="2200">
                <a:solidFill>
                  <a:schemeClr val="tx2"/>
                </a:solidFill>
                <a:latin typeface="Georgia" charset="0"/>
                <a:ea typeface="MS PGothic" charset="-128"/>
              </a:defRPr>
            </a:lvl2pPr>
            <a:lvl3pPr marL="1143000" indent="-228600" eaLnBrk="0" hangingPunct="0">
              <a:spcBef>
                <a:spcPct val="20000"/>
              </a:spcBef>
              <a:buClr>
                <a:srgbClr val="8CADAE"/>
              </a:buClr>
              <a:buSzPct val="75000"/>
              <a:buFont typeface="Wingdings 2" charset="2"/>
              <a:buChar char=""/>
              <a:defRPr sz="2000">
                <a:solidFill>
                  <a:schemeClr val="tx1"/>
                </a:solidFill>
                <a:latin typeface="Georgia" charset="0"/>
                <a:ea typeface="MS PGothic" charset="-128"/>
              </a:defRPr>
            </a:lvl3pPr>
            <a:lvl4pPr marL="1600200" indent="-228600" eaLnBrk="0" hangingPunct="0">
              <a:spcBef>
                <a:spcPct val="20000"/>
              </a:spcBef>
              <a:buClr>
                <a:srgbClr val="8C7B70"/>
              </a:buClr>
              <a:buSzPct val="70000"/>
              <a:buFont typeface="Wingdings" charset="2"/>
              <a:buChar char=""/>
              <a:defRPr sz="2000">
                <a:solidFill>
                  <a:schemeClr val="tx2"/>
                </a:solidFill>
                <a:latin typeface="Georgia" charset="0"/>
                <a:ea typeface="MS PGothic" charset="-128"/>
              </a:defRPr>
            </a:lvl4pPr>
            <a:lvl5pPr marL="2057400" indent="-228600" eaLnBrk="0" hangingPunct="0">
              <a:spcBef>
                <a:spcPct val="20000"/>
              </a:spcBef>
              <a:buClr>
                <a:srgbClr val="8FB08C"/>
              </a:buClr>
              <a:buChar char="•"/>
              <a:defRPr>
                <a:solidFill>
                  <a:schemeClr val="tx1"/>
                </a:solidFill>
                <a:latin typeface="Georgia" charset="0"/>
                <a:ea typeface="MS PGothic" charset="-128"/>
              </a:defRPr>
            </a:lvl5pPr>
            <a:lvl6pPr marL="25146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6pPr>
            <a:lvl7pPr marL="29718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7pPr>
            <a:lvl8pPr marL="34290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8pPr>
            <a:lvl9pPr marL="38862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9pPr>
          </a:lstStyle>
          <a:p>
            <a:pPr eaLnBrk="1" hangingPunct="1">
              <a:spcBef>
                <a:spcPct val="50000"/>
              </a:spcBef>
              <a:buClrTx/>
              <a:buSzTx/>
              <a:buFontTx/>
              <a:buNone/>
            </a:pPr>
            <a:r>
              <a:rPr lang="en-US" altLang="en-US" sz="1400" b="1"/>
              <a:t>Work </a:t>
            </a:r>
          </a:p>
        </p:txBody>
      </p:sp>
    </p:spTree>
    <p:custDataLst>
      <p:tags r:id="rId2"/>
    </p:custDataLst>
    <p:extLst>
      <p:ext uri="{BB962C8B-B14F-4D97-AF65-F5344CB8AC3E}">
        <p14:creationId xmlns:p14="http://schemas.microsoft.com/office/powerpoint/2010/main" val="431219690"/>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981200" y="142240"/>
            <a:ext cx="8229600" cy="1000760"/>
          </a:xfrm>
        </p:spPr>
        <p:txBody>
          <a:bodyPr>
            <a:normAutofit fontScale="90000"/>
          </a:bodyPr>
          <a:lstStyle/>
          <a:p>
            <a:pPr eaLnBrk="1" hangingPunct="1"/>
            <a:r>
              <a:rPr lang="en-US" altLang="en-US" sz="3200">
                <a:solidFill>
                  <a:srgbClr val="A9432B"/>
                </a:solidFill>
                <a:ea typeface="MS PGothic" charset="-128"/>
              </a:rPr>
              <a:t>Meta-Analysis: Epidemiology of </a:t>
            </a:r>
            <a:br>
              <a:rPr lang="en-US" altLang="en-US" sz="3200">
                <a:solidFill>
                  <a:srgbClr val="A9432B"/>
                </a:solidFill>
                <a:ea typeface="MS PGothic" charset="-128"/>
              </a:rPr>
            </a:br>
            <a:r>
              <a:rPr lang="en-US" altLang="en-US" sz="3200">
                <a:solidFill>
                  <a:srgbClr val="A9432B"/>
                </a:solidFill>
                <a:ea typeface="MS PGothic" charset="-128"/>
              </a:rPr>
              <a:t>Depression in Residents</a:t>
            </a:r>
          </a:p>
        </p:txBody>
      </p:sp>
      <p:sp>
        <p:nvSpPr>
          <p:cNvPr id="4" name="Slide Number Placeholder 5"/>
          <p:cNvSpPr>
            <a:spLocks noGrp="1"/>
          </p:cNvSpPr>
          <p:nvPr>
            <p:ph type="sldNum" sz="quarter" idx="12"/>
          </p:nvPr>
        </p:nvSpPr>
        <p:spPr/>
        <p:txBody>
          <a:bodyPr/>
          <a:lstStyle/>
          <a:p>
            <a:pPr>
              <a:defRPr/>
            </a:pPr>
            <a:endParaRPr lang="en-US">
              <a:solidFill>
                <a:schemeClr val="accent3">
                  <a:shade val="75000"/>
                </a:schemeClr>
              </a:solidFill>
              <a:latin typeface="+mn-lt"/>
              <a:ea typeface="+mn-ea"/>
            </a:endParaRPr>
          </a:p>
        </p:txBody>
      </p:sp>
      <p:graphicFrame>
        <p:nvGraphicFramePr>
          <p:cNvPr id="6" name="Diagram 5"/>
          <p:cNvGraphicFramePr/>
          <p:nvPr/>
        </p:nvGraphicFramePr>
        <p:xfrm>
          <a:off x="1981200" y="1752600"/>
          <a:ext cx="82296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037" name="TextBox 4"/>
          <p:cNvSpPr txBox="1">
            <a:spLocks noChangeArrowheads="1"/>
          </p:cNvSpPr>
          <p:nvPr/>
        </p:nvSpPr>
        <p:spPr bwMode="auto">
          <a:xfrm>
            <a:off x="2143125" y="5953125"/>
            <a:ext cx="8229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charset="2"/>
              <a:buChar char=""/>
              <a:defRPr sz="2700">
                <a:solidFill>
                  <a:schemeClr val="tx1"/>
                </a:solidFill>
                <a:latin typeface="Georgia" charset="0"/>
                <a:ea typeface="MS PGothic" charset="-128"/>
              </a:defRPr>
            </a:lvl1pPr>
            <a:lvl2pPr marL="742950" indent="-285750" eaLnBrk="0" hangingPunct="0">
              <a:spcBef>
                <a:spcPct val="20000"/>
              </a:spcBef>
              <a:buClr>
                <a:schemeClr val="accent2"/>
              </a:buClr>
              <a:buSzPct val="70000"/>
              <a:buFont typeface="Wingdings" charset="2"/>
              <a:buChar char=""/>
              <a:defRPr sz="2200">
                <a:solidFill>
                  <a:schemeClr val="tx2"/>
                </a:solidFill>
                <a:latin typeface="Georgia" charset="0"/>
                <a:ea typeface="MS PGothic" charset="-128"/>
              </a:defRPr>
            </a:lvl2pPr>
            <a:lvl3pPr marL="1143000" indent="-228600" eaLnBrk="0" hangingPunct="0">
              <a:spcBef>
                <a:spcPct val="20000"/>
              </a:spcBef>
              <a:buClr>
                <a:srgbClr val="8CADAE"/>
              </a:buClr>
              <a:buSzPct val="75000"/>
              <a:buFont typeface="Wingdings 2" charset="2"/>
              <a:buChar char=""/>
              <a:defRPr sz="2000">
                <a:solidFill>
                  <a:schemeClr val="tx1"/>
                </a:solidFill>
                <a:latin typeface="Georgia" charset="0"/>
                <a:ea typeface="MS PGothic" charset="-128"/>
              </a:defRPr>
            </a:lvl3pPr>
            <a:lvl4pPr marL="1600200" indent="-228600" eaLnBrk="0" hangingPunct="0">
              <a:spcBef>
                <a:spcPct val="20000"/>
              </a:spcBef>
              <a:buClr>
                <a:srgbClr val="8C7B70"/>
              </a:buClr>
              <a:buSzPct val="70000"/>
              <a:buFont typeface="Wingdings" charset="2"/>
              <a:buChar char=""/>
              <a:defRPr sz="2000">
                <a:solidFill>
                  <a:schemeClr val="tx2"/>
                </a:solidFill>
                <a:latin typeface="Georgia" charset="0"/>
                <a:ea typeface="MS PGothic" charset="-128"/>
              </a:defRPr>
            </a:lvl4pPr>
            <a:lvl5pPr marL="2057400" indent="-228600" eaLnBrk="0" hangingPunct="0">
              <a:spcBef>
                <a:spcPct val="20000"/>
              </a:spcBef>
              <a:buClr>
                <a:srgbClr val="8FB08C"/>
              </a:buClr>
              <a:buChar char="•"/>
              <a:defRPr>
                <a:solidFill>
                  <a:schemeClr val="tx1"/>
                </a:solidFill>
                <a:latin typeface="Georgia" charset="0"/>
                <a:ea typeface="MS PGothic" charset="-128"/>
              </a:defRPr>
            </a:lvl5pPr>
            <a:lvl6pPr marL="25146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6pPr>
            <a:lvl7pPr marL="29718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7pPr>
            <a:lvl8pPr marL="34290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8pPr>
            <a:lvl9pPr marL="38862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9pPr>
          </a:lstStyle>
          <a:p>
            <a:pPr eaLnBrk="1" hangingPunct="1">
              <a:lnSpc>
                <a:spcPct val="80000"/>
              </a:lnSpc>
              <a:spcBef>
                <a:spcPct val="0"/>
              </a:spcBef>
              <a:buClrTx/>
              <a:buSzTx/>
              <a:buFont typeface="Wingdings" charset="2"/>
              <a:buNone/>
            </a:pPr>
            <a:r>
              <a:rPr lang="en-US" altLang="en-US" sz="1800"/>
              <a:t>Mata DA</a:t>
            </a:r>
            <a:r>
              <a:rPr lang="is-IS" altLang="en-US" sz="1800"/>
              <a:t>…</a:t>
            </a:r>
            <a:r>
              <a:rPr lang="en-US" altLang="en-US" sz="1800"/>
              <a:t>Sen S. Prevalence of depression and depressive symptoms among resident physicians: A systematic review and meta-analysis. JAMA 2015</a:t>
            </a:r>
            <a:endParaRPr lang="en-US" altLang="en-US" sz="1200">
              <a:latin typeface="Corbel" charset="0"/>
            </a:endParaRPr>
          </a:p>
        </p:txBody>
      </p:sp>
    </p:spTree>
    <p:extLst>
      <p:ext uri="{BB962C8B-B14F-4D97-AF65-F5344CB8AC3E}">
        <p14:creationId xmlns:p14="http://schemas.microsoft.com/office/powerpoint/2010/main" val="630481578"/>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Aspects unique to attending physicians</a:t>
            </a:r>
            <a:endParaRPr lang="en-US"/>
          </a:p>
        </p:txBody>
      </p:sp>
      <p:sp>
        <p:nvSpPr>
          <p:cNvPr id="3" name="Content Placeholder 2"/>
          <p:cNvSpPr>
            <a:spLocks noGrp="1"/>
          </p:cNvSpPr>
          <p:nvPr>
            <p:ph idx="1"/>
          </p:nvPr>
        </p:nvSpPr>
        <p:spPr>
          <a:xfrm>
            <a:off x="3048000" y="2160589"/>
            <a:ext cx="6226002" cy="3142931"/>
          </a:xfrm>
        </p:spPr>
        <p:txBody>
          <a:bodyPr/>
          <a:lstStyle/>
          <a:p>
            <a:r>
              <a:rPr lang="en-US" dirty="0" smtClean="0"/>
              <a:t>Becomes more complex going from student-resident-attending</a:t>
            </a:r>
          </a:p>
          <a:p>
            <a:r>
              <a:rPr lang="en-US" dirty="0" smtClean="0"/>
              <a:t>“More to lose”</a:t>
            </a:r>
          </a:p>
          <a:p>
            <a:r>
              <a:rPr lang="en-US" dirty="0" smtClean="0"/>
              <a:t>Potential referral loss from other doctors</a:t>
            </a:r>
          </a:p>
          <a:p>
            <a:r>
              <a:rPr lang="en-US" dirty="0" smtClean="0"/>
              <a:t>Collegial esteem</a:t>
            </a:r>
          </a:p>
          <a:p>
            <a:r>
              <a:rPr lang="en-US" dirty="0" smtClean="0"/>
              <a:t>Possibly not considered for election to hospital office</a:t>
            </a:r>
          </a:p>
          <a:p>
            <a:endParaRPr lang="en-US" dirty="0"/>
          </a:p>
          <a:p>
            <a:r>
              <a:rPr lang="en-US" dirty="0" smtClean="0"/>
              <a:t>Therefore may not seek formal treatment</a:t>
            </a:r>
            <a:endParaRPr lang="en-US" dirty="0"/>
          </a:p>
        </p:txBody>
      </p:sp>
    </p:spTree>
    <p:extLst>
      <p:ext uri="{BB962C8B-B14F-4D97-AF65-F5344CB8AC3E}">
        <p14:creationId xmlns:p14="http://schemas.microsoft.com/office/powerpoint/2010/main" val="1603628672"/>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Regulatory Expectations</a:t>
            </a:r>
            <a:endParaRPr lang="en-US"/>
          </a:p>
        </p:txBody>
      </p:sp>
      <p:sp>
        <p:nvSpPr>
          <p:cNvPr id="3" name="Content Placeholder 2"/>
          <p:cNvSpPr>
            <a:spLocks noGrp="1"/>
          </p:cNvSpPr>
          <p:nvPr>
            <p:ph idx="1"/>
          </p:nvPr>
        </p:nvSpPr>
        <p:spPr/>
        <p:txBody>
          <a:bodyPr/>
          <a:lstStyle/>
          <a:p>
            <a:r>
              <a:rPr lang="en-US" smtClean="0"/>
              <a:t>What happens when a physician suffers from a mental health condition in regards to their license?</a:t>
            </a:r>
          </a:p>
          <a:p>
            <a:r>
              <a:rPr lang="en-US" smtClean="0"/>
              <a:t>In 2016 at urging of Ohio Academy of Family Physicians, Ohio State Medical Board removed question #22 and amended #23</a:t>
            </a:r>
          </a:p>
          <a:p>
            <a:r>
              <a:rPr lang="en-US" smtClean="0"/>
              <a:t>OAFP urged medical board to do this so as to not discourage physicians from seeking treatment for mental health issues</a:t>
            </a:r>
          </a:p>
        </p:txBody>
      </p:sp>
    </p:spTree>
    <p:extLst>
      <p:ext uri="{BB962C8B-B14F-4D97-AF65-F5344CB8AC3E}">
        <p14:creationId xmlns:p14="http://schemas.microsoft.com/office/powerpoint/2010/main" val="912221103"/>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Ohio license</a:t>
            </a:r>
            <a:endParaRPr lang="en-US" dirty="0"/>
          </a:p>
        </p:txBody>
      </p:sp>
      <p:sp>
        <p:nvSpPr>
          <p:cNvPr id="3" name="Content Placeholder 2"/>
          <p:cNvSpPr>
            <a:spLocks noGrp="1"/>
          </p:cNvSpPr>
          <p:nvPr>
            <p:ph idx="1"/>
          </p:nvPr>
        </p:nvSpPr>
        <p:spPr>
          <a:xfrm>
            <a:off x="2621280" y="2160589"/>
            <a:ext cx="6652722" cy="3142931"/>
          </a:xfrm>
        </p:spPr>
        <p:txBody>
          <a:bodyPr/>
          <a:lstStyle/>
          <a:p>
            <a:r>
              <a:rPr lang="en-US" dirty="0" smtClean="0"/>
              <a:t>Question #22 which was eliminated stated:</a:t>
            </a:r>
          </a:p>
          <a:p>
            <a:r>
              <a:rPr lang="en-US" dirty="0" smtClean="0"/>
              <a:t>22.a  Within the last ten years , have you been diagnosed with or have you been treated for, bipolar disorder, schizophrenia, paranoia or any other psychotic disorder</a:t>
            </a:r>
          </a:p>
          <a:p>
            <a:r>
              <a:rPr lang="en-US" dirty="0" smtClean="0"/>
              <a:t>22.b Have you since attaining the age of eighteen or within the last ten years, whichever period is shorter been admitted to a hospital or other facility for the treatment of bipolar disorder, schizophrenia, paranoia or any other psychotic disorder? </a:t>
            </a:r>
            <a:endParaRPr lang="en-US" dirty="0"/>
          </a:p>
        </p:txBody>
      </p:sp>
    </p:spTree>
    <p:extLst>
      <p:ext uri="{BB962C8B-B14F-4D97-AF65-F5344CB8AC3E}">
        <p14:creationId xmlns:p14="http://schemas.microsoft.com/office/powerpoint/2010/main" val="956539879"/>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Ohio license</a:t>
            </a:r>
            <a:endParaRPr lang="en-US" dirty="0"/>
          </a:p>
        </p:txBody>
      </p:sp>
      <p:sp>
        <p:nvSpPr>
          <p:cNvPr id="3" name="Content Placeholder 2"/>
          <p:cNvSpPr>
            <a:spLocks noGrp="1"/>
          </p:cNvSpPr>
          <p:nvPr>
            <p:ph idx="1"/>
          </p:nvPr>
        </p:nvSpPr>
        <p:spPr/>
        <p:txBody>
          <a:bodyPr/>
          <a:lstStyle/>
          <a:p>
            <a:r>
              <a:rPr lang="en-US" dirty="0" smtClean="0"/>
              <a:t>#23 In the past five years, have you been diagnosed as having or been hospitalized for a medical condition which in any way impairs or limits your ability to practice medicine with reasonable skill and safety?</a:t>
            </a:r>
            <a:endParaRPr lang="en-US" dirty="0"/>
          </a:p>
        </p:txBody>
      </p:sp>
    </p:spTree>
    <p:extLst>
      <p:ext uri="{BB962C8B-B14F-4D97-AF65-F5344CB8AC3E}">
        <p14:creationId xmlns:p14="http://schemas.microsoft.com/office/powerpoint/2010/main" val="996847086"/>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905000" y="223520"/>
            <a:ext cx="8382000" cy="1788160"/>
          </a:xfrm>
        </p:spPr>
        <p:txBody>
          <a:bodyPr>
            <a:normAutofit/>
          </a:bodyPr>
          <a:lstStyle/>
          <a:p>
            <a:pPr defTabSz="912813"/>
            <a:r>
              <a:rPr lang="en-US" altLang="en-US">
                <a:solidFill>
                  <a:schemeClr val="accent1"/>
                </a:solidFill>
                <a:ea typeface="MS PGothic" charset="-128"/>
              </a:rPr>
              <a:t>Massachusetts State Medical License</a:t>
            </a:r>
          </a:p>
        </p:txBody>
      </p:sp>
      <p:sp>
        <p:nvSpPr>
          <p:cNvPr id="53251" name="Content Placeholder 2"/>
          <p:cNvSpPr>
            <a:spLocks noGrp="1"/>
          </p:cNvSpPr>
          <p:nvPr>
            <p:ph idx="1"/>
          </p:nvPr>
        </p:nvSpPr>
        <p:spPr>
          <a:xfrm>
            <a:off x="2438400" y="1286358"/>
            <a:ext cx="8229600" cy="4809641"/>
          </a:xfrm>
        </p:spPr>
        <p:txBody>
          <a:bodyPr>
            <a:normAutofit fontScale="85000" lnSpcReduction="10000"/>
          </a:bodyPr>
          <a:lstStyle/>
          <a:p>
            <a:pPr defTabSz="912813"/>
            <a:endParaRPr lang="en-US" altLang="en-US" dirty="0">
              <a:ea typeface="MS PGothic" charset="-128"/>
            </a:endParaRPr>
          </a:p>
          <a:p>
            <a:pPr algn="ctr" defTabSz="912813">
              <a:buNone/>
            </a:pPr>
            <a:r>
              <a:rPr lang="en-US" altLang="en-US" b="1" u="sng" dirty="0">
                <a:ea typeface="MS PGothic" charset="-128"/>
              </a:rPr>
              <a:t>CONFIDENTIAL INFORMATION</a:t>
            </a:r>
          </a:p>
          <a:p>
            <a:pPr algn="ctr" defTabSz="912813">
              <a:buNone/>
            </a:pPr>
            <a:endParaRPr lang="en-US" altLang="en-US" sz="1400" b="1" u="sng" dirty="0">
              <a:ea typeface="MS PGothic" charset="-128"/>
            </a:endParaRPr>
          </a:p>
          <a:p>
            <a:pPr algn="ctr" defTabSz="912813">
              <a:buNone/>
            </a:pPr>
            <a:r>
              <a:rPr lang="en-US" altLang="en-US" sz="1600" b="1" dirty="0">
                <a:ea typeface="MS PGothic" charset="-128"/>
              </a:rPr>
              <a:t>	If answering “yes” to any of the questions, provide details on the supplemental pages for questions 15 - 17 </a:t>
            </a:r>
            <a:endParaRPr lang="en-US" altLang="en-US" sz="1600" dirty="0">
              <a:ea typeface="MS PGothic" charset="-128"/>
            </a:endParaRPr>
          </a:p>
          <a:p>
            <a:pPr defTabSz="912813">
              <a:buNone/>
            </a:pPr>
            <a:r>
              <a:rPr lang="en-US" altLang="en-US" sz="1600" dirty="0">
                <a:ea typeface="MS PGothic" charset="-128"/>
              </a:rPr>
              <a:t>	</a:t>
            </a:r>
          </a:p>
          <a:p>
            <a:pPr marL="517525" lvl="1" indent="0" defTabSz="912813">
              <a:buNone/>
            </a:pPr>
            <a:r>
              <a:rPr lang="en-US" altLang="en-US" sz="1800" dirty="0">
                <a:ea typeface="MS PGothic" charset="-128"/>
              </a:rPr>
              <a:t>15. Do you have a medical or physical condition that</a:t>
            </a:r>
          </a:p>
          <a:p>
            <a:pPr marL="517525" lvl="1" indent="0" defTabSz="912813">
              <a:buNone/>
            </a:pPr>
            <a:r>
              <a:rPr lang="en-US" altLang="en-US" sz="1800" dirty="0">
                <a:ea typeface="MS PGothic" charset="-128"/>
              </a:rPr>
              <a:t>	currently </a:t>
            </a:r>
            <a:r>
              <a:rPr lang="en-US" altLang="en-US" sz="1800" b="1" dirty="0">
                <a:solidFill>
                  <a:schemeClr val="accent1"/>
                </a:solidFill>
                <a:ea typeface="MS PGothic" charset="-128"/>
              </a:rPr>
              <a:t>impairs</a:t>
            </a:r>
            <a:r>
              <a:rPr lang="en-US" altLang="en-US" sz="1800" dirty="0">
                <a:ea typeface="MS PGothic" charset="-128"/>
              </a:rPr>
              <a:t> your ability to practice medicine? 	</a:t>
            </a:r>
          </a:p>
          <a:p>
            <a:pPr marL="517525" lvl="1" indent="0" defTabSz="912813">
              <a:buNone/>
            </a:pPr>
            <a:r>
              <a:rPr lang="en-US" altLang="en-US" sz="1800" dirty="0">
                <a:ea typeface="MS PGothic" charset="-128"/>
              </a:rPr>
              <a:t>16. Have you engaged in the use of any substance(s)</a:t>
            </a:r>
          </a:p>
          <a:p>
            <a:pPr marL="517525" lvl="1" indent="0" defTabSz="912813">
              <a:buNone/>
            </a:pPr>
            <a:r>
              <a:rPr lang="en-US" altLang="en-US" sz="1800" dirty="0">
                <a:ea typeface="MS PGothic" charset="-128"/>
              </a:rPr>
              <a:t> 	with the result that your ability to practice medicine               YES___  NO___</a:t>
            </a:r>
          </a:p>
          <a:p>
            <a:pPr marL="517525" lvl="1" indent="0" defTabSz="912813">
              <a:buNone/>
            </a:pPr>
            <a:r>
              <a:rPr lang="en-US" altLang="en-US" sz="1800" dirty="0">
                <a:ea typeface="MS PGothic" charset="-128"/>
              </a:rPr>
              <a:t> 	is currently </a:t>
            </a:r>
            <a:r>
              <a:rPr lang="en-US" altLang="en-US" sz="1800" b="1" dirty="0">
                <a:solidFill>
                  <a:schemeClr val="accent1"/>
                </a:solidFill>
                <a:ea typeface="MS PGothic" charset="-128"/>
              </a:rPr>
              <a:t>impaired</a:t>
            </a:r>
            <a:r>
              <a:rPr lang="en-US" altLang="en-US" sz="1800" dirty="0">
                <a:ea typeface="MS PGothic" charset="-128"/>
              </a:rPr>
              <a:t>? </a:t>
            </a:r>
          </a:p>
          <a:p>
            <a:pPr marL="517525" lvl="1" indent="0" defTabSz="912813">
              <a:buNone/>
            </a:pPr>
            <a:r>
              <a:rPr lang="en-US" altLang="en-US" sz="1800" dirty="0">
                <a:ea typeface="MS PGothic" charset="-128"/>
              </a:rPr>
              <a:t>17. Have you ever refused to submit to a test to                               YES___  NO___</a:t>
            </a:r>
          </a:p>
          <a:p>
            <a:pPr marL="517525" lvl="1" indent="0" defTabSz="912813">
              <a:buNone/>
            </a:pPr>
            <a:r>
              <a:rPr lang="en-US" altLang="en-US" sz="1800" dirty="0">
                <a:ea typeface="MS PGothic" charset="-128"/>
              </a:rPr>
              <a:t>	determine whether you had consumed and/or were</a:t>
            </a:r>
          </a:p>
          <a:p>
            <a:pPr marL="517525" lvl="1" indent="0" defTabSz="912813">
              <a:buNone/>
            </a:pPr>
            <a:r>
              <a:rPr lang="en-US" altLang="en-US" sz="1800" dirty="0">
                <a:ea typeface="MS PGothic" charset="-128"/>
              </a:rPr>
              <a:t>	under the influence of chemical substances? 	</a:t>
            </a:r>
          </a:p>
          <a:p>
            <a:pPr defTabSz="912813"/>
            <a:endParaRPr lang="en-US" altLang="en-US" sz="1400" dirty="0">
              <a:ea typeface="MS PGothic" charset="-128"/>
            </a:endParaRPr>
          </a:p>
        </p:txBody>
      </p:sp>
      <p:sp>
        <p:nvSpPr>
          <p:cNvPr id="53252" name="TextBox 3"/>
          <p:cNvSpPr txBox="1">
            <a:spLocks noChangeArrowheads="1"/>
          </p:cNvSpPr>
          <p:nvPr/>
        </p:nvSpPr>
        <p:spPr bwMode="auto">
          <a:xfrm>
            <a:off x="8077201" y="3352800"/>
            <a:ext cx="1984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charset="2"/>
              <a:buChar char=""/>
              <a:defRPr sz="2700">
                <a:solidFill>
                  <a:schemeClr val="tx1"/>
                </a:solidFill>
                <a:latin typeface="Georgia" charset="0"/>
                <a:ea typeface="MS PGothic" charset="-128"/>
              </a:defRPr>
            </a:lvl1pPr>
            <a:lvl2pPr marL="742950" indent="-285750" eaLnBrk="0" hangingPunct="0">
              <a:spcBef>
                <a:spcPct val="20000"/>
              </a:spcBef>
              <a:buClr>
                <a:schemeClr val="accent2"/>
              </a:buClr>
              <a:buSzPct val="70000"/>
              <a:buFont typeface="Wingdings" charset="2"/>
              <a:buChar char=""/>
              <a:defRPr sz="2200">
                <a:solidFill>
                  <a:schemeClr val="tx2"/>
                </a:solidFill>
                <a:latin typeface="Georgia" charset="0"/>
                <a:ea typeface="MS PGothic" charset="-128"/>
              </a:defRPr>
            </a:lvl2pPr>
            <a:lvl3pPr marL="1143000" indent="-228600" eaLnBrk="0" hangingPunct="0">
              <a:spcBef>
                <a:spcPct val="20000"/>
              </a:spcBef>
              <a:buClr>
                <a:srgbClr val="8CADAE"/>
              </a:buClr>
              <a:buSzPct val="75000"/>
              <a:buFont typeface="Wingdings 2" charset="2"/>
              <a:buChar char=""/>
              <a:defRPr sz="2000">
                <a:solidFill>
                  <a:schemeClr val="tx1"/>
                </a:solidFill>
                <a:latin typeface="Georgia" charset="0"/>
                <a:ea typeface="MS PGothic" charset="-128"/>
              </a:defRPr>
            </a:lvl3pPr>
            <a:lvl4pPr marL="1600200" indent="-228600" eaLnBrk="0" hangingPunct="0">
              <a:spcBef>
                <a:spcPct val="20000"/>
              </a:spcBef>
              <a:buClr>
                <a:srgbClr val="8C7B70"/>
              </a:buClr>
              <a:buSzPct val="70000"/>
              <a:buFont typeface="Wingdings" charset="2"/>
              <a:buChar char=""/>
              <a:defRPr sz="2000">
                <a:solidFill>
                  <a:schemeClr val="tx2"/>
                </a:solidFill>
                <a:latin typeface="Georgia" charset="0"/>
                <a:ea typeface="MS PGothic" charset="-128"/>
              </a:defRPr>
            </a:lvl4pPr>
            <a:lvl5pPr marL="2057400" indent="-228600" eaLnBrk="0" hangingPunct="0">
              <a:spcBef>
                <a:spcPct val="20000"/>
              </a:spcBef>
              <a:buClr>
                <a:srgbClr val="8FB08C"/>
              </a:buClr>
              <a:buChar char="•"/>
              <a:defRPr>
                <a:solidFill>
                  <a:schemeClr val="tx1"/>
                </a:solidFill>
                <a:latin typeface="Georgia" charset="0"/>
                <a:ea typeface="MS PGothic" charset="-128"/>
              </a:defRPr>
            </a:lvl5pPr>
            <a:lvl6pPr marL="25146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6pPr>
            <a:lvl7pPr marL="29718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7pPr>
            <a:lvl8pPr marL="34290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8pPr>
            <a:lvl9pPr marL="38862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9pPr>
          </a:lstStyle>
          <a:p>
            <a:pPr eaLnBrk="1" hangingPunct="1">
              <a:spcBef>
                <a:spcPct val="0"/>
              </a:spcBef>
              <a:buClrTx/>
              <a:buSzTx/>
              <a:buFontTx/>
              <a:buNone/>
            </a:pPr>
            <a:r>
              <a:rPr lang="en-US" altLang="en-US" sz="2000">
                <a:solidFill>
                  <a:schemeClr val="tx2"/>
                </a:solidFill>
                <a:latin typeface="Times New Roman" charset="0"/>
              </a:rPr>
              <a:t>YES___  NO___</a:t>
            </a:r>
          </a:p>
        </p:txBody>
      </p:sp>
    </p:spTree>
    <p:extLst>
      <p:ext uri="{BB962C8B-B14F-4D97-AF65-F5344CB8AC3E}">
        <p14:creationId xmlns:p14="http://schemas.microsoft.com/office/powerpoint/2010/main" val="1076761179"/>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686560" y="853440"/>
            <a:ext cx="8600440" cy="1051560"/>
          </a:xfrm>
        </p:spPr>
        <p:txBody>
          <a:bodyPr>
            <a:normAutofit fontScale="90000"/>
          </a:bodyPr>
          <a:lstStyle/>
          <a:p>
            <a:pPr eaLnBrk="1" hangingPunct="1"/>
            <a:r>
              <a:rPr lang="en-US" altLang="en-US" sz="3200" dirty="0">
                <a:solidFill>
                  <a:srgbClr val="A9432B"/>
                </a:solidFill>
                <a:ea typeface="MS PGothic" charset="-128"/>
              </a:rPr>
              <a:t>Characteristics of Physicians</a:t>
            </a:r>
            <a:br>
              <a:rPr lang="en-US" altLang="en-US" sz="3200" dirty="0">
                <a:solidFill>
                  <a:srgbClr val="A9432B"/>
                </a:solidFill>
                <a:ea typeface="MS PGothic" charset="-128"/>
              </a:rPr>
            </a:br>
            <a:r>
              <a:rPr lang="en-US" altLang="en-US" sz="3200" dirty="0">
                <a:solidFill>
                  <a:srgbClr val="A9432B"/>
                </a:solidFill>
                <a:ea typeface="MS PGothic" charset="-128"/>
              </a:rPr>
              <a:t>that Increase Risk</a:t>
            </a:r>
            <a:br>
              <a:rPr lang="en-US" altLang="en-US" sz="3200" dirty="0">
                <a:solidFill>
                  <a:srgbClr val="A9432B"/>
                </a:solidFill>
                <a:ea typeface="MS PGothic" charset="-128"/>
              </a:rPr>
            </a:br>
            <a:endParaRPr lang="en-US" altLang="en-US" sz="3200" dirty="0">
              <a:solidFill>
                <a:srgbClr val="A9432B"/>
              </a:solidFill>
              <a:ea typeface="MS PGothic" charset="-128"/>
            </a:endParaRPr>
          </a:p>
        </p:txBody>
      </p:sp>
      <p:sp>
        <p:nvSpPr>
          <p:cNvPr id="24579" name="Content Placeholder 2"/>
          <p:cNvSpPr>
            <a:spLocks noGrp="1"/>
          </p:cNvSpPr>
          <p:nvPr>
            <p:ph idx="1"/>
          </p:nvPr>
        </p:nvSpPr>
        <p:spPr>
          <a:xfrm>
            <a:off x="2133600" y="1905000"/>
            <a:ext cx="8229600" cy="4114800"/>
          </a:xfrm>
        </p:spPr>
        <p:txBody>
          <a:bodyPr>
            <a:normAutofit lnSpcReduction="10000"/>
          </a:bodyPr>
          <a:lstStyle/>
          <a:p>
            <a:pPr eaLnBrk="1" hangingPunct="1">
              <a:lnSpc>
                <a:spcPct val="80000"/>
              </a:lnSpc>
            </a:pPr>
            <a:r>
              <a:rPr lang="en-US" altLang="en-US" sz="2600">
                <a:ea typeface="MS PGothic" charset="-128"/>
              </a:rPr>
              <a:t>Perfectionism/ Compulsiveness</a:t>
            </a:r>
          </a:p>
          <a:p>
            <a:pPr eaLnBrk="1" hangingPunct="1">
              <a:lnSpc>
                <a:spcPct val="80000"/>
              </a:lnSpc>
            </a:pPr>
            <a:r>
              <a:rPr lang="en-US" altLang="en-US" sz="2600">
                <a:ea typeface="MS PGothic" charset="-128"/>
              </a:rPr>
              <a:t>Need for control:</a:t>
            </a:r>
            <a:r>
              <a:rPr lang="en-US" altLang="en-US" sz="1500">
                <a:ea typeface="MS PGothic" charset="-128"/>
              </a:rPr>
              <a:t>  “If I just push myself harder, get more disciplined…”</a:t>
            </a:r>
            <a:endParaRPr lang="en-US" altLang="ja-JP" sz="2600">
              <a:ea typeface="MS PGothic" charset="-128"/>
            </a:endParaRPr>
          </a:p>
          <a:p>
            <a:pPr eaLnBrk="1" hangingPunct="1">
              <a:lnSpc>
                <a:spcPct val="80000"/>
              </a:lnSpc>
            </a:pPr>
            <a:r>
              <a:rPr lang="en-US" altLang="en-US" sz="2600">
                <a:ea typeface="MS PGothic" charset="-128"/>
              </a:rPr>
              <a:t>High need for achievement</a:t>
            </a:r>
            <a:endParaRPr lang="en-US" altLang="en-US" sz="1500">
              <a:ea typeface="MS PGothic" charset="-128"/>
            </a:endParaRPr>
          </a:p>
          <a:p>
            <a:pPr eaLnBrk="1" hangingPunct="1">
              <a:lnSpc>
                <a:spcPct val="80000"/>
              </a:lnSpc>
            </a:pPr>
            <a:r>
              <a:rPr lang="en-US" altLang="en-US" sz="2600">
                <a:ea typeface="MS PGothic" charset="-128"/>
              </a:rPr>
              <a:t>Exaggerated sense of responsibility </a:t>
            </a:r>
          </a:p>
          <a:p>
            <a:pPr eaLnBrk="1" hangingPunct="1">
              <a:lnSpc>
                <a:spcPct val="80000"/>
              </a:lnSpc>
            </a:pPr>
            <a:r>
              <a:rPr lang="en-US" altLang="en-US" sz="2600">
                <a:ea typeface="MS PGothic" charset="-128"/>
              </a:rPr>
              <a:t>Need to please everyone: </a:t>
            </a:r>
            <a:r>
              <a:rPr lang="en-US" altLang="en-US" sz="1500">
                <a:ea typeface="MS PGothic" charset="-128"/>
              </a:rPr>
              <a:t>“How do I say no?”</a:t>
            </a:r>
            <a:r>
              <a:rPr lang="en-US" altLang="ja-JP" sz="2600">
                <a:ea typeface="MS PGothic" charset="-128"/>
              </a:rPr>
              <a:t>  </a:t>
            </a:r>
          </a:p>
          <a:p>
            <a:pPr eaLnBrk="1" hangingPunct="1">
              <a:lnSpc>
                <a:spcPct val="80000"/>
              </a:lnSpc>
            </a:pPr>
            <a:r>
              <a:rPr lang="en-US" altLang="en-US" sz="2600">
                <a:ea typeface="MS PGothic" charset="-128"/>
              </a:rPr>
              <a:t>Difficulty asking for help: </a:t>
            </a:r>
            <a:r>
              <a:rPr lang="en-US" altLang="en-US" sz="1500">
                <a:ea typeface="MS PGothic" charset="-128"/>
              </a:rPr>
              <a:t>“I’m self-sufficient and have always managed on my own before.”</a:t>
            </a:r>
            <a:r>
              <a:rPr lang="en-US" altLang="ja-JP" sz="2600">
                <a:ea typeface="MS PGothic" charset="-128"/>
              </a:rPr>
              <a:t> </a:t>
            </a:r>
          </a:p>
          <a:p>
            <a:pPr eaLnBrk="1" hangingPunct="1">
              <a:lnSpc>
                <a:spcPct val="80000"/>
              </a:lnSpc>
            </a:pPr>
            <a:r>
              <a:rPr lang="en-US" altLang="en-US" sz="2600">
                <a:ea typeface="MS PGothic" charset="-128"/>
              </a:rPr>
              <a:t>Excessive, unrealistic guilt</a:t>
            </a:r>
          </a:p>
          <a:p>
            <a:pPr eaLnBrk="1" hangingPunct="1">
              <a:lnSpc>
                <a:spcPct val="80000"/>
              </a:lnSpc>
            </a:pPr>
            <a:r>
              <a:rPr lang="en-US" altLang="en-US" sz="2600">
                <a:ea typeface="MS PGothic" charset="-128"/>
              </a:rPr>
              <a:t>Suppression of feelings </a:t>
            </a:r>
          </a:p>
          <a:p>
            <a:pPr eaLnBrk="1" hangingPunct="1">
              <a:lnSpc>
                <a:spcPct val="80000"/>
              </a:lnSpc>
            </a:pPr>
            <a:r>
              <a:rPr lang="en-US" altLang="en-US" sz="2600">
                <a:ea typeface="MS PGothic" charset="-128"/>
              </a:rPr>
              <a:t>Difficulty taking time for oneself </a:t>
            </a:r>
          </a:p>
          <a:p>
            <a:pPr eaLnBrk="1" hangingPunct="1">
              <a:lnSpc>
                <a:spcPct val="80000"/>
              </a:lnSpc>
            </a:pPr>
            <a:endParaRPr lang="en-US" altLang="en-US" sz="2500">
              <a:ea typeface="MS PGothic" charset="-128"/>
            </a:endParaRPr>
          </a:p>
        </p:txBody>
      </p:sp>
      <p:sp>
        <p:nvSpPr>
          <p:cNvPr id="24580" name="TextBox 3"/>
          <p:cNvSpPr txBox="1">
            <a:spLocks noChangeArrowheads="1"/>
          </p:cNvSpPr>
          <p:nvPr/>
        </p:nvSpPr>
        <p:spPr bwMode="auto">
          <a:xfrm>
            <a:off x="2133600" y="6335714"/>
            <a:ext cx="838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charset="2"/>
              <a:buChar char=""/>
              <a:defRPr sz="2700">
                <a:solidFill>
                  <a:schemeClr val="tx1"/>
                </a:solidFill>
                <a:latin typeface="Georgia" charset="0"/>
                <a:ea typeface="MS PGothic" charset="-128"/>
              </a:defRPr>
            </a:lvl1pPr>
            <a:lvl2pPr marL="742950" indent="-285750" eaLnBrk="0" hangingPunct="0">
              <a:spcBef>
                <a:spcPct val="20000"/>
              </a:spcBef>
              <a:buClr>
                <a:schemeClr val="accent2"/>
              </a:buClr>
              <a:buSzPct val="70000"/>
              <a:buFont typeface="Wingdings" charset="2"/>
              <a:buChar char=""/>
              <a:defRPr sz="2200">
                <a:solidFill>
                  <a:schemeClr val="tx2"/>
                </a:solidFill>
                <a:latin typeface="Georgia" charset="0"/>
                <a:ea typeface="MS PGothic" charset="-128"/>
              </a:defRPr>
            </a:lvl2pPr>
            <a:lvl3pPr marL="1143000" indent="-228600" eaLnBrk="0" hangingPunct="0">
              <a:spcBef>
                <a:spcPct val="20000"/>
              </a:spcBef>
              <a:buClr>
                <a:srgbClr val="8CADAE"/>
              </a:buClr>
              <a:buSzPct val="75000"/>
              <a:buFont typeface="Wingdings 2" charset="2"/>
              <a:buChar char=""/>
              <a:defRPr sz="2000">
                <a:solidFill>
                  <a:schemeClr val="tx1"/>
                </a:solidFill>
                <a:latin typeface="Georgia" charset="0"/>
                <a:ea typeface="MS PGothic" charset="-128"/>
              </a:defRPr>
            </a:lvl3pPr>
            <a:lvl4pPr marL="1600200" indent="-228600" eaLnBrk="0" hangingPunct="0">
              <a:spcBef>
                <a:spcPct val="20000"/>
              </a:spcBef>
              <a:buClr>
                <a:srgbClr val="8C7B70"/>
              </a:buClr>
              <a:buSzPct val="70000"/>
              <a:buFont typeface="Wingdings" charset="2"/>
              <a:buChar char=""/>
              <a:defRPr sz="2000">
                <a:solidFill>
                  <a:schemeClr val="tx2"/>
                </a:solidFill>
                <a:latin typeface="Georgia" charset="0"/>
                <a:ea typeface="MS PGothic" charset="-128"/>
              </a:defRPr>
            </a:lvl4pPr>
            <a:lvl5pPr marL="2057400" indent="-228600" eaLnBrk="0" hangingPunct="0">
              <a:spcBef>
                <a:spcPct val="20000"/>
              </a:spcBef>
              <a:buClr>
                <a:srgbClr val="8FB08C"/>
              </a:buClr>
              <a:buChar char="•"/>
              <a:defRPr>
                <a:solidFill>
                  <a:schemeClr val="tx1"/>
                </a:solidFill>
                <a:latin typeface="Georgia" charset="0"/>
                <a:ea typeface="MS PGothic" charset="-128"/>
              </a:defRPr>
            </a:lvl5pPr>
            <a:lvl6pPr marL="25146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6pPr>
            <a:lvl7pPr marL="29718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7pPr>
            <a:lvl8pPr marL="34290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8pPr>
            <a:lvl9pPr marL="38862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9pPr>
          </a:lstStyle>
          <a:p>
            <a:pPr eaLnBrk="1" hangingPunct="1">
              <a:spcBef>
                <a:spcPct val="0"/>
              </a:spcBef>
              <a:buClrTx/>
              <a:buSzTx/>
              <a:buFontTx/>
              <a:buNone/>
            </a:pPr>
            <a:r>
              <a:rPr lang="en-US" altLang="en-US" sz="1800"/>
              <a:t>Gabbard G JAMA 1985, Myers M &amp; Gabbard G “The Phys as Patient” 2008</a:t>
            </a:r>
          </a:p>
        </p:txBody>
      </p:sp>
    </p:spTree>
    <p:extLst>
      <p:ext uri="{BB962C8B-B14F-4D97-AF65-F5344CB8AC3E}">
        <p14:creationId xmlns:p14="http://schemas.microsoft.com/office/powerpoint/2010/main" val="1112059432"/>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3" name="Picture 2">
            <a:extLst>
              <a:ext uri="{FF2B5EF4-FFF2-40B4-BE49-F238E27FC236}">
                <a16:creationId xmlns:a16="http://schemas.microsoft.com/office/drawing/2014/main" xmlns="" id="{55DFFA92-594C-F647-B6E5-61D282D38A78}"/>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972006817"/>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EFB6745-FABC-E042-8B43-EAB73962005D}"/>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0248275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905000" y="230188"/>
            <a:ext cx="8382000" cy="677862"/>
          </a:xfrm>
        </p:spPr>
        <p:txBody>
          <a:bodyPr>
            <a:normAutofit/>
          </a:bodyPr>
          <a:lstStyle/>
          <a:p>
            <a:pPr defTabSz="912813"/>
            <a:r>
              <a:rPr lang="en-US" altLang="en-US" b="1">
                <a:solidFill>
                  <a:schemeClr val="accent1"/>
                </a:solidFill>
                <a:ea typeface="MS PGothic" charset="-128"/>
              </a:rPr>
              <a:t>What is Major Depression?</a:t>
            </a:r>
          </a:p>
        </p:txBody>
      </p:sp>
      <p:sp>
        <p:nvSpPr>
          <p:cNvPr id="28675" name="Text Placeholder 2"/>
          <p:cNvSpPr>
            <a:spLocks noGrp="1"/>
          </p:cNvSpPr>
          <p:nvPr>
            <p:ph type="body" idx="1"/>
          </p:nvPr>
        </p:nvSpPr>
        <p:spPr>
          <a:xfrm>
            <a:off x="1828800" y="1600200"/>
            <a:ext cx="4040188" cy="503238"/>
          </a:xfrm>
          <a:solidFill>
            <a:schemeClr val="bg2"/>
          </a:solidFill>
          <a:ln w="9525"/>
          <a:effectLst>
            <a:outerShdw blurRad="50800" dist="25400" dir="5400000" rotWithShape="0">
              <a:srgbClr val="000000">
                <a:alpha val="34998"/>
              </a:srgbClr>
            </a:outerShdw>
          </a:effectLst>
          <a:extLst>
            <a:ext uri="{91240B29-F687-4F45-9708-019B960494DF}">
              <a14:hiddenLine xmlns:a14="http://schemas.microsoft.com/office/drawing/2010/main" w="9525" cap="rnd">
                <a:solidFill>
                  <a:srgbClr val="000000"/>
                </a:solidFill>
                <a:miter lim="800000"/>
                <a:headEnd/>
                <a:tailEnd/>
              </a14:hiddenLine>
            </a:ext>
          </a:extLst>
        </p:spPr>
        <p:txBody>
          <a:bodyPr/>
          <a:lstStyle/>
          <a:p>
            <a:pPr marL="319088" indent="-319088">
              <a:spcBef>
                <a:spcPct val="0"/>
              </a:spcBef>
              <a:defRPr/>
            </a:pPr>
            <a:r>
              <a:rPr altLang="en-US">
                <a:solidFill>
                  <a:schemeClr val="tx1"/>
                </a:solidFill>
              </a:rPr>
              <a:t>Major Depression is not:</a:t>
            </a:r>
          </a:p>
        </p:txBody>
      </p:sp>
      <p:sp>
        <p:nvSpPr>
          <p:cNvPr id="41989" name="Content Placeholder 4"/>
          <p:cNvSpPr>
            <a:spLocks noGrp="1"/>
          </p:cNvSpPr>
          <p:nvPr>
            <p:ph sz="half" idx="2"/>
          </p:nvPr>
        </p:nvSpPr>
        <p:spPr>
          <a:xfrm>
            <a:off x="1905000" y="2174876"/>
            <a:ext cx="4114800" cy="4460875"/>
          </a:xfrm>
        </p:spPr>
        <p:txBody>
          <a:bodyPr>
            <a:normAutofit/>
          </a:bodyPr>
          <a:lstStyle/>
          <a:p>
            <a:pPr>
              <a:buFont typeface="Arial" charset="0"/>
              <a:buChar char="•"/>
            </a:pPr>
            <a:r>
              <a:rPr lang="en-US" altLang="en-US">
                <a:ea typeface="MS PGothic" charset="-128"/>
              </a:rPr>
              <a:t>“Normal”</a:t>
            </a:r>
          </a:p>
          <a:p>
            <a:pPr>
              <a:buFont typeface="Arial" charset="0"/>
              <a:buChar char="•"/>
            </a:pPr>
            <a:r>
              <a:rPr lang="en-US" altLang="en-US">
                <a:ea typeface="MS PGothic" charset="-128"/>
              </a:rPr>
              <a:t>Laziness</a:t>
            </a:r>
          </a:p>
          <a:p>
            <a:pPr>
              <a:buFont typeface="Arial" charset="0"/>
              <a:buChar char="•"/>
            </a:pPr>
            <a:r>
              <a:rPr lang="en-US" altLang="en-US">
                <a:ea typeface="MS PGothic" charset="-128"/>
              </a:rPr>
              <a:t>Weakness</a:t>
            </a:r>
          </a:p>
          <a:p>
            <a:pPr>
              <a:buFont typeface="Arial" charset="0"/>
              <a:buChar char="•"/>
            </a:pPr>
            <a:r>
              <a:rPr lang="en-US" altLang="en-US">
                <a:ea typeface="MS PGothic" charset="-128"/>
              </a:rPr>
              <a:t>Stress</a:t>
            </a:r>
          </a:p>
          <a:p>
            <a:pPr>
              <a:buFont typeface="Arial" charset="0"/>
              <a:buChar char="•"/>
            </a:pPr>
            <a:r>
              <a:rPr lang="en-US" altLang="en-US">
                <a:ea typeface="MS PGothic" charset="-128"/>
              </a:rPr>
              <a:t>Unhappiness</a:t>
            </a:r>
          </a:p>
          <a:p>
            <a:pPr>
              <a:buFont typeface="Arial" charset="0"/>
              <a:buChar char="•"/>
            </a:pPr>
            <a:r>
              <a:rPr lang="en-US" altLang="en-US">
                <a:ea typeface="MS PGothic" charset="-128"/>
              </a:rPr>
              <a:t>Burnout</a:t>
            </a:r>
          </a:p>
          <a:p>
            <a:pPr marL="642938" lvl="1" indent="-285750">
              <a:buFont typeface="Courier New" charset="0"/>
              <a:buChar char="o"/>
            </a:pPr>
            <a:r>
              <a:rPr lang="en-US" altLang="en-US" sz="1800">
                <a:ea typeface="MS PGothic" charset="-128"/>
              </a:rPr>
              <a:t>Though depression makes someone feel lazy, weak, stressed, unhappy (usually) and may be associated with burnout</a:t>
            </a:r>
          </a:p>
          <a:p>
            <a:pPr>
              <a:buFont typeface="Wingdings 2" charset="2"/>
              <a:buChar char=""/>
            </a:pPr>
            <a:endParaRPr lang="en-US" altLang="en-US" sz="1800">
              <a:ea typeface="MS PGothic" charset="-128"/>
            </a:endParaRPr>
          </a:p>
        </p:txBody>
      </p:sp>
      <p:sp>
        <p:nvSpPr>
          <p:cNvPr id="28676" name="Text Placeholder 3"/>
          <p:cNvSpPr>
            <a:spLocks noGrp="1"/>
          </p:cNvSpPr>
          <p:nvPr>
            <p:ph type="body" sz="quarter" idx="3"/>
          </p:nvPr>
        </p:nvSpPr>
        <p:spPr>
          <a:xfrm>
            <a:off x="6172201" y="1600200"/>
            <a:ext cx="4041775" cy="503238"/>
          </a:xfrm>
          <a:solidFill>
            <a:schemeClr val="bg2"/>
          </a:solidFill>
          <a:ln w="9525"/>
          <a:effectLst>
            <a:outerShdw blurRad="50800" dist="25400" dir="5400000" rotWithShape="0">
              <a:srgbClr val="000000">
                <a:alpha val="34998"/>
              </a:srgbClr>
            </a:outerShdw>
          </a:effectLst>
          <a:extLst>
            <a:ext uri="{91240B29-F687-4F45-9708-019B960494DF}">
              <a14:hiddenLine xmlns:a14="http://schemas.microsoft.com/office/drawing/2010/main" w="9525" cap="rnd">
                <a:solidFill>
                  <a:srgbClr val="000000"/>
                </a:solidFill>
                <a:miter lim="800000"/>
                <a:headEnd/>
                <a:tailEnd/>
              </a14:hiddenLine>
            </a:ext>
          </a:extLst>
        </p:spPr>
        <p:txBody>
          <a:bodyPr/>
          <a:lstStyle/>
          <a:p>
            <a:pPr marL="319088" indent="-319088">
              <a:spcBef>
                <a:spcPct val="0"/>
              </a:spcBef>
              <a:defRPr/>
            </a:pPr>
            <a:r>
              <a:rPr lang="en-US" altLang="en-US" smtClean="0">
                <a:solidFill>
                  <a:schemeClr val="tx1"/>
                </a:solidFill>
              </a:rPr>
              <a:t>Major Depression is:</a:t>
            </a:r>
          </a:p>
        </p:txBody>
      </p:sp>
      <p:sp>
        <p:nvSpPr>
          <p:cNvPr id="13318" name="Content Placeholder 5"/>
          <p:cNvSpPr>
            <a:spLocks noGrp="1"/>
          </p:cNvSpPr>
          <p:nvPr>
            <p:ph sz="quarter" idx="4"/>
          </p:nvPr>
        </p:nvSpPr>
        <p:spPr>
          <a:xfrm>
            <a:off x="6169026" y="2174876"/>
            <a:ext cx="4117975" cy="4460875"/>
          </a:xfrm>
        </p:spPr>
        <p:txBody>
          <a:bodyPr>
            <a:normAutofit/>
          </a:bodyPr>
          <a:lstStyle/>
          <a:p>
            <a:pPr>
              <a:buFont typeface="Arial" charset="0"/>
              <a:buChar char="•"/>
            </a:pPr>
            <a:r>
              <a:rPr lang="en-US" altLang="en-US">
                <a:ea typeface="MS PGothic" charset="-128"/>
              </a:rPr>
              <a:t>An illness</a:t>
            </a:r>
          </a:p>
          <a:p>
            <a:pPr>
              <a:buFont typeface="Arial" charset="0"/>
              <a:buChar char="•"/>
            </a:pPr>
            <a:r>
              <a:rPr lang="en-US" altLang="en-US">
                <a:ea typeface="MS PGothic" charset="-128"/>
              </a:rPr>
              <a:t>With mental anguish and physical pain</a:t>
            </a:r>
          </a:p>
          <a:p>
            <a:pPr>
              <a:buFont typeface="Arial" charset="0"/>
              <a:buChar char="•"/>
            </a:pPr>
            <a:r>
              <a:rPr lang="en-US" altLang="en-US">
                <a:ea typeface="MS PGothic" charset="-128"/>
              </a:rPr>
              <a:t>Disabling</a:t>
            </a:r>
          </a:p>
          <a:p>
            <a:pPr>
              <a:buFont typeface="Arial" charset="0"/>
              <a:buChar char="•"/>
            </a:pPr>
            <a:r>
              <a:rPr lang="en-US" altLang="en-US">
                <a:ea typeface="MS PGothic" charset="-128"/>
              </a:rPr>
              <a:t>Chronic and recurring </a:t>
            </a:r>
          </a:p>
          <a:p>
            <a:pPr>
              <a:buFont typeface="Arial" charset="0"/>
              <a:buChar char="•"/>
            </a:pPr>
            <a:r>
              <a:rPr lang="en-US" altLang="en-US">
                <a:ea typeface="MS PGothic" charset="-128"/>
              </a:rPr>
              <a:t>Potentially fatal</a:t>
            </a:r>
          </a:p>
          <a:p>
            <a:pPr marL="569913" lvl="1"/>
            <a:r>
              <a:rPr lang="en-US" altLang="en-US">
                <a:ea typeface="MS PGothic" charset="-128"/>
              </a:rPr>
              <a:t>Lack of appropriate diagnosis and well delivered care can have tragic results</a:t>
            </a:r>
          </a:p>
          <a:p>
            <a:pPr marL="569913" lvl="1">
              <a:buNone/>
            </a:pPr>
            <a:r>
              <a:rPr lang="en-US" altLang="en-US">
                <a:ea typeface="MS PGothic" charset="-128"/>
              </a:rPr>
              <a:t> </a:t>
            </a:r>
          </a:p>
        </p:txBody>
      </p:sp>
      <p:sp>
        <p:nvSpPr>
          <p:cNvPr id="5" name="TextBox 4"/>
          <p:cNvSpPr txBox="1"/>
          <p:nvPr/>
        </p:nvSpPr>
        <p:spPr>
          <a:xfrm>
            <a:off x="2534387" y="5988717"/>
            <a:ext cx="7245916" cy="830997"/>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lvl1pPr eaLnBrk="0" hangingPunct="0">
              <a:defRPr sz="2400">
                <a:solidFill>
                  <a:schemeClr val="tx1"/>
                </a:solidFill>
                <a:latin typeface="Georgia" pitchFamily="18" charset="0"/>
                <a:cs typeface="Arial" pitchFamily="34" charset="0"/>
              </a:defRPr>
            </a:lvl1pPr>
            <a:lvl2pPr marL="37931725" indent="-37474525" eaLnBrk="0" hangingPunct="0">
              <a:defRPr sz="2400">
                <a:solidFill>
                  <a:schemeClr val="tx1"/>
                </a:solidFill>
                <a:latin typeface="Georgia" pitchFamily="18" charset="0"/>
                <a:cs typeface="Arial" pitchFamily="34" charset="0"/>
              </a:defRPr>
            </a:lvl2pPr>
            <a:lvl3pPr eaLnBrk="0" hangingPunct="0">
              <a:defRPr sz="2400">
                <a:solidFill>
                  <a:schemeClr val="tx1"/>
                </a:solidFill>
                <a:latin typeface="Georgia" pitchFamily="18" charset="0"/>
                <a:cs typeface="Arial" pitchFamily="34" charset="0"/>
              </a:defRPr>
            </a:lvl3pPr>
            <a:lvl4pPr eaLnBrk="0" hangingPunct="0">
              <a:defRPr sz="2400">
                <a:solidFill>
                  <a:schemeClr val="tx1"/>
                </a:solidFill>
                <a:latin typeface="Georgia" pitchFamily="18" charset="0"/>
                <a:cs typeface="Arial" pitchFamily="34" charset="0"/>
              </a:defRPr>
            </a:lvl4pPr>
            <a:lvl5pPr eaLnBrk="0" hangingPunct="0">
              <a:defRPr sz="2400">
                <a:solidFill>
                  <a:schemeClr val="tx1"/>
                </a:solidFill>
                <a:latin typeface="Georgia" pitchFamily="18" charset="0"/>
                <a:cs typeface="Arial" pitchFamily="34" charset="0"/>
              </a:defRPr>
            </a:lvl5pPr>
            <a:lvl6pPr marL="457200" eaLnBrk="0" fontAlgn="base" hangingPunct="0">
              <a:spcBef>
                <a:spcPct val="0"/>
              </a:spcBef>
              <a:spcAft>
                <a:spcPct val="0"/>
              </a:spcAft>
              <a:defRPr sz="2400">
                <a:solidFill>
                  <a:schemeClr val="tx1"/>
                </a:solidFill>
                <a:latin typeface="Georgia" pitchFamily="18" charset="0"/>
                <a:cs typeface="Arial" pitchFamily="34" charset="0"/>
              </a:defRPr>
            </a:lvl6pPr>
            <a:lvl7pPr marL="914400" eaLnBrk="0" fontAlgn="base" hangingPunct="0">
              <a:spcBef>
                <a:spcPct val="0"/>
              </a:spcBef>
              <a:spcAft>
                <a:spcPct val="0"/>
              </a:spcAft>
              <a:defRPr sz="2400">
                <a:solidFill>
                  <a:schemeClr val="tx1"/>
                </a:solidFill>
                <a:latin typeface="Georgia" pitchFamily="18" charset="0"/>
                <a:cs typeface="Arial" pitchFamily="34" charset="0"/>
              </a:defRPr>
            </a:lvl7pPr>
            <a:lvl8pPr marL="1371600" eaLnBrk="0" fontAlgn="base" hangingPunct="0">
              <a:spcBef>
                <a:spcPct val="0"/>
              </a:spcBef>
              <a:spcAft>
                <a:spcPct val="0"/>
              </a:spcAft>
              <a:defRPr sz="2400">
                <a:solidFill>
                  <a:schemeClr val="tx1"/>
                </a:solidFill>
                <a:latin typeface="Georgia" pitchFamily="18" charset="0"/>
                <a:cs typeface="Arial" pitchFamily="34" charset="0"/>
              </a:defRPr>
            </a:lvl8pPr>
            <a:lvl9pPr marL="1828800" eaLnBrk="0" fontAlgn="base" hangingPunct="0">
              <a:spcBef>
                <a:spcPct val="0"/>
              </a:spcBef>
              <a:spcAft>
                <a:spcPct val="0"/>
              </a:spcAft>
              <a:defRPr sz="2400">
                <a:solidFill>
                  <a:schemeClr val="tx1"/>
                </a:solidFill>
                <a:latin typeface="Georgia" pitchFamily="18" charset="0"/>
                <a:cs typeface="Arial" pitchFamily="34" charset="0"/>
              </a:defRPr>
            </a:lvl9pPr>
          </a:lstStyle>
          <a:p>
            <a:pPr eaLnBrk="1" hangingPunct="1">
              <a:defRPr/>
            </a:pPr>
            <a:r>
              <a:rPr lang="en-US" altLang="en-US">
                <a:solidFill>
                  <a:srgbClr val="FFFFFF"/>
                </a:solidFill>
              </a:rPr>
              <a:t>And is more common in trainees and clinicians than in the general population</a:t>
            </a:r>
            <a:endParaRPr lang="en-US" altLang="en-US" sz="1800">
              <a:solidFill>
                <a:srgbClr val="FFFFFF"/>
              </a:solidFill>
            </a:endParaRPr>
          </a:p>
        </p:txBody>
      </p:sp>
    </p:spTree>
    <p:custDataLst>
      <p:tags r:id="rId1"/>
    </p:custDataLst>
    <p:extLst>
      <p:ext uri="{BB962C8B-B14F-4D97-AF65-F5344CB8AC3E}">
        <p14:creationId xmlns:p14="http://schemas.microsoft.com/office/powerpoint/2010/main" val="1181814124"/>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318">
                                            <p:txEl>
                                              <p:pRg st="0" end="0"/>
                                            </p:txEl>
                                          </p:spTgt>
                                        </p:tgtEl>
                                        <p:attrNameLst>
                                          <p:attrName>style.visibility</p:attrName>
                                        </p:attrNameLst>
                                      </p:cBhvr>
                                      <p:to>
                                        <p:strVal val="visible"/>
                                      </p:to>
                                    </p:set>
                                    <p:anim calcmode="lin" valueType="num">
                                      <p:cBhvr>
                                        <p:cTn id="7" dur="500" fill="hold"/>
                                        <p:tgtEl>
                                          <p:spTgt spid="1331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31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31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3318">
                                            <p:txEl>
                                              <p:pRg st="1" end="1"/>
                                            </p:txEl>
                                          </p:spTgt>
                                        </p:tgtEl>
                                        <p:attrNameLst>
                                          <p:attrName>style.visibility</p:attrName>
                                        </p:attrNameLst>
                                      </p:cBhvr>
                                      <p:to>
                                        <p:strVal val="visible"/>
                                      </p:to>
                                    </p:set>
                                    <p:anim calcmode="lin" valueType="num">
                                      <p:cBhvr>
                                        <p:cTn id="14" dur="500" fill="hold"/>
                                        <p:tgtEl>
                                          <p:spTgt spid="1331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331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3318">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3318">
                                            <p:txEl>
                                              <p:pRg st="2" end="2"/>
                                            </p:txEl>
                                          </p:spTgt>
                                        </p:tgtEl>
                                        <p:attrNameLst>
                                          <p:attrName>style.visibility</p:attrName>
                                        </p:attrNameLst>
                                      </p:cBhvr>
                                      <p:to>
                                        <p:strVal val="visible"/>
                                      </p:to>
                                    </p:set>
                                    <p:anim calcmode="lin" valueType="num">
                                      <p:cBhvr>
                                        <p:cTn id="21" dur="500" fill="hold"/>
                                        <p:tgtEl>
                                          <p:spTgt spid="1331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331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3318">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3318">
                                            <p:txEl>
                                              <p:pRg st="3" end="3"/>
                                            </p:txEl>
                                          </p:spTgt>
                                        </p:tgtEl>
                                        <p:attrNameLst>
                                          <p:attrName>style.visibility</p:attrName>
                                        </p:attrNameLst>
                                      </p:cBhvr>
                                      <p:to>
                                        <p:strVal val="visible"/>
                                      </p:to>
                                    </p:set>
                                    <p:anim calcmode="lin" valueType="num">
                                      <p:cBhvr>
                                        <p:cTn id="28" dur="500" fill="hold"/>
                                        <p:tgtEl>
                                          <p:spTgt spid="13318">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3318">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3318">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3318">
                                            <p:txEl>
                                              <p:pRg st="4" end="4"/>
                                            </p:txEl>
                                          </p:spTgt>
                                        </p:tgtEl>
                                        <p:attrNameLst>
                                          <p:attrName>style.visibility</p:attrName>
                                        </p:attrNameLst>
                                      </p:cBhvr>
                                      <p:to>
                                        <p:strVal val="visible"/>
                                      </p:to>
                                    </p:set>
                                    <p:anim calcmode="lin" valueType="num">
                                      <p:cBhvr>
                                        <p:cTn id="35" dur="500" fill="hold"/>
                                        <p:tgtEl>
                                          <p:spTgt spid="13318">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3318">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3318">
                                            <p:txEl>
                                              <p:pRg st="4" end="4"/>
                                            </p:txEl>
                                          </p:spTgt>
                                        </p:tgtEl>
                                      </p:cBhvr>
                                    </p:animEffect>
                                  </p:childTnLst>
                                </p:cTn>
                              </p:par>
                              <p:par>
                                <p:cTn id="38" presetID="53" presetClass="entr" presetSubtype="0" fill="hold" grpId="0" nodeType="withEffect">
                                  <p:stCondLst>
                                    <p:cond delay="0"/>
                                  </p:stCondLst>
                                  <p:childTnLst>
                                    <p:set>
                                      <p:cBhvr>
                                        <p:cTn id="39" dur="1" fill="hold">
                                          <p:stCondLst>
                                            <p:cond delay="0"/>
                                          </p:stCondLst>
                                        </p:cTn>
                                        <p:tgtEl>
                                          <p:spTgt spid="13318">
                                            <p:txEl>
                                              <p:pRg st="5" end="5"/>
                                            </p:txEl>
                                          </p:spTgt>
                                        </p:tgtEl>
                                        <p:attrNameLst>
                                          <p:attrName>style.visibility</p:attrName>
                                        </p:attrNameLst>
                                      </p:cBhvr>
                                      <p:to>
                                        <p:strVal val="visible"/>
                                      </p:to>
                                    </p:set>
                                    <p:anim calcmode="lin" valueType="num">
                                      <p:cBhvr>
                                        <p:cTn id="40" dur="500" fill="hold"/>
                                        <p:tgtEl>
                                          <p:spTgt spid="13318">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13318">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13318">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3" name="Picture 2">
            <a:extLst>
              <a:ext uri="{FF2B5EF4-FFF2-40B4-BE49-F238E27FC236}">
                <a16:creationId xmlns:a16="http://schemas.microsoft.com/office/drawing/2014/main" xmlns="" id="{0919BE1C-4B9C-5F42-964B-F86C3A47194A}"/>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396539954"/>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955040" y="655319"/>
            <a:ext cx="8318962" cy="462281"/>
          </a:xfrm>
        </p:spPr>
        <p:txBody>
          <a:bodyPr>
            <a:normAutofit fontScale="90000"/>
          </a:bodyPr>
          <a:lstStyle/>
          <a:p>
            <a:r>
              <a:rPr lang="en-US" dirty="0" smtClean="0"/>
              <a:t>Consider this:</a:t>
            </a:r>
            <a:endParaRPr lang="en-US" dirty="0"/>
          </a:p>
        </p:txBody>
      </p:sp>
      <p:sp>
        <p:nvSpPr>
          <p:cNvPr id="4" name="Content Placeholder 2"/>
          <p:cNvSpPr>
            <a:spLocks noGrp="1"/>
          </p:cNvSpPr>
          <p:nvPr>
            <p:ph idx="1"/>
          </p:nvPr>
        </p:nvSpPr>
        <p:spPr>
          <a:xfrm>
            <a:off x="2865120" y="2180909"/>
            <a:ext cx="6408882" cy="3711891"/>
          </a:xfrm>
        </p:spPr>
        <p:txBody>
          <a:bodyPr/>
          <a:lstStyle/>
          <a:p>
            <a:r>
              <a:rPr lang="en-US" altLang="en-US" sz="2400">
                <a:ea typeface="MS PGothic" charset="-128"/>
              </a:rPr>
              <a:t>Physicians have an overall longer life span and lower rates of death due to many medical causes (COPD, liver disease, pneumonia) compared to other professionals and general population.</a:t>
            </a:r>
          </a:p>
          <a:p>
            <a:endParaRPr lang="en-US" altLang="en-US" sz="2400" dirty="0">
              <a:ea typeface="MS PGothic" charset="-128"/>
            </a:endParaRPr>
          </a:p>
          <a:p>
            <a:r>
              <a:rPr lang="en-US" altLang="en-US" sz="2400" dirty="0">
                <a:ea typeface="MS PGothic" charset="-128"/>
              </a:rPr>
              <a:t>Suicide as a cause of death is overrepresented in physicians compared with other professionals.</a:t>
            </a:r>
            <a:endParaRPr lang="en-US" altLang="en-US" sz="2000" dirty="0">
              <a:ea typeface="MS PGothic" charset="-128"/>
            </a:endParaRPr>
          </a:p>
        </p:txBody>
      </p:sp>
    </p:spTree>
    <p:extLst>
      <p:ext uri="{BB962C8B-B14F-4D97-AF65-F5344CB8AC3E}">
        <p14:creationId xmlns:p14="http://schemas.microsoft.com/office/powerpoint/2010/main" val="10417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4" name="Picture 3">
            <a:extLst>
              <a:ext uri="{FF2B5EF4-FFF2-40B4-BE49-F238E27FC236}">
                <a16:creationId xmlns:a16="http://schemas.microsoft.com/office/drawing/2014/main" xmlns="" id="{9F2E5159-87A5-B144-9E77-450A68C0D574}"/>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514778389"/>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4" name="Picture 3">
            <a:extLst>
              <a:ext uri="{FF2B5EF4-FFF2-40B4-BE49-F238E27FC236}">
                <a16:creationId xmlns:a16="http://schemas.microsoft.com/office/drawing/2014/main" xmlns="" id="{E446228B-9F73-C847-93A0-DE224BBCCA88}"/>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286742611"/>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a:solidFill>
                  <a:srgbClr val="A9432B"/>
                </a:solidFill>
                <a:ea typeface="MS PGothic" charset="-128"/>
              </a:rPr>
              <a:t>Environmental Factors</a:t>
            </a:r>
          </a:p>
        </p:txBody>
      </p:sp>
      <p:sp>
        <p:nvSpPr>
          <p:cNvPr id="27651" name="Content Placeholder 2"/>
          <p:cNvSpPr>
            <a:spLocks noGrp="1"/>
          </p:cNvSpPr>
          <p:nvPr>
            <p:ph idx="1"/>
          </p:nvPr>
        </p:nvSpPr>
        <p:spPr>
          <a:xfrm>
            <a:off x="2133600" y="1828800"/>
            <a:ext cx="8504238" cy="4572000"/>
          </a:xfrm>
        </p:spPr>
        <p:txBody>
          <a:bodyPr>
            <a:normAutofit fontScale="92500" lnSpcReduction="10000"/>
          </a:bodyPr>
          <a:lstStyle/>
          <a:p>
            <a:pPr>
              <a:lnSpc>
                <a:spcPct val="80000"/>
              </a:lnSpc>
            </a:pPr>
            <a:r>
              <a:rPr lang="en-US" altLang="en-US" sz="2300">
                <a:ea typeface="MS PGothic" charset="-128"/>
              </a:rPr>
              <a:t>Exposure to suffering, chronic illness</a:t>
            </a:r>
          </a:p>
          <a:p>
            <a:pPr lvl="1">
              <a:lnSpc>
                <a:spcPct val="80000"/>
              </a:lnSpc>
            </a:pPr>
            <a:r>
              <a:rPr lang="en-US" altLang="en-US" sz="1900">
                <a:ea typeface="MS PGothic" charset="-128"/>
              </a:rPr>
              <a:t>“Secondary trauma”</a:t>
            </a:r>
          </a:p>
          <a:p>
            <a:pPr lvl="1">
              <a:lnSpc>
                <a:spcPct val="80000"/>
              </a:lnSpc>
            </a:pPr>
            <a:r>
              <a:rPr lang="en-US" altLang="en-US" sz="1900">
                <a:ea typeface="MS PGothic" charset="-128"/>
              </a:rPr>
              <a:t>Tension between 1:1 connection and professional distance</a:t>
            </a:r>
          </a:p>
          <a:p>
            <a:pPr lvl="1">
              <a:lnSpc>
                <a:spcPct val="80000"/>
              </a:lnSpc>
            </a:pPr>
            <a:r>
              <a:rPr lang="en-US" altLang="en-US" sz="1900">
                <a:ea typeface="MS PGothic" charset="-128"/>
              </a:rPr>
              <a:t>Frustrations in clinical work</a:t>
            </a:r>
            <a:r>
              <a:rPr lang="en-US" altLang="en-US" sz="1900">
                <a:ea typeface="MS PGothic" charset="-128"/>
                <a:sym typeface="Wingdings" charset="2"/>
              </a:rPr>
              <a:t></a:t>
            </a:r>
            <a:r>
              <a:rPr lang="en-US" altLang="en-US" sz="1900">
                <a:ea typeface="MS PGothic" charset="-128"/>
              </a:rPr>
              <a:t> cynicism</a:t>
            </a:r>
          </a:p>
          <a:p>
            <a:pPr>
              <a:lnSpc>
                <a:spcPct val="80000"/>
              </a:lnSpc>
            </a:pPr>
            <a:r>
              <a:rPr lang="en-US" altLang="en-US" sz="2300">
                <a:ea typeface="MS PGothic" charset="-128"/>
              </a:rPr>
              <a:t>Work environment</a:t>
            </a:r>
          </a:p>
          <a:p>
            <a:pPr lvl="1">
              <a:lnSpc>
                <a:spcPct val="80000"/>
              </a:lnSpc>
            </a:pPr>
            <a:r>
              <a:rPr lang="en-US" altLang="en-US" sz="1900">
                <a:ea typeface="MS PGothic" charset="-128"/>
              </a:rPr>
              <a:t>Communication style between staff members</a:t>
            </a:r>
          </a:p>
          <a:p>
            <a:pPr lvl="1">
              <a:lnSpc>
                <a:spcPct val="80000"/>
              </a:lnSpc>
            </a:pPr>
            <a:r>
              <a:rPr lang="en-US" altLang="en-US" sz="1900">
                <a:ea typeface="MS PGothic" charset="-128"/>
              </a:rPr>
              <a:t>Culture of respect v. disrespect</a:t>
            </a:r>
          </a:p>
          <a:p>
            <a:pPr>
              <a:lnSpc>
                <a:spcPct val="80000"/>
              </a:lnSpc>
            </a:pPr>
            <a:r>
              <a:rPr lang="en-US" altLang="en-US" sz="2300">
                <a:ea typeface="MS PGothic" charset="-128"/>
              </a:rPr>
              <a:t>The rewards of our work diminished</a:t>
            </a:r>
          </a:p>
          <a:p>
            <a:pPr lvl="1">
              <a:lnSpc>
                <a:spcPct val="80000"/>
              </a:lnSpc>
            </a:pPr>
            <a:r>
              <a:rPr lang="en-US" altLang="en-US" sz="1900">
                <a:ea typeface="MS PGothic" charset="-128"/>
              </a:rPr>
              <a:t>Less time with patients</a:t>
            </a:r>
          </a:p>
          <a:p>
            <a:pPr lvl="1">
              <a:lnSpc>
                <a:spcPct val="80000"/>
              </a:lnSpc>
            </a:pPr>
            <a:r>
              <a:rPr lang="en-US" altLang="en-US" sz="1900">
                <a:ea typeface="MS PGothic" charset="-128"/>
              </a:rPr>
              <a:t>Workload increased</a:t>
            </a:r>
          </a:p>
          <a:p>
            <a:pPr lvl="1">
              <a:lnSpc>
                <a:spcPct val="80000"/>
              </a:lnSpc>
            </a:pPr>
            <a:r>
              <a:rPr lang="en-US" altLang="en-US" sz="1900">
                <a:ea typeface="MS PGothic" charset="-128"/>
              </a:rPr>
              <a:t>Sense of accomplishment</a:t>
            </a:r>
          </a:p>
          <a:p>
            <a:pPr>
              <a:lnSpc>
                <a:spcPct val="80000"/>
              </a:lnSpc>
            </a:pPr>
            <a:r>
              <a:rPr lang="en-US" altLang="en-US" sz="2300">
                <a:ea typeface="MS PGothic" charset="-128"/>
              </a:rPr>
              <a:t>System limitations</a:t>
            </a:r>
          </a:p>
          <a:p>
            <a:pPr lvl="1">
              <a:lnSpc>
                <a:spcPct val="80000"/>
              </a:lnSpc>
            </a:pPr>
            <a:r>
              <a:rPr lang="en-US" altLang="en-US" sz="1900">
                <a:ea typeface="MS PGothic" charset="-128"/>
              </a:rPr>
              <a:t>Budgetary</a:t>
            </a:r>
          </a:p>
          <a:p>
            <a:pPr lvl="1">
              <a:lnSpc>
                <a:spcPct val="80000"/>
              </a:lnSpc>
            </a:pPr>
            <a:r>
              <a:rPr lang="en-US" altLang="en-US" sz="1900">
                <a:ea typeface="MS PGothic" charset="-128"/>
              </a:rPr>
              <a:t>Access to care</a:t>
            </a:r>
          </a:p>
          <a:p>
            <a:pPr>
              <a:lnSpc>
                <a:spcPct val="80000"/>
              </a:lnSpc>
            </a:pPr>
            <a:endParaRPr lang="en-US" altLang="en-US" sz="2300">
              <a:ea typeface="MS PGothic" charset="-128"/>
            </a:endParaRPr>
          </a:p>
        </p:txBody>
      </p:sp>
    </p:spTree>
    <p:extLst>
      <p:ext uri="{BB962C8B-B14F-4D97-AF65-F5344CB8AC3E}">
        <p14:creationId xmlns:p14="http://schemas.microsoft.com/office/powerpoint/2010/main" val="103354092"/>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3" name="Picture 2">
            <a:extLst>
              <a:ext uri="{FF2B5EF4-FFF2-40B4-BE49-F238E27FC236}">
                <a16:creationId xmlns:a16="http://schemas.microsoft.com/office/drawing/2014/main" xmlns="" id="{254C0D02-7F61-5E47-AE39-66A13870881C}"/>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253923787"/>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 of physician suicide</a:t>
            </a:r>
            <a:endParaRPr lang="en-US" dirty="0"/>
          </a:p>
        </p:txBody>
      </p:sp>
      <p:sp>
        <p:nvSpPr>
          <p:cNvPr id="5" name="Title 1"/>
          <p:cNvSpPr>
            <a:spLocks noGrp="1"/>
          </p:cNvSpPr>
          <p:nvPr>
            <p:ph idx="1"/>
          </p:nvPr>
        </p:nvSpPr>
        <p:spPr>
          <a:xfrm>
            <a:off x="677334" y="1402079"/>
            <a:ext cx="8596668" cy="528321"/>
          </a:xfrm>
        </p:spPr>
        <p:txBody>
          <a:bodyPr>
            <a:normAutofit fontScale="85000" lnSpcReduction="10000"/>
          </a:bodyPr>
          <a:lstStyle/>
          <a:p>
            <a:pPr marL="0" marR="0" lvl="0" indent="0" defTabSz="912813" eaLnBrk="1" fontAlgn="auto" latinLnBrk="0" hangingPunct="1">
              <a:lnSpc>
                <a:spcPct val="100000"/>
              </a:lnSpc>
              <a:spcBef>
                <a:spcPts val="0"/>
              </a:spcBef>
              <a:spcAft>
                <a:spcPts val="0"/>
              </a:spcAft>
              <a:buClrTx/>
              <a:buSzTx/>
              <a:buFontTx/>
              <a:buNone/>
              <a:tabLst/>
              <a:defRPr/>
            </a:pPr>
            <a:r>
              <a:rPr lang="en-US" altLang="en-US" sz="3200" dirty="0" smtClean="0">
                <a:solidFill>
                  <a:schemeClr val="accent1"/>
                </a:solidFill>
                <a:ea typeface="MS PGothic" charset="-128"/>
              </a:rPr>
              <a:t>And details specific to them vs. general population</a:t>
            </a:r>
            <a:endParaRPr lang="en-US" altLang="en-US" sz="3200" dirty="0">
              <a:solidFill>
                <a:schemeClr val="accent1"/>
              </a:solidFill>
              <a:ea typeface="MS PGothic" charset="-128"/>
            </a:endParaRPr>
          </a:p>
        </p:txBody>
      </p:sp>
      <p:sp>
        <p:nvSpPr>
          <p:cNvPr id="6" name="TextBox 5"/>
          <p:cNvSpPr txBox="1"/>
          <p:nvPr/>
        </p:nvSpPr>
        <p:spPr>
          <a:xfrm>
            <a:off x="21634" y="2929096"/>
            <a:ext cx="14399977" cy="1477328"/>
          </a:xfrm>
          <a:prstGeom prst="rect">
            <a:avLst/>
          </a:prstGeom>
          <a:noFill/>
        </p:spPr>
        <p:txBody>
          <a:bodyPr wrap="square" rtlCol="0">
            <a:spAutoFit/>
          </a:bodyPr>
          <a:lstStyle/>
          <a:p>
            <a:r>
              <a:rPr lang="en-US" altLang="en-US" dirty="0" smtClean="0">
                <a:ea typeface="MS PGothic" charset="-128"/>
              </a:rPr>
              <a:t>Mental disorders (depression)- is highly prevalent as in other  suicide deaths, substance abuse lower 14% v 23%</a:t>
            </a:r>
          </a:p>
          <a:p>
            <a:r>
              <a:rPr lang="en-US" altLang="en-US" dirty="0" smtClean="0">
                <a:ea typeface="MS PGothic" charset="-128"/>
              </a:rPr>
              <a:t>Methods- </a:t>
            </a:r>
            <a:r>
              <a:rPr lang="en-US" altLang="en-US" b="1" dirty="0" smtClean="0">
                <a:ea typeface="MS PGothic" charset="-128"/>
              </a:rPr>
              <a:t>OD</a:t>
            </a:r>
            <a:r>
              <a:rPr lang="en-US" altLang="en-US" dirty="0" smtClean="0">
                <a:ea typeface="MS PGothic" charset="-128"/>
              </a:rPr>
              <a:t>/poisoning 23.5% v 18% and more lethal: attempt/death ratio much lower</a:t>
            </a:r>
          </a:p>
          <a:p>
            <a:r>
              <a:rPr lang="en-US" altLang="en-US" dirty="0" smtClean="0">
                <a:ea typeface="MS PGothic" charset="-128"/>
              </a:rPr>
              <a:t>Mental Health conditions same to slightly elevated, but lower rates antidepressant medication</a:t>
            </a:r>
          </a:p>
          <a:p>
            <a:r>
              <a:rPr lang="en-US" altLang="en-US" dirty="0" smtClean="0">
                <a:ea typeface="MS PGothic" charset="-128"/>
              </a:rPr>
              <a:t>Psychosocial: </a:t>
            </a:r>
            <a:r>
              <a:rPr lang="en-US" altLang="en-US" b="1" dirty="0" smtClean="0">
                <a:ea typeface="MS PGothic" charset="-128"/>
              </a:rPr>
              <a:t>Job problem 3x higher</a:t>
            </a:r>
            <a:r>
              <a:rPr lang="en-US" altLang="en-US" dirty="0" smtClean="0">
                <a:ea typeface="MS PGothic" charset="-128"/>
              </a:rPr>
              <a:t>, crisis/bereaved lower</a:t>
            </a:r>
          </a:p>
          <a:p>
            <a:r>
              <a:rPr lang="en-US" altLang="en-US" b="1" dirty="0" smtClean="0">
                <a:ea typeface="MS PGothic" charset="-128"/>
              </a:rPr>
              <a:t>Toxicology- much higher presence of BZD, barb, antipsychotics</a:t>
            </a:r>
            <a:endParaRPr lang="en-US" dirty="0"/>
          </a:p>
        </p:txBody>
      </p:sp>
      <p:sp>
        <p:nvSpPr>
          <p:cNvPr id="7" name="TextBox 6"/>
          <p:cNvSpPr txBox="1"/>
          <p:nvPr/>
        </p:nvSpPr>
        <p:spPr>
          <a:xfrm>
            <a:off x="3007360" y="5405120"/>
            <a:ext cx="8428526" cy="923330"/>
          </a:xfrm>
          <a:prstGeom prst="rect">
            <a:avLst/>
          </a:prstGeom>
          <a:noFill/>
        </p:spPr>
        <p:txBody>
          <a:bodyPr wrap="none" rtlCol="0">
            <a:spAutoFit/>
          </a:bodyPr>
          <a:lstStyle/>
          <a:p>
            <a:pPr>
              <a:spcBef>
                <a:spcPct val="0"/>
              </a:spcBef>
              <a:defRPr/>
            </a:pPr>
            <a:r>
              <a:rPr lang="en-US" altLang="en-US" dirty="0"/>
              <a:t>Gold, Sen, </a:t>
            </a:r>
            <a:r>
              <a:rPr lang="en-US" altLang="en-US" dirty="0" err="1"/>
              <a:t>Schwenk</a:t>
            </a:r>
            <a:r>
              <a:rPr lang="en-US" altLang="en-US" dirty="0"/>
              <a:t>. Details on suicide among US physicians: Data from the Natl Violent </a:t>
            </a:r>
          </a:p>
          <a:p>
            <a:pPr>
              <a:spcBef>
                <a:spcPct val="0"/>
              </a:spcBef>
              <a:defRPr/>
            </a:pPr>
            <a:r>
              <a:rPr lang="en-US" altLang="en-US" dirty="0"/>
              <a:t>Death Reporting System, Gen </a:t>
            </a:r>
            <a:r>
              <a:rPr lang="en-US" altLang="en-US" dirty="0" err="1"/>
              <a:t>Hosp</a:t>
            </a:r>
            <a:r>
              <a:rPr lang="en-US" altLang="en-US" dirty="0"/>
              <a:t> Psych 2013</a:t>
            </a:r>
          </a:p>
          <a:p>
            <a:endParaRPr lang="en-US" dirty="0"/>
          </a:p>
        </p:txBody>
      </p:sp>
    </p:spTree>
    <p:extLst>
      <p:ext uri="{BB962C8B-B14F-4D97-AF65-F5344CB8AC3E}">
        <p14:creationId xmlns:p14="http://schemas.microsoft.com/office/powerpoint/2010/main" val="15936586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3" name="Picture 2">
            <a:extLst>
              <a:ext uri="{FF2B5EF4-FFF2-40B4-BE49-F238E27FC236}">
                <a16:creationId xmlns:a16="http://schemas.microsoft.com/office/drawing/2014/main" xmlns="" id="{D6EE2286-6402-594A-BB59-7F9808107257}"/>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640026173"/>
      </p:ext>
    </p:extLst>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4" name="Picture 3">
            <a:extLst>
              <a:ext uri="{FF2B5EF4-FFF2-40B4-BE49-F238E27FC236}">
                <a16:creationId xmlns:a16="http://schemas.microsoft.com/office/drawing/2014/main" xmlns="" id="{778CC6D0-D0AA-4141-8158-7AABA48AC1F5}"/>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102530769"/>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3" name="Picture 2">
            <a:extLst>
              <a:ext uri="{FF2B5EF4-FFF2-40B4-BE49-F238E27FC236}">
                <a16:creationId xmlns:a16="http://schemas.microsoft.com/office/drawing/2014/main" xmlns="" id="{99E6A0AA-AF01-3E4B-9AD6-59E467A8C862}"/>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092331386"/>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2"/>
          <p:cNvSpPr>
            <a:spLocks noGrp="1"/>
          </p:cNvSpPr>
          <p:nvPr>
            <p:ph type="title"/>
          </p:nvPr>
        </p:nvSpPr>
        <p:spPr/>
        <p:txBody>
          <a:bodyPr/>
          <a:lstStyle/>
          <a:p>
            <a:r>
              <a:rPr lang="en-US" altLang="en-US">
                <a:ea typeface="MS PGothic" charset="-128"/>
              </a:rPr>
              <a:t>Risk and Protective Factors for Suicide</a:t>
            </a:r>
          </a:p>
        </p:txBody>
      </p:sp>
      <p:sp>
        <p:nvSpPr>
          <p:cNvPr id="4" name="Text Placeholder 3"/>
          <p:cNvSpPr>
            <a:spLocks noGrp="1"/>
          </p:cNvSpPr>
          <p:nvPr>
            <p:ph type="body" idx="1"/>
          </p:nvPr>
        </p:nvSpPr>
        <p:spPr>
          <a:xfrm>
            <a:off x="1825625" y="1570038"/>
            <a:ext cx="4040188" cy="475738"/>
          </a:xfrm>
          <a:ln w="9525"/>
          <a:effectLst>
            <a:outerShdw blurRad="50800" dist="25400" dir="5400000" rotWithShape="0">
              <a:srgbClr val="000000">
                <a:alpha val="34998"/>
              </a:srgbClr>
            </a:outerShdw>
          </a:effectLst>
          <a:extLst>
            <a:ext uri="{91240B29-F687-4F45-9708-019B960494DF}">
              <a14:hiddenLine xmlns:a14="http://schemas.microsoft.com/office/drawing/2010/main" w="9525" cap="rnd">
                <a:solidFill>
                  <a:srgbClr val="000000"/>
                </a:solidFill>
                <a:miter lim="800000"/>
                <a:headEnd/>
                <a:tailEnd/>
              </a14:hiddenLine>
            </a:ext>
          </a:extLst>
        </p:spPr>
        <p:txBody>
          <a:bodyPr/>
          <a:lstStyle/>
          <a:p>
            <a:pPr>
              <a:defRPr/>
            </a:pPr>
            <a:r>
              <a:rPr/>
              <a:t>RISK FACTORS</a:t>
            </a:r>
          </a:p>
        </p:txBody>
      </p:sp>
      <p:sp>
        <p:nvSpPr>
          <p:cNvPr id="66564" name="Content Placeholder 4"/>
          <p:cNvSpPr>
            <a:spLocks noGrp="1"/>
          </p:cNvSpPr>
          <p:nvPr>
            <p:ph sz="half" idx="2"/>
          </p:nvPr>
        </p:nvSpPr>
        <p:spPr>
          <a:xfrm>
            <a:off x="1981200" y="2045776"/>
            <a:ext cx="4040188" cy="4659825"/>
          </a:xfrm>
        </p:spPr>
        <p:txBody>
          <a:bodyPr>
            <a:normAutofit lnSpcReduction="10000"/>
          </a:bodyPr>
          <a:lstStyle/>
          <a:p>
            <a:pPr>
              <a:lnSpc>
                <a:spcPct val="80000"/>
              </a:lnSpc>
            </a:pPr>
            <a:r>
              <a:rPr lang="en-US" altLang="en-US" sz="2300" dirty="0">
                <a:ea typeface="MS PGothic" charset="-128"/>
              </a:rPr>
              <a:t>Mental illness</a:t>
            </a:r>
          </a:p>
          <a:p>
            <a:pPr>
              <a:lnSpc>
                <a:spcPct val="80000"/>
              </a:lnSpc>
            </a:pPr>
            <a:r>
              <a:rPr lang="en-US" altLang="en-US" sz="2300" dirty="0">
                <a:ea typeface="MS PGothic" charset="-128"/>
              </a:rPr>
              <a:t>Previous </a:t>
            </a:r>
            <a:r>
              <a:rPr lang="en-US" altLang="en-US" sz="2300" dirty="0" smtClean="0">
                <a:ea typeface="MS PGothic" charset="-128"/>
              </a:rPr>
              <a:t>suicide attempt</a:t>
            </a:r>
            <a:endParaRPr lang="en-US" altLang="en-US" sz="2300" dirty="0">
              <a:ea typeface="MS PGothic" charset="-128"/>
            </a:endParaRPr>
          </a:p>
          <a:p>
            <a:pPr>
              <a:lnSpc>
                <a:spcPct val="80000"/>
              </a:lnSpc>
            </a:pPr>
            <a:r>
              <a:rPr lang="en-US" altLang="en-US" sz="2300" dirty="0">
                <a:ea typeface="MS PGothic" charset="-128"/>
              </a:rPr>
              <a:t>Serious physical illness/pain</a:t>
            </a:r>
          </a:p>
          <a:p>
            <a:pPr>
              <a:lnSpc>
                <a:spcPct val="80000"/>
              </a:lnSpc>
            </a:pPr>
            <a:r>
              <a:rPr lang="en-US" altLang="en-US" sz="2300" dirty="0">
                <a:ea typeface="MS PGothic" charset="-128"/>
              </a:rPr>
              <a:t>Specific symptoms</a:t>
            </a:r>
          </a:p>
          <a:p>
            <a:pPr>
              <a:lnSpc>
                <a:spcPct val="80000"/>
              </a:lnSpc>
            </a:pPr>
            <a:r>
              <a:rPr lang="en-US" altLang="en-US" sz="2300" dirty="0">
                <a:ea typeface="MS PGothic" charset="-128"/>
              </a:rPr>
              <a:t>Impulsivity/aggression</a:t>
            </a:r>
          </a:p>
          <a:p>
            <a:pPr>
              <a:lnSpc>
                <a:spcPct val="80000"/>
              </a:lnSpc>
            </a:pPr>
            <a:r>
              <a:rPr lang="en-US" altLang="en-US" sz="2300" dirty="0">
                <a:ea typeface="MS PGothic" charset="-128"/>
              </a:rPr>
              <a:t>FH suicide</a:t>
            </a:r>
          </a:p>
          <a:p>
            <a:pPr>
              <a:lnSpc>
                <a:spcPct val="80000"/>
              </a:lnSpc>
            </a:pPr>
            <a:r>
              <a:rPr lang="en-US" altLang="en-US" sz="2300" dirty="0">
                <a:ea typeface="MS PGothic" charset="-128"/>
              </a:rPr>
              <a:t>H/O childhood trauma</a:t>
            </a:r>
          </a:p>
          <a:p>
            <a:pPr>
              <a:lnSpc>
                <a:spcPct val="80000"/>
              </a:lnSpc>
            </a:pPr>
            <a:r>
              <a:rPr lang="en-US" altLang="en-US" sz="2300" dirty="0">
                <a:ea typeface="MS PGothic" charset="-128"/>
              </a:rPr>
              <a:t>Shame/despair</a:t>
            </a:r>
          </a:p>
          <a:p>
            <a:pPr>
              <a:lnSpc>
                <a:spcPct val="80000"/>
              </a:lnSpc>
            </a:pPr>
            <a:r>
              <a:rPr lang="en-US" altLang="en-US" sz="2300" dirty="0">
                <a:ea typeface="MS PGothic" charset="-128"/>
              </a:rPr>
              <a:t>Triggering event</a:t>
            </a:r>
          </a:p>
          <a:p>
            <a:pPr>
              <a:lnSpc>
                <a:spcPct val="80000"/>
              </a:lnSpc>
            </a:pPr>
            <a:r>
              <a:rPr lang="en-US" altLang="en-US" sz="2300" dirty="0">
                <a:ea typeface="MS PGothic" charset="-128"/>
              </a:rPr>
              <a:t>Access to lethal means</a:t>
            </a:r>
          </a:p>
          <a:p>
            <a:pPr>
              <a:lnSpc>
                <a:spcPct val="80000"/>
              </a:lnSpc>
            </a:pPr>
            <a:r>
              <a:rPr lang="en-US" altLang="en-US" sz="2300" dirty="0">
                <a:ea typeface="MS PGothic" charset="-128"/>
              </a:rPr>
              <a:t>Suicide exposure</a:t>
            </a:r>
          </a:p>
          <a:p>
            <a:pPr>
              <a:lnSpc>
                <a:spcPct val="80000"/>
              </a:lnSpc>
            </a:pPr>
            <a:endParaRPr lang="en-US" altLang="en-US" sz="2300" dirty="0">
              <a:ea typeface="MS PGothic" charset="-128"/>
            </a:endParaRPr>
          </a:p>
        </p:txBody>
      </p:sp>
      <p:sp>
        <p:nvSpPr>
          <p:cNvPr id="6" name="Text Placeholder 5"/>
          <p:cNvSpPr>
            <a:spLocks noGrp="1"/>
          </p:cNvSpPr>
          <p:nvPr>
            <p:ph type="body" sz="quarter" idx="3"/>
          </p:nvPr>
        </p:nvSpPr>
        <p:spPr>
          <a:xfrm>
            <a:off x="6169026" y="1570038"/>
            <a:ext cx="4041775" cy="475738"/>
          </a:xfrm>
          <a:ln w="9525"/>
          <a:effectLst>
            <a:outerShdw blurRad="50800" dist="25400" dir="5400000" rotWithShape="0">
              <a:srgbClr val="000000">
                <a:alpha val="34998"/>
              </a:srgbClr>
            </a:outerShdw>
          </a:effectLst>
          <a:extLst>
            <a:ext uri="{91240B29-F687-4F45-9708-019B960494DF}">
              <a14:hiddenLine xmlns:a14="http://schemas.microsoft.com/office/drawing/2010/main" w="9525" cap="rnd">
                <a:solidFill>
                  <a:srgbClr val="000000"/>
                </a:solidFill>
                <a:miter lim="800000"/>
                <a:headEnd/>
                <a:tailEnd/>
              </a14:hiddenLine>
            </a:ext>
          </a:extLst>
        </p:spPr>
        <p:txBody>
          <a:bodyPr/>
          <a:lstStyle/>
          <a:p>
            <a:pPr>
              <a:buFont typeface="Wingdings 2" pitchFamily="18" charset="2"/>
              <a:buNone/>
              <a:defRPr/>
            </a:pPr>
            <a:r>
              <a:rPr lang="en-US" altLang="en-US" smtClean="0">
                <a:solidFill>
                  <a:srgbClr val="FFFFFF"/>
                </a:solidFill>
                <a:ea typeface="ＭＳ Ｐゴシック" pitchFamily="34" charset="-128"/>
              </a:rPr>
              <a:t>PROTECTIVE FACTORS</a:t>
            </a:r>
          </a:p>
        </p:txBody>
      </p:sp>
      <p:sp>
        <p:nvSpPr>
          <p:cNvPr id="66566" name="Content Placeholder 6"/>
          <p:cNvSpPr>
            <a:spLocks noGrp="1"/>
          </p:cNvSpPr>
          <p:nvPr>
            <p:ph sz="quarter" idx="4"/>
          </p:nvPr>
        </p:nvSpPr>
        <p:spPr>
          <a:xfrm>
            <a:off x="6184394" y="2045776"/>
            <a:ext cx="4041775" cy="3951287"/>
          </a:xfrm>
        </p:spPr>
        <p:txBody>
          <a:bodyPr>
            <a:normAutofit fontScale="92500" lnSpcReduction="10000"/>
          </a:bodyPr>
          <a:lstStyle/>
          <a:p>
            <a:r>
              <a:rPr lang="en-US" altLang="en-US" sz="2400" dirty="0">
                <a:ea typeface="MS PGothic" charset="-128"/>
              </a:rPr>
              <a:t>Social support</a:t>
            </a:r>
          </a:p>
          <a:p>
            <a:r>
              <a:rPr lang="en-US" altLang="en-US" sz="2400" dirty="0">
                <a:ea typeface="MS PGothic" charset="-128"/>
              </a:rPr>
              <a:t>Connectedness</a:t>
            </a:r>
          </a:p>
          <a:p>
            <a:r>
              <a:rPr lang="en-US" altLang="en-US" sz="2400" dirty="0">
                <a:ea typeface="MS PGothic" charset="-128"/>
              </a:rPr>
              <a:t>Strong therapeutic alliance</a:t>
            </a:r>
          </a:p>
          <a:p>
            <a:r>
              <a:rPr lang="en-US" altLang="en-US" sz="2400" dirty="0">
                <a:ea typeface="MS PGothic" charset="-128"/>
              </a:rPr>
              <a:t>Accessing MH care</a:t>
            </a:r>
          </a:p>
          <a:p>
            <a:r>
              <a:rPr lang="en-US" altLang="en-US" sz="2400" dirty="0">
                <a:ea typeface="MS PGothic" charset="-128"/>
              </a:rPr>
              <a:t>Coping skills</a:t>
            </a:r>
          </a:p>
          <a:p>
            <a:r>
              <a:rPr lang="en-US" altLang="en-US" sz="2400" dirty="0">
                <a:ea typeface="MS PGothic" charset="-128"/>
              </a:rPr>
              <a:t>Problem solving skills</a:t>
            </a:r>
          </a:p>
          <a:p>
            <a:r>
              <a:rPr lang="en-US" altLang="en-US" sz="2400" dirty="0">
                <a:ea typeface="MS PGothic" charset="-128"/>
              </a:rPr>
              <a:t>Cultural/religious beliefs</a:t>
            </a:r>
          </a:p>
          <a:p>
            <a:r>
              <a:rPr lang="en-US" altLang="en-US" sz="2400" dirty="0">
                <a:ea typeface="MS PGothic" charset="-128"/>
              </a:rPr>
              <a:t>Biological/psychological resilience</a:t>
            </a:r>
          </a:p>
          <a:p>
            <a:endParaRPr lang="en-US" altLang="en-US" dirty="0">
              <a:ea typeface="MS PGothic" charset="-128"/>
            </a:endParaRPr>
          </a:p>
        </p:txBody>
      </p:sp>
    </p:spTree>
    <p:extLst>
      <p:ext uri="{BB962C8B-B14F-4D97-AF65-F5344CB8AC3E}">
        <p14:creationId xmlns:p14="http://schemas.microsoft.com/office/powerpoint/2010/main" val="1895633149"/>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normAutofit/>
          </a:bodyPr>
          <a:lstStyle/>
          <a:p>
            <a:pPr eaLnBrk="1" hangingPunct="1"/>
            <a:r>
              <a:rPr lang="en-US" altLang="en-US" sz="4000" b="1">
                <a:solidFill>
                  <a:srgbClr val="D16349"/>
                </a:solidFill>
                <a:ea typeface="MS PGothic" charset="-128"/>
              </a:rPr>
              <a:t>Best Strategy to Prevent Suicide</a:t>
            </a:r>
          </a:p>
        </p:txBody>
      </p:sp>
      <p:graphicFrame>
        <p:nvGraphicFramePr>
          <p:cNvPr id="4" name="Content Placeholder 3"/>
          <p:cNvGraphicFramePr>
            <a:graphicFrameLocks noGrp="1"/>
          </p:cNvGraphicFramePr>
          <p:nvPr>
            <p:ph idx="1"/>
          </p:nvPr>
        </p:nvGraphicFramePr>
        <p:xfrm>
          <a:off x="1981200" y="2179638"/>
          <a:ext cx="8229600"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68294263"/>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13D07082-9D5B-4E09-B201-4647522CB6E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69716708-9AE6-4CA1-86E7-DA2FD31E9F2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D070DD45-D7DF-4302-B4A7-736C1D0B58B9}"/>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1BCBB0E2-ED66-4235-B1E3-66457F2E991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3454C4C0-D950-4DB7-B440-23958AF386FB}"/>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FE5F1F79-1B47-4289-BF6A-DF7108C5ECC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3" name="Picture 2">
            <a:extLst>
              <a:ext uri="{FF2B5EF4-FFF2-40B4-BE49-F238E27FC236}">
                <a16:creationId xmlns:a16="http://schemas.microsoft.com/office/drawing/2014/main" xmlns="" id="{3A52F4DA-8EA1-5D48-842B-2625388DE0FE}"/>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75929888"/>
      </p:ext>
    </p:extLst>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 name="Picture 2">
            <a:extLst>
              <a:ext uri="{FF2B5EF4-FFF2-40B4-BE49-F238E27FC236}">
                <a16:creationId xmlns:a16="http://schemas.microsoft.com/office/drawing/2014/main" xmlns="" id="{167EA68E-FF47-D44E-ADCA-9F6D3898243E}"/>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300934993"/>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 name="Picture 2">
            <a:extLst>
              <a:ext uri="{FF2B5EF4-FFF2-40B4-BE49-F238E27FC236}">
                <a16:creationId xmlns:a16="http://schemas.microsoft.com/office/drawing/2014/main" xmlns="" id="{5271BCA1-5E78-5C4B-8F47-976ABCBD07C3}"/>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144651547"/>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676400" y="228600"/>
            <a:ext cx="8839200" cy="1143000"/>
          </a:xfrm>
        </p:spPr>
        <p:txBody>
          <a:bodyPr>
            <a:normAutofit fontScale="90000"/>
          </a:bodyPr>
          <a:lstStyle/>
          <a:p>
            <a:pPr eaLnBrk="1" hangingPunct="1"/>
            <a:r>
              <a:rPr lang="en-US" altLang="en-US" sz="3200">
                <a:solidFill>
                  <a:srgbClr val="D16349"/>
                </a:solidFill>
                <a:ea typeface="MS PGothic" charset="-128"/>
              </a:rPr>
              <a:t>Public Health: </a:t>
            </a:r>
            <a:r>
              <a:rPr lang="en-US" altLang="en-US" sz="4000">
                <a:solidFill>
                  <a:srgbClr val="D16349"/>
                </a:solidFill>
                <a:ea typeface="MS PGothic" charset="-128"/>
              </a:rPr>
              <a:t/>
            </a:r>
            <a:br>
              <a:rPr lang="en-US" altLang="en-US" sz="4000">
                <a:solidFill>
                  <a:srgbClr val="D16349"/>
                </a:solidFill>
                <a:ea typeface="MS PGothic" charset="-128"/>
              </a:rPr>
            </a:br>
            <a:r>
              <a:rPr lang="en-US" altLang="en-US" sz="4000">
                <a:solidFill>
                  <a:srgbClr val="D16349"/>
                </a:solidFill>
                <a:ea typeface="MS PGothic" charset="-128"/>
              </a:rPr>
              <a:t>Healthcare Professionals as Leaders</a:t>
            </a:r>
          </a:p>
        </p:txBody>
      </p:sp>
      <p:sp>
        <p:nvSpPr>
          <p:cNvPr id="287747" name="Rectangle 3"/>
          <p:cNvSpPr>
            <a:spLocks noGrp="1" noChangeArrowheads="1"/>
          </p:cNvSpPr>
          <p:nvPr>
            <p:ph sz="half" idx="1"/>
          </p:nvPr>
        </p:nvSpPr>
        <p:spPr>
          <a:xfrm>
            <a:off x="6248400" y="1828800"/>
            <a:ext cx="4038600" cy="4160838"/>
          </a:xfrm>
          <a:ln>
            <a:miter lim="800000"/>
            <a:headEnd/>
            <a:tailEnd/>
          </a:ln>
          <a:extLst/>
        </p:spPr>
        <p:style>
          <a:lnRef idx="1">
            <a:schemeClr val="dk1"/>
          </a:lnRef>
          <a:fillRef idx="3">
            <a:schemeClr val="dk1"/>
          </a:fillRef>
          <a:effectRef idx="2">
            <a:schemeClr val="dk1"/>
          </a:effectRef>
          <a:fontRef idx="minor">
            <a:schemeClr val="lt1"/>
          </a:fontRef>
        </p:style>
        <p:txBody>
          <a:bodyPr>
            <a:normAutofit lnSpcReduction="10000"/>
          </a:bodyPr>
          <a:lstStyle/>
          <a:p>
            <a:pPr marL="274320" indent="-274320" algn="ctr">
              <a:lnSpc>
                <a:spcPct val="80000"/>
              </a:lnSpc>
              <a:buNone/>
              <a:defRPr/>
            </a:pPr>
            <a:r>
              <a:rPr lang="en-US" sz="3200">
                <a:solidFill>
                  <a:srgbClr val="FF0000"/>
                </a:solidFill>
              </a:rPr>
              <a:t>Suicide</a:t>
            </a:r>
            <a:r>
              <a:rPr lang="en-US" sz="3200"/>
              <a:t>		</a:t>
            </a:r>
          </a:p>
          <a:p>
            <a:pPr marL="274320" indent="-274320" algn="ctr">
              <a:lnSpc>
                <a:spcPct val="80000"/>
              </a:lnSpc>
              <a:buNone/>
              <a:defRPr/>
            </a:pPr>
            <a:r>
              <a:rPr lang="en-US" sz="3200"/>
              <a:t>	</a:t>
            </a:r>
          </a:p>
          <a:p>
            <a:pPr marL="274320" indent="-274320">
              <a:lnSpc>
                <a:spcPct val="80000"/>
              </a:lnSpc>
              <a:buFont typeface="Wingdings" pitchFamily="2" charset="2"/>
              <a:buChar char="§"/>
              <a:defRPr/>
            </a:pPr>
            <a:r>
              <a:rPr lang="en-US" sz="1800"/>
              <a:t>Little attention to problem</a:t>
            </a:r>
          </a:p>
          <a:p>
            <a:pPr marL="274320" indent="-274320">
              <a:lnSpc>
                <a:spcPct val="80000"/>
              </a:lnSpc>
              <a:buFont typeface="Wingdings" pitchFamily="2" charset="2"/>
              <a:buChar char="§"/>
              <a:defRPr/>
            </a:pPr>
            <a:endParaRPr lang="en-US" sz="1800"/>
          </a:p>
          <a:p>
            <a:pPr marL="274320" indent="-274320">
              <a:lnSpc>
                <a:spcPct val="80000"/>
              </a:lnSpc>
              <a:buFont typeface="Wingdings" pitchFamily="2" charset="2"/>
              <a:buChar char="§"/>
              <a:defRPr/>
            </a:pPr>
            <a:r>
              <a:rPr lang="en-US" sz="1800"/>
              <a:t>Suicide rates in physicians are not changing</a:t>
            </a:r>
          </a:p>
          <a:p>
            <a:pPr marL="274320" indent="-274320">
              <a:lnSpc>
                <a:spcPct val="80000"/>
              </a:lnSpc>
              <a:buFont typeface="Wingdings" pitchFamily="2" charset="2"/>
              <a:buChar char="§"/>
              <a:defRPr/>
            </a:pPr>
            <a:endParaRPr lang="en-US" sz="1800"/>
          </a:p>
          <a:p>
            <a:pPr marL="274320" indent="-274320">
              <a:lnSpc>
                <a:spcPct val="80000"/>
              </a:lnSpc>
              <a:buFont typeface="Wingdings" pitchFamily="2" charset="2"/>
              <a:buChar char="§"/>
              <a:defRPr/>
            </a:pPr>
            <a:r>
              <a:rPr lang="en-US" sz="1800"/>
              <a:t>Suicide rate is higher than among the general population, especially among women physicians</a:t>
            </a:r>
          </a:p>
          <a:p>
            <a:pPr marL="0" indent="0">
              <a:lnSpc>
                <a:spcPct val="80000"/>
              </a:lnSpc>
              <a:buNone/>
              <a:defRPr/>
            </a:pPr>
            <a:endParaRPr lang="en-US" sz="1800"/>
          </a:p>
          <a:p>
            <a:pPr marL="274320" indent="-274320">
              <a:lnSpc>
                <a:spcPct val="80000"/>
              </a:lnSpc>
              <a:buFont typeface="Wingdings" pitchFamily="2" charset="2"/>
              <a:buChar char="§"/>
              <a:defRPr/>
            </a:pPr>
            <a:r>
              <a:rPr lang="en-US" sz="1800"/>
              <a:t>Depression is the major risk factor	</a:t>
            </a:r>
            <a:r>
              <a:rPr lang="en-US" sz="2400"/>
              <a:t>	</a:t>
            </a:r>
          </a:p>
        </p:txBody>
      </p:sp>
      <p:sp>
        <p:nvSpPr>
          <p:cNvPr id="22532" name="Rectangle 4"/>
          <p:cNvSpPr>
            <a:spLocks noGrp="1" noChangeArrowheads="1"/>
          </p:cNvSpPr>
          <p:nvPr>
            <p:ph sz="half" idx="2"/>
          </p:nvPr>
        </p:nvSpPr>
        <p:spPr>
          <a:xfrm>
            <a:off x="1828800" y="1828800"/>
            <a:ext cx="3962400" cy="4191000"/>
          </a:xfrm>
          <a:ln>
            <a:miter lim="800000"/>
            <a:headEnd/>
            <a:tailEnd/>
          </a:ln>
          <a:extLst/>
        </p:spPr>
        <p:style>
          <a:lnRef idx="1">
            <a:schemeClr val="dk1"/>
          </a:lnRef>
          <a:fillRef idx="3">
            <a:schemeClr val="dk1"/>
          </a:fillRef>
          <a:effectRef idx="2">
            <a:schemeClr val="dk1"/>
          </a:effectRef>
          <a:fontRef idx="minor">
            <a:schemeClr val="lt1"/>
          </a:fontRef>
        </p:style>
        <p:txBody>
          <a:bodyPr>
            <a:normAutofit lnSpcReduction="10000"/>
          </a:bodyPr>
          <a:lstStyle>
            <a:lvl1pPr marL="273050" indent="-273050" eaLnBrk="0" hangingPunct="0">
              <a:defRPr sz="2400">
                <a:solidFill>
                  <a:schemeClr val="tx1"/>
                </a:solidFill>
                <a:latin typeface="Georgia" pitchFamily="18" charset="0"/>
                <a:ea typeface="MS PGothic" pitchFamily="34" charset="-128"/>
              </a:defRPr>
            </a:lvl1pPr>
            <a:lvl2pPr marL="742950" indent="-285750" eaLnBrk="0" hangingPunct="0">
              <a:defRPr sz="2400">
                <a:solidFill>
                  <a:schemeClr val="tx1"/>
                </a:solidFill>
                <a:latin typeface="Georgia" pitchFamily="18" charset="0"/>
                <a:ea typeface="MS PGothic" pitchFamily="34" charset="-128"/>
              </a:defRPr>
            </a:lvl2pPr>
            <a:lvl3pPr marL="1143000" indent="-228600" eaLnBrk="0" hangingPunct="0">
              <a:defRPr sz="2400">
                <a:solidFill>
                  <a:schemeClr val="tx1"/>
                </a:solidFill>
                <a:latin typeface="Georgia" pitchFamily="18" charset="0"/>
                <a:ea typeface="MS PGothic" pitchFamily="34" charset="-128"/>
              </a:defRPr>
            </a:lvl3pPr>
            <a:lvl4pPr marL="1600200" indent="-228600" eaLnBrk="0" hangingPunct="0">
              <a:defRPr sz="2400">
                <a:solidFill>
                  <a:schemeClr val="tx1"/>
                </a:solidFill>
                <a:latin typeface="Georgia" pitchFamily="18" charset="0"/>
                <a:ea typeface="MS PGothic" pitchFamily="34" charset="-128"/>
              </a:defRPr>
            </a:lvl4pPr>
            <a:lvl5pPr marL="2057400" indent="-228600" eaLnBrk="0" hangingPunct="0">
              <a:defRPr sz="2400">
                <a:solidFill>
                  <a:schemeClr val="tx1"/>
                </a:solidFill>
                <a:latin typeface="Georgia"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eorgia"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eorgia"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eorgia"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eorgia" pitchFamily="18" charset="0"/>
                <a:ea typeface="MS PGothic" pitchFamily="34" charset="-128"/>
              </a:defRPr>
            </a:lvl9pPr>
          </a:lstStyle>
          <a:p>
            <a:pPr algn="ctr" eaLnBrk="1" hangingPunct="1">
              <a:lnSpc>
                <a:spcPct val="80000"/>
              </a:lnSpc>
              <a:buFont typeface="Wingdings" pitchFamily="2" charset="2"/>
              <a:buNone/>
              <a:defRPr/>
            </a:pPr>
            <a:r>
              <a:rPr lang="en-US" altLang="en-US" sz="3200">
                <a:solidFill>
                  <a:srgbClr val="FF0000"/>
                </a:solidFill>
              </a:rPr>
              <a:t>Smoking</a:t>
            </a:r>
          </a:p>
          <a:p>
            <a:pPr algn="ctr" eaLnBrk="1" hangingPunct="1">
              <a:lnSpc>
                <a:spcPct val="80000"/>
              </a:lnSpc>
              <a:buFont typeface="Wingdings" pitchFamily="2" charset="2"/>
              <a:buNone/>
              <a:defRPr/>
            </a:pPr>
            <a:endParaRPr lang="en-US" altLang="en-US" sz="3200">
              <a:solidFill>
                <a:srgbClr val="FFFFFF"/>
              </a:solidFill>
            </a:endParaRPr>
          </a:p>
          <a:p>
            <a:pPr eaLnBrk="1" hangingPunct="1">
              <a:lnSpc>
                <a:spcPct val="80000"/>
              </a:lnSpc>
              <a:buSzTx/>
              <a:buFont typeface="Wingdings" pitchFamily="2" charset="2"/>
              <a:buChar char="§"/>
              <a:defRPr/>
            </a:pPr>
            <a:r>
              <a:rPr lang="en-US" altLang="en-US" sz="1800">
                <a:solidFill>
                  <a:srgbClr val="FFFFFF"/>
                </a:solidFill>
              </a:rPr>
              <a:t>Heightened attention to problem</a:t>
            </a:r>
          </a:p>
          <a:p>
            <a:pPr eaLnBrk="1" hangingPunct="1">
              <a:lnSpc>
                <a:spcPct val="80000"/>
              </a:lnSpc>
              <a:buSzTx/>
              <a:buFont typeface="Wingdings" pitchFamily="2" charset="2"/>
              <a:buNone/>
              <a:defRPr/>
            </a:pPr>
            <a:endParaRPr lang="en-US" altLang="en-US" sz="1800">
              <a:solidFill>
                <a:srgbClr val="FFFFFF"/>
              </a:solidFill>
            </a:endParaRPr>
          </a:p>
          <a:p>
            <a:pPr eaLnBrk="1" hangingPunct="1">
              <a:lnSpc>
                <a:spcPct val="80000"/>
              </a:lnSpc>
              <a:buSzTx/>
              <a:buFont typeface="Wingdings" pitchFamily="2" charset="2"/>
              <a:buChar char="§"/>
              <a:defRPr/>
            </a:pPr>
            <a:r>
              <a:rPr lang="en-US" altLang="en-US" sz="1800">
                <a:solidFill>
                  <a:srgbClr val="FFFFFF"/>
                </a:solidFill>
              </a:rPr>
              <a:t>Smoking-related deaths have declined 40%–60% since 1960</a:t>
            </a:r>
          </a:p>
          <a:p>
            <a:pPr eaLnBrk="1" hangingPunct="1">
              <a:lnSpc>
                <a:spcPct val="80000"/>
              </a:lnSpc>
              <a:buSzTx/>
              <a:buFont typeface="Wingdings" pitchFamily="2" charset="2"/>
              <a:buChar char="§"/>
              <a:defRPr/>
            </a:pPr>
            <a:endParaRPr lang="en-US" altLang="en-US" sz="1800">
              <a:solidFill>
                <a:srgbClr val="FFFFFF"/>
              </a:solidFill>
            </a:endParaRPr>
          </a:p>
          <a:p>
            <a:pPr eaLnBrk="1" hangingPunct="1">
              <a:lnSpc>
                <a:spcPct val="80000"/>
              </a:lnSpc>
              <a:buSzTx/>
              <a:buFont typeface="Wingdings" pitchFamily="2" charset="2"/>
              <a:buChar char="§"/>
              <a:defRPr/>
            </a:pPr>
            <a:r>
              <a:rPr lang="en-US" altLang="en-US" sz="1800">
                <a:solidFill>
                  <a:srgbClr val="FFFFFF"/>
                </a:solidFill>
              </a:rPr>
              <a:t>Mortality rates from smoking related cancer, heart disease and stroke are now lower than the general population</a:t>
            </a:r>
          </a:p>
          <a:p>
            <a:pPr eaLnBrk="1" hangingPunct="1">
              <a:lnSpc>
                <a:spcPct val="80000"/>
              </a:lnSpc>
              <a:buSzTx/>
              <a:buFont typeface="Wingdings" pitchFamily="2" charset="2"/>
              <a:buChar char="§"/>
              <a:defRPr/>
            </a:pPr>
            <a:endParaRPr lang="en-US" altLang="en-US" sz="1800">
              <a:solidFill>
                <a:srgbClr val="FFFFFF"/>
              </a:solidFill>
            </a:endParaRPr>
          </a:p>
          <a:p>
            <a:pPr eaLnBrk="1" hangingPunct="1">
              <a:lnSpc>
                <a:spcPct val="80000"/>
              </a:lnSpc>
              <a:buSzTx/>
              <a:buFont typeface="Wingdings" pitchFamily="2" charset="2"/>
              <a:buChar char="§"/>
              <a:defRPr/>
            </a:pPr>
            <a:endParaRPr lang="en-US" altLang="en-US" sz="1800">
              <a:solidFill>
                <a:srgbClr val="FFFFFF"/>
              </a:solidFill>
            </a:endParaRPr>
          </a:p>
          <a:p>
            <a:pPr eaLnBrk="1" hangingPunct="1">
              <a:lnSpc>
                <a:spcPct val="80000"/>
              </a:lnSpc>
              <a:buSzTx/>
              <a:buFont typeface="Wingdings" pitchFamily="2" charset="2"/>
              <a:buChar char="§"/>
              <a:defRPr/>
            </a:pPr>
            <a:endParaRPr lang="en-US" altLang="en-US" sz="1800">
              <a:solidFill>
                <a:srgbClr val="FFFFFF"/>
              </a:solidFill>
            </a:endParaRPr>
          </a:p>
        </p:txBody>
      </p:sp>
      <p:sp>
        <p:nvSpPr>
          <p:cNvPr id="67587" name="Slide Number Placeholder 6"/>
          <p:cNvSpPr>
            <a:spLocks noGrp="1"/>
          </p:cNvSpPr>
          <p:nvPr>
            <p:ph type="sldNum" sz="quarter" idx="12"/>
          </p:nvPr>
        </p:nvSpPr>
        <p:spPr bwMode="auto">
          <a:xfrm>
            <a:off x="8590663" y="6019800"/>
            <a:ext cx="683339" cy="386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85000"/>
              <a:buFont typeface="Wingdings 2" charset="2"/>
              <a:buChar char=""/>
              <a:defRPr sz="2700">
                <a:solidFill>
                  <a:schemeClr val="tx1"/>
                </a:solidFill>
                <a:latin typeface="Georgia" charset="0"/>
                <a:ea typeface="MS PGothic" charset="-128"/>
              </a:defRPr>
            </a:lvl1pPr>
            <a:lvl2pPr marL="742950" indent="-285750" eaLnBrk="0" hangingPunct="0">
              <a:spcBef>
                <a:spcPct val="20000"/>
              </a:spcBef>
              <a:buClr>
                <a:schemeClr val="accent2"/>
              </a:buClr>
              <a:buSzPct val="70000"/>
              <a:buFont typeface="Wingdings" charset="2"/>
              <a:buChar char=""/>
              <a:defRPr sz="2200">
                <a:solidFill>
                  <a:schemeClr val="tx2"/>
                </a:solidFill>
                <a:latin typeface="Georgia" charset="0"/>
                <a:ea typeface="MS PGothic" charset="-128"/>
              </a:defRPr>
            </a:lvl2pPr>
            <a:lvl3pPr marL="1143000" indent="-228600" eaLnBrk="0" hangingPunct="0">
              <a:spcBef>
                <a:spcPct val="20000"/>
              </a:spcBef>
              <a:buClr>
                <a:srgbClr val="8CADAE"/>
              </a:buClr>
              <a:buSzPct val="75000"/>
              <a:buFont typeface="Wingdings 2" charset="2"/>
              <a:buChar char=""/>
              <a:defRPr sz="2000">
                <a:solidFill>
                  <a:schemeClr val="tx1"/>
                </a:solidFill>
                <a:latin typeface="Georgia" charset="0"/>
                <a:ea typeface="MS PGothic" charset="-128"/>
              </a:defRPr>
            </a:lvl3pPr>
            <a:lvl4pPr marL="1600200" indent="-228600" eaLnBrk="0" hangingPunct="0">
              <a:spcBef>
                <a:spcPct val="20000"/>
              </a:spcBef>
              <a:buClr>
                <a:srgbClr val="8C7B70"/>
              </a:buClr>
              <a:buSzPct val="70000"/>
              <a:buFont typeface="Wingdings" charset="2"/>
              <a:buChar char=""/>
              <a:defRPr sz="2000">
                <a:solidFill>
                  <a:schemeClr val="tx2"/>
                </a:solidFill>
                <a:latin typeface="Georgia" charset="0"/>
                <a:ea typeface="MS PGothic" charset="-128"/>
              </a:defRPr>
            </a:lvl4pPr>
            <a:lvl5pPr marL="2057400" indent="-228600" eaLnBrk="0" hangingPunct="0">
              <a:spcBef>
                <a:spcPct val="20000"/>
              </a:spcBef>
              <a:buClr>
                <a:srgbClr val="8FB08C"/>
              </a:buClr>
              <a:buChar char="•"/>
              <a:defRPr>
                <a:solidFill>
                  <a:schemeClr val="tx1"/>
                </a:solidFill>
                <a:latin typeface="Georgia" charset="0"/>
                <a:ea typeface="MS PGothic" charset="-128"/>
              </a:defRPr>
            </a:lvl5pPr>
            <a:lvl6pPr marL="25146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6pPr>
            <a:lvl7pPr marL="29718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7pPr>
            <a:lvl8pPr marL="34290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8pPr>
            <a:lvl9pPr marL="38862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9pPr>
          </a:lstStyle>
          <a:p>
            <a:pPr eaLnBrk="1" hangingPunct="1">
              <a:spcBef>
                <a:spcPct val="0"/>
              </a:spcBef>
              <a:buClrTx/>
              <a:buSzTx/>
              <a:buFontTx/>
              <a:buNone/>
            </a:pPr>
            <a:endParaRPr lang="en-US" altLang="en-US" sz="1600" dirty="0">
              <a:solidFill>
                <a:srgbClr val="7B9899"/>
              </a:solidFill>
            </a:endParaRPr>
          </a:p>
        </p:txBody>
      </p:sp>
    </p:spTree>
    <p:extLst>
      <p:ext uri="{BB962C8B-B14F-4D97-AF65-F5344CB8AC3E}">
        <p14:creationId xmlns:p14="http://schemas.microsoft.com/office/powerpoint/2010/main" val="2016286394"/>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Recognizing the need to address mental health</a:t>
            </a:r>
            <a:endParaRPr lang="en-US" dirty="0"/>
          </a:p>
        </p:txBody>
      </p:sp>
      <p:sp>
        <p:nvSpPr>
          <p:cNvPr id="3" name="Content Placeholder 2"/>
          <p:cNvSpPr>
            <a:spLocks noGrp="1"/>
          </p:cNvSpPr>
          <p:nvPr>
            <p:ph idx="1"/>
          </p:nvPr>
        </p:nvSpPr>
        <p:spPr/>
        <p:txBody>
          <a:bodyPr/>
          <a:lstStyle/>
          <a:p>
            <a:r>
              <a:rPr lang="en-US" dirty="0" smtClean="0"/>
              <a:t>Our country at a point where mental health issues are finally being addressed</a:t>
            </a:r>
          </a:p>
          <a:p>
            <a:r>
              <a:rPr lang="en-US" dirty="0" smtClean="0"/>
              <a:t>We need to reduce the stigma about mental health disorders</a:t>
            </a:r>
          </a:p>
          <a:p>
            <a:r>
              <a:rPr lang="en-US" dirty="0" smtClean="0"/>
              <a:t>Almost 15 million people suffer from depression, but only 2 in 5 seek treatment for mental health disorders</a:t>
            </a:r>
            <a:endParaRPr lang="en-US" dirty="0"/>
          </a:p>
        </p:txBody>
      </p:sp>
    </p:spTree>
    <p:extLst>
      <p:ext uri="{BB962C8B-B14F-4D97-AF65-F5344CB8AC3E}">
        <p14:creationId xmlns:p14="http://schemas.microsoft.com/office/powerpoint/2010/main" val="1470704699"/>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Barriers to treatment:</a:t>
            </a:r>
            <a:endParaRPr lang="en-US" dirty="0"/>
          </a:p>
        </p:txBody>
      </p:sp>
      <p:sp>
        <p:nvSpPr>
          <p:cNvPr id="3" name="Content Placeholder 2"/>
          <p:cNvSpPr>
            <a:spLocks noGrp="1"/>
          </p:cNvSpPr>
          <p:nvPr>
            <p:ph idx="1"/>
          </p:nvPr>
        </p:nvSpPr>
        <p:spPr/>
        <p:txBody>
          <a:bodyPr/>
          <a:lstStyle/>
          <a:p>
            <a:r>
              <a:rPr lang="en-US" dirty="0" smtClean="0"/>
              <a:t>Stigma</a:t>
            </a:r>
          </a:p>
          <a:p>
            <a:r>
              <a:rPr lang="en-US" dirty="0" smtClean="0"/>
              <a:t>Shame/embarrassment</a:t>
            </a:r>
          </a:p>
          <a:p>
            <a:r>
              <a:rPr lang="en-US" dirty="0" smtClean="0"/>
              <a:t>Time away from practice</a:t>
            </a:r>
          </a:p>
          <a:p>
            <a:r>
              <a:rPr lang="en-US" dirty="0" smtClean="0"/>
              <a:t>Perceived potential for punitive consequences (on record)</a:t>
            </a:r>
          </a:p>
          <a:p>
            <a:r>
              <a:rPr lang="en-US" dirty="0" smtClean="0"/>
              <a:t>Fear of losing license</a:t>
            </a:r>
            <a:endParaRPr lang="en-US" dirty="0"/>
          </a:p>
        </p:txBody>
      </p:sp>
    </p:spTree>
    <p:extLst>
      <p:ext uri="{BB962C8B-B14F-4D97-AF65-F5344CB8AC3E}">
        <p14:creationId xmlns:p14="http://schemas.microsoft.com/office/powerpoint/2010/main" val="862623949"/>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828800" y="228601"/>
            <a:ext cx="8534400" cy="758825"/>
          </a:xfrm>
        </p:spPr>
        <p:txBody>
          <a:bodyPr>
            <a:normAutofit/>
          </a:bodyPr>
          <a:lstStyle/>
          <a:p>
            <a:pPr eaLnBrk="1" hangingPunct="1"/>
            <a:r>
              <a:rPr lang="en-US" altLang="en-US" sz="3200" dirty="0">
                <a:solidFill>
                  <a:srgbClr val="A9432B"/>
                </a:solidFill>
                <a:ea typeface="MS PGothic" charset="-128"/>
              </a:rPr>
              <a:t>Access and Barriers to Care </a:t>
            </a:r>
          </a:p>
        </p:txBody>
      </p:sp>
      <p:graphicFrame>
        <p:nvGraphicFramePr>
          <p:cNvPr id="7" name="Content Placeholder 6"/>
          <p:cNvGraphicFramePr>
            <a:graphicFrameLocks noGrp="1"/>
          </p:cNvGraphicFramePr>
          <p:nvPr>
            <p:ph idx="1"/>
          </p:nvPr>
        </p:nvGraphicFramePr>
        <p:xfrm>
          <a:off x="1752600" y="1524000"/>
          <a:ext cx="87630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2228" name="Text Box 4"/>
          <p:cNvSpPr txBox="1">
            <a:spLocks noChangeArrowheads="1"/>
          </p:cNvSpPr>
          <p:nvPr/>
        </p:nvSpPr>
        <p:spPr bwMode="auto">
          <a:xfrm>
            <a:off x="2590800" y="5943600"/>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1"/>
              </a:buClr>
              <a:buSzPct val="85000"/>
              <a:buFont typeface="Wingdings 2" charset="2"/>
              <a:buChar char=""/>
              <a:defRPr sz="2700">
                <a:solidFill>
                  <a:schemeClr val="tx1"/>
                </a:solidFill>
                <a:latin typeface="Georgia" charset="0"/>
                <a:ea typeface="MS PGothic" charset="-128"/>
              </a:defRPr>
            </a:lvl1pPr>
            <a:lvl2pPr marL="742950" indent="-285750" eaLnBrk="0" hangingPunct="0">
              <a:spcBef>
                <a:spcPct val="20000"/>
              </a:spcBef>
              <a:buClr>
                <a:schemeClr val="accent2"/>
              </a:buClr>
              <a:buSzPct val="70000"/>
              <a:buFont typeface="Wingdings" charset="2"/>
              <a:buChar char=""/>
              <a:defRPr sz="2200">
                <a:solidFill>
                  <a:schemeClr val="tx2"/>
                </a:solidFill>
                <a:latin typeface="Georgia" charset="0"/>
                <a:ea typeface="MS PGothic" charset="-128"/>
              </a:defRPr>
            </a:lvl2pPr>
            <a:lvl3pPr marL="1143000" indent="-228600" eaLnBrk="0" hangingPunct="0">
              <a:spcBef>
                <a:spcPct val="20000"/>
              </a:spcBef>
              <a:buClr>
                <a:srgbClr val="8CADAE"/>
              </a:buClr>
              <a:buSzPct val="75000"/>
              <a:buFont typeface="Wingdings 2" charset="2"/>
              <a:buChar char=""/>
              <a:defRPr sz="2000">
                <a:solidFill>
                  <a:schemeClr val="tx1"/>
                </a:solidFill>
                <a:latin typeface="Georgia" charset="0"/>
                <a:ea typeface="MS PGothic" charset="-128"/>
              </a:defRPr>
            </a:lvl3pPr>
            <a:lvl4pPr marL="1600200" indent="-228600" eaLnBrk="0" hangingPunct="0">
              <a:spcBef>
                <a:spcPct val="20000"/>
              </a:spcBef>
              <a:buClr>
                <a:srgbClr val="8C7B70"/>
              </a:buClr>
              <a:buSzPct val="70000"/>
              <a:buFont typeface="Wingdings" charset="2"/>
              <a:buChar char=""/>
              <a:defRPr sz="2000">
                <a:solidFill>
                  <a:schemeClr val="tx2"/>
                </a:solidFill>
                <a:latin typeface="Georgia" charset="0"/>
                <a:ea typeface="MS PGothic" charset="-128"/>
              </a:defRPr>
            </a:lvl4pPr>
            <a:lvl5pPr marL="2057400" indent="-228600" eaLnBrk="0" hangingPunct="0">
              <a:spcBef>
                <a:spcPct val="20000"/>
              </a:spcBef>
              <a:buClr>
                <a:srgbClr val="8FB08C"/>
              </a:buClr>
              <a:buChar char="•"/>
              <a:defRPr>
                <a:solidFill>
                  <a:schemeClr val="tx1"/>
                </a:solidFill>
                <a:latin typeface="Georgia" charset="0"/>
                <a:ea typeface="MS PGothic" charset="-128"/>
              </a:defRPr>
            </a:lvl5pPr>
            <a:lvl6pPr marL="25146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6pPr>
            <a:lvl7pPr marL="29718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7pPr>
            <a:lvl8pPr marL="34290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8pPr>
            <a:lvl9pPr marL="38862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9pPr>
          </a:lstStyle>
          <a:p>
            <a:pPr eaLnBrk="1" hangingPunct="1">
              <a:spcBef>
                <a:spcPct val="0"/>
              </a:spcBef>
              <a:buClrTx/>
              <a:buSzTx/>
              <a:buFontTx/>
              <a:buNone/>
            </a:pPr>
            <a:endParaRPr lang="en-US" altLang="en-US" sz="1800">
              <a:latin typeface="Corbel" charset="0"/>
            </a:endParaRPr>
          </a:p>
        </p:txBody>
      </p:sp>
      <p:sp>
        <p:nvSpPr>
          <p:cNvPr id="52229" name="Text Box 5"/>
          <p:cNvSpPr txBox="1">
            <a:spLocks noChangeArrowheads="1"/>
          </p:cNvSpPr>
          <p:nvPr/>
        </p:nvSpPr>
        <p:spPr bwMode="auto">
          <a:xfrm>
            <a:off x="1838325" y="6045200"/>
            <a:ext cx="4648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Wingdings 2" charset="2"/>
              <a:buChar char=""/>
              <a:defRPr sz="2700">
                <a:solidFill>
                  <a:schemeClr val="tx1"/>
                </a:solidFill>
                <a:latin typeface="Georgia" charset="0"/>
                <a:ea typeface="MS PGothic" charset="-128"/>
              </a:defRPr>
            </a:lvl1pPr>
            <a:lvl2pPr marL="742950" indent="-285750" eaLnBrk="0" hangingPunct="0">
              <a:spcBef>
                <a:spcPct val="20000"/>
              </a:spcBef>
              <a:buClr>
                <a:schemeClr val="accent2"/>
              </a:buClr>
              <a:buSzPct val="70000"/>
              <a:buFont typeface="Wingdings" charset="2"/>
              <a:buChar char=""/>
              <a:defRPr sz="2200">
                <a:solidFill>
                  <a:schemeClr val="tx2"/>
                </a:solidFill>
                <a:latin typeface="Georgia" charset="0"/>
                <a:ea typeface="MS PGothic" charset="-128"/>
              </a:defRPr>
            </a:lvl2pPr>
            <a:lvl3pPr marL="1143000" indent="-228600" eaLnBrk="0" hangingPunct="0">
              <a:spcBef>
                <a:spcPct val="20000"/>
              </a:spcBef>
              <a:buClr>
                <a:srgbClr val="8CADAE"/>
              </a:buClr>
              <a:buSzPct val="75000"/>
              <a:buFont typeface="Wingdings 2" charset="2"/>
              <a:buChar char=""/>
              <a:defRPr sz="2000">
                <a:solidFill>
                  <a:schemeClr val="tx1"/>
                </a:solidFill>
                <a:latin typeface="Georgia" charset="0"/>
                <a:ea typeface="MS PGothic" charset="-128"/>
              </a:defRPr>
            </a:lvl3pPr>
            <a:lvl4pPr marL="1600200" indent="-228600" eaLnBrk="0" hangingPunct="0">
              <a:spcBef>
                <a:spcPct val="20000"/>
              </a:spcBef>
              <a:buClr>
                <a:srgbClr val="8C7B70"/>
              </a:buClr>
              <a:buSzPct val="70000"/>
              <a:buFont typeface="Wingdings" charset="2"/>
              <a:buChar char=""/>
              <a:defRPr sz="2000">
                <a:solidFill>
                  <a:schemeClr val="tx2"/>
                </a:solidFill>
                <a:latin typeface="Georgia" charset="0"/>
                <a:ea typeface="MS PGothic" charset="-128"/>
              </a:defRPr>
            </a:lvl4pPr>
            <a:lvl5pPr marL="2057400" indent="-228600" eaLnBrk="0" hangingPunct="0">
              <a:spcBef>
                <a:spcPct val="20000"/>
              </a:spcBef>
              <a:buClr>
                <a:srgbClr val="8FB08C"/>
              </a:buClr>
              <a:buChar char="•"/>
              <a:defRPr>
                <a:solidFill>
                  <a:schemeClr val="tx1"/>
                </a:solidFill>
                <a:latin typeface="Georgia" charset="0"/>
                <a:ea typeface="MS PGothic" charset="-128"/>
              </a:defRPr>
            </a:lvl5pPr>
            <a:lvl6pPr marL="25146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6pPr>
            <a:lvl7pPr marL="29718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7pPr>
            <a:lvl8pPr marL="34290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8pPr>
            <a:lvl9pPr marL="3886200" indent="-228600" eaLnBrk="0" fontAlgn="base" hangingPunct="0">
              <a:spcBef>
                <a:spcPct val="20000"/>
              </a:spcBef>
              <a:spcAft>
                <a:spcPct val="0"/>
              </a:spcAft>
              <a:buClr>
                <a:srgbClr val="8FB08C"/>
              </a:buClr>
              <a:buChar char="•"/>
              <a:defRPr>
                <a:solidFill>
                  <a:schemeClr val="tx1"/>
                </a:solidFill>
                <a:latin typeface="Georgia" charset="0"/>
                <a:ea typeface="MS PGothic" charset="-128"/>
              </a:defRPr>
            </a:lvl9pPr>
          </a:lstStyle>
          <a:p>
            <a:pPr eaLnBrk="1" hangingPunct="1">
              <a:spcBef>
                <a:spcPct val="0"/>
              </a:spcBef>
              <a:buClrTx/>
              <a:buSzTx/>
              <a:buFontTx/>
              <a:buNone/>
            </a:pPr>
            <a:r>
              <a:rPr lang="en-US" altLang="en-US" sz="1600"/>
              <a:t>Miles SH, JAMA 1998; APA, Am J Psych 1984</a:t>
            </a:r>
          </a:p>
          <a:p>
            <a:pPr eaLnBrk="1" hangingPunct="1">
              <a:spcBef>
                <a:spcPct val="0"/>
              </a:spcBef>
              <a:buClrTx/>
              <a:buSzTx/>
              <a:buFontTx/>
              <a:buNone/>
            </a:pPr>
            <a:endParaRPr lang="en-US" altLang="en-US" sz="1600">
              <a:latin typeface="Corbel" charset="0"/>
            </a:endParaRPr>
          </a:p>
        </p:txBody>
      </p:sp>
    </p:spTree>
    <p:extLst>
      <p:ext uri="{BB962C8B-B14F-4D97-AF65-F5344CB8AC3E}">
        <p14:creationId xmlns:p14="http://schemas.microsoft.com/office/powerpoint/2010/main" val="503168204"/>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239"/>
            <a:ext cx="10515600" cy="1832928"/>
          </a:xfrm>
        </p:spPr>
        <p:txBody>
          <a:bodyPr/>
          <a:lstStyle/>
          <a:p>
            <a:r>
              <a:rPr lang="en-US" dirty="0" smtClean="0"/>
              <a:t>Crazysocks4</a:t>
            </a:r>
            <a:r>
              <a:rPr lang="en-US" dirty="0"/>
              <a:t>d</a:t>
            </a:r>
            <a:r>
              <a:rPr lang="en-US" dirty="0" smtClean="0"/>
              <a:t>ocs Day</a:t>
            </a:r>
            <a:br>
              <a:rPr lang="en-US" dirty="0" smtClean="0"/>
            </a:br>
            <a:endParaRPr lang="en-US" dirty="0"/>
          </a:p>
        </p:txBody>
      </p:sp>
      <p:sp>
        <p:nvSpPr>
          <p:cNvPr id="3" name="Content Placeholder 2"/>
          <p:cNvSpPr>
            <a:spLocks noGrp="1"/>
          </p:cNvSpPr>
          <p:nvPr>
            <p:ph idx="1"/>
          </p:nvPr>
        </p:nvSpPr>
        <p:spPr>
          <a:xfrm>
            <a:off x="838200" y="772160"/>
            <a:ext cx="10515600" cy="5404803"/>
          </a:xfrm>
        </p:spPr>
        <p:txBody>
          <a:bodyPr/>
          <a:lstStyle/>
          <a:p>
            <a:r>
              <a:rPr lang="en-US" dirty="0" smtClean="0"/>
              <a:t>June 1 a day to wear crazy socks to show support for physician </a:t>
            </a:r>
            <a:r>
              <a:rPr lang="en-US" smtClean="0"/>
              <a:t>mental health</a:t>
            </a:r>
            <a:endParaRPr lang="en-US" dirty="0" smtClean="0"/>
          </a:p>
          <a:p>
            <a:r>
              <a:rPr lang="en-US" dirty="0" smtClean="0"/>
              <a:t>Started in Australia in 2017 to bring awareness to physician mental health</a:t>
            </a:r>
          </a:p>
          <a:p>
            <a:r>
              <a:rPr lang="en-US" dirty="0" smtClean="0"/>
              <a:t>Dr. Jeff Toogood-cardiologist experiencing his own mental illnes</a:t>
            </a:r>
            <a:r>
              <a:rPr lang="en-US" dirty="0"/>
              <a:t>s</a:t>
            </a:r>
            <a:endParaRPr lang="en-US" dirty="0" smtClean="0"/>
          </a:p>
          <a:p>
            <a:endParaRPr lang="en-US" dirty="0"/>
          </a:p>
          <a:p>
            <a:endParaRPr lang="en-US" dirty="0"/>
          </a:p>
        </p:txBody>
      </p:sp>
      <p:pic>
        <p:nvPicPr>
          <p:cNvPr id="4" name="Picture 2" descr="/var/folders/qw/l04dyb1j6m97pg_jy1w4htzc0000gn/T/com.microsoft.Powerpoint/WebArchiveCopyPasteTempFiles/Twitter-profile-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4808" y="2293056"/>
            <a:ext cx="3810000" cy="415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49771"/>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3" name="Picture 2">
            <a:extLst>
              <a:ext uri="{FF2B5EF4-FFF2-40B4-BE49-F238E27FC236}">
                <a16:creationId xmlns:a16="http://schemas.microsoft.com/office/drawing/2014/main" xmlns="" id="{52D28FC6-9A59-204F-AED3-9C199B94D77B}"/>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000003446"/>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109" y="1384779"/>
            <a:ext cx="6337300" cy="5499100"/>
          </a:xfrm>
          <a:prstGeom prst="rect">
            <a:avLst/>
          </a:prstGeom>
        </p:spPr>
      </p:pic>
      <p:sp>
        <p:nvSpPr>
          <p:cNvPr id="3" name="TextBox 2"/>
          <p:cNvSpPr txBox="1"/>
          <p:nvPr/>
        </p:nvSpPr>
        <p:spPr>
          <a:xfrm>
            <a:off x="3048000" y="457200"/>
            <a:ext cx="4495801" cy="1754326"/>
          </a:xfrm>
          <a:prstGeom prst="rect">
            <a:avLst/>
          </a:prstGeom>
          <a:noFill/>
        </p:spPr>
        <p:txBody>
          <a:bodyPr wrap="square" rtlCol="0">
            <a:spAutoFit/>
          </a:bodyPr>
          <a:lstStyle/>
          <a:p>
            <a:r>
              <a:rPr lang="en-US" dirty="0"/>
              <a:t>	SEPTEMBER 17, </a:t>
            </a:r>
            <a:r>
              <a:rPr lang="en-US" dirty="0" smtClean="0"/>
              <a:t>2020</a:t>
            </a:r>
            <a:endParaRPr lang="en-US" dirty="0"/>
          </a:p>
          <a:p>
            <a:r>
              <a:rPr lang="en-US" dirty="0"/>
              <a:t>	COUNCIL OF EMERGENCY MEDICINE 	RESIDENCY DIRECTORS (CORD)</a:t>
            </a:r>
          </a:p>
          <a:p>
            <a:endParaRPr lang="en-US" dirty="0"/>
          </a:p>
          <a:p>
            <a:r>
              <a:rPr lang="en-US" dirty="0"/>
              <a:t>	”Shine a Light. Speak its name.”</a:t>
            </a:r>
          </a:p>
        </p:txBody>
      </p:sp>
    </p:spTree>
    <p:extLst>
      <p:ext uri="{BB962C8B-B14F-4D97-AF65-F5344CB8AC3E}">
        <p14:creationId xmlns:p14="http://schemas.microsoft.com/office/powerpoint/2010/main" val="2843738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100" y="609600"/>
            <a:ext cx="4229100" cy="6248400"/>
          </a:xfrm>
          <a:prstGeom prst="rect">
            <a:avLst/>
          </a:prstGeom>
        </p:spPr>
      </p:pic>
    </p:spTree>
    <p:extLst>
      <p:ext uri="{BB962C8B-B14F-4D97-AF65-F5344CB8AC3E}">
        <p14:creationId xmlns:p14="http://schemas.microsoft.com/office/powerpoint/2010/main" val="19078371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786948"/>
            <a:ext cx="3759412" cy="5546420"/>
          </a:xfrm>
          <a:prstGeom prst="rect">
            <a:avLst/>
          </a:prstGeom>
        </p:spPr>
      </p:pic>
    </p:spTree>
    <p:extLst>
      <p:ext uri="{BB962C8B-B14F-4D97-AF65-F5344CB8AC3E}">
        <p14:creationId xmlns:p14="http://schemas.microsoft.com/office/powerpoint/2010/main" val="4361885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0" y="1413065"/>
            <a:ext cx="4572000" cy="4031873"/>
          </a:xfrm>
          <a:prstGeom prst="rect">
            <a:avLst/>
          </a:prstGeom>
        </p:spPr>
        <p:txBody>
          <a:bodyPr>
            <a:spAutoFit/>
          </a:bodyPr>
          <a:lstStyle/>
          <a:p>
            <a:r>
              <a:rPr lang="en-US" sz="4400" b="1" dirty="0">
                <a:latin typeface="OTNEJMScalaSansLF" charset="0"/>
              </a:rPr>
              <a:t>Out of the Straitjacket </a:t>
            </a:r>
            <a:endParaRPr lang="en-US" dirty="0"/>
          </a:p>
          <a:p>
            <a:r>
              <a:rPr lang="en-US" dirty="0">
                <a:latin typeface="OTNEJMScalaSansLF" charset="0"/>
              </a:rPr>
              <a:t>Michael S. Weinstein, M.D., M.B.E. </a:t>
            </a:r>
            <a:endParaRPr lang="en-US" dirty="0"/>
          </a:p>
          <a:p>
            <a:r>
              <a:rPr lang="en-US" sz="6000" dirty="0" err="1">
                <a:solidFill>
                  <a:srgbClr val="7F7F7F"/>
                </a:solidFill>
                <a:latin typeface="OTNEJMQuadraat" charset="0"/>
              </a:rPr>
              <a:t>I</a:t>
            </a:r>
            <a:r>
              <a:rPr lang="en-US" dirty="0" err="1">
                <a:latin typeface="OTNEJMQuadraat" charset="0"/>
              </a:rPr>
              <a:t>see</a:t>
            </a:r>
            <a:r>
              <a:rPr lang="en-US" dirty="0">
                <a:latin typeface="OTNEJMQuadraat" charset="0"/>
              </a:rPr>
              <a:t> him, maybe not so clearly. He is in isolation, in a strait- jacket. He’s just been committed, given a shot of haloperidol after he resisted going to the locked ward. He kicked, screamed, yelled, threatened . . . and now he cries. </a:t>
            </a:r>
            <a:endParaRPr lang="en-US" dirty="0"/>
          </a:p>
        </p:txBody>
      </p:sp>
      <p:sp>
        <p:nvSpPr>
          <p:cNvPr id="3" name="TextBox 2"/>
          <p:cNvSpPr txBox="1"/>
          <p:nvPr/>
        </p:nvSpPr>
        <p:spPr>
          <a:xfrm>
            <a:off x="7162801" y="6096000"/>
            <a:ext cx="1632531" cy="369332"/>
          </a:xfrm>
          <a:prstGeom prst="rect">
            <a:avLst/>
          </a:prstGeom>
          <a:noFill/>
        </p:spPr>
        <p:txBody>
          <a:bodyPr wrap="square" rtlCol="0">
            <a:spAutoFit/>
          </a:bodyPr>
          <a:lstStyle/>
          <a:p>
            <a:r>
              <a:rPr lang="en-US" dirty="0"/>
              <a:t>NEJM  3/1/18</a:t>
            </a:r>
          </a:p>
        </p:txBody>
      </p:sp>
    </p:spTree>
    <p:extLst>
      <p:ext uri="{BB962C8B-B14F-4D97-AF65-F5344CB8AC3E}">
        <p14:creationId xmlns:p14="http://schemas.microsoft.com/office/powerpoint/2010/main" val="18011766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September 2020</a:t>
            </a:r>
            <a:endParaRPr lang="en-US" dirty="0"/>
          </a:p>
        </p:txBody>
      </p:sp>
      <p:sp>
        <p:nvSpPr>
          <p:cNvPr id="3" name="Content Placeholder 2"/>
          <p:cNvSpPr>
            <a:spLocks noGrp="1"/>
          </p:cNvSpPr>
          <p:nvPr>
            <p:ph idx="1"/>
          </p:nvPr>
        </p:nvSpPr>
        <p:spPr/>
        <p:txBody>
          <a:bodyPr/>
          <a:lstStyle/>
          <a:p>
            <a:r>
              <a:rPr lang="en-US" dirty="0" smtClean="0"/>
              <a:t>SUICIDE PREVENTION WEEK-SEPT 6-12</a:t>
            </a:r>
          </a:p>
          <a:p>
            <a:r>
              <a:rPr lang="en-US" dirty="0" smtClean="0"/>
              <a:t>WORLD SUICIDE PREVENTION DAY SEPT 10</a:t>
            </a:r>
          </a:p>
          <a:p>
            <a:r>
              <a:rPr lang="en-US" dirty="0" smtClean="0"/>
              <a:t>PHYSICIAN SUICIDE PREVENTION DAY SEPT 17</a:t>
            </a:r>
          </a:p>
          <a:p>
            <a:r>
              <a:rPr lang="en-US" dirty="0" smtClean="0"/>
              <a:t>SUICIDE PREVENTION MONTH SEPTEMBER</a:t>
            </a:r>
          </a:p>
          <a:p>
            <a:endParaRPr lang="en-US" dirty="0"/>
          </a:p>
        </p:txBody>
      </p:sp>
    </p:spTree>
    <p:extLst>
      <p:ext uri="{BB962C8B-B14F-4D97-AF65-F5344CB8AC3E}">
        <p14:creationId xmlns:p14="http://schemas.microsoft.com/office/powerpoint/2010/main" val="10925831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4" name="Picture 3">
            <a:extLst>
              <a:ext uri="{FF2B5EF4-FFF2-40B4-BE49-F238E27FC236}">
                <a16:creationId xmlns:a16="http://schemas.microsoft.com/office/drawing/2014/main" xmlns="" id="{17E88D20-8629-3042-B659-0C5EF9942196}"/>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744654274"/>
      </p:ext>
    </p:extLst>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4" name="Picture 3">
            <a:extLst>
              <a:ext uri="{FF2B5EF4-FFF2-40B4-BE49-F238E27FC236}">
                <a16:creationId xmlns:a16="http://schemas.microsoft.com/office/drawing/2014/main" xmlns="" id="{1CD986C1-3991-974B-B8D6-47488189C02E}"/>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999113228"/>
      </p:ext>
    </p:extLst>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8" name="Title 1"/>
          <p:cNvSpPr>
            <a:spLocks noGrp="1"/>
          </p:cNvSpPr>
          <p:nvPr>
            <p:ph type="title"/>
          </p:nvPr>
        </p:nvSpPr>
        <p:spPr>
          <a:xfrm>
            <a:off x="1828800" y="304801"/>
            <a:ext cx="8534400" cy="758825"/>
          </a:xfrm>
        </p:spPr>
        <p:txBody>
          <a:bodyPr>
            <a:normAutofit fontScale="90000"/>
          </a:bodyPr>
          <a:lstStyle/>
          <a:p>
            <a:pPr eaLnBrk="1" hangingPunct="1"/>
            <a:r>
              <a:rPr lang="en-US" altLang="en-US" sz="3000" b="1">
                <a:solidFill>
                  <a:srgbClr val="D16349"/>
                </a:solidFill>
                <a:ea typeface="MS PGothic" charset="-128"/>
              </a:rPr>
              <a:t>What Can You Do For a TRAINEE or COLLEAGUE You Think Is Suicidal? </a:t>
            </a:r>
          </a:p>
        </p:txBody>
      </p:sp>
      <p:sp>
        <p:nvSpPr>
          <p:cNvPr id="4" name="Text Placeholder 3"/>
          <p:cNvSpPr>
            <a:spLocks noGrp="1"/>
          </p:cNvSpPr>
          <p:nvPr>
            <p:ph type="body" idx="1"/>
          </p:nvPr>
        </p:nvSpPr>
        <p:spPr>
          <a:xfrm>
            <a:off x="1825625" y="1524001"/>
            <a:ext cx="4040188" cy="733425"/>
          </a:xfrm>
          <a:ln w="9525"/>
          <a:effectLst>
            <a:outerShdw blurRad="50800" dist="25400" dir="5400000" rotWithShape="0">
              <a:srgbClr val="000000">
                <a:alpha val="34998"/>
              </a:srgbClr>
            </a:outerShdw>
          </a:effectLst>
          <a:extLst>
            <a:ext uri="{91240B29-F687-4F45-9708-019B960494DF}">
              <a14:hiddenLine xmlns:a14="http://schemas.microsoft.com/office/drawing/2010/main" w="9525" cap="rnd">
                <a:solidFill>
                  <a:srgbClr val="000000"/>
                </a:solidFill>
                <a:miter lim="800000"/>
                <a:headEnd/>
                <a:tailEnd/>
              </a14:hiddenLine>
            </a:ext>
          </a:extLst>
        </p:spPr>
        <p:txBody>
          <a:bodyPr/>
          <a:lstStyle/>
          <a:p>
            <a:pPr>
              <a:defRPr/>
            </a:pPr>
            <a:r>
              <a:rPr/>
              <a:t>Not so helpful</a:t>
            </a:r>
          </a:p>
        </p:txBody>
      </p:sp>
      <p:sp>
        <p:nvSpPr>
          <p:cNvPr id="69636" name="Content Placeholder 4"/>
          <p:cNvSpPr>
            <a:spLocks noGrp="1"/>
          </p:cNvSpPr>
          <p:nvPr>
            <p:ph sz="half" idx="2"/>
          </p:nvPr>
        </p:nvSpPr>
        <p:spPr>
          <a:xfrm>
            <a:off x="1825626" y="2471739"/>
            <a:ext cx="4041775" cy="3817937"/>
          </a:xfrm>
        </p:spPr>
        <p:txBody>
          <a:bodyPr>
            <a:normAutofit lnSpcReduction="10000"/>
          </a:bodyPr>
          <a:lstStyle/>
          <a:p>
            <a:pPr eaLnBrk="1" hangingPunct="1">
              <a:lnSpc>
                <a:spcPct val="90000"/>
              </a:lnSpc>
            </a:pPr>
            <a:r>
              <a:rPr lang="en-US" altLang="en-US" sz="2300">
                <a:ea typeface="MS PGothic" charset="-128"/>
              </a:rPr>
              <a:t>Minimize the situation or depth of despair</a:t>
            </a:r>
          </a:p>
          <a:p>
            <a:pPr eaLnBrk="1" hangingPunct="1">
              <a:lnSpc>
                <a:spcPct val="90000"/>
              </a:lnSpc>
            </a:pPr>
            <a:r>
              <a:rPr lang="en-US" altLang="en-US" sz="2300">
                <a:ea typeface="MS PGothic" charset="-128"/>
              </a:rPr>
              <a:t>Lecture or debate on the value of life </a:t>
            </a:r>
          </a:p>
          <a:p>
            <a:pPr eaLnBrk="1" hangingPunct="1">
              <a:lnSpc>
                <a:spcPct val="90000"/>
              </a:lnSpc>
            </a:pPr>
            <a:r>
              <a:rPr lang="en-US" altLang="en-US" sz="2300">
                <a:ea typeface="MS PGothic" charset="-128"/>
              </a:rPr>
              <a:t>Being heroic or taking on more than can be delivered</a:t>
            </a:r>
          </a:p>
          <a:p>
            <a:pPr eaLnBrk="1" hangingPunct="1">
              <a:lnSpc>
                <a:spcPct val="90000"/>
              </a:lnSpc>
            </a:pPr>
            <a:r>
              <a:rPr lang="en-US" altLang="en-US" sz="2300">
                <a:ea typeface="MS PGothic" charset="-128"/>
              </a:rPr>
              <a:t>Promise secrecy</a:t>
            </a:r>
          </a:p>
          <a:p>
            <a:pPr eaLnBrk="1" hangingPunct="1">
              <a:lnSpc>
                <a:spcPct val="90000"/>
              </a:lnSpc>
            </a:pPr>
            <a:r>
              <a:rPr lang="en-US" altLang="en-US" sz="2300">
                <a:ea typeface="MS PGothic" charset="-128"/>
              </a:rPr>
              <a:t>Ignore one’s limitations</a:t>
            </a:r>
          </a:p>
          <a:p>
            <a:pPr eaLnBrk="1" hangingPunct="1">
              <a:lnSpc>
                <a:spcPct val="90000"/>
              </a:lnSpc>
            </a:pPr>
            <a:r>
              <a:rPr lang="en-US" altLang="en-US" sz="2300">
                <a:ea typeface="MS PGothic" charset="-128"/>
              </a:rPr>
              <a:t>Fail to refer</a:t>
            </a:r>
          </a:p>
        </p:txBody>
      </p:sp>
      <p:sp>
        <p:nvSpPr>
          <p:cNvPr id="6" name="Text Placeholder 5"/>
          <p:cNvSpPr>
            <a:spLocks noGrp="1"/>
          </p:cNvSpPr>
          <p:nvPr>
            <p:ph type="body" sz="quarter" idx="3"/>
          </p:nvPr>
        </p:nvSpPr>
        <p:spPr>
          <a:xfrm>
            <a:off x="6315076" y="1524000"/>
            <a:ext cx="4041775" cy="731838"/>
          </a:xfrm>
          <a:ln w="9525"/>
          <a:effectLst>
            <a:outerShdw blurRad="50800" dist="25400" dir="5400000" rotWithShape="0">
              <a:srgbClr val="000000">
                <a:alpha val="34998"/>
              </a:srgbClr>
            </a:outerShdw>
          </a:effectLst>
          <a:extLst>
            <a:ext uri="{91240B29-F687-4F45-9708-019B960494DF}">
              <a14:hiddenLine xmlns:a14="http://schemas.microsoft.com/office/drawing/2010/main" w="9525" cap="rnd">
                <a:solidFill>
                  <a:srgbClr val="000000"/>
                </a:solidFill>
                <a:miter lim="800000"/>
                <a:headEnd/>
                <a:tailEnd/>
              </a14:hiddenLine>
            </a:ext>
          </a:extLst>
        </p:spPr>
        <p:txBody>
          <a:bodyPr/>
          <a:lstStyle/>
          <a:p>
            <a:pPr eaLnBrk="1" hangingPunct="1">
              <a:buFont typeface="Wingdings 2" pitchFamily="18" charset="2"/>
              <a:buNone/>
              <a:defRPr/>
            </a:pPr>
            <a:r>
              <a:rPr lang="en-US" altLang="en-US" smtClean="0">
                <a:solidFill>
                  <a:srgbClr val="FFFFFF"/>
                </a:solidFill>
                <a:ea typeface="ＭＳ Ｐゴシック" pitchFamily="34" charset="-128"/>
              </a:rPr>
              <a:t>Helpful</a:t>
            </a:r>
          </a:p>
        </p:txBody>
      </p:sp>
      <p:sp>
        <p:nvSpPr>
          <p:cNvPr id="2" name="Content Placeholder 6"/>
          <p:cNvSpPr>
            <a:spLocks noGrp="1"/>
          </p:cNvSpPr>
          <p:nvPr>
            <p:ph sz="quarter" idx="4"/>
          </p:nvPr>
        </p:nvSpPr>
        <p:spPr>
          <a:xfrm>
            <a:off x="6324600" y="2471738"/>
            <a:ext cx="4038600" cy="3821112"/>
          </a:xfrm>
        </p:spPr>
        <p:txBody>
          <a:bodyPr>
            <a:normAutofit fontScale="92500" lnSpcReduction="10000"/>
          </a:bodyPr>
          <a:lstStyle/>
          <a:p>
            <a:pPr eaLnBrk="1" hangingPunct="1"/>
            <a:r>
              <a:rPr lang="en-US" altLang="en-US" sz="2000">
                <a:ea typeface="MS PGothic" charset="-128"/>
              </a:rPr>
              <a:t>Care in word and deed</a:t>
            </a:r>
          </a:p>
          <a:p>
            <a:pPr eaLnBrk="1" hangingPunct="1"/>
            <a:r>
              <a:rPr lang="en-US" altLang="en-US" sz="2000">
                <a:ea typeface="MS PGothic" charset="-128"/>
              </a:rPr>
              <a:t>Listen</a:t>
            </a:r>
          </a:p>
          <a:p>
            <a:pPr eaLnBrk="1" hangingPunct="1"/>
            <a:r>
              <a:rPr lang="en-US" altLang="en-US" sz="2000">
                <a:ea typeface="MS PGothic" charset="-128"/>
              </a:rPr>
              <a:t>Take person seriously (80% of suicides provide some warning)</a:t>
            </a:r>
          </a:p>
          <a:p>
            <a:pPr eaLnBrk="1" hangingPunct="1"/>
            <a:r>
              <a:rPr lang="en-US" altLang="en-US" sz="2000">
                <a:ea typeface="MS PGothic" charset="-128"/>
              </a:rPr>
              <a:t>Talk about suicide openly and directly</a:t>
            </a:r>
          </a:p>
          <a:p>
            <a:pPr eaLnBrk="1" hangingPunct="1"/>
            <a:r>
              <a:rPr lang="en-US" altLang="en-US" sz="2000">
                <a:ea typeface="MS PGothic" charset="-128"/>
              </a:rPr>
              <a:t>Help them remove lethal means</a:t>
            </a:r>
          </a:p>
          <a:p>
            <a:pPr eaLnBrk="1" hangingPunct="1"/>
            <a:r>
              <a:rPr lang="en-US" altLang="en-US" sz="2000">
                <a:ea typeface="MS PGothic" charset="-128"/>
              </a:rPr>
              <a:t>Take charge and call or escort them to ER, counseling service or psychiatrist</a:t>
            </a:r>
          </a:p>
          <a:p>
            <a:pPr eaLnBrk="1" hangingPunct="1"/>
            <a:r>
              <a:rPr lang="en-US" altLang="en-US" sz="2000">
                <a:ea typeface="MS PGothic" charset="-128"/>
              </a:rPr>
              <a:t>Call for help</a:t>
            </a:r>
          </a:p>
        </p:txBody>
      </p:sp>
    </p:spTree>
    <p:custDataLst>
      <p:tags r:id="rId1"/>
    </p:custDataLst>
    <p:extLst>
      <p:ext uri="{BB962C8B-B14F-4D97-AF65-F5344CB8AC3E}">
        <p14:creationId xmlns:p14="http://schemas.microsoft.com/office/powerpoint/2010/main" val="296080282"/>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 name="Picture 2">
            <a:extLst>
              <a:ext uri="{FF2B5EF4-FFF2-40B4-BE49-F238E27FC236}">
                <a16:creationId xmlns:a16="http://schemas.microsoft.com/office/drawing/2014/main" xmlns="" id="{4E43060E-E6BB-924C-99C2-67D0AC19670F}"/>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622818983"/>
      </p:ext>
    </p:extLst>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 name="Picture 2">
            <a:extLst>
              <a:ext uri="{FF2B5EF4-FFF2-40B4-BE49-F238E27FC236}">
                <a16:creationId xmlns:a16="http://schemas.microsoft.com/office/drawing/2014/main" xmlns="" id="{4DE76AB4-847D-5542-BCA4-174624A955EF}"/>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517152040"/>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3" name="Picture 2">
            <a:extLst>
              <a:ext uri="{FF2B5EF4-FFF2-40B4-BE49-F238E27FC236}">
                <a16:creationId xmlns:a16="http://schemas.microsoft.com/office/drawing/2014/main" xmlns="" id="{4B3DF82F-8CB6-674A-AF62-B47940F2285A}"/>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329181209"/>
      </p:ext>
    </p:extLst>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4" name="Picture 3">
            <a:extLst>
              <a:ext uri="{FF2B5EF4-FFF2-40B4-BE49-F238E27FC236}">
                <a16:creationId xmlns:a16="http://schemas.microsoft.com/office/drawing/2014/main" xmlns="" id="{7D997556-38D0-1642-B8BC-4FC8B73178E4}"/>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456283489"/>
      </p:ext>
    </p:extLst>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 name="Picture 2">
            <a:extLst>
              <a:ext uri="{FF2B5EF4-FFF2-40B4-BE49-F238E27FC236}">
                <a16:creationId xmlns:a16="http://schemas.microsoft.com/office/drawing/2014/main" xmlns="" id="{5E7CCAF4-2F80-1F4D-B10B-8101AFBB1B60}"/>
              </a:ext>
            </a:extLst>
          </p:cNvPr>
          <p:cNvPicPr>
            <a:picLocks noChangeAspect="1"/>
          </p:cNvPicPr>
          <p:nvPr/>
        </p:nvPicPr>
        <p:blipFill>
          <a:blip r:embed="rId3"/>
          <a:stretch>
            <a:fillRect/>
          </a:stretch>
        </p:blipFill>
        <p:spPr>
          <a:xfrm>
            <a:off x="1527048" y="0"/>
            <a:ext cx="9144000" cy="6858000"/>
          </a:xfrm>
          <a:prstGeom prst="rect">
            <a:avLst/>
          </a:prstGeom>
        </p:spPr>
      </p:pic>
    </p:spTree>
    <p:extLst>
      <p:ext uri="{BB962C8B-B14F-4D97-AF65-F5344CB8AC3E}">
        <p14:creationId xmlns:p14="http://schemas.microsoft.com/office/powerpoint/2010/main" val="1044497741"/>
      </p:ext>
    </p:extLst>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 name="Picture 2">
            <a:extLst>
              <a:ext uri="{FF2B5EF4-FFF2-40B4-BE49-F238E27FC236}">
                <a16:creationId xmlns:a16="http://schemas.microsoft.com/office/drawing/2014/main" xmlns="" id="{47266543-BD81-2841-9D5F-CC10DA6ABA4F}"/>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777910339"/>
      </p:ext>
    </p:extLst>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4" name="Picture 3">
            <a:extLst>
              <a:ext uri="{FF2B5EF4-FFF2-40B4-BE49-F238E27FC236}">
                <a16:creationId xmlns:a16="http://schemas.microsoft.com/office/drawing/2014/main" xmlns="" id="{4E6F1F63-09FF-084F-AF1A-941E06B8C044}"/>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854671950"/>
      </p:ext>
    </p:extLst>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 name="Picture 2">
            <a:extLst>
              <a:ext uri="{FF2B5EF4-FFF2-40B4-BE49-F238E27FC236}">
                <a16:creationId xmlns:a16="http://schemas.microsoft.com/office/drawing/2014/main" xmlns="" id="{AA49FBEC-4E07-F040-ABA2-FC9A8BECAF36}"/>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96543290"/>
      </p:ext>
    </p:extLst>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 name="Picture 2">
            <a:extLst>
              <a:ext uri="{FF2B5EF4-FFF2-40B4-BE49-F238E27FC236}">
                <a16:creationId xmlns:a16="http://schemas.microsoft.com/office/drawing/2014/main" xmlns="" id="{20BCE3F1-B6F9-934C-857F-0364A6A4EEB1}"/>
              </a:ext>
            </a:extLst>
          </p:cNvPr>
          <p:cNvPicPr>
            <a:picLocks noChangeAspect="1"/>
          </p:cNvPicPr>
          <p:nvPr/>
        </p:nvPicPr>
        <p:blipFill>
          <a:blip r:embed="rId3"/>
          <a:stretch>
            <a:fillRect/>
          </a:stretch>
        </p:blipFill>
        <p:spPr>
          <a:xfrm>
            <a:off x="1527048" y="0"/>
            <a:ext cx="9144000" cy="6858000"/>
          </a:xfrm>
          <a:prstGeom prst="rect">
            <a:avLst/>
          </a:prstGeom>
        </p:spPr>
      </p:pic>
    </p:spTree>
    <p:extLst>
      <p:ext uri="{BB962C8B-B14F-4D97-AF65-F5344CB8AC3E}">
        <p14:creationId xmlns:p14="http://schemas.microsoft.com/office/powerpoint/2010/main" val="1839633054"/>
      </p:ext>
    </p:extLst>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 name="Picture 2">
            <a:extLst>
              <a:ext uri="{FF2B5EF4-FFF2-40B4-BE49-F238E27FC236}">
                <a16:creationId xmlns:a16="http://schemas.microsoft.com/office/drawing/2014/main" xmlns="" id="{C8DB91D7-C42F-6041-86B4-D445C86C5579}"/>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387488956"/>
      </p:ext>
    </p:extLst>
  </p:cSld>
  <p:clrMapOvr>
    <a:masterClrMapping/>
  </p:clrMapOvr>
  <p:transition spd="slow">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3" name="Picture 2">
            <a:extLst>
              <a:ext uri="{FF2B5EF4-FFF2-40B4-BE49-F238E27FC236}">
                <a16:creationId xmlns:a16="http://schemas.microsoft.com/office/drawing/2014/main" xmlns="" id="{AD079226-030A-6C4E-BD6D-7C0EF6A390AD}"/>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60161354"/>
      </p:ext>
    </p:extLst>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 name="Picture 3">
            <a:extLst>
              <a:ext uri="{FF2B5EF4-FFF2-40B4-BE49-F238E27FC236}">
                <a16:creationId xmlns:a16="http://schemas.microsoft.com/office/drawing/2014/main" xmlns="" id="{FABA6F2B-AADB-A043-BCA7-33BD7814CB9E}"/>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739190827"/>
      </p:ext>
    </p:extLst>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 name="Picture 3">
            <a:extLst>
              <a:ext uri="{FF2B5EF4-FFF2-40B4-BE49-F238E27FC236}">
                <a16:creationId xmlns:a16="http://schemas.microsoft.com/office/drawing/2014/main" xmlns="" id="{9A9AED64-3DA0-FC4E-B3E2-EC0D97EF6E43}"/>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656715015"/>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3" name="Picture 2">
            <a:extLst>
              <a:ext uri="{FF2B5EF4-FFF2-40B4-BE49-F238E27FC236}">
                <a16:creationId xmlns:a16="http://schemas.microsoft.com/office/drawing/2014/main" xmlns="" id="{CAE7A69A-2104-D747-9DAC-A23413160BB1}"/>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2102950908"/>
      </p:ext>
    </p:extLst>
  </p:cSld>
  <p:clrMapOvr>
    <a:masterClrMapping/>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 name="Picture 2">
            <a:extLst>
              <a:ext uri="{FF2B5EF4-FFF2-40B4-BE49-F238E27FC236}">
                <a16:creationId xmlns:a16="http://schemas.microsoft.com/office/drawing/2014/main" xmlns="" id="{15AA08B1-670B-764B-99CA-3441B2A5C6A5}"/>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716915185"/>
      </p:ext>
    </p:extLst>
  </p:cSld>
  <p:clrMapOvr>
    <a:masterClrMapping/>
  </p:clrMapOvr>
  <p:transition spd="slow">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B8FC608-8091-4327-ADD8-7E89A9ED7382}"/>
              </a:ext>
            </a:extLst>
          </p:cNvPr>
          <p:cNvPicPr>
            <a:picLocks noChangeAspect="1"/>
          </p:cNvPicPr>
          <p:nvPr/>
        </p:nvPicPr>
        <p:blipFill>
          <a:blip r:embed="rId3"/>
          <a:stretch>
            <a:fillRect/>
          </a:stretch>
        </p:blipFill>
        <p:spPr>
          <a:xfrm>
            <a:off x="3908522" y="2011143"/>
            <a:ext cx="4363912" cy="2593084"/>
          </a:xfrm>
          <a:prstGeom prst="rect">
            <a:avLst/>
          </a:prstGeom>
        </p:spPr>
      </p:pic>
      <p:pic>
        <p:nvPicPr>
          <p:cNvPr id="9" name="Picture 8">
            <a:extLst>
              <a:ext uri="{FF2B5EF4-FFF2-40B4-BE49-F238E27FC236}">
                <a16:creationId xmlns="" xmlns:a16="http://schemas.microsoft.com/office/drawing/2014/main" id="{60AE5B30-9D5C-468F-A596-365093A0B3E9}"/>
              </a:ext>
            </a:extLst>
          </p:cNvPr>
          <p:cNvPicPr>
            <a:picLocks noChangeAspect="1"/>
          </p:cNvPicPr>
          <p:nvPr/>
        </p:nvPicPr>
        <p:blipFill>
          <a:blip r:embed="rId4"/>
          <a:stretch>
            <a:fillRect/>
          </a:stretch>
        </p:blipFill>
        <p:spPr>
          <a:xfrm>
            <a:off x="3908524" y="2011143"/>
            <a:ext cx="4344097" cy="2593084"/>
          </a:xfrm>
          <a:prstGeom prst="rect">
            <a:avLst/>
          </a:prstGeom>
        </p:spPr>
      </p:pic>
    </p:spTree>
    <p:extLst>
      <p:ext uri="{BB962C8B-B14F-4D97-AF65-F5344CB8AC3E}">
        <p14:creationId xmlns:p14="http://schemas.microsoft.com/office/powerpoint/2010/main" val="70234442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90896" y="1895404"/>
            <a:ext cx="2420065" cy="59126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 xmlns:a16="http://schemas.microsoft.com/office/drawing/2014/main" id="{3272C65B-0452-45AA-8DB0-7748223D06EF}"/>
              </a:ext>
            </a:extLst>
          </p:cNvPr>
          <p:cNvSpPr txBox="1">
            <a:spLocks/>
          </p:cNvSpPr>
          <p:nvPr/>
        </p:nvSpPr>
        <p:spPr>
          <a:xfrm>
            <a:off x="1981200" y="1371600"/>
            <a:ext cx="8229600" cy="709332"/>
          </a:xfrm>
          <a:prstGeom prst="rect">
            <a:avLst/>
          </a:prstGeom>
        </p:spPr>
        <p:txBody>
          <a:bodyPr anchor="ctr" anchorCtr="0"/>
          <a:lstStyle>
            <a:lvl1pPr algn="ctr" defTabSz="457200" rtl="0" eaLnBrk="1" latinLnBrk="0" hangingPunct="1">
              <a:lnSpc>
                <a:spcPts val="5000"/>
              </a:lnSpc>
              <a:spcBef>
                <a:spcPct val="0"/>
              </a:spcBef>
              <a:buNone/>
              <a:defRPr sz="4500" b="0" i="0" kern="1200" cap="none" baseline="0">
                <a:solidFill>
                  <a:schemeClr val="bg1"/>
                </a:solidFill>
                <a:latin typeface="+mj-lt"/>
                <a:ea typeface="+mj-ea"/>
                <a:cs typeface="+mj-cs"/>
              </a:defRPr>
            </a:lvl1pPr>
          </a:lstStyle>
          <a:p>
            <a:endParaRPr lang="en-US" dirty="0"/>
          </a:p>
        </p:txBody>
      </p:sp>
      <p:sp>
        <p:nvSpPr>
          <p:cNvPr id="3" name="Title 2">
            <a:extLst>
              <a:ext uri="{FF2B5EF4-FFF2-40B4-BE49-F238E27FC236}">
                <a16:creationId xmlns="" xmlns:a16="http://schemas.microsoft.com/office/drawing/2014/main" id="{A4DF8129-BE45-4826-9FD8-A0DF199E1EFC}"/>
              </a:ext>
            </a:extLst>
          </p:cNvPr>
          <p:cNvSpPr>
            <a:spLocks noGrp="1"/>
          </p:cNvSpPr>
          <p:nvPr>
            <p:ph type="title"/>
          </p:nvPr>
        </p:nvSpPr>
        <p:spPr>
          <a:xfrm>
            <a:off x="2328672" y="1364243"/>
            <a:ext cx="7543800" cy="4046220"/>
          </a:xfrm>
        </p:spPr>
        <p:txBody>
          <a:bodyPr vert="horz" lIns="0" tIns="45720" rIns="91440" bIns="45720" rtlCol="0" anchor="ctr" anchorCtr="0">
            <a:normAutofit/>
          </a:bodyPr>
          <a:lstStyle/>
          <a:p>
            <a:pPr>
              <a:lnSpc>
                <a:spcPct val="150000"/>
              </a:lnSpc>
            </a:pPr>
            <a:r>
              <a:rPr lang="en-US" sz="3600" dirty="0"/>
              <a:t>Up to 45%</a:t>
            </a:r>
            <a:br>
              <a:rPr lang="en-US" sz="3600" dirty="0"/>
            </a:br>
            <a:r>
              <a:rPr lang="en-US" sz="3600" dirty="0"/>
              <a:t>of people who die by suicide visit their primary care physician in the month prior to their death.</a:t>
            </a:r>
          </a:p>
        </p:txBody>
      </p:sp>
      <p:sp>
        <p:nvSpPr>
          <p:cNvPr id="6" name="TextBox 5"/>
          <p:cNvSpPr txBox="1"/>
          <p:nvPr/>
        </p:nvSpPr>
        <p:spPr>
          <a:xfrm>
            <a:off x="7972512" y="1087246"/>
            <a:ext cx="2472855" cy="276999"/>
          </a:xfrm>
          <a:prstGeom prst="rect">
            <a:avLst/>
          </a:prstGeom>
          <a:noFill/>
        </p:spPr>
        <p:txBody>
          <a:bodyPr wrap="square" rtlCol="0">
            <a:spAutoFit/>
          </a:bodyPr>
          <a:lstStyle/>
          <a:p>
            <a:pPr algn="r"/>
            <a:r>
              <a:rPr lang="en-US" sz="1200" b="1" dirty="0">
                <a:solidFill>
                  <a:schemeClr val="tx2"/>
                </a:solidFill>
              </a:rPr>
              <a:t>HEALTHCARE SYSTEMS</a:t>
            </a:r>
          </a:p>
        </p:txBody>
      </p:sp>
    </p:spTree>
    <p:extLst>
      <p:ext uri="{BB962C8B-B14F-4D97-AF65-F5344CB8AC3E}">
        <p14:creationId xmlns:p14="http://schemas.microsoft.com/office/powerpoint/2010/main" val="77696982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39022" y="1936655"/>
            <a:ext cx="3203837" cy="5912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 xmlns:a16="http://schemas.microsoft.com/office/drawing/2014/main" id="{3272C65B-0452-45AA-8DB0-7748223D06EF}"/>
              </a:ext>
            </a:extLst>
          </p:cNvPr>
          <p:cNvSpPr txBox="1">
            <a:spLocks/>
          </p:cNvSpPr>
          <p:nvPr/>
        </p:nvSpPr>
        <p:spPr>
          <a:xfrm>
            <a:off x="1981200" y="1371600"/>
            <a:ext cx="8229600" cy="709332"/>
          </a:xfrm>
          <a:prstGeom prst="rect">
            <a:avLst/>
          </a:prstGeom>
        </p:spPr>
        <p:txBody>
          <a:bodyPr anchor="ctr" anchorCtr="0"/>
          <a:lstStyle>
            <a:lvl1pPr algn="ctr" defTabSz="457200" rtl="0" eaLnBrk="1" latinLnBrk="0" hangingPunct="1">
              <a:lnSpc>
                <a:spcPts val="5000"/>
              </a:lnSpc>
              <a:spcBef>
                <a:spcPct val="0"/>
              </a:spcBef>
              <a:buNone/>
              <a:defRPr sz="4500" b="0" i="0" kern="1200" cap="none" baseline="0">
                <a:solidFill>
                  <a:schemeClr val="bg1"/>
                </a:solidFill>
                <a:latin typeface="+mj-lt"/>
                <a:ea typeface="+mj-ea"/>
                <a:cs typeface="+mj-cs"/>
              </a:defRPr>
            </a:lvl1pPr>
          </a:lstStyle>
          <a:p>
            <a:endParaRPr lang="en-US" dirty="0"/>
          </a:p>
        </p:txBody>
      </p:sp>
      <p:sp>
        <p:nvSpPr>
          <p:cNvPr id="3" name="Title 2">
            <a:extLst>
              <a:ext uri="{FF2B5EF4-FFF2-40B4-BE49-F238E27FC236}">
                <a16:creationId xmlns="" xmlns:a16="http://schemas.microsoft.com/office/drawing/2014/main" id="{A4DF8129-BE45-4826-9FD8-A0DF199E1EFC}"/>
              </a:ext>
            </a:extLst>
          </p:cNvPr>
          <p:cNvSpPr>
            <a:spLocks noGrp="1"/>
          </p:cNvSpPr>
          <p:nvPr>
            <p:ph type="title"/>
          </p:nvPr>
        </p:nvSpPr>
        <p:spPr>
          <a:xfrm>
            <a:off x="2376798" y="1376773"/>
            <a:ext cx="7543800" cy="4046220"/>
          </a:xfrm>
        </p:spPr>
        <p:txBody>
          <a:bodyPr vert="horz" lIns="0" tIns="45720" rIns="91440" bIns="45720" rtlCol="0" anchor="ctr" anchorCtr="0">
            <a:normAutofit/>
          </a:bodyPr>
          <a:lstStyle/>
          <a:p>
            <a:pPr>
              <a:lnSpc>
                <a:spcPct val="150000"/>
              </a:lnSpc>
            </a:pPr>
            <a:r>
              <a:rPr lang="en-US" sz="3600" dirty="0">
                <a:solidFill>
                  <a:schemeClr val="bg1"/>
                </a:solidFill>
              </a:rPr>
              <a:t>39% of </a:t>
            </a:r>
            <a:r>
              <a:rPr lang="en-US" sz="3600" dirty="0"/>
              <a:t>39%</a:t>
            </a:r>
            <a:r>
              <a:rPr lang="en-US" sz="3600" dirty="0">
                <a:solidFill>
                  <a:schemeClr val="bg2">
                    <a:lumMod val="50000"/>
                  </a:schemeClr>
                </a:solidFill>
              </a:rPr>
              <a:t>		</a:t>
            </a:r>
            <a:r>
              <a:rPr lang="en-US" sz="3600" dirty="0"/>
              <a:t>of people</a:t>
            </a:r>
            <a:br>
              <a:rPr lang="en-US" sz="3600" dirty="0"/>
            </a:br>
            <a:r>
              <a:rPr lang="en-US" sz="3600" dirty="0"/>
              <a:t>who die by suicide make an Emergency Department visit in the year prior to their death.</a:t>
            </a:r>
          </a:p>
        </p:txBody>
      </p:sp>
      <p:sp>
        <p:nvSpPr>
          <p:cNvPr id="6" name="TextBox 5"/>
          <p:cNvSpPr txBox="1"/>
          <p:nvPr/>
        </p:nvSpPr>
        <p:spPr>
          <a:xfrm>
            <a:off x="7972512" y="1087246"/>
            <a:ext cx="2472855" cy="276999"/>
          </a:xfrm>
          <a:prstGeom prst="rect">
            <a:avLst/>
          </a:prstGeom>
          <a:noFill/>
        </p:spPr>
        <p:txBody>
          <a:bodyPr wrap="square" rtlCol="0">
            <a:spAutoFit/>
          </a:bodyPr>
          <a:lstStyle/>
          <a:p>
            <a:pPr algn="r"/>
            <a:r>
              <a:rPr lang="en-US" sz="1200" b="1" dirty="0">
                <a:solidFill>
                  <a:schemeClr val="tx2"/>
                </a:solidFill>
              </a:rPr>
              <a:t>EMERGENCY DEPARTMENTS</a:t>
            </a:r>
          </a:p>
        </p:txBody>
      </p:sp>
    </p:spTree>
    <p:extLst>
      <p:ext uri="{BB962C8B-B14F-4D97-AF65-F5344CB8AC3E}">
        <p14:creationId xmlns:p14="http://schemas.microsoft.com/office/powerpoint/2010/main" val="18310054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Credits:</a:t>
            </a:r>
            <a:br>
              <a:rPr lang="en-US" smtClean="0"/>
            </a:br>
            <a:endParaRPr lang="en-US"/>
          </a:p>
        </p:txBody>
      </p:sp>
      <p:sp>
        <p:nvSpPr>
          <p:cNvPr id="3" name="Content Placeholder 2"/>
          <p:cNvSpPr>
            <a:spLocks noGrp="1"/>
          </p:cNvSpPr>
          <p:nvPr>
            <p:ph idx="1"/>
          </p:nvPr>
        </p:nvSpPr>
        <p:spPr/>
        <p:txBody>
          <a:bodyPr/>
          <a:lstStyle/>
          <a:p>
            <a:r>
              <a:rPr lang="en-US" smtClean="0"/>
              <a:t>Dr. Christine </a:t>
            </a:r>
            <a:r>
              <a:rPr lang="en-US" err="1" smtClean="0"/>
              <a:t>Moutier</a:t>
            </a:r>
            <a:r>
              <a:rPr lang="en-US" smtClean="0"/>
              <a:t>, M.D. Chief Medical Officer, American Foundation for Suicide Prevention</a:t>
            </a:r>
          </a:p>
          <a:p>
            <a:r>
              <a:rPr lang="en-US" smtClean="0"/>
              <a:t>American Foundation for Suicide Prevention , </a:t>
            </a:r>
            <a:r>
              <a:rPr lang="en-US" smtClean="0">
                <a:hlinkClick r:id="rId2"/>
              </a:rPr>
              <a:t>www.afsp.org</a:t>
            </a:r>
            <a:endParaRPr lang="en-US" smtClean="0"/>
          </a:p>
          <a:p>
            <a:r>
              <a:rPr lang="en-US" smtClean="0"/>
              <a:t>Resources on website that include a 4 min video developed by AFSP and Mayo, </a:t>
            </a:r>
            <a:r>
              <a:rPr lang="en-US" err="1" smtClean="0"/>
              <a:t>postvention</a:t>
            </a:r>
            <a:r>
              <a:rPr lang="en-US" smtClean="0"/>
              <a:t> toolkits for both medical schools and residency programs.</a:t>
            </a:r>
          </a:p>
          <a:p>
            <a:r>
              <a:rPr lang="en-US" smtClean="0">
                <a:hlinkClick r:id="rId3"/>
              </a:rPr>
              <a:t>https://afsp.org/our-work/education/healthcare-professional-burnout-depression-suicide-prevention/</a:t>
            </a:r>
            <a:endParaRPr lang="en-US" smtClean="0"/>
          </a:p>
          <a:p>
            <a:endParaRPr lang="en-US"/>
          </a:p>
        </p:txBody>
      </p:sp>
    </p:spTree>
    <p:extLst>
      <p:ext uri="{BB962C8B-B14F-4D97-AF65-F5344CB8AC3E}">
        <p14:creationId xmlns:p14="http://schemas.microsoft.com/office/powerpoint/2010/main" val="920744143"/>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Shape 421"/>
          <p:cNvPicPr preferRelativeResize="0"/>
          <p:nvPr/>
        </p:nvPicPr>
        <p:blipFill rotWithShape="1">
          <a:blip r:embed="rId3">
            <a:alphaModFix/>
          </a:blip>
          <a:srcRect/>
          <a:stretch/>
        </p:blipFill>
        <p:spPr>
          <a:xfrm>
            <a:off x="1501237" y="0"/>
            <a:ext cx="9179620" cy="6884714"/>
          </a:xfrm>
          <a:prstGeom prst="rect">
            <a:avLst/>
          </a:prstGeom>
          <a:noFill/>
          <a:ln>
            <a:noFill/>
          </a:ln>
        </p:spPr>
      </p:pic>
    </p:spTree>
    <p:extLst>
      <p:ext uri="{BB962C8B-B14F-4D97-AF65-F5344CB8AC3E}">
        <p14:creationId xmlns:p14="http://schemas.microsoft.com/office/powerpoint/2010/main" val="34349351"/>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5760" y="447039"/>
            <a:ext cx="8249920" cy="3474721"/>
          </a:xfrm>
        </p:spPr>
        <p:txBody>
          <a:bodyPr>
            <a:normAutofit fontScale="90000"/>
          </a:bodyPr>
          <a:lstStyle/>
          <a:p>
            <a:r>
              <a:rPr lang="en-US" sz="8800" dirty="0" smtClean="0">
                <a:latin typeface="Zapfino" charset="0"/>
                <a:ea typeface="Zapfino" charset="0"/>
                <a:cs typeface="Zapfino" charset="0"/>
              </a:rPr>
              <a:t>Thank You</a:t>
            </a:r>
            <a:endParaRPr lang="en-US" sz="8800" dirty="0">
              <a:latin typeface="Zapfino" charset="0"/>
              <a:ea typeface="Zapfino" charset="0"/>
              <a:cs typeface="Zapfino" charset="0"/>
            </a:endParaRPr>
          </a:p>
        </p:txBody>
      </p:sp>
      <p:sp>
        <p:nvSpPr>
          <p:cNvPr id="3" name="Content Placeholder 2"/>
          <p:cNvSpPr>
            <a:spLocks noGrp="1"/>
          </p:cNvSpPr>
          <p:nvPr>
            <p:ph idx="1"/>
          </p:nvPr>
        </p:nvSpPr>
        <p:spPr>
          <a:xfrm>
            <a:off x="3251200" y="4742481"/>
            <a:ext cx="7904480" cy="74392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Sallie Wilson, D.O.</a:t>
            </a:r>
            <a:endParaRPr lang="en-US" dirty="0"/>
          </a:p>
        </p:txBody>
      </p:sp>
    </p:spTree>
    <p:extLst>
      <p:ext uri="{BB962C8B-B14F-4D97-AF65-F5344CB8AC3E}">
        <p14:creationId xmlns:p14="http://schemas.microsoft.com/office/powerpoint/2010/main" val="922441479"/>
      </p:ext>
    </p:extLst>
  </p:cSld>
  <p:clrMapOvr>
    <a:masterClrMapping/>
  </p:clrMapOvr>
  <mc:AlternateContent xmlns:mc="http://schemas.openxmlformats.org/markup-compatibility/2006" xmlns:p14="http://schemas.microsoft.com/office/powerpoint/2010/main">
    <mc:Choice Requires="p14">
      <p:transition p14:dur="0" advTm="13836"/>
    </mc:Choice>
    <mc:Fallback xmlns="">
      <p:transition advTm="13836"/>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99530" y="4552406"/>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287" y="4313"/>
            <a:ext cx="5223867" cy="6858000"/>
          </a:xfrm>
          <a:prstGeom prst="rect">
            <a:avLst/>
          </a:prstGeom>
        </p:spPr>
      </p:pic>
      <p:sp>
        <p:nvSpPr>
          <p:cNvPr id="7" name="TextBox 6"/>
          <p:cNvSpPr txBox="1"/>
          <p:nvPr/>
        </p:nvSpPr>
        <p:spPr>
          <a:xfrm>
            <a:off x="2286001" y="990601"/>
            <a:ext cx="811441" cy="646331"/>
          </a:xfrm>
          <a:prstGeom prst="rect">
            <a:avLst/>
          </a:prstGeom>
          <a:noFill/>
        </p:spPr>
        <p:txBody>
          <a:bodyPr wrap="none" rtlCol="0">
            <a:spAutoFit/>
          </a:bodyPr>
          <a:lstStyle/>
          <a:p>
            <a:r>
              <a:rPr lang="en-US" dirty="0"/>
              <a:t>Thank</a:t>
            </a:r>
          </a:p>
          <a:p>
            <a:r>
              <a:rPr lang="en-US" dirty="0"/>
              <a:t>You!</a:t>
            </a:r>
          </a:p>
        </p:txBody>
      </p:sp>
    </p:spTree>
    <p:extLst>
      <p:ext uri="{BB962C8B-B14F-4D97-AF65-F5344CB8AC3E}">
        <p14:creationId xmlns:p14="http://schemas.microsoft.com/office/powerpoint/2010/main" val="37889397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958715"/>
          </a:xfrm>
        </p:spPr>
        <p:txBody>
          <a:bodyPr/>
          <a:lstStyle/>
          <a:p>
            <a:r>
              <a:rPr lang="en-US" i="1" dirty="0" smtClean="0"/>
              <a:t>Film “Struggling in Silence”</a:t>
            </a:r>
            <a:endParaRPr lang="en-US" i="1" dirty="0"/>
          </a:p>
        </p:txBody>
      </p:sp>
      <p:sp>
        <p:nvSpPr>
          <p:cNvPr id="3" name="Content Placeholder 2"/>
          <p:cNvSpPr>
            <a:spLocks noGrp="1"/>
          </p:cNvSpPr>
          <p:nvPr>
            <p:ph idx="1"/>
          </p:nvPr>
        </p:nvSpPr>
        <p:spPr/>
        <p:txBody>
          <a:bodyPr/>
          <a:lstStyle/>
          <a:p>
            <a:r>
              <a:rPr lang="en-US" dirty="0" smtClean="0"/>
              <a:t>Brought to you by American Foundation for Suicide Prevention</a:t>
            </a:r>
            <a:endParaRPr lang="en-US" dirty="0"/>
          </a:p>
        </p:txBody>
      </p:sp>
    </p:spTree>
    <p:extLst>
      <p:ext uri="{BB962C8B-B14F-4D97-AF65-F5344CB8AC3E}">
        <p14:creationId xmlns:p14="http://schemas.microsoft.com/office/powerpoint/2010/main" val="18021058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Ohio 2019 stats</a:t>
            </a:r>
            <a:br>
              <a:rPr lang="en-US" dirty="0" smtClean="0"/>
            </a:b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1482" y="1503680"/>
            <a:ext cx="5025074" cy="4795520"/>
          </a:xfrm>
        </p:spPr>
      </p:pic>
    </p:spTree>
    <p:extLst>
      <p:ext uri="{BB962C8B-B14F-4D97-AF65-F5344CB8AC3E}">
        <p14:creationId xmlns:p14="http://schemas.microsoft.com/office/powerpoint/2010/main" val="141386735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1|0.6|0.3|0.3|0.3|0.4|0.6|0.7"/>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3.xml><?xml version="1.0" encoding="utf-8"?>
<p:tagLst xmlns:a="http://schemas.openxmlformats.org/drawingml/2006/main" xmlns:r="http://schemas.openxmlformats.org/officeDocument/2006/relationships" xmlns:p="http://schemas.openxmlformats.org/presentationml/2006/main">
  <p:tag name="TIMING" val="|19.9|2.6|2.6|1|4.6|1.6|1.7|2.9|7.5|1.9"/>
</p:tagLst>
</file>

<file path=ppt/tags/tag4.xml><?xml version="1.0" encoding="utf-8"?>
<p:tagLst xmlns:a="http://schemas.openxmlformats.org/drawingml/2006/main" xmlns:r="http://schemas.openxmlformats.org/officeDocument/2006/relationships" xmlns:p="http://schemas.openxmlformats.org/presentationml/2006/main">
  <p:tag name="TIMING" val="|7.6|6.4"/>
</p:tagLst>
</file>

<file path=ppt/tags/tag5.xml><?xml version="1.0" encoding="utf-8"?>
<p:tagLst xmlns:a="http://schemas.openxmlformats.org/drawingml/2006/main" xmlns:r="http://schemas.openxmlformats.org/officeDocument/2006/relationships" xmlns:p="http://schemas.openxmlformats.org/presentationml/2006/main">
  <p:tag name="TIMING" val="|19.5"/>
</p:tagLst>
</file>

<file path=ppt/tags/tag6.xml><?xml version="1.0" encoding="utf-8"?>
<p:tagLst xmlns:a="http://schemas.openxmlformats.org/drawingml/2006/main" xmlns:r="http://schemas.openxmlformats.org/officeDocument/2006/relationships" xmlns:p="http://schemas.openxmlformats.org/presentationml/2006/main">
  <p:tag name="TIMING" val="|20.2|2|2|1.1|2.1|12.9"/>
</p:tagLst>
</file>

<file path=ppt/tags/tag7.xml><?xml version="1.0" encoding="utf-8"?>
<p:tagLst xmlns:a="http://schemas.openxmlformats.org/drawingml/2006/main" xmlns:r="http://schemas.openxmlformats.org/officeDocument/2006/relationships" xmlns:p="http://schemas.openxmlformats.org/presentationml/2006/main">
  <p:tag name="TIMING" val="|1.6|5|2.2|2|5.5|3.5"/>
</p:tagLst>
</file>

<file path=ppt/tags/tag8.xml><?xml version="1.0" encoding="utf-8"?>
<p:tagLst xmlns:a="http://schemas.openxmlformats.org/drawingml/2006/main" xmlns:r="http://schemas.openxmlformats.org/officeDocument/2006/relationships" xmlns:p="http://schemas.openxmlformats.org/presentationml/2006/main">
  <p:tag name="TIMING" val="|8.9|2.8|2.7|1.1|0.3|2.1|1.2"/>
</p:tagLst>
</file>

<file path=ppt/theme/theme1.xml><?xml version="1.0" encoding="utf-8"?>
<a:theme xmlns:a="http://schemas.openxmlformats.org/drawingml/2006/main" name="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1108</TotalTime>
  <Words>5992</Words>
  <Application>Microsoft Macintosh PowerPoint</Application>
  <PresentationFormat>Widescreen</PresentationFormat>
  <Paragraphs>690</Paragraphs>
  <Slides>88</Slides>
  <Notes>64</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2</vt:i4>
      </vt:variant>
      <vt:variant>
        <vt:lpstr>Slide Titles</vt:lpstr>
      </vt:variant>
      <vt:variant>
        <vt:i4>88</vt:i4>
      </vt:variant>
    </vt:vector>
  </HeadingPairs>
  <TitlesOfParts>
    <vt:vector size="107" baseType="lpstr">
      <vt:lpstr>Arial</vt:lpstr>
      <vt:lpstr>Calibri</vt:lpstr>
      <vt:lpstr>Corbel</vt:lpstr>
      <vt:lpstr>Courier New</vt:lpstr>
      <vt:lpstr>Georgia</vt:lpstr>
      <vt:lpstr>MS PGothic</vt:lpstr>
      <vt:lpstr>ＭＳ Ｐゴシック</vt:lpstr>
      <vt:lpstr>OTNEJMQuadraat</vt:lpstr>
      <vt:lpstr>OTNEJMScalaSansLF</vt:lpstr>
      <vt:lpstr>Times New Roman</vt:lpstr>
      <vt:lpstr>Trebuchet MS</vt:lpstr>
      <vt:lpstr>Webdings</vt:lpstr>
      <vt:lpstr>Wingdings</vt:lpstr>
      <vt:lpstr>Wingdings 2</vt:lpstr>
      <vt:lpstr>Wingdings 3</vt:lpstr>
      <vt:lpstr>Zapfino</vt:lpstr>
      <vt:lpstr>Facet</vt:lpstr>
      <vt:lpstr>Chart</vt:lpstr>
      <vt:lpstr>Worksheet</vt:lpstr>
      <vt:lpstr>Mental Wellness for the Attending Physician: Focus on Suicide Prevention </vt:lpstr>
      <vt:lpstr>Goals for presentation: </vt:lpstr>
      <vt:lpstr>My motivation for getting involved</vt:lpstr>
      <vt:lpstr>PowerPoint Presentation</vt:lpstr>
      <vt:lpstr>PowerPoint Presentation</vt:lpstr>
      <vt:lpstr>PowerPoint Presentation</vt:lpstr>
      <vt:lpstr>PowerPoint Presentation</vt:lpstr>
      <vt:lpstr>PowerPoint Presentation</vt:lpstr>
      <vt:lpstr>Ohio 2019 stats </vt:lpstr>
      <vt:lpstr>2019 Ohio Statistics- general population</vt:lpstr>
      <vt:lpstr>PowerPoint Presentation</vt:lpstr>
      <vt:lpstr>PowerPoint Presentation</vt:lpstr>
      <vt:lpstr>PowerPoint Presentation</vt:lpstr>
      <vt:lpstr>10 Facts about physician suicide and mental health( afsp.org)</vt:lpstr>
      <vt:lpstr>Burnout and Psychological Distress  in Surgeons</vt:lpstr>
      <vt:lpstr>Risk and Protective Factors for  Distress in Surgeons</vt:lpstr>
      <vt:lpstr>Risk Factors for Burnout/Distress</vt:lpstr>
      <vt:lpstr>A Promising Study: Mayo Clinic’s Peer Group</vt:lpstr>
      <vt:lpstr>Protective Factors for Orthopaedic Residents</vt:lpstr>
      <vt:lpstr>Increasing Resilience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Clinician’s Balancing Act</vt:lpstr>
      <vt:lpstr>The Challenge of Work-Life Balance</vt:lpstr>
      <vt:lpstr>Meta-Analysis: Epidemiology of  Depression in Residents</vt:lpstr>
      <vt:lpstr>Aspects unique to attending physicians</vt:lpstr>
      <vt:lpstr>Regulatory Expectations</vt:lpstr>
      <vt:lpstr>Ohio license</vt:lpstr>
      <vt:lpstr>Ohio license</vt:lpstr>
      <vt:lpstr>Massachusetts State Medical License</vt:lpstr>
      <vt:lpstr>Characteristics of Physicians that Increase Risk </vt:lpstr>
      <vt:lpstr>PowerPoint Presentation</vt:lpstr>
      <vt:lpstr>What is Major Depression?</vt:lpstr>
      <vt:lpstr>PowerPoint Presentation</vt:lpstr>
      <vt:lpstr>Consider this:</vt:lpstr>
      <vt:lpstr>PowerPoint Presentation</vt:lpstr>
      <vt:lpstr>PowerPoint Presentation</vt:lpstr>
      <vt:lpstr>Environmental Factors</vt:lpstr>
      <vt:lpstr>PowerPoint Presentation</vt:lpstr>
      <vt:lpstr>Picture of physician suicide</vt:lpstr>
      <vt:lpstr>PowerPoint Presentation</vt:lpstr>
      <vt:lpstr>PowerPoint Presentation</vt:lpstr>
      <vt:lpstr>Risk and Protective Factors for Suicide</vt:lpstr>
      <vt:lpstr>Best Strategy to Prevent Suicide</vt:lpstr>
      <vt:lpstr>PowerPoint Presentation</vt:lpstr>
      <vt:lpstr>PowerPoint Presentation</vt:lpstr>
      <vt:lpstr>PowerPoint Presentation</vt:lpstr>
      <vt:lpstr>Public Health:  Healthcare Professionals as Leaders</vt:lpstr>
      <vt:lpstr>Recognizing the need to address mental health</vt:lpstr>
      <vt:lpstr>Barriers to treatment:</vt:lpstr>
      <vt:lpstr>Access and Barriers to Care </vt:lpstr>
      <vt:lpstr>Crazysocks4docs Day </vt:lpstr>
      <vt:lpstr>PowerPoint Presentation</vt:lpstr>
      <vt:lpstr>PowerPoint Presentation</vt:lpstr>
      <vt:lpstr>PowerPoint Presentation</vt:lpstr>
      <vt:lpstr>PowerPoint Presentation</vt:lpstr>
      <vt:lpstr>September 2020</vt:lpstr>
      <vt:lpstr>PowerPoint Presentation</vt:lpstr>
      <vt:lpstr>PowerPoint Presentation</vt:lpstr>
      <vt:lpstr>What Can You Do For a TRAINEE or COLLEAGUE You Think Is Suicidal?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 to 45% of people who die by suicide visit their primary care physician in the month prior to their death.</vt:lpstr>
      <vt:lpstr>39% of 39%  of people who die by suicide make an Emergency Department visit in the year prior to their death.</vt:lpstr>
      <vt:lpstr>Credits: </vt:lpstr>
      <vt:lpstr>PowerPoint Presentation</vt:lpstr>
      <vt:lpstr>Thank You</vt:lpstr>
      <vt:lpstr>PowerPoint Presentation</vt:lpstr>
      <vt:lpstr>Film “Struggling in Silence”</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Sallie Luther</dc:creator>
  <cp:lastModifiedBy>Sallie Luther</cp:lastModifiedBy>
  <cp:revision>11</cp:revision>
  <cp:lastPrinted>2020-04-17T14:32:56Z</cp:lastPrinted>
  <dcterms:created xsi:type="dcterms:W3CDTF">2020-04-15T23:46:05Z</dcterms:created>
  <dcterms:modified xsi:type="dcterms:W3CDTF">2020-04-17T17:10:34Z</dcterms:modified>
</cp:coreProperties>
</file>