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124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03" r:id="rId18"/>
    <p:sldId id="316" r:id="rId19"/>
    <p:sldId id="291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124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49160-4B48-40F9-8969-9B63B1255CAC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F770ECC-3272-472F-BBF7-B7382A040A00}">
      <dgm:prSet/>
      <dgm:spPr/>
      <dgm:t>
        <a:bodyPr/>
        <a:lstStyle/>
        <a:p>
          <a:r>
            <a:rPr lang="en-US" dirty="0"/>
            <a:t>Paint on the wall theory</a:t>
          </a:r>
        </a:p>
      </dgm:t>
    </dgm:pt>
    <dgm:pt modelId="{F721B152-844C-4AAE-BC35-191922D22E2B}" type="parTrans" cxnId="{CA3F5015-7A35-451A-82F1-B8A18ECB531F}">
      <dgm:prSet/>
      <dgm:spPr/>
      <dgm:t>
        <a:bodyPr/>
        <a:lstStyle/>
        <a:p>
          <a:endParaRPr lang="en-US"/>
        </a:p>
      </dgm:t>
    </dgm:pt>
    <dgm:pt modelId="{29F1EAF8-4917-4C35-9D62-E00798D23D12}" type="sibTrans" cxnId="{CA3F5015-7A35-451A-82F1-B8A18ECB531F}">
      <dgm:prSet/>
      <dgm:spPr/>
      <dgm:t>
        <a:bodyPr/>
        <a:lstStyle/>
        <a:p>
          <a:endParaRPr lang="en-US"/>
        </a:p>
      </dgm:t>
    </dgm:pt>
    <dgm:pt modelId="{96A69A44-610D-4E00-ADD3-C2CEBCF386EE}">
      <dgm:prSet/>
      <dgm:spPr/>
      <dgm:t>
        <a:bodyPr/>
        <a:lstStyle/>
        <a:p>
          <a:r>
            <a:rPr lang="en-US" dirty="0"/>
            <a:t>TV doctor theory</a:t>
          </a:r>
        </a:p>
      </dgm:t>
    </dgm:pt>
    <dgm:pt modelId="{03BBB5E6-949B-4246-A732-0D00CCDBB3C0}" type="parTrans" cxnId="{4FFD0108-21A9-4EFD-8290-F804EAE270AD}">
      <dgm:prSet/>
      <dgm:spPr/>
      <dgm:t>
        <a:bodyPr/>
        <a:lstStyle/>
        <a:p>
          <a:endParaRPr lang="en-US"/>
        </a:p>
      </dgm:t>
    </dgm:pt>
    <dgm:pt modelId="{F1DB0A28-0E74-48C0-9DDF-08BFDD4B9B59}" type="sibTrans" cxnId="{4FFD0108-21A9-4EFD-8290-F804EAE270AD}">
      <dgm:prSet/>
      <dgm:spPr/>
      <dgm:t>
        <a:bodyPr/>
        <a:lstStyle/>
        <a:p>
          <a:endParaRPr lang="en-US"/>
        </a:p>
      </dgm:t>
    </dgm:pt>
    <dgm:pt modelId="{323DF263-ACAD-4646-8AFE-F47B1BD9E489}">
      <dgm:prSet/>
      <dgm:spPr/>
      <dgm:t>
        <a:bodyPr/>
        <a:lstStyle/>
        <a:p>
          <a:r>
            <a:rPr lang="en-US" dirty="0"/>
            <a:t>Fitness model theory</a:t>
          </a:r>
        </a:p>
      </dgm:t>
    </dgm:pt>
    <dgm:pt modelId="{58192EF6-F200-4EE0-BF43-D7FC585B518D}" type="parTrans" cxnId="{EE230A27-39FA-46A1-ADBB-2E4DDE77ED54}">
      <dgm:prSet/>
      <dgm:spPr/>
      <dgm:t>
        <a:bodyPr/>
        <a:lstStyle/>
        <a:p>
          <a:endParaRPr lang="en-US"/>
        </a:p>
      </dgm:t>
    </dgm:pt>
    <dgm:pt modelId="{E0918A0C-9D40-44A5-B176-FDABE7887C05}" type="sibTrans" cxnId="{EE230A27-39FA-46A1-ADBB-2E4DDE77ED54}">
      <dgm:prSet/>
      <dgm:spPr/>
      <dgm:t>
        <a:bodyPr/>
        <a:lstStyle/>
        <a:p>
          <a:endParaRPr lang="en-US"/>
        </a:p>
      </dgm:t>
    </dgm:pt>
    <dgm:pt modelId="{D5ED183A-B526-4929-B27E-57BCCB5002D7}">
      <dgm:prSet/>
      <dgm:spPr/>
      <dgm:t>
        <a:bodyPr/>
        <a:lstStyle/>
        <a:p>
          <a:r>
            <a:rPr lang="en-US" dirty="0"/>
            <a:t>“I can get all the nutrients I need from food” </a:t>
          </a:r>
        </a:p>
      </dgm:t>
    </dgm:pt>
    <dgm:pt modelId="{23A5450F-22DF-4C0A-9606-9586F6D6179C}" type="parTrans" cxnId="{9485AD61-600A-490D-BB4B-76AF1CE364D5}">
      <dgm:prSet/>
      <dgm:spPr/>
      <dgm:t>
        <a:bodyPr/>
        <a:lstStyle/>
        <a:p>
          <a:endParaRPr lang="en-US"/>
        </a:p>
      </dgm:t>
    </dgm:pt>
    <dgm:pt modelId="{A23F3335-5E11-4B48-9CCE-44DAA7802727}" type="sibTrans" cxnId="{9485AD61-600A-490D-BB4B-76AF1CE364D5}">
      <dgm:prSet/>
      <dgm:spPr/>
      <dgm:t>
        <a:bodyPr/>
        <a:lstStyle/>
        <a:p>
          <a:endParaRPr lang="en-US"/>
        </a:p>
      </dgm:t>
    </dgm:pt>
    <dgm:pt modelId="{AEA97663-26B0-4AA3-BBC7-C3DDE46835BB}" type="pres">
      <dgm:prSet presAssocID="{21F49160-4B48-40F9-8969-9B63B1255CAC}" presName="linear" presStyleCnt="0">
        <dgm:presLayoutVars>
          <dgm:animLvl val="lvl"/>
          <dgm:resizeHandles val="exact"/>
        </dgm:presLayoutVars>
      </dgm:prSet>
      <dgm:spPr/>
    </dgm:pt>
    <dgm:pt modelId="{46A51BFA-6F75-4401-B1ED-ED1A3C82CE3C}" type="pres">
      <dgm:prSet presAssocID="{3F770ECC-3272-472F-BBF7-B7382A040A0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E8C7FD-5858-47E5-B6A4-73AB00F3B148}" type="pres">
      <dgm:prSet presAssocID="{29F1EAF8-4917-4C35-9D62-E00798D23D12}" presName="spacer" presStyleCnt="0"/>
      <dgm:spPr/>
    </dgm:pt>
    <dgm:pt modelId="{F6E7974E-50DD-4876-89A7-31309769FA45}" type="pres">
      <dgm:prSet presAssocID="{96A69A44-610D-4E00-ADD3-C2CEBCF386E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0C1A5A7-FE48-4FE2-8218-9E54A8825626}" type="pres">
      <dgm:prSet presAssocID="{F1DB0A28-0E74-48C0-9DDF-08BFDD4B9B59}" presName="spacer" presStyleCnt="0"/>
      <dgm:spPr/>
    </dgm:pt>
    <dgm:pt modelId="{B6DC3292-446C-423D-BD3A-3EE600E1BB13}" type="pres">
      <dgm:prSet presAssocID="{323DF263-ACAD-4646-8AFE-F47B1BD9E4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3ADEC65-1F58-431C-BC72-934EDD3F8352}" type="pres">
      <dgm:prSet presAssocID="{E0918A0C-9D40-44A5-B176-FDABE7887C05}" presName="spacer" presStyleCnt="0"/>
      <dgm:spPr/>
    </dgm:pt>
    <dgm:pt modelId="{FCF0E3EE-4F8D-49E8-9B74-F158A4195BD1}" type="pres">
      <dgm:prSet presAssocID="{D5ED183A-B526-4929-B27E-57BCCB5002D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FFD0108-21A9-4EFD-8290-F804EAE270AD}" srcId="{21F49160-4B48-40F9-8969-9B63B1255CAC}" destId="{96A69A44-610D-4E00-ADD3-C2CEBCF386EE}" srcOrd="1" destOrd="0" parTransId="{03BBB5E6-949B-4246-A732-0D00CCDBB3C0}" sibTransId="{F1DB0A28-0E74-48C0-9DDF-08BFDD4B9B59}"/>
    <dgm:cxn modelId="{D91F0811-8CDA-4B98-8374-7270E1073611}" type="presOf" srcId="{D5ED183A-B526-4929-B27E-57BCCB5002D7}" destId="{FCF0E3EE-4F8D-49E8-9B74-F158A4195BD1}" srcOrd="0" destOrd="0" presId="urn:microsoft.com/office/officeart/2005/8/layout/vList2"/>
    <dgm:cxn modelId="{CA3F5015-7A35-451A-82F1-B8A18ECB531F}" srcId="{21F49160-4B48-40F9-8969-9B63B1255CAC}" destId="{3F770ECC-3272-472F-BBF7-B7382A040A00}" srcOrd="0" destOrd="0" parTransId="{F721B152-844C-4AAE-BC35-191922D22E2B}" sibTransId="{29F1EAF8-4917-4C35-9D62-E00798D23D12}"/>
    <dgm:cxn modelId="{EE230A27-39FA-46A1-ADBB-2E4DDE77ED54}" srcId="{21F49160-4B48-40F9-8969-9B63B1255CAC}" destId="{323DF263-ACAD-4646-8AFE-F47B1BD9E489}" srcOrd="2" destOrd="0" parTransId="{58192EF6-F200-4EE0-BF43-D7FC585B518D}" sibTransId="{E0918A0C-9D40-44A5-B176-FDABE7887C05}"/>
    <dgm:cxn modelId="{9485AD61-600A-490D-BB4B-76AF1CE364D5}" srcId="{21F49160-4B48-40F9-8969-9B63B1255CAC}" destId="{D5ED183A-B526-4929-B27E-57BCCB5002D7}" srcOrd="3" destOrd="0" parTransId="{23A5450F-22DF-4C0A-9606-9586F6D6179C}" sibTransId="{A23F3335-5E11-4B48-9CCE-44DAA7802727}"/>
    <dgm:cxn modelId="{2EE9A1AA-1602-4585-9BE8-FF1856AD935D}" type="presOf" srcId="{96A69A44-610D-4E00-ADD3-C2CEBCF386EE}" destId="{F6E7974E-50DD-4876-89A7-31309769FA45}" srcOrd="0" destOrd="0" presId="urn:microsoft.com/office/officeart/2005/8/layout/vList2"/>
    <dgm:cxn modelId="{D1DC70E0-E70B-4245-BFF9-D50008BE24FD}" type="presOf" srcId="{323DF263-ACAD-4646-8AFE-F47B1BD9E489}" destId="{B6DC3292-446C-423D-BD3A-3EE600E1BB13}" srcOrd="0" destOrd="0" presId="urn:microsoft.com/office/officeart/2005/8/layout/vList2"/>
    <dgm:cxn modelId="{2CBEAAE2-30F5-4B76-9FFE-E97335BB6C62}" type="presOf" srcId="{3F770ECC-3272-472F-BBF7-B7382A040A00}" destId="{46A51BFA-6F75-4401-B1ED-ED1A3C82CE3C}" srcOrd="0" destOrd="0" presId="urn:microsoft.com/office/officeart/2005/8/layout/vList2"/>
    <dgm:cxn modelId="{F68953EA-3963-4C21-959F-31C7A8887D44}" type="presOf" srcId="{21F49160-4B48-40F9-8969-9B63B1255CAC}" destId="{AEA97663-26B0-4AA3-BBC7-C3DDE46835BB}" srcOrd="0" destOrd="0" presId="urn:microsoft.com/office/officeart/2005/8/layout/vList2"/>
    <dgm:cxn modelId="{B998D938-43A6-44E8-8BA7-4501C8250E61}" type="presParOf" srcId="{AEA97663-26B0-4AA3-BBC7-C3DDE46835BB}" destId="{46A51BFA-6F75-4401-B1ED-ED1A3C82CE3C}" srcOrd="0" destOrd="0" presId="urn:microsoft.com/office/officeart/2005/8/layout/vList2"/>
    <dgm:cxn modelId="{4D8CBF8F-D82C-4BFE-ABAE-7B773A95A3F4}" type="presParOf" srcId="{AEA97663-26B0-4AA3-BBC7-C3DDE46835BB}" destId="{BEE8C7FD-5858-47E5-B6A4-73AB00F3B148}" srcOrd="1" destOrd="0" presId="urn:microsoft.com/office/officeart/2005/8/layout/vList2"/>
    <dgm:cxn modelId="{F3F93EFC-0D24-438F-BE71-E4072CF631D6}" type="presParOf" srcId="{AEA97663-26B0-4AA3-BBC7-C3DDE46835BB}" destId="{F6E7974E-50DD-4876-89A7-31309769FA45}" srcOrd="2" destOrd="0" presId="urn:microsoft.com/office/officeart/2005/8/layout/vList2"/>
    <dgm:cxn modelId="{6E8DFF54-6C22-4929-8DFA-A205611FBC4D}" type="presParOf" srcId="{AEA97663-26B0-4AA3-BBC7-C3DDE46835BB}" destId="{20C1A5A7-FE48-4FE2-8218-9E54A8825626}" srcOrd="3" destOrd="0" presId="urn:microsoft.com/office/officeart/2005/8/layout/vList2"/>
    <dgm:cxn modelId="{646857AA-8F7E-4D86-9BA2-2207AFE5DFA6}" type="presParOf" srcId="{AEA97663-26B0-4AA3-BBC7-C3DDE46835BB}" destId="{B6DC3292-446C-423D-BD3A-3EE600E1BB13}" srcOrd="4" destOrd="0" presId="urn:microsoft.com/office/officeart/2005/8/layout/vList2"/>
    <dgm:cxn modelId="{999AB3AF-D201-495A-9B76-BA8EBD2634B1}" type="presParOf" srcId="{AEA97663-26B0-4AA3-BBC7-C3DDE46835BB}" destId="{33ADEC65-1F58-431C-BC72-934EDD3F8352}" srcOrd="5" destOrd="0" presId="urn:microsoft.com/office/officeart/2005/8/layout/vList2"/>
    <dgm:cxn modelId="{F35A20E6-CA02-4CA1-A290-11E47B8C87A0}" type="presParOf" srcId="{AEA97663-26B0-4AA3-BBC7-C3DDE46835BB}" destId="{FCF0E3EE-4F8D-49E8-9B74-F158A4195B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51BFA-6F75-4401-B1ED-ED1A3C82CE3C}">
      <dsp:nvSpPr>
        <dsp:cNvPr id="0" name=""/>
        <dsp:cNvSpPr/>
      </dsp:nvSpPr>
      <dsp:spPr>
        <a:xfrm>
          <a:off x="0" y="58418"/>
          <a:ext cx="4647382" cy="11123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Paint on the wall theory</a:t>
          </a:r>
        </a:p>
      </dsp:txBody>
      <dsp:txXfrm>
        <a:off x="54298" y="112716"/>
        <a:ext cx="4538786" cy="1003708"/>
      </dsp:txXfrm>
    </dsp:sp>
    <dsp:sp modelId="{F6E7974E-50DD-4876-89A7-31309769FA45}">
      <dsp:nvSpPr>
        <dsp:cNvPr id="0" name=""/>
        <dsp:cNvSpPr/>
      </dsp:nvSpPr>
      <dsp:spPr>
        <a:xfrm>
          <a:off x="0" y="1251362"/>
          <a:ext cx="4647382" cy="11123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TV doctor theory</a:t>
          </a:r>
        </a:p>
      </dsp:txBody>
      <dsp:txXfrm>
        <a:off x="54298" y="1305660"/>
        <a:ext cx="4538786" cy="1003708"/>
      </dsp:txXfrm>
    </dsp:sp>
    <dsp:sp modelId="{B6DC3292-446C-423D-BD3A-3EE600E1BB13}">
      <dsp:nvSpPr>
        <dsp:cNvPr id="0" name=""/>
        <dsp:cNvSpPr/>
      </dsp:nvSpPr>
      <dsp:spPr>
        <a:xfrm>
          <a:off x="0" y="2444307"/>
          <a:ext cx="4647382" cy="111230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Fitness model theory</a:t>
          </a:r>
        </a:p>
      </dsp:txBody>
      <dsp:txXfrm>
        <a:off x="54298" y="2498605"/>
        <a:ext cx="4538786" cy="1003708"/>
      </dsp:txXfrm>
    </dsp:sp>
    <dsp:sp modelId="{FCF0E3EE-4F8D-49E8-9B74-F158A4195BD1}">
      <dsp:nvSpPr>
        <dsp:cNvPr id="0" name=""/>
        <dsp:cNvSpPr/>
      </dsp:nvSpPr>
      <dsp:spPr>
        <a:xfrm>
          <a:off x="0" y="3637251"/>
          <a:ext cx="4647382" cy="111230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“I can get all the nutrients I need from food” </a:t>
          </a:r>
        </a:p>
      </dsp:txBody>
      <dsp:txXfrm>
        <a:off x="54298" y="3691549"/>
        <a:ext cx="4538786" cy="1003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36FB7-B8A2-46B2-97C6-EC59B52B67B2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DA231-A3A2-4A3F-BF3E-74FCC65FA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88719-FD2F-4FB9-8D44-7B11370F89C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6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88719-FD2F-4FB9-8D44-7B11370F89C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7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88719-FD2F-4FB9-8D44-7B11370F89C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9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88719-FD2F-4FB9-8D44-7B11370F89C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0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21F4-ED7C-4318-80D9-D303C2A0D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26B30-691E-44E9-A04E-895DC1A08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DFCAE-1831-48FE-89C1-B0F53565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C44E-F610-413B-88BF-C81DA0FBC0F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30892-2761-4B21-938B-FC2AB1AF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33F3B-66C3-4970-835B-3189869FA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D231-4965-4F01-A577-94D06251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8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723E-2301-4351-B455-FB99ACF5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0B4E1-28F0-4DCA-B83C-E4D26A5F3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67D28-7688-4C5A-8B32-3694AC17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C44E-F610-413B-88BF-C81DA0FBC0F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096AF-D9A1-408C-BF9D-E99E4A118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5531-D7BC-42F6-B743-680FADB9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D231-4965-4F01-A577-94D06251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1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D03DEC-7210-441A-B9EB-E73573B61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486BE-2491-4610-8074-1147FA34C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0D04D-0E5C-4931-A2A4-D6495354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C44E-F610-413B-88BF-C81DA0FBC0F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6F190-5D0B-4EBF-9C6E-73A42508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3242B-83A7-418B-BCDC-3E926DEC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D231-4965-4F01-A577-94D06251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7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7D2A9-BEE5-45C2-BB6B-AE3C237A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C9157-D234-480E-9725-27241DAD4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0182F-2FD3-46AE-BDB7-20ACD363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C44E-F610-413B-88BF-C81DA0FBC0F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DAC56-916E-4CFF-9CFC-23B118A3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A02E0-51E6-4128-BC33-307665EE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D231-4965-4F01-A577-94D06251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9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262A-D021-4B2E-8FAA-060E590A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1E596-1924-4AE3-A738-306A89BEB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80A46-FD18-4B46-B62A-F8D0024D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C44E-F610-413B-88BF-C81DA0FBC0F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4898C-360E-4B43-A814-F5274A5E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D492C-48CF-4876-9636-864168F5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D231-4965-4F01-A577-94D06251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9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EBB3-4E0F-4E0E-8257-81D24D88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1854-620B-4675-97AA-1BC19C1B6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B4706-DB18-4B15-B3DE-4BE825322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B2B3A-E7E8-448E-9EBA-7A400316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C44E-F610-413B-88BF-C81DA0FBC0F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8628D-314A-4680-8321-80D3298E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72842-4F93-4E16-AF50-A1DFAC5F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D231-4965-4F01-A577-94D06251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5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6A4C-56D7-456F-AD3A-D6F487B9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9CFD8-60B6-40D3-918E-3022E65CA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55AEE-F2A3-4486-BEF0-9AC6D27A2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70409-12CB-4B1E-A66A-CE37C09BD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21828-282F-4CE6-992F-E135E3D13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1D3469-20F7-4F4B-A992-FDCABA909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C44E-F610-413B-88BF-C81DA0FBC0F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12E8F3-2FB1-404E-9027-52C712578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85BF1-090E-4F81-A7A7-7F79ED26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D231-4965-4F01-A577-94D06251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3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1AD8-A0C1-49E6-94C3-68ABD63A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D1F6F-2081-488D-BB5F-4466EE4F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C44E-F610-413B-88BF-C81DA0FBC0F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15FBA-9855-4597-856C-9DFE01E4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09B77-321B-4253-862D-E7229FBC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D231-4965-4F01-A577-94D06251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5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BD6CC5-3208-4A86-9400-63CD5CC9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C44E-F610-413B-88BF-C81DA0FBC0F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C5F35-21FE-48CE-89C6-12D6F30F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D3F5B-2B03-445D-A0EC-4F23E3E5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D231-4965-4F01-A577-94D06251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6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CBB2-C2EB-420D-B500-DCE61B34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04610-2ADB-4665-816F-91A91DB05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C1FC2-E481-418A-A0E9-C9F0D61A8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E65DC-9FCB-4DC9-B3A9-1FF8A6067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C44E-F610-413B-88BF-C81DA0FBC0F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EBE48-9F6D-44EA-B064-517C3E2E1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D281C-3129-44EA-9714-4E52F151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D231-4965-4F01-A577-94D06251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5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7527-BBF5-44EB-A352-068CE036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E194DA-B9EE-43CC-999E-E6AC7965B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61F77-0231-4C3F-85FE-89E36E5E8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3E12F-A3CC-4206-ACC9-6A0FB5F5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C44E-F610-413B-88BF-C81DA0FBC0F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2CF47-1432-4567-BA24-8473AC96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5BDB5-F743-4436-AE8B-294DECE9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D231-4965-4F01-A577-94D06251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1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BADE0-26B4-40BF-B231-F33688F95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19743-1337-430A-BCA9-6CA9045DF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422B2-E008-4A9F-A615-FAA34265F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CC44E-F610-413B-88BF-C81DA0FBC0F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7583B-D431-4265-97B9-3C3D77233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4120B-3F74-4C95-8761-CE928B66C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D231-4965-4F01-A577-94D06251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FE1AD3-B2BC-4567-8B4A-DCB8F9080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1"/>
            <a:ext cx="12188952" cy="521767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E75AAD-F4A4-4ED2-9A2F-B2412F93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2759"/>
          <a:stretch/>
        </p:blipFill>
        <p:spPr>
          <a:xfrm flipV="1">
            <a:off x="2" y="0"/>
            <a:ext cx="12191999" cy="2235323"/>
          </a:xfrm>
          <a:custGeom>
            <a:avLst/>
            <a:gdLst>
              <a:gd name="connsiteX0" fmla="*/ 0 w 12191999"/>
              <a:gd name="connsiteY0" fmla="*/ 2235323 h 2235323"/>
              <a:gd name="connsiteX1" fmla="*/ 12191999 w 12191999"/>
              <a:gd name="connsiteY1" fmla="*/ 2235323 h 2235323"/>
              <a:gd name="connsiteX2" fmla="*/ 12191999 w 12191999"/>
              <a:gd name="connsiteY2" fmla="*/ 0 h 2235323"/>
              <a:gd name="connsiteX3" fmla="*/ 0 w 12191999"/>
              <a:gd name="connsiteY3" fmla="*/ 0 h 2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235323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FE8E78-50C9-4831-934C-62CE41E27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601735"/>
            <a:ext cx="10684151" cy="1991979"/>
          </a:xfrm>
        </p:spPr>
        <p:txBody>
          <a:bodyPr anchor="b">
            <a:normAutofit/>
          </a:bodyPr>
          <a:lstStyle/>
          <a:p>
            <a:r>
              <a:rPr lang="en-US" sz="5600" b="1" dirty="0"/>
              <a:t>One for the Ages: a practical lifestyle plan/protocol for everyone</a:t>
            </a:r>
            <a:endParaRPr lang="en-US" sz="5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20CE0B-92EC-45FD-8F68-38003D6D8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586080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EFD5F2C-031B-4080-8C56-AAF8E8533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575" y="3806169"/>
            <a:ext cx="9469211" cy="865639"/>
          </a:xfrm>
        </p:spPr>
        <p:txBody>
          <a:bodyPr anchor="t">
            <a:normAutofit/>
          </a:bodyPr>
          <a:lstStyle/>
          <a:p>
            <a:r>
              <a:rPr lang="en-US" sz="2200" b="1" dirty="0"/>
              <a:t>Michele Neil-Sherwood, DO</a:t>
            </a:r>
          </a:p>
          <a:p>
            <a:r>
              <a:rPr lang="en-US" sz="2200" b="1" dirty="0"/>
              <a:t>Mark Sherwood, ND</a:t>
            </a:r>
          </a:p>
        </p:txBody>
      </p:sp>
    </p:spTree>
    <p:extLst>
      <p:ext uri="{BB962C8B-B14F-4D97-AF65-F5344CB8AC3E}">
        <p14:creationId xmlns:p14="http://schemas.microsoft.com/office/powerpoint/2010/main" val="3348394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022869E-6BD5-4932-AC97-9727BC67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best approaches</a:t>
            </a:r>
          </a:p>
        </p:txBody>
      </p:sp>
    </p:spTree>
    <p:extLst>
      <p:ext uri="{BB962C8B-B14F-4D97-AF65-F5344CB8AC3E}">
        <p14:creationId xmlns:p14="http://schemas.microsoft.com/office/powerpoint/2010/main" val="255089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94F4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B0AF83-A2F7-4EDB-9487-FCDEFB76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Take a great history</a:t>
            </a:r>
          </a:p>
        </p:txBody>
      </p:sp>
      <p:pic>
        <p:nvPicPr>
          <p:cNvPr id="9" name="Content Placeholder 8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42F0D299-DE7A-4B12-80CA-1A00D10039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49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94420-6AAF-4AD2-987D-AF42C48D4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50206" y="917725"/>
            <a:ext cx="3917537" cy="375259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</a:rPr>
              <a:t>Know the person almost as well they do</a:t>
            </a:r>
          </a:p>
          <a:p>
            <a:r>
              <a:rPr lang="en-US" sz="2200" b="1" dirty="0">
                <a:solidFill>
                  <a:srgbClr val="FFFFFF"/>
                </a:solidFill>
              </a:rPr>
              <a:t>Keys: </a:t>
            </a:r>
          </a:p>
          <a:p>
            <a:pPr lvl="1"/>
            <a:r>
              <a:rPr lang="en-US" sz="2200" b="1" dirty="0">
                <a:solidFill>
                  <a:srgbClr val="FFFFFF"/>
                </a:solidFill>
              </a:rPr>
              <a:t>Clearly define their goals</a:t>
            </a:r>
          </a:p>
          <a:p>
            <a:pPr lvl="1"/>
            <a:r>
              <a:rPr lang="en-US" sz="2200" b="1" dirty="0">
                <a:solidFill>
                  <a:srgbClr val="FFFFFF"/>
                </a:solidFill>
              </a:rPr>
              <a:t>When was the last time he/she felt awesome</a:t>
            </a:r>
          </a:p>
          <a:p>
            <a:pPr lvl="1"/>
            <a:r>
              <a:rPr lang="en-US" sz="2200" b="1" dirty="0">
                <a:solidFill>
                  <a:srgbClr val="FFFFFF"/>
                </a:solidFill>
              </a:rPr>
              <a:t>Set expectation – what would reaching your goals and feeling awesome do to your life</a:t>
            </a:r>
          </a:p>
          <a:p>
            <a:pPr lvl="1"/>
            <a:r>
              <a:rPr lang="en-US" sz="2200" b="1" dirty="0">
                <a:solidFill>
                  <a:srgbClr val="FFFFFF"/>
                </a:solidFill>
              </a:rPr>
              <a:t>Communicate hope</a:t>
            </a:r>
          </a:p>
          <a:p>
            <a:pPr marL="457200" lvl="1"/>
            <a:endParaRPr lang="en-US" sz="2200" dirty="0">
              <a:solidFill>
                <a:srgbClr val="FFFFFF"/>
              </a:solidFill>
            </a:endParaRPr>
          </a:p>
          <a:p>
            <a:pPr marL="0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7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1AA9E2-3308-4771-AE6C-95B94047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Measurables that mean something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263F6-6EE1-4B45-B625-91DADD309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9"/>
            <a:ext cx="4807041" cy="3471814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400" b="1" dirty="0">
                <a:solidFill>
                  <a:srgbClr val="FEFFFF"/>
                </a:solidFill>
              </a:rPr>
              <a:t>Comprehensive functional serum/saliva labs (too many to list that may be appropriate)</a:t>
            </a:r>
          </a:p>
          <a:p>
            <a:r>
              <a:rPr lang="en-US" sz="2400" b="1" dirty="0">
                <a:solidFill>
                  <a:srgbClr val="FEFFFF"/>
                </a:solidFill>
              </a:rPr>
              <a:t>Body composition testing – ideal ranges: Men – 10-18% and Women 18-26%</a:t>
            </a:r>
          </a:p>
          <a:p>
            <a:r>
              <a:rPr lang="en-US" sz="2400" b="1" dirty="0">
                <a:solidFill>
                  <a:srgbClr val="FEFFFF"/>
                </a:solidFill>
              </a:rPr>
              <a:t>Waist circumference – below 35 inches for men and below 30 inches for women</a:t>
            </a:r>
          </a:p>
          <a:p>
            <a:r>
              <a:rPr lang="en-US" sz="2400" b="1" dirty="0">
                <a:solidFill>
                  <a:srgbClr val="FEFFFF"/>
                </a:solidFill>
              </a:rPr>
              <a:t>Waist/hip ratio – .90 or less for men and .85 or less for women</a:t>
            </a:r>
          </a:p>
          <a:p>
            <a:r>
              <a:rPr lang="en-US" sz="2400" b="1" dirty="0">
                <a:solidFill>
                  <a:srgbClr val="FEFFFF"/>
                </a:solidFill>
              </a:rPr>
              <a:t>How does the person feel</a:t>
            </a:r>
          </a:p>
          <a:p>
            <a:endParaRPr lang="en-US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6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8D282-9A9A-4B86-BC05-698F4D53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Setting high expectations is critically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88C4-02AD-4928-928A-B70A2FE69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723" y="801866"/>
            <a:ext cx="5319251" cy="377996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Here is what we have seen from a specific database of nearly 500 persons dating back in the last 18 months: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Body fat reduction has averaged 2.5-4.0% decrease for men and 1.5-3.0% decrease for women in 30 days. This trend continues until ideal composition is attained.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Applicable wellness biomarkers are normalized/optimized in a 3-6 months.</a:t>
            </a:r>
          </a:p>
        </p:txBody>
      </p:sp>
    </p:spTree>
    <p:extLst>
      <p:ext uri="{BB962C8B-B14F-4D97-AF65-F5344CB8AC3E}">
        <p14:creationId xmlns:p14="http://schemas.microsoft.com/office/powerpoint/2010/main" val="653372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2EF960-5949-43E6-B9E7-A0094736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A comprehensive plan must be developed and reassessed with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50F3F-3CE7-4E2A-8AE9-730F68407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3174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The plan MUST include the following: 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Measurables with timetables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Genetics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Current biomarkers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Relationship and trust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A sense of community</a:t>
            </a:r>
          </a:p>
          <a:p>
            <a:pPr marL="514350" indent="-514350"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75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A470E1-670F-4FA0-AFB5-52F7B8DB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Here is our protocol that includes: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53530-5001-4E8B-B87A-376970E2A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7" y="2798385"/>
            <a:ext cx="8128402" cy="3283260"/>
          </a:xfrm>
        </p:spPr>
        <p:txBody>
          <a:bodyPr anchor="ctr">
            <a:normAutofit/>
          </a:bodyPr>
          <a:lstStyle/>
          <a:p>
            <a:r>
              <a:rPr lang="en-US" sz="2700" b="1" dirty="0"/>
              <a:t>Nutritional approach</a:t>
            </a:r>
          </a:p>
          <a:p>
            <a:r>
              <a:rPr lang="en-US" sz="2700" b="1" dirty="0"/>
              <a:t>Supplement approach</a:t>
            </a:r>
          </a:p>
          <a:p>
            <a:r>
              <a:rPr lang="en-US" sz="2700" b="1" dirty="0"/>
              <a:t>Exercise approach</a:t>
            </a:r>
          </a:p>
          <a:p>
            <a:r>
              <a:rPr lang="en-US" sz="2700" b="1" dirty="0"/>
              <a:t>Optimize hormones – will not discuss but this involves T, P4, E2 and thyroid in women and T and thyroid in men</a:t>
            </a:r>
          </a:p>
          <a:p>
            <a:r>
              <a:rPr lang="en-US" sz="2700" b="1" dirty="0"/>
              <a:t>Peptide rotation schedule</a:t>
            </a:r>
          </a:p>
        </p:txBody>
      </p:sp>
    </p:spTree>
    <p:extLst>
      <p:ext uri="{BB962C8B-B14F-4D97-AF65-F5344CB8AC3E}">
        <p14:creationId xmlns:p14="http://schemas.microsoft.com/office/powerpoint/2010/main" val="4165898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05D94CD-9FDB-41C6-A9F9-5337F3C70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208608-635E-41BF-8697-5562CEFC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9D8EFE-162D-48AE-9D35-DB270C27E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77330" y="685799"/>
            <a:ext cx="5503448" cy="5503448"/>
            <a:chOff x="5984543" y="6810"/>
            <a:chExt cx="6182436" cy="6182437"/>
          </a:xfrm>
        </p:grpSpPr>
        <p:sp>
          <p:nvSpPr>
            <p:cNvPr id="18" name="Graphic 14">
              <a:extLst>
                <a:ext uri="{FF2B5EF4-FFF2-40B4-BE49-F238E27FC236}">
                  <a16:creationId xmlns:a16="http://schemas.microsoft.com/office/drawing/2014/main" id="{FBE15126-40D2-47E5-9CC7-EA2B1CD62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075761" y="3094174"/>
              <a:ext cx="3091218" cy="3095073"/>
            </a:xfrm>
            <a:custGeom>
              <a:avLst/>
              <a:gdLst>
                <a:gd name="connsiteX0" fmla="*/ 2616327 w 2616326"/>
                <a:gd name="connsiteY0" fmla="*/ 634841 h 2618803"/>
                <a:gd name="connsiteX1" fmla="*/ 2616327 w 2616326"/>
                <a:gd name="connsiteY1" fmla="*/ 0 h 2618803"/>
                <a:gd name="connsiteX2" fmla="*/ 0 w 2616326"/>
                <a:gd name="connsiteY2" fmla="*/ 0 h 2618803"/>
                <a:gd name="connsiteX3" fmla="*/ 0 w 2616326"/>
                <a:gd name="connsiteY3" fmla="*/ 2618804 h 2618803"/>
                <a:gd name="connsiteX4" fmla="*/ 634270 w 2616326"/>
                <a:gd name="connsiteY4" fmla="*/ 2618804 h 2618803"/>
                <a:gd name="connsiteX5" fmla="*/ 2616327 w 2616326"/>
                <a:gd name="connsiteY5" fmla="*/ 634841 h 261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326" h="2618803">
                  <a:moveTo>
                    <a:pt x="2616327" y="634841"/>
                  </a:moveTo>
                  <a:lnTo>
                    <a:pt x="2616327" y="0"/>
                  </a:lnTo>
                  <a:lnTo>
                    <a:pt x="0" y="0"/>
                  </a:lnTo>
                  <a:lnTo>
                    <a:pt x="0" y="2618804"/>
                  </a:lnTo>
                  <a:lnTo>
                    <a:pt x="634270" y="2618804"/>
                  </a:lnTo>
                  <a:cubicBezTo>
                    <a:pt x="634270" y="1523143"/>
                    <a:pt x="1521619" y="634841"/>
                    <a:pt x="2616327" y="634841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4">
              <a:extLst>
                <a:ext uri="{FF2B5EF4-FFF2-40B4-BE49-F238E27FC236}">
                  <a16:creationId xmlns:a16="http://schemas.microsoft.com/office/drawing/2014/main" id="{970A677B-FEEC-4253-BD55-C7F5433D5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5984543" y="3094174"/>
              <a:ext cx="3091218" cy="3095073"/>
            </a:xfrm>
            <a:custGeom>
              <a:avLst/>
              <a:gdLst>
                <a:gd name="connsiteX0" fmla="*/ 2616327 w 2616326"/>
                <a:gd name="connsiteY0" fmla="*/ 634841 h 2618803"/>
                <a:gd name="connsiteX1" fmla="*/ 2616327 w 2616326"/>
                <a:gd name="connsiteY1" fmla="*/ 0 h 2618803"/>
                <a:gd name="connsiteX2" fmla="*/ 0 w 2616326"/>
                <a:gd name="connsiteY2" fmla="*/ 0 h 2618803"/>
                <a:gd name="connsiteX3" fmla="*/ 0 w 2616326"/>
                <a:gd name="connsiteY3" fmla="*/ 2618804 h 2618803"/>
                <a:gd name="connsiteX4" fmla="*/ 634270 w 2616326"/>
                <a:gd name="connsiteY4" fmla="*/ 2618804 h 2618803"/>
                <a:gd name="connsiteX5" fmla="*/ 2616327 w 2616326"/>
                <a:gd name="connsiteY5" fmla="*/ 634841 h 261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326" h="2618803">
                  <a:moveTo>
                    <a:pt x="2616327" y="634841"/>
                  </a:moveTo>
                  <a:lnTo>
                    <a:pt x="2616327" y="0"/>
                  </a:lnTo>
                  <a:lnTo>
                    <a:pt x="0" y="0"/>
                  </a:lnTo>
                  <a:lnTo>
                    <a:pt x="0" y="2618804"/>
                  </a:lnTo>
                  <a:lnTo>
                    <a:pt x="634270" y="2618804"/>
                  </a:lnTo>
                  <a:cubicBezTo>
                    <a:pt x="634270" y="1523143"/>
                    <a:pt x="1521619" y="634841"/>
                    <a:pt x="2616327" y="63484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Graphic 14">
              <a:extLst>
                <a:ext uri="{FF2B5EF4-FFF2-40B4-BE49-F238E27FC236}">
                  <a16:creationId xmlns:a16="http://schemas.microsoft.com/office/drawing/2014/main" id="{90DE970B-D2CF-4C17-A0FC-F2E4E3AAC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V="1">
              <a:off x="9075761" y="6811"/>
              <a:ext cx="3091218" cy="3095073"/>
            </a:xfrm>
            <a:custGeom>
              <a:avLst/>
              <a:gdLst>
                <a:gd name="connsiteX0" fmla="*/ 2616327 w 2616326"/>
                <a:gd name="connsiteY0" fmla="*/ 634841 h 2618803"/>
                <a:gd name="connsiteX1" fmla="*/ 2616327 w 2616326"/>
                <a:gd name="connsiteY1" fmla="*/ 0 h 2618803"/>
                <a:gd name="connsiteX2" fmla="*/ 0 w 2616326"/>
                <a:gd name="connsiteY2" fmla="*/ 0 h 2618803"/>
                <a:gd name="connsiteX3" fmla="*/ 0 w 2616326"/>
                <a:gd name="connsiteY3" fmla="*/ 2618804 h 2618803"/>
                <a:gd name="connsiteX4" fmla="*/ 634270 w 2616326"/>
                <a:gd name="connsiteY4" fmla="*/ 2618804 h 2618803"/>
                <a:gd name="connsiteX5" fmla="*/ 2616327 w 2616326"/>
                <a:gd name="connsiteY5" fmla="*/ 634841 h 261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326" h="2618803">
                  <a:moveTo>
                    <a:pt x="2616327" y="634841"/>
                  </a:moveTo>
                  <a:lnTo>
                    <a:pt x="2616327" y="0"/>
                  </a:lnTo>
                  <a:lnTo>
                    <a:pt x="0" y="0"/>
                  </a:lnTo>
                  <a:lnTo>
                    <a:pt x="0" y="2618804"/>
                  </a:lnTo>
                  <a:lnTo>
                    <a:pt x="634270" y="2618804"/>
                  </a:lnTo>
                  <a:cubicBezTo>
                    <a:pt x="634270" y="1523143"/>
                    <a:pt x="1521619" y="634841"/>
                    <a:pt x="2616327" y="63484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4">
              <a:extLst>
                <a:ext uri="{FF2B5EF4-FFF2-40B4-BE49-F238E27FC236}">
                  <a16:creationId xmlns:a16="http://schemas.microsoft.com/office/drawing/2014/main" id="{D0B0A42E-801B-44FD-9544-04F002DCE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 flipV="1">
              <a:off x="5984543" y="6810"/>
              <a:ext cx="3091218" cy="3095073"/>
            </a:xfrm>
            <a:custGeom>
              <a:avLst/>
              <a:gdLst>
                <a:gd name="connsiteX0" fmla="*/ 2616327 w 2616326"/>
                <a:gd name="connsiteY0" fmla="*/ 634841 h 2618803"/>
                <a:gd name="connsiteX1" fmla="*/ 2616327 w 2616326"/>
                <a:gd name="connsiteY1" fmla="*/ 0 h 2618803"/>
                <a:gd name="connsiteX2" fmla="*/ 0 w 2616326"/>
                <a:gd name="connsiteY2" fmla="*/ 0 h 2618803"/>
                <a:gd name="connsiteX3" fmla="*/ 0 w 2616326"/>
                <a:gd name="connsiteY3" fmla="*/ 2618804 h 2618803"/>
                <a:gd name="connsiteX4" fmla="*/ 634270 w 2616326"/>
                <a:gd name="connsiteY4" fmla="*/ 2618804 h 2618803"/>
                <a:gd name="connsiteX5" fmla="*/ 2616327 w 2616326"/>
                <a:gd name="connsiteY5" fmla="*/ 634841 h 261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326" h="2618803">
                  <a:moveTo>
                    <a:pt x="2616327" y="634841"/>
                  </a:moveTo>
                  <a:lnTo>
                    <a:pt x="2616327" y="0"/>
                  </a:lnTo>
                  <a:lnTo>
                    <a:pt x="0" y="0"/>
                  </a:lnTo>
                  <a:lnTo>
                    <a:pt x="0" y="2618804"/>
                  </a:lnTo>
                  <a:lnTo>
                    <a:pt x="634270" y="2618804"/>
                  </a:lnTo>
                  <a:cubicBezTo>
                    <a:pt x="634270" y="1523143"/>
                    <a:pt x="1521619" y="634841"/>
                    <a:pt x="2616327" y="634841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914399"/>
            <a:ext cx="4636008" cy="5133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Food intake is the driving force to effective disease prevention and elimination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322" y="668751"/>
            <a:ext cx="4995081" cy="43063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NEVER use exercise as a means to control fat loss. This is a recipe for disaster. It can create too much inflammation if intensity is too high for too long.</a:t>
            </a:r>
          </a:p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 of body composition is determined by what you eat.</a:t>
            </a:r>
          </a:p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diet – eat when you are hungry; stop when you are not</a:t>
            </a:r>
          </a:p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Compress the eating window and incorporate fasting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F34CC1-8344-47E8-85D0-4B0047D55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2679192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D8CC0B-3FEB-4B9E-B4DB-7FF10FF72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37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5D94CD-9FDB-41C6-A9F9-5337F3C70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08608-635E-41BF-8697-5562CEFC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9D8EFE-162D-48AE-9D35-DB270C27E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77330" y="685799"/>
            <a:ext cx="5503448" cy="5503448"/>
            <a:chOff x="5984543" y="6810"/>
            <a:chExt cx="6182436" cy="6182437"/>
          </a:xfrm>
        </p:grpSpPr>
        <p:sp>
          <p:nvSpPr>
            <p:cNvPr id="13" name="Graphic 14">
              <a:extLst>
                <a:ext uri="{FF2B5EF4-FFF2-40B4-BE49-F238E27FC236}">
                  <a16:creationId xmlns:a16="http://schemas.microsoft.com/office/drawing/2014/main" id="{FBE15126-40D2-47E5-9CC7-EA2B1CD62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075761" y="3094174"/>
              <a:ext cx="3091218" cy="3095073"/>
            </a:xfrm>
            <a:custGeom>
              <a:avLst/>
              <a:gdLst>
                <a:gd name="connsiteX0" fmla="*/ 2616327 w 2616326"/>
                <a:gd name="connsiteY0" fmla="*/ 634841 h 2618803"/>
                <a:gd name="connsiteX1" fmla="*/ 2616327 w 2616326"/>
                <a:gd name="connsiteY1" fmla="*/ 0 h 2618803"/>
                <a:gd name="connsiteX2" fmla="*/ 0 w 2616326"/>
                <a:gd name="connsiteY2" fmla="*/ 0 h 2618803"/>
                <a:gd name="connsiteX3" fmla="*/ 0 w 2616326"/>
                <a:gd name="connsiteY3" fmla="*/ 2618804 h 2618803"/>
                <a:gd name="connsiteX4" fmla="*/ 634270 w 2616326"/>
                <a:gd name="connsiteY4" fmla="*/ 2618804 h 2618803"/>
                <a:gd name="connsiteX5" fmla="*/ 2616327 w 2616326"/>
                <a:gd name="connsiteY5" fmla="*/ 634841 h 261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326" h="2618803">
                  <a:moveTo>
                    <a:pt x="2616327" y="634841"/>
                  </a:moveTo>
                  <a:lnTo>
                    <a:pt x="2616327" y="0"/>
                  </a:lnTo>
                  <a:lnTo>
                    <a:pt x="0" y="0"/>
                  </a:lnTo>
                  <a:lnTo>
                    <a:pt x="0" y="2618804"/>
                  </a:lnTo>
                  <a:lnTo>
                    <a:pt x="634270" y="2618804"/>
                  </a:lnTo>
                  <a:cubicBezTo>
                    <a:pt x="634270" y="1523143"/>
                    <a:pt x="1521619" y="634841"/>
                    <a:pt x="2616327" y="634841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14">
              <a:extLst>
                <a:ext uri="{FF2B5EF4-FFF2-40B4-BE49-F238E27FC236}">
                  <a16:creationId xmlns:a16="http://schemas.microsoft.com/office/drawing/2014/main" id="{970A677B-FEEC-4253-BD55-C7F5433D5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5984543" y="3094174"/>
              <a:ext cx="3091218" cy="3095073"/>
            </a:xfrm>
            <a:custGeom>
              <a:avLst/>
              <a:gdLst>
                <a:gd name="connsiteX0" fmla="*/ 2616327 w 2616326"/>
                <a:gd name="connsiteY0" fmla="*/ 634841 h 2618803"/>
                <a:gd name="connsiteX1" fmla="*/ 2616327 w 2616326"/>
                <a:gd name="connsiteY1" fmla="*/ 0 h 2618803"/>
                <a:gd name="connsiteX2" fmla="*/ 0 w 2616326"/>
                <a:gd name="connsiteY2" fmla="*/ 0 h 2618803"/>
                <a:gd name="connsiteX3" fmla="*/ 0 w 2616326"/>
                <a:gd name="connsiteY3" fmla="*/ 2618804 h 2618803"/>
                <a:gd name="connsiteX4" fmla="*/ 634270 w 2616326"/>
                <a:gd name="connsiteY4" fmla="*/ 2618804 h 2618803"/>
                <a:gd name="connsiteX5" fmla="*/ 2616327 w 2616326"/>
                <a:gd name="connsiteY5" fmla="*/ 634841 h 261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326" h="2618803">
                  <a:moveTo>
                    <a:pt x="2616327" y="634841"/>
                  </a:moveTo>
                  <a:lnTo>
                    <a:pt x="2616327" y="0"/>
                  </a:lnTo>
                  <a:lnTo>
                    <a:pt x="0" y="0"/>
                  </a:lnTo>
                  <a:lnTo>
                    <a:pt x="0" y="2618804"/>
                  </a:lnTo>
                  <a:lnTo>
                    <a:pt x="634270" y="2618804"/>
                  </a:lnTo>
                  <a:cubicBezTo>
                    <a:pt x="634270" y="1523143"/>
                    <a:pt x="1521619" y="634841"/>
                    <a:pt x="2616327" y="63484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Graphic 14">
              <a:extLst>
                <a:ext uri="{FF2B5EF4-FFF2-40B4-BE49-F238E27FC236}">
                  <a16:creationId xmlns:a16="http://schemas.microsoft.com/office/drawing/2014/main" id="{90DE970B-D2CF-4C17-A0FC-F2E4E3AAC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V="1">
              <a:off x="9075761" y="6811"/>
              <a:ext cx="3091218" cy="3095073"/>
            </a:xfrm>
            <a:custGeom>
              <a:avLst/>
              <a:gdLst>
                <a:gd name="connsiteX0" fmla="*/ 2616327 w 2616326"/>
                <a:gd name="connsiteY0" fmla="*/ 634841 h 2618803"/>
                <a:gd name="connsiteX1" fmla="*/ 2616327 w 2616326"/>
                <a:gd name="connsiteY1" fmla="*/ 0 h 2618803"/>
                <a:gd name="connsiteX2" fmla="*/ 0 w 2616326"/>
                <a:gd name="connsiteY2" fmla="*/ 0 h 2618803"/>
                <a:gd name="connsiteX3" fmla="*/ 0 w 2616326"/>
                <a:gd name="connsiteY3" fmla="*/ 2618804 h 2618803"/>
                <a:gd name="connsiteX4" fmla="*/ 634270 w 2616326"/>
                <a:gd name="connsiteY4" fmla="*/ 2618804 h 2618803"/>
                <a:gd name="connsiteX5" fmla="*/ 2616327 w 2616326"/>
                <a:gd name="connsiteY5" fmla="*/ 634841 h 261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326" h="2618803">
                  <a:moveTo>
                    <a:pt x="2616327" y="634841"/>
                  </a:moveTo>
                  <a:lnTo>
                    <a:pt x="2616327" y="0"/>
                  </a:lnTo>
                  <a:lnTo>
                    <a:pt x="0" y="0"/>
                  </a:lnTo>
                  <a:lnTo>
                    <a:pt x="0" y="2618804"/>
                  </a:lnTo>
                  <a:lnTo>
                    <a:pt x="634270" y="2618804"/>
                  </a:lnTo>
                  <a:cubicBezTo>
                    <a:pt x="634270" y="1523143"/>
                    <a:pt x="1521619" y="634841"/>
                    <a:pt x="2616327" y="63484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D0B0A42E-801B-44FD-9544-04F002DCE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 flipV="1">
              <a:off x="5984543" y="6810"/>
              <a:ext cx="3091218" cy="3095073"/>
            </a:xfrm>
            <a:custGeom>
              <a:avLst/>
              <a:gdLst>
                <a:gd name="connsiteX0" fmla="*/ 2616327 w 2616326"/>
                <a:gd name="connsiteY0" fmla="*/ 634841 h 2618803"/>
                <a:gd name="connsiteX1" fmla="*/ 2616327 w 2616326"/>
                <a:gd name="connsiteY1" fmla="*/ 0 h 2618803"/>
                <a:gd name="connsiteX2" fmla="*/ 0 w 2616326"/>
                <a:gd name="connsiteY2" fmla="*/ 0 h 2618803"/>
                <a:gd name="connsiteX3" fmla="*/ 0 w 2616326"/>
                <a:gd name="connsiteY3" fmla="*/ 2618804 h 2618803"/>
                <a:gd name="connsiteX4" fmla="*/ 634270 w 2616326"/>
                <a:gd name="connsiteY4" fmla="*/ 2618804 h 2618803"/>
                <a:gd name="connsiteX5" fmla="*/ 2616327 w 2616326"/>
                <a:gd name="connsiteY5" fmla="*/ 634841 h 261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326" h="2618803">
                  <a:moveTo>
                    <a:pt x="2616327" y="634841"/>
                  </a:moveTo>
                  <a:lnTo>
                    <a:pt x="2616327" y="0"/>
                  </a:lnTo>
                  <a:lnTo>
                    <a:pt x="0" y="0"/>
                  </a:lnTo>
                  <a:lnTo>
                    <a:pt x="0" y="2618804"/>
                  </a:lnTo>
                  <a:lnTo>
                    <a:pt x="634270" y="2618804"/>
                  </a:lnTo>
                  <a:cubicBezTo>
                    <a:pt x="634270" y="1523143"/>
                    <a:pt x="1521619" y="634841"/>
                    <a:pt x="2616327" y="634841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083" y="535005"/>
            <a:ext cx="3735816" cy="54864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Avoid inflammatory foods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4490" y="685798"/>
            <a:ext cx="4218039" cy="4397480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Sugars/artificial sweeteners</a:t>
            </a: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Fried foods</a:t>
            </a: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MSG and other “filler” chemicals – check the label</a:t>
            </a: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Processed foods</a:t>
            </a: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Sodas</a:t>
            </a: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Excess caffeine and alcohol</a:t>
            </a: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Breads and grains</a:t>
            </a: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Yeast</a:t>
            </a: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Soy </a:t>
            </a: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Corn </a:t>
            </a: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Dairy for many</a:t>
            </a: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Alcohol must be minimized and controlled</a:t>
            </a: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INFLAMMATORY (DISEASE CAUSING) TO EVERYONE (YOUNG AND OLD) ALL THE TIME</a:t>
            </a:r>
          </a:p>
          <a:p>
            <a:endParaRPr lang="en-US" sz="17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F34CC1-8344-47E8-85D0-4B0047D55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2679192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D8CC0B-3FEB-4B9E-B4DB-7FF10FF72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00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5D94CD-9FDB-41C6-A9F9-5337F3C70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08608-635E-41BF-8697-5562CEFC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9D8EFE-162D-48AE-9D35-DB270C27E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77330" y="685799"/>
            <a:ext cx="5503448" cy="5503448"/>
            <a:chOff x="5984543" y="6810"/>
            <a:chExt cx="6182436" cy="6182437"/>
          </a:xfrm>
        </p:grpSpPr>
        <p:sp>
          <p:nvSpPr>
            <p:cNvPr id="13" name="Graphic 14">
              <a:extLst>
                <a:ext uri="{FF2B5EF4-FFF2-40B4-BE49-F238E27FC236}">
                  <a16:creationId xmlns:a16="http://schemas.microsoft.com/office/drawing/2014/main" id="{FBE15126-40D2-47E5-9CC7-EA2B1CD62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075761" y="3094174"/>
              <a:ext cx="3091218" cy="3095073"/>
            </a:xfrm>
            <a:custGeom>
              <a:avLst/>
              <a:gdLst>
                <a:gd name="connsiteX0" fmla="*/ 2616327 w 2616326"/>
                <a:gd name="connsiteY0" fmla="*/ 634841 h 2618803"/>
                <a:gd name="connsiteX1" fmla="*/ 2616327 w 2616326"/>
                <a:gd name="connsiteY1" fmla="*/ 0 h 2618803"/>
                <a:gd name="connsiteX2" fmla="*/ 0 w 2616326"/>
                <a:gd name="connsiteY2" fmla="*/ 0 h 2618803"/>
                <a:gd name="connsiteX3" fmla="*/ 0 w 2616326"/>
                <a:gd name="connsiteY3" fmla="*/ 2618804 h 2618803"/>
                <a:gd name="connsiteX4" fmla="*/ 634270 w 2616326"/>
                <a:gd name="connsiteY4" fmla="*/ 2618804 h 2618803"/>
                <a:gd name="connsiteX5" fmla="*/ 2616327 w 2616326"/>
                <a:gd name="connsiteY5" fmla="*/ 634841 h 261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326" h="2618803">
                  <a:moveTo>
                    <a:pt x="2616327" y="634841"/>
                  </a:moveTo>
                  <a:lnTo>
                    <a:pt x="2616327" y="0"/>
                  </a:lnTo>
                  <a:lnTo>
                    <a:pt x="0" y="0"/>
                  </a:lnTo>
                  <a:lnTo>
                    <a:pt x="0" y="2618804"/>
                  </a:lnTo>
                  <a:lnTo>
                    <a:pt x="634270" y="2618804"/>
                  </a:lnTo>
                  <a:cubicBezTo>
                    <a:pt x="634270" y="1523143"/>
                    <a:pt x="1521619" y="634841"/>
                    <a:pt x="2616327" y="634841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14">
              <a:extLst>
                <a:ext uri="{FF2B5EF4-FFF2-40B4-BE49-F238E27FC236}">
                  <a16:creationId xmlns:a16="http://schemas.microsoft.com/office/drawing/2014/main" id="{970A677B-FEEC-4253-BD55-C7F5433D5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5984543" y="3094174"/>
              <a:ext cx="3091218" cy="3095073"/>
            </a:xfrm>
            <a:custGeom>
              <a:avLst/>
              <a:gdLst>
                <a:gd name="connsiteX0" fmla="*/ 2616327 w 2616326"/>
                <a:gd name="connsiteY0" fmla="*/ 634841 h 2618803"/>
                <a:gd name="connsiteX1" fmla="*/ 2616327 w 2616326"/>
                <a:gd name="connsiteY1" fmla="*/ 0 h 2618803"/>
                <a:gd name="connsiteX2" fmla="*/ 0 w 2616326"/>
                <a:gd name="connsiteY2" fmla="*/ 0 h 2618803"/>
                <a:gd name="connsiteX3" fmla="*/ 0 w 2616326"/>
                <a:gd name="connsiteY3" fmla="*/ 2618804 h 2618803"/>
                <a:gd name="connsiteX4" fmla="*/ 634270 w 2616326"/>
                <a:gd name="connsiteY4" fmla="*/ 2618804 h 2618803"/>
                <a:gd name="connsiteX5" fmla="*/ 2616327 w 2616326"/>
                <a:gd name="connsiteY5" fmla="*/ 634841 h 261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326" h="2618803">
                  <a:moveTo>
                    <a:pt x="2616327" y="634841"/>
                  </a:moveTo>
                  <a:lnTo>
                    <a:pt x="2616327" y="0"/>
                  </a:lnTo>
                  <a:lnTo>
                    <a:pt x="0" y="0"/>
                  </a:lnTo>
                  <a:lnTo>
                    <a:pt x="0" y="2618804"/>
                  </a:lnTo>
                  <a:lnTo>
                    <a:pt x="634270" y="2618804"/>
                  </a:lnTo>
                  <a:cubicBezTo>
                    <a:pt x="634270" y="1523143"/>
                    <a:pt x="1521619" y="634841"/>
                    <a:pt x="2616327" y="63484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Graphic 14">
              <a:extLst>
                <a:ext uri="{FF2B5EF4-FFF2-40B4-BE49-F238E27FC236}">
                  <a16:creationId xmlns:a16="http://schemas.microsoft.com/office/drawing/2014/main" id="{90DE970B-D2CF-4C17-A0FC-F2E4E3AAC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V="1">
              <a:off x="9075761" y="6811"/>
              <a:ext cx="3091218" cy="3095073"/>
            </a:xfrm>
            <a:custGeom>
              <a:avLst/>
              <a:gdLst>
                <a:gd name="connsiteX0" fmla="*/ 2616327 w 2616326"/>
                <a:gd name="connsiteY0" fmla="*/ 634841 h 2618803"/>
                <a:gd name="connsiteX1" fmla="*/ 2616327 w 2616326"/>
                <a:gd name="connsiteY1" fmla="*/ 0 h 2618803"/>
                <a:gd name="connsiteX2" fmla="*/ 0 w 2616326"/>
                <a:gd name="connsiteY2" fmla="*/ 0 h 2618803"/>
                <a:gd name="connsiteX3" fmla="*/ 0 w 2616326"/>
                <a:gd name="connsiteY3" fmla="*/ 2618804 h 2618803"/>
                <a:gd name="connsiteX4" fmla="*/ 634270 w 2616326"/>
                <a:gd name="connsiteY4" fmla="*/ 2618804 h 2618803"/>
                <a:gd name="connsiteX5" fmla="*/ 2616327 w 2616326"/>
                <a:gd name="connsiteY5" fmla="*/ 634841 h 261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326" h="2618803">
                  <a:moveTo>
                    <a:pt x="2616327" y="634841"/>
                  </a:moveTo>
                  <a:lnTo>
                    <a:pt x="2616327" y="0"/>
                  </a:lnTo>
                  <a:lnTo>
                    <a:pt x="0" y="0"/>
                  </a:lnTo>
                  <a:lnTo>
                    <a:pt x="0" y="2618804"/>
                  </a:lnTo>
                  <a:lnTo>
                    <a:pt x="634270" y="2618804"/>
                  </a:lnTo>
                  <a:cubicBezTo>
                    <a:pt x="634270" y="1523143"/>
                    <a:pt x="1521619" y="634841"/>
                    <a:pt x="2616327" y="63484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D0B0A42E-801B-44FD-9544-04F002DCE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 flipV="1">
              <a:off x="5984543" y="6810"/>
              <a:ext cx="3091218" cy="3095073"/>
            </a:xfrm>
            <a:custGeom>
              <a:avLst/>
              <a:gdLst>
                <a:gd name="connsiteX0" fmla="*/ 2616327 w 2616326"/>
                <a:gd name="connsiteY0" fmla="*/ 634841 h 2618803"/>
                <a:gd name="connsiteX1" fmla="*/ 2616327 w 2616326"/>
                <a:gd name="connsiteY1" fmla="*/ 0 h 2618803"/>
                <a:gd name="connsiteX2" fmla="*/ 0 w 2616326"/>
                <a:gd name="connsiteY2" fmla="*/ 0 h 2618803"/>
                <a:gd name="connsiteX3" fmla="*/ 0 w 2616326"/>
                <a:gd name="connsiteY3" fmla="*/ 2618804 h 2618803"/>
                <a:gd name="connsiteX4" fmla="*/ 634270 w 2616326"/>
                <a:gd name="connsiteY4" fmla="*/ 2618804 h 2618803"/>
                <a:gd name="connsiteX5" fmla="*/ 2616327 w 2616326"/>
                <a:gd name="connsiteY5" fmla="*/ 634841 h 261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326" h="2618803">
                  <a:moveTo>
                    <a:pt x="2616327" y="634841"/>
                  </a:moveTo>
                  <a:lnTo>
                    <a:pt x="2616327" y="0"/>
                  </a:lnTo>
                  <a:lnTo>
                    <a:pt x="0" y="0"/>
                  </a:lnTo>
                  <a:lnTo>
                    <a:pt x="0" y="2618804"/>
                  </a:lnTo>
                  <a:lnTo>
                    <a:pt x="634270" y="2618804"/>
                  </a:lnTo>
                  <a:cubicBezTo>
                    <a:pt x="634270" y="1523143"/>
                    <a:pt x="1521619" y="634841"/>
                    <a:pt x="2616327" y="634841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914399"/>
            <a:ext cx="4006117" cy="5133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Consume Anti-inflammatory foods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717" y="914399"/>
            <a:ext cx="5119686" cy="3657601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proteins – organic, grass fed and finished, free range, wild caught</a:t>
            </a:r>
          </a:p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Healthy oils and fats – olive oil, coconut oil, avocado, nuts, seeds</a:t>
            </a:r>
          </a:p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 glycemic fruits – berries, oranges, apples</a:t>
            </a:r>
          </a:p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 glycemic non-root, non-starchy vegetables </a:t>
            </a:r>
          </a:p>
          <a:p>
            <a:endParaRPr lang="en-US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ANTI-INFLAMMATORY (NON-DISEASE CAUSING) TO EVERYONE (YOUNG AND OLD) ALL THE TIME</a:t>
            </a:r>
          </a:p>
          <a:p>
            <a:endParaRPr lang="en-US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F34CC1-8344-47E8-85D0-4B0047D55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2679192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D8CC0B-3FEB-4B9E-B4DB-7FF10FF72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65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Core four supplements </a:t>
            </a:r>
            <a:br>
              <a:rPr lang="en-US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1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78708" y="885651"/>
            <a:ext cx="5404157" cy="461684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/>
            <a:endParaRPr lang="en-US" sz="2400" b="1" dirty="0"/>
          </a:p>
          <a:p>
            <a:r>
              <a:rPr lang="en-US" sz="2400" b="1" dirty="0"/>
              <a:t>Methylated vitamin B complex (1 daily)</a:t>
            </a:r>
          </a:p>
          <a:p>
            <a:endParaRPr lang="en-US" sz="2400" b="1" dirty="0"/>
          </a:p>
          <a:p>
            <a:r>
              <a:rPr lang="en-US" sz="2400" b="1" dirty="0"/>
              <a:t>K2 w/ D3 5000 IU daily</a:t>
            </a:r>
          </a:p>
          <a:p>
            <a:pPr marL="0"/>
            <a:endParaRPr lang="en-US" sz="2400" b="1" dirty="0"/>
          </a:p>
          <a:p>
            <a:r>
              <a:rPr lang="en-US" sz="2400" b="1" dirty="0"/>
              <a:t>Magnesium Buffered Chelate - 450-600 mg. daily</a:t>
            </a:r>
          </a:p>
          <a:p>
            <a:endParaRPr lang="en-US" sz="2400" b="1" dirty="0"/>
          </a:p>
          <a:p>
            <a:r>
              <a:rPr lang="en-US" sz="2400" b="1" dirty="0"/>
              <a:t>Omega 3 fatty acids - 3-4 grams daily</a:t>
            </a:r>
          </a:p>
          <a:p>
            <a:endParaRPr lang="en-US" sz="2400" b="1" dirty="0"/>
          </a:p>
          <a:p>
            <a:r>
              <a:rPr lang="en-US" sz="2400" b="1" dirty="0"/>
              <a:t>Many, many others can/should be added on an as need or as desired basis (take us, for example)</a:t>
            </a:r>
          </a:p>
          <a:p>
            <a:endParaRPr lang="en-US" sz="2400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679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6D4DC915-E0A7-4A90-884E-E850BC138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24">
            <a:extLst>
              <a:ext uri="{FF2B5EF4-FFF2-40B4-BE49-F238E27FC236}">
                <a16:creationId xmlns:a16="http://schemas.microsoft.com/office/drawing/2014/main" id="{2A63CDEE-5F6D-4664-ACDC-17D3FC7D0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8859" y="1118007"/>
            <a:ext cx="8009839" cy="4768853"/>
            <a:chOff x="1258859" y="1118007"/>
            <a:chExt cx="8009839" cy="4768853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3AA1B2B6-69FE-451C-81CB-995A80429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46205" y="1654168"/>
              <a:ext cx="822493" cy="4232692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9F7E496F-64E9-45ED-A2DB-3A494C790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0943" y="1311136"/>
              <a:ext cx="687754" cy="3820236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690F9C91-9231-44A1-8E05-EC891AE6B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0943" y="1126737"/>
              <a:ext cx="347200" cy="369970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6F955F36-F50D-4D3F-8C98-582F11CD3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8859" y="1118007"/>
              <a:ext cx="7669284" cy="35310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E8603EF-99B0-43ED-B45B-B5E4D7AB2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741" y="1439741"/>
            <a:ext cx="7197504" cy="23776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latin typeface="+mj-lt"/>
                <a:ea typeface="+mj-ea"/>
                <a:cs typeface="+mj-cs"/>
              </a:rPr>
              <a:t>No relevant information to disclose</a:t>
            </a:r>
          </a:p>
        </p:txBody>
      </p:sp>
    </p:spTree>
    <p:extLst>
      <p:ext uri="{BB962C8B-B14F-4D97-AF65-F5344CB8AC3E}">
        <p14:creationId xmlns:p14="http://schemas.microsoft.com/office/powerpoint/2010/main" val="2354974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CE7630-1654-421A-9032-99BABBF3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68" y="2581275"/>
            <a:ext cx="3218914" cy="3528519"/>
          </a:xfrm>
        </p:spPr>
        <p:txBody>
          <a:bodyPr anchor="t">
            <a:normAutofit/>
          </a:bodyPr>
          <a:lstStyle/>
          <a:p>
            <a:pPr algn="r"/>
            <a:r>
              <a:rPr lang="en-US" sz="5400" b="1" dirty="0">
                <a:solidFill>
                  <a:srgbClr val="FFFFFF"/>
                </a:solidFill>
              </a:rPr>
              <a:t>Here is our large list: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4D79C-2EE9-4110-9CAB-50595ED69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9518" y="330711"/>
            <a:ext cx="3421958" cy="4501127"/>
          </a:xfrm>
        </p:spPr>
        <p:txBody>
          <a:bodyPr>
            <a:normAutofit/>
          </a:bodyPr>
          <a:lstStyle/>
          <a:p>
            <a:r>
              <a:rPr lang="en-US" sz="1700" b="1" dirty="0"/>
              <a:t>1000 mg. NMN</a:t>
            </a:r>
          </a:p>
          <a:p>
            <a:r>
              <a:rPr lang="en-US" sz="1700" b="1" dirty="0"/>
              <a:t>1000 mg. Resveratrol</a:t>
            </a:r>
          </a:p>
          <a:p>
            <a:r>
              <a:rPr lang="en-US" sz="1700" b="1" dirty="0"/>
              <a:t>4-5000 mg. Vitamin C</a:t>
            </a:r>
          </a:p>
          <a:p>
            <a:r>
              <a:rPr lang="en-US" sz="1700" b="1" dirty="0"/>
              <a:t>Methylated B complex </a:t>
            </a:r>
          </a:p>
          <a:p>
            <a:r>
              <a:rPr lang="en-US" sz="1700" b="1" dirty="0"/>
              <a:t>300-600 mg. Annatto E (tocotrienols)</a:t>
            </a:r>
          </a:p>
          <a:p>
            <a:r>
              <a:rPr lang="en-US" sz="1700" b="1" dirty="0"/>
              <a:t>Liposomal colostrum - 2 tsp. Twice daily</a:t>
            </a:r>
          </a:p>
          <a:p>
            <a:r>
              <a:rPr lang="en-US" sz="1700" b="1" dirty="0"/>
              <a:t>Magnesium glycinate 600-1000 mg</a:t>
            </a:r>
          </a:p>
          <a:p>
            <a:r>
              <a:rPr lang="en-US" sz="1700" b="1" dirty="0"/>
              <a:t>D3 - 5000-10000 IU</a:t>
            </a:r>
          </a:p>
          <a:p>
            <a:r>
              <a:rPr lang="en-US" sz="1700" b="1" dirty="0"/>
              <a:t>K2 – 100-300 mcg.</a:t>
            </a:r>
          </a:p>
          <a:p>
            <a:r>
              <a:rPr lang="en-US" sz="1700" b="1" dirty="0"/>
              <a:t>Iodine/iodide 12.5 mg.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E486CE-A579-46CE-8F6B-003B4065B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5" y="330710"/>
            <a:ext cx="3421957" cy="4501127"/>
          </a:xfrm>
        </p:spPr>
        <p:txBody>
          <a:bodyPr>
            <a:normAutofit/>
          </a:bodyPr>
          <a:lstStyle/>
          <a:p>
            <a:r>
              <a:rPr lang="en-US" sz="1700" b="1" dirty="0"/>
              <a:t>A - 5000-10000 IU</a:t>
            </a:r>
          </a:p>
          <a:p>
            <a:r>
              <a:rPr lang="en-US" sz="1700" b="1" dirty="0"/>
              <a:t>Omega 3s – 4-5 grams</a:t>
            </a:r>
          </a:p>
          <a:p>
            <a:r>
              <a:rPr lang="en-US" sz="1700" b="1" dirty="0"/>
              <a:t>Nucleotides - 2 scoops twice daily</a:t>
            </a:r>
          </a:p>
          <a:p>
            <a:r>
              <a:rPr lang="en-US" sz="1700" b="1" dirty="0"/>
              <a:t>Broccoli sprouts - 700-2000 mg</a:t>
            </a:r>
          </a:p>
          <a:p>
            <a:r>
              <a:rPr lang="en-US" sz="1700" b="1" dirty="0"/>
              <a:t>CoQ10 - 200-400 mg </a:t>
            </a:r>
          </a:p>
          <a:p>
            <a:r>
              <a:rPr lang="en-US" sz="1700" b="1" dirty="0"/>
              <a:t>Geranyl Geraniol 150 mg</a:t>
            </a:r>
          </a:p>
          <a:p>
            <a:r>
              <a:rPr lang="en-US" sz="1700" b="1" dirty="0"/>
              <a:t>SOD and CAT granules - 1 tablespoon daily</a:t>
            </a:r>
          </a:p>
          <a:p>
            <a:r>
              <a:rPr lang="en-US" sz="1700" b="1" dirty="0"/>
              <a:t>Organ glandular</a:t>
            </a:r>
          </a:p>
          <a:p>
            <a:r>
              <a:rPr lang="en-US" sz="1700" b="1" dirty="0"/>
              <a:t>Pregnenolone 60 mg.</a:t>
            </a:r>
          </a:p>
          <a:p>
            <a:r>
              <a:rPr lang="en-US" sz="1700" b="1" dirty="0"/>
              <a:t>Creatine – 4-6 grams</a:t>
            </a:r>
          </a:p>
          <a:p>
            <a:r>
              <a:rPr lang="en-US" sz="1700" b="1" dirty="0"/>
              <a:t>Zinc – 20-40 mg.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27737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79A220-EC2E-4484-9978-9DA35C09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Strength training plan and schedule (3 days weekly weight training example)</a:t>
            </a:r>
          </a:p>
        </p:txBody>
      </p:sp>
      <p:pic>
        <p:nvPicPr>
          <p:cNvPr id="6" name="Content Placeholder 5" descr="A picture containing person, man, building, road&#10;&#10;Description automatically generated">
            <a:extLst>
              <a:ext uri="{FF2B5EF4-FFF2-40B4-BE49-F238E27FC236}">
                <a16:creationId xmlns:a16="http://schemas.microsoft.com/office/drawing/2014/main" id="{6767C9A6-0F9B-40DA-A5C9-5959290E7B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0173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37691-60F6-4741-9228-B58C3E489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5569" y="2494450"/>
            <a:ext cx="4222057" cy="356315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/>
              <a:t>Week 1 – (1½-minute rest between sets)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u="sng" dirty="0"/>
              <a:t>Monday – Legs</a:t>
            </a:r>
          </a:p>
          <a:p>
            <a:r>
              <a:rPr lang="en-US" sz="2200" b="1" dirty="0"/>
              <a:t>Leg press or squats – 4 sets (after warm-up) – 10-12 repetitions</a:t>
            </a:r>
          </a:p>
          <a:p>
            <a:r>
              <a:rPr lang="en-US" sz="2200" b="1" dirty="0"/>
              <a:t>Leg Curls – 2 sets – 10-12 repetitions</a:t>
            </a:r>
          </a:p>
          <a:p>
            <a:r>
              <a:rPr lang="en-US" sz="2200" b="1" dirty="0"/>
              <a:t>Leg Extensions – 2 sets – 10-12 repetitions</a:t>
            </a:r>
          </a:p>
          <a:p>
            <a:r>
              <a:rPr lang="en-US" sz="2200" b="1" dirty="0"/>
              <a:t>Lunges – 2 sets – 10-12 repetitions</a:t>
            </a:r>
          </a:p>
          <a:p>
            <a:pPr marL="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23087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79A220-EC2E-4484-9978-9DA35C09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Strength training plan and schedule (3 days weekly weight training example)</a:t>
            </a:r>
          </a:p>
        </p:txBody>
      </p:sp>
      <p:pic>
        <p:nvPicPr>
          <p:cNvPr id="6" name="Content Placeholder 5" descr="A picture containing person, man, building, road&#10;&#10;Description automatically generated">
            <a:extLst>
              <a:ext uri="{FF2B5EF4-FFF2-40B4-BE49-F238E27FC236}">
                <a16:creationId xmlns:a16="http://schemas.microsoft.com/office/drawing/2014/main" id="{6767C9A6-0F9B-40DA-A5C9-5959290E7B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0173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37691-60F6-4741-9228-B58C3E489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5570" y="2494450"/>
            <a:ext cx="4182728" cy="356315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dirty="0"/>
              <a:t>Week 1 – (1½-minute rest between sets)</a:t>
            </a:r>
          </a:p>
          <a:p>
            <a:pPr marL="0"/>
            <a:endParaRPr lang="en-US" sz="2200" b="1" dirty="0"/>
          </a:p>
          <a:p>
            <a:pPr marL="0" indent="0">
              <a:buNone/>
            </a:pPr>
            <a:r>
              <a:rPr lang="en-US" sz="2200" b="1" u="sng" dirty="0"/>
              <a:t>Wednesday – Chest / triceps</a:t>
            </a:r>
          </a:p>
          <a:p>
            <a:r>
              <a:rPr lang="en-US" sz="2200" b="1" dirty="0"/>
              <a:t>Chest press – 4 sets (after warm-up) – 10-12 repetitions</a:t>
            </a:r>
          </a:p>
          <a:p>
            <a:r>
              <a:rPr lang="en-US" sz="2200" b="1" dirty="0"/>
              <a:t>Incline or decline press – 2 sets – 10-12 repetitions</a:t>
            </a:r>
          </a:p>
          <a:p>
            <a:r>
              <a:rPr lang="en-US" sz="2200" b="1" dirty="0"/>
              <a:t>Pec Deck – 2 sets – 10-12 repetitions</a:t>
            </a:r>
          </a:p>
          <a:p>
            <a:r>
              <a:rPr lang="en-US" sz="2200" b="1" dirty="0"/>
              <a:t>Triceps extensions – 4 sets – 10-12 repetitions</a:t>
            </a:r>
          </a:p>
          <a:p>
            <a:pPr marL="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0751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79A220-EC2E-4484-9978-9DA35C09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Strength training plan and schedule (3 days weekly weight training example)</a:t>
            </a:r>
          </a:p>
        </p:txBody>
      </p:sp>
      <p:pic>
        <p:nvPicPr>
          <p:cNvPr id="6" name="Content Placeholder 5" descr="A picture containing person, man, building, road&#10;&#10;Description automatically generated">
            <a:extLst>
              <a:ext uri="{FF2B5EF4-FFF2-40B4-BE49-F238E27FC236}">
                <a16:creationId xmlns:a16="http://schemas.microsoft.com/office/drawing/2014/main" id="{6767C9A6-0F9B-40DA-A5C9-5959290E7B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0173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37691-60F6-4741-9228-B58C3E489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5570" y="2494450"/>
            <a:ext cx="4408870" cy="3563159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 dirty="0"/>
              <a:t>Week 1 – (1½-minute rest between sets)</a:t>
            </a:r>
          </a:p>
          <a:p>
            <a:pPr marL="0"/>
            <a:endParaRPr lang="en-US" sz="2600" b="1" dirty="0"/>
          </a:p>
          <a:p>
            <a:pPr marL="0" indent="0">
              <a:buNone/>
            </a:pPr>
            <a:r>
              <a:rPr lang="en-US" sz="2600" b="1" u="sng" dirty="0"/>
              <a:t>Friday – Back</a:t>
            </a:r>
          </a:p>
          <a:p>
            <a:r>
              <a:rPr lang="en-US" sz="2600" b="1" dirty="0"/>
              <a:t>Lat pull downs to the front or chin ups – 4 sets (after warm-up) – 10-12 repetitions</a:t>
            </a:r>
          </a:p>
          <a:p>
            <a:r>
              <a:rPr lang="en-US" sz="2600" b="1" dirty="0"/>
              <a:t>Reverse Lat pull downs – 2 sets – 10-12 repetitions</a:t>
            </a:r>
          </a:p>
          <a:p>
            <a:r>
              <a:rPr lang="en-US" sz="2600" b="1" dirty="0"/>
              <a:t>Seated Rows – 2 sets – 10-12 repetitions</a:t>
            </a:r>
          </a:p>
          <a:p>
            <a:r>
              <a:rPr lang="en-US" sz="2600" b="1" dirty="0"/>
              <a:t>Biceps curls (dumbbell or barbell) – 4 sets – 10-12 repetitions</a:t>
            </a:r>
          </a:p>
          <a:p>
            <a:pPr marL="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50690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79A220-EC2E-4484-9978-9DA35C09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Strength training plan and schedule (3 days weekly weight training example)</a:t>
            </a:r>
          </a:p>
        </p:txBody>
      </p:sp>
      <p:pic>
        <p:nvPicPr>
          <p:cNvPr id="6" name="Content Placeholder 5" descr="A picture containing person, man, building, road&#10;&#10;Description automatically generated">
            <a:extLst>
              <a:ext uri="{FF2B5EF4-FFF2-40B4-BE49-F238E27FC236}">
                <a16:creationId xmlns:a16="http://schemas.microsoft.com/office/drawing/2014/main" id="{6767C9A6-0F9B-40DA-A5C9-5959290E7B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0173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37691-60F6-4741-9228-B58C3E489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5570" y="2494450"/>
            <a:ext cx="4330212" cy="356315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/>
              <a:t>Subsequent week – increase reps to 15-20 (rest is 1 minute between sets)</a:t>
            </a:r>
          </a:p>
          <a:p>
            <a:endParaRPr lang="en-US" sz="2200" b="1" dirty="0"/>
          </a:p>
          <a:p>
            <a:r>
              <a:rPr lang="en-US" sz="2200" b="1" dirty="0"/>
              <a:t>Alternate these two repetition ranges week to week</a:t>
            </a:r>
          </a:p>
          <a:p>
            <a:r>
              <a:rPr lang="en-US" sz="2200" b="1" dirty="0"/>
              <a:t>Document your workout to ensure progress. Move up in weight when you complete most of the sets near the top end of the repetition range.</a:t>
            </a:r>
          </a:p>
          <a:p>
            <a:pPr marL="0" indent="0">
              <a:buNone/>
            </a:pPr>
            <a:endParaRPr lang="en-US" dirty="0"/>
          </a:p>
          <a:p>
            <a:pPr marL="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16451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1DFADB-2EE4-46C7-80CC-5B9A9B9B9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Cardiovascular training targets</a:t>
            </a:r>
          </a:p>
        </p:txBody>
      </p:sp>
      <p:pic>
        <p:nvPicPr>
          <p:cNvPr id="6" name="Content Placeholder 5" descr="A person standing next to a window&#10;&#10;Description automatically generated">
            <a:extLst>
              <a:ext uri="{FF2B5EF4-FFF2-40B4-BE49-F238E27FC236}">
                <a16:creationId xmlns:a16="http://schemas.microsoft.com/office/drawing/2014/main" id="{AF7A28B4-10DA-4991-89EC-63A8EC270A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r="27484" b="2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816A4-C3F4-4EA2-B3C6-E11849B9A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5569" y="2494450"/>
            <a:ext cx="4458031" cy="356315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Cardio targets – 150 minutes weekly from a selection of the following: </a:t>
            </a:r>
          </a:p>
          <a:p>
            <a:pPr marL="0" indent="0">
              <a:buNone/>
            </a:pPr>
            <a:r>
              <a:rPr lang="en-US" sz="2400" b="1" dirty="0"/>
              <a:t>elliptical, yoga, stair master, treadmill, stationary bike, walking, or light jogging.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Target heart rate between 60-75% (more or less ANAEROBIC threshold = 180 – your age)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5023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7E6D39-A7B3-421C-A98B-5617AAA4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FFFFFF"/>
                </a:solidFill>
              </a:rPr>
              <a:t>Peptide rotation schedule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F8606-0859-49A2-A61D-900500524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602" y="686862"/>
            <a:ext cx="5996044" cy="5712217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/>
              <a:t>Spaced out throughout the year</a:t>
            </a:r>
          </a:p>
          <a:p>
            <a:r>
              <a:rPr lang="en-US" sz="1800" b="1" dirty="0"/>
              <a:t>CJC1295/Ipamorelin - (fat burn / muscle build / recovery) – 8-10 weeks</a:t>
            </a:r>
          </a:p>
          <a:p>
            <a:r>
              <a:rPr lang="en-US" sz="1800" b="1" dirty="0"/>
              <a:t>CJC1295/Ipamorelin - (fat burn / muscle build / recovery) – 8-10 weeks</a:t>
            </a:r>
          </a:p>
          <a:p>
            <a:r>
              <a:rPr lang="en-US" sz="1800" b="1" dirty="0"/>
              <a:t>CJC1295/Ipamorelin - (fat burn / muscle build / recovery) – 8-10 weeks</a:t>
            </a:r>
          </a:p>
          <a:p>
            <a:r>
              <a:rPr lang="en-US" sz="1800" b="1" dirty="0"/>
              <a:t>CJC1295/Ipamorelin - (fat burn / muscle build / recovery) – 8-10 weeks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Spaced out as indicated</a:t>
            </a:r>
          </a:p>
          <a:p>
            <a:r>
              <a:rPr lang="en-US" sz="1800" b="1" dirty="0" err="1"/>
              <a:t>MOTSc</a:t>
            </a:r>
            <a:r>
              <a:rPr lang="en-US" sz="1800" b="1" dirty="0"/>
              <a:t> (mitochondrial optimization / age mgt. / AMPK activation / anti-aging) – 10-12 weeks (5-6 weeks - both spring and fall)</a:t>
            </a:r>
          </a:p>
          <a:p>
            <a:r>
              <a:rPr lang="en-US" sz="1800" b="1" dirty="0" err="1"/>
              <a:t>Epitalon</a:t>
            </a:r>
            <a:r>
              <a:rPr lang="en-US" sz="1800" b="1" dirty="0"/>
              <a:t> (Hormone regulation / Telomere extension) - 10 weeks (5 weeks - both winter and summer)</a:t>
            </a:r>
          </a:p>
          <a:p>
            <a:r>
              <a:rPr lang="en-US" sz="1800" b="1" dirty="0"/>
              <a:t>BPC157 (skin, muscle, and structural repair) – 10-12 weeks (5-6 weeks – both winter and summer)</a:t>
            </a:r>
          </a:p>
          <a:p>
            <a:pPr marL="0" indent="0">
              <a:buNone/>
            </a:pPr>
            <a:r>
              <a:rPr lang="en-US" sz="1800" b="1" dirty="0"/>
              <a:t> </a:t>
            </a:r>
          </a:p>
          <a:p>
            <a:r>
              <a:rPr lang="en-US" sz="1800" b="1" dirty="0"/>
              <a:t>Thymosin Alpha-1 (renew immune function creating youthful immune resiliency) – 30-45 days / three times annually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2465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E40E239-43F3-47C0-89B1-8A8C6E3D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1445343"/>
            <a:ext cx="6105194" cy="19836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your time and attention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AA7E2BC-1908-46BC-BA05-B00FCC5EF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What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334192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02B90-B82E-430C-951E-06B31DD7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1A3BB-36B9-4A55-A213-DF1783C34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475" y="801866"/>
            <a:ext cx="5691183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None of this information should be considered medical advice for those in which we have not established a patient-client relationship. This information shall be considered informational and educational only.</a:t>
            </a:r>
          </a:p>
        </p:txBody>
      </p:sp>
    </p:spTree>
    <p:extLst>
      <p:ext uri="{BB962C8B-B14F-4D97-AF65-F5344CB8AC3E}">
        <p14:creationId xmlns:p14="http://schemas.microsoft.com/office/powerpoint/2010/main" val="406705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34F6866-FC34-4E8D-883D-7F87BD6D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 dirty="0"/>
              <a:t>Teaching objectives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03371-9C48-4599-B288-789F47960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Overview common dietary plans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Describe common exercise prescriptions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Supplement mistakes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Hormone errors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Our best approaches to all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Comprehensive protocol that can be employed immediately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6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2A26F-EEE1-495C-BA9F-821580376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Common dietary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EC183-852C-4C8B-AD8A-EBCA7145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438" y="1247078"/>
            <a:ext cx="2926080" cy="4363844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Mediterranean</a:t>
            </a:r>
          </a:p>
          <a:p>
            <a:r>
              <a:rPr lang="en-US" sz="2000" b="1" dirty="0"/>
              <a:t>Ketogenic</a:t>
            </a:r>
          </a:p>
          <a:p>
            <a:r>
              <a:rPr lang="en-US" sz="2000" b="1" dirty="0"/>
              <a:t>Paleo</a:t>
            </a:r>
          </a:p>
          <a:p>
            <a:r>
              <a:rPr lang="en-US" sz="2000" b="1" dirty="0"/>
              <a:t>DASH</a:t>
            </a:r>
          </a:p>
          <a:p>
            <a:r>
              <a:rPr lang="en-US" sz="2000" b="1" dirty="0"/>
              <a:t>Vegan</a:t>
            </a:r>
          </a:p>
          <a:p>
            <a:r>
              <a:rPr lang="en-US" sz="2000" b="1" dirty="0"/>
              <a:t>Pescatarian</a:t>
            </a:r>
          </a:p>
          <a:p>
            <a:r>
              <a:rPr lang="en-US" sz="2000" b="1" dirty="0"/>
              <a:t>Low carb</a:t>
            </a:r>
          </a:p>
          <a:p>
            <a:r>
              <a:rPr lang="en-US" sz="2000" b="1" dirty="0"/>
              <a:t>High fat</a:t>
            </a:r>
          </a:p>
          <a:p>
            <a:r>
              <a:rPr lang="en-US" sz="2000" b="1" dirty="0"/>
              <a:t>Intermittent fasting</a:t>
            </a:r>
          </a:p>
          <a:p>
            <a:r>
              <a:rPr lang="en-US" sz="2000" b="1" dirty="0"/>
              <a:t>FMD</a:t>
            </a:r>
          </a:p>
          <a:p>
            <a:r>
              <a:rPr lang="en-US" sz="2000" b="1" dirty="0"/>
              <a:t>Compressed eating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14C9B-E275-431F-8914-FA8D49413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3332" y="229272"/>
            <a:ext cx="4279533" cy="6380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Which one is best?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B36A67-7E85-428D-BA7A-4CF169E6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052" y="867339"/>
            <a:ext cx="4932091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9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5165-DB0A-474A-99B5-785D731E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exercise prescriptions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4110D-2C55-4D82-A03C-4D6D304FF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0489" y="133401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Boot camp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3E23AD-C49A-4D12-AF0A-768ED25D1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401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Traditional weight training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533622-111E-4F26-B3B3-93D1B1F62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89" y="1819889"/>
            <a:ext cx="3913240" cy="3559175"/>
          </a:xfrm>
          <a:prstGeom prst="rect">
            <a:avLst/>
          </a:prstGeom>
        </p:spPr>
      </p:pic>
      <p:pic>
        <p:nvPicPr>
          <p:cNvPr id="13" name="Picture 12" descr="A picture containing person, man, sitting, holding&#10;&#10;Description automatically generated">
            <a:extLst>
              <a:ext uri="{FF2B5EF4-FFF2-40B4-BE49-F238E27FC236}">
                <a16:creationId xmlns:a16="http://schemas.microsoft.com/office/drawing/2014/main" id="{611ED2F1-E6BB-4BFC-9062-524FC05EA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89" y="1819889"/>
            <a:ext cx="4070556" cy="35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3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967C14-2FE3-4946-AD27-D2846E44F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624DD8F-036F-488D-94A3-00F8A8A3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32" y="1065862"/>
            <a:ext cx="3760833" cy="472627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Supplement mistakes – 4 theories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A5D422C-9DAC-427A-A400-5DABBC6DB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812085"/>
              </p:ext>
            </p:extLst>
          </p:nvPr>
        </p:nvGraphicFramePr>
        <p:xfrm>
          <a:off x="5155380" y="530942"/>
          <a:ext cx="4647382" cy="480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1855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D0DA9-EB2D-46BD-87BA-32E055C8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Hormone errors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CEEAE-F7D7-4DAF-9E28-BF641CF6B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EFFFF"/>
                </a:solidFill>
              </a:rPr>
              <a:t>Believing that ONLY taking hormones will: </a:t>
            </a:r>
          </a:p>
          <a:p>
            <a:pPr lvl="1"/>
            <a:r>
              <a:rPr lang="en-US" b="1" dirty="0">
                <a:solidFill>
                  <a:srgbClr val="FEFFFF"/>
                </a:solidFill>
              </a:rPr>
              <a:t>Make you slim forever</a:t>
            </a:r>
          </a:p>
          <a:p>
            <a:pPr lvl="1"/>
            <a:r>
              <a:rPr lang="en-US" b="1" dirty="0">
                <a:solidFill>
                  <a:srgbClr val="FEFFFF"/>
                </a:solidFill>
              </a:rPr>
              <a:t>Increase libido like 20</a:t>
            </a:r>
          </a:p>
          <a:p>
            <a:pPr lvl="1"/>
            <a:r>
              <a:rPr lang="en-US" b="1" dirty="0">
                <a:solidFill>
                  <a:srgbClr val="FEFFFF"/>
                </a:solidFill>
              </a:rPr>
              <a:t>Increase sexiness</a:t>
            </a:r>
          </a:p>
          <a:p>
            <a:pPr lvl="1"/>
            <a:r>
              <a:rPr lang="en-US" b="1" dirty="0">
                <a:solidFill>
                  <a:srgbClr val="FEFFFF"/>
                </a:solidFill>
              </a:rPr>
              <a:t>Remediate all your problems</a:t>
            </a:r>
          </a:p>
          <a:p>
            <a:pPr lvl="1"/>
            <a:r>
              <a:rPr lang="en-US" b="1" dirty="0">
                <a:solidFill>
                  <a:srgbClr val="FEFFFF"/>
                </a:solidFill>
              </a:rPr>
              <a:t>Correct the US deficit</a:t>
            </a:r>
          </a:p>
          <a:p>
            <a:pPr lvl="1"/>
            <a:endParaRPr lang="en-US" dirty="0">
              <a:solidFill>
                <a:srgbClr val="FEFFFF"/>
              </a:solidFill>
            </a:endParaRPr>
          </a:p>
          <a:p>
            <a:pPr lvl="1"/>
            <a:endParaRPr lang="en-US" dirty="0">
              <a:solidFill>
                <a:srgbClr val="FEFFFF"/>
              </a:solidFill>
            </a:endParaRPr>
          </a:p>
          <a:p>
            <a:pPr lvl="1"/>
            <a:endParaRPr lang="en-US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4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DCBFC5-990E-414C-9F10-82248725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76326"/>
            <a:ext cx="9144000" cy="2600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can’t pill away, supplement away, exercise away, drug away, or pray away the consequences of continuing to follow the standard American diet/lifestyle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5530D-3418-49FA-AB70-2DC25E182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Drs. M&amp;M (without the sugar)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413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1346</Words>
  <Application>Microsoft Office PowerPoint</Application>
  <PresentationFormat>Widescreen</PresentationFormat>
  <Paragraphs>192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Helvetica Neue Medium</vt:lpstr>
      <vt:lpstr>Office Theme</vt:lpstr>
      <vt:lpstr>One for the Ages: a practical lifestyle plan/protocol for everyone</vt:lpstr>
      <vt:lpstr>No relevant information to disclose</vt:lpstr>
      <vt:lpstr>Disclaimer</vt:lpstr>
      <vt:lpstr>Teaching objectives</vt:lpstr>
      <vt:lpstr>Common dietary plans</vt:lpstr>
      <vt:lpstr>Common exercise prescriptions</vt:lpstr>
      <vt:lpstr>Supplement mistakes – 4 theories</vt:lpstr>
      <vt:lpstr>Hormone errors</vt:lpstr>
      <vt:lpstr>You can’t pill away, supplement away, exercise away, drug away, or pray away the consequences of continuing to follow the standard American diet/lifestyle</vt:lpstr>
      <vt:lpstr>Our best approaches</vt:lpstr>
      <vt:lpstr>Take a great history</vt:lpstr>
      <vt:lpstr>Measurables that mean something</vt:lpstr>
      <vt:lpstr>Setting high expectations is critically important</vt:lpstr>
      <vt:lpstr>A comprehensive plan must be developed and reassessed with structure</vt:lpstr>
      <vt:lpstr>Here is our protocol that includes: </vt:lpstr>
      <vt:lpstr>Food intake is the driving force to effective disease prevention and elimination</vt:lpstr>
      <vt:lpstr>Avoid inflammatory foods</vt:lpstr>
      <vt:lpstr>Consume Anti-inflammatory foods</vt:lpstr>
      <vt:lpstr>Core four supplements  </vt:lpstr>
      <vt:lpstr>Here is our large list: </vt:lpstr>
      <vt:lpstr>Strength training plan and schedule (3 days weekly weight training example)</vt:lpstr>
      <vt:lpstr>Strength training plan and schedule (3 days weekly weight training example)</vt:lpstr>
      <vt:lpstr>Strength training plan and schedule (3 days weekly weight training example)</vt:lpstr>
      <vt:lpstr>Strength training plan and schedule (3 days weekly weight training example)</vt:lpstr>
      <vt:lpstr>Cardiovascular training targets</vt:lpstr>
      <vt:lpstr>Peptide rotation schedule</vt:lpstr>
      <vt:lpstr>Thank you for your time and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for the Ages: a practical lifestyle plan/protocol for everyone</dc:title>
  <dc:creator>Mark Sherwood</dc:creator>
  <cp:lastModifiedBy>Michele Neil</cp:lastModifiedBy>
  <cp:revision>4</cp:revision>
  <dcterms:created xsi:type="dcterms:W3CDTF">2020-03-14T04:02:31Z</dcterms:created>
  <dcterms:modified xsi:type="dcterms:W3CDTF">2020-04-11T21:05:33Z</dcterms:modified>
</cp:coreProperties>
</file>