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397" r:id="rId3"/>
    <p:sldId id="354" r:id="rId4"/>
    <p:sldId id="398" r:id="rId5"/>
    <p:sldId id="328" r:id="rId6"/>
    <p:sldId id="329" r:id="rId7"/>
    <p:sldId id="263" r:id="rId8"/>
    <p:sldId id="330" r:id="rId9"/>
    <p:sldId id="262" r:id="rId10"/>
    <p:sldId id="385" r:id="rId11"/>
    <p:sldId id="386" r:id="rId12"/>
    <p:sldId id="387" r:id="rId13"/>
    <p:sldId id="388" r:id="rId14"/>
    <p:sldId id="375" r:id="rId15"/>
    <p:sldId id="257" r:id="rId16"/>
    <p:sldId id="282" r:id="rId17"/>
    <p:sldId id="331" r:id="rId18"/>
    <p:sldId id="260" r:id="rId19"/>
    <p:sldId id="401" r:id="rId20"/>
    <p:sldId id="315" r:id="rId21"/>
    <p:sldId id="332" r:id="rId22"/>
    <p:sldId id="333" r:id="rId23"/>
    <p:sldId id="403" r:id="rId24"/>
    <p:sldId id="298" r:id="rId25"/>
    <p:sldId id="360" r:id="rId26"/>
    <p:sldId id="312" r:id="rId27"/>
    <p:sldId id="313" r:id="rId28"/>
    <p:sldId id="405" r:id="rId29"/>
    <p:sldId id="314" r:id="rId30"/>
    <p:sldId id="406" r:id="rId31"/>
    <p:sldId id="334" r:id="rId32"/>
    <p:sldId id="265" r:id="rId33"/>
    <p:sldId id="287" r:id="rId34"/>
    <p:sldId id="322" r:id="rId35"/>
    <p:sldId id="319" r:id="rId36"/>
    <p:sldId id="335" r:id="rId37"/>
    <p:sldId id="267" r:id="rId38"/>
    <p:sldId id="336" r:id="rId39"/>
    <p:sldId id="323" r:id="rId40"/>
    <p:sldId id="290" r:id="rId41"/>
    <p:sldId id="337" r:id="rId42"/>
    <p:sldId id="274" r:id="rId43"/>
    <p:sldId id="324" r:id="rId44"/>
    <p:sldId id="259" r:id="rId45"/>
    <p:sldId id="399" r:id="rId46"/>
    <p:sldId id="261" r:id="rId47"/>
    <p:sldId id="400" r:id="rId48"/>
    <p:sldId id="284" r:id="rId49"/>
    <p:sldId id="295" r:id="rId50"/>
    <p:sldId id="304" r:id="rId51"/>
    <p:sldId id="305" r:id="rId52"/>
    <p:sldId id="306" r:id="rId53"/>
    <p:sldId id="307" r:id="rId54"/>
    <p:sldId id="308" r:id="rId55"/>
    <p:sldId id="402" r:id="rId56"/>
    <p:sldId id="325" r:id="rId57"/>
    <p:sldId id="326" r:id="rId58"/>
    <p:sldId id="356" r:id="rId59"/>
    <p:sldId id="338" r:id="rId60"/>
    <p:sldId id="299" r:id="rId61"/>
    <p:sldId id="300" r:id="rId62"/>
    <p:sldId id="407" r:id="rId6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4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59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5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00B601-C33F-403C-A4E1-8387915D9E79}" type="doc">
      <dgm:prSet loTypeId="urn:microsoft.com/office/officeart/2005/8/layout/cycle3" loCatId="cycle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487A61C-F30E-4D2E-9EB7-CAF55C6A051A}">
      <dgm:prSet/>
      <dgm:spPr/>
      <dgm:t>
        <a:bodyPr/>
        <a:lstStyle/>
        <a:p>
          <a:r>
            <a:rPr lang="en-US"/>
            <a:t>1. Osteopathic Recognition</a:t>
          </a:r>
        </a:p>
      </dgm:t>
    </dgm:pt>
    <dgm:pt modelId="{4CFC9ED8-0B77-4142-99BD-4A51AB7A80BF}" type="parTrans" cxnId="{87519AC8-B6EB-428C-A542-4FCA6DB34E38}">
      <dgm:prSet/>
      <dgm:spPr/>
      <dgm:t>
        <a:bodyPr/>
        <a:lstStyle/>
        <a:p>
          <a:endParaRPr lang="en-US"/>
        </a:p>
      </dgm:t>
    </dgm:pt>
    <dgm:pt modelId="{67447FEC-EDCC-445B-9E16-926663242B81}" type="sibTrans" cxnId="{87519AC8-B6EB-428C-A542-4FCA6DB34E38}">
      <dgm:prSet/>
      <dgm:spPr/>
      <dgm:t>
        <a:bodyPr/>
        <a:lstStyle/>
        <a:p>
          <a:endParaRPr lang="en-US"/>
        </a:p>
      </dgm:t>
    </dgm:pt>
    <dgm:pt modelId="{883C6D32-9078-4CFF-AB97-C5452FF78C29}">
      <dgm:prSet/>
      <dgm:spPr/>
      <dgm:t>
        <a:bodyPr/>
        <a:lstStyle/>
        <a:p>
          <a:r>
            <a:rPr lang="en-US"/>
            <a:t>2. Relationships</a:t>
          </a:r>
        </a:p>
      </dgm:t>
    </dgm:pt>
    <dgm:pt modelId="{1B56F999-E761-4B85-8A04-C027DEE8074A}" type="parTrans" cxnId="{715AF70B-A973-42F9-8909-5181FE271E6E}">
      <dgm:prSet/>
      <dgm:spPr/>
      <dgm:t>
        <a:bodyPr/>
        <a:lstStyle/>
        <a:p>
          <a:endParaRPr lang="en-US"/>
        </a:p>
      </dgm:t>
    </dgm:pt>
    <dgm:pt modelId="{E53DF475-98BE-4119-B9D6-0F8713E48C5E}" type="sibTrans" cxnId="{715AF70B-A973-42F9-8909-5181FE271E6E}">
      <dgm:prSet/>
      <dgm:spPr/>
      <dgm:t>
        <a:bodyPr/>
        <a:lstStyle/>
        <a:p>
          <a:endParaRPr lang="en-US"/>
        </a:p>
      </dgm:t>
    </dgm:pt>
    <dgm:pt modelId="{DA0ED0AD-6125-48AD-AFF6-2A3ADC00142A}">
      <dgm:prSet/>
      <dgm:spPr/>
      <dgm:t>
        <a:bodyPr/>
        <a:lstStyle/>
        <a:p>
          <a:r>
            <a:rPr lang="en-US"/>
            <a:t>3. Faculty Development</a:t>
          </a:r>
        </a:p>
      </dgm:t>
    </dgm:pt>
    <dgm:pt modelId="{F462D198-74DC-4461-8AEC-618DC82CEDCA}" type="parTrans" cxnId="{B581FE53-BD7E-42EC-B2BD-41985D68283F}">
      <dgm:prSet/>
      <dgm:spPr/>
      <dgm:t>
        <a:bodyPr/>
        <a:lstStyle/>
        <a:p>
          <a:endParaRPr lang="en-US"/>
        </a:p>
      </dgm:t>
    </dgm:pt>
    <dgm:pt modelId="{72A91580-8462-4389-B268-D09766C5D7CD}" type="sibTrans" cxnId="{B581FE53-BD7E-42EC-B2BD-41985D68283F}">
      <dgm:prSet/>
      <dgm:spPr/>
      <dgm:t>
        <a:bodyPr/>
        <a:lstStyle/>
        <a:p>
          <a:endParaRPr lang="en-US"/>
        </a:p>
      </dgm:t>
    </dgm:pt>
    <dgm:pt modelId="{31148AF7-81B1-4BCC-BACE-D324FB33A65B}">
      <dgm:prSet/>
      <dgm:spPr/>
      <dgm:t>
        <a:bodyPr/>
        <a:lstStyle/>
        <a:p>
          <a:r>
            <a:rPr lang="en-US"/>
            <a:t>4. Didactics</a:t>
          </a:r>
        </a:p>
      </dgm:t>
    </dgm:pt>
    <dgm:pt modelId="{6202560C-15EE-4825-8D55-3023FA0407D2}" type="parTrans" cxnId="{98AD3F38-9F24-41C2-8EA0-836EE1DB7CE2}">
      <dgm:prSet/>
      <dgm:spPr/>
      <dgm:t>
        <a:bodyPr/>
        <a:lstStyle/>
        <a:p>
          <a:endParaRPr lang="en-US"/>
        </a:p>
      </dgm:t>
    </dgm:pt>
    <dgm:pt modelId="{6DFF076F-78FA-4F91-BC87-5F58844A5341}" type="sibTrans" cxnId="{98AD3F38-9F24-41C2-8EA0-836EE1DB7CE2}">
      <dgm:prSet/>
      <dgm:spPr/>
      <dgm:t>
        <a:bodyPr/>
        <a:lstStyle/>
        <a:p>
          <a:endParaRPr lang="en-US"/>
        </a:p>
      </dgm:t>
    </dgm:pt>
    <dgm:pt modelId="{C57D37AE-9FD6-4875-A291-D3056664E3A7}">
      <dgm:prSet/>
      <dgm:spPr/>
      <dgm:t>
        <a:bodyPr/>
        <a:lstStyle/>
        <a:p>
          <a:r>
            <a:rPr lang="en-US"/>
            <a:t>5. PEC and CCC</a:t>
          </a:r>
        </a:p>
      </dgm:t>
    </dgm:pt>
    <dgm:pt modelId="{D7495283-0026-47E0-8366-669BBC3C5D9C}" type="parTrans" cxnId="{13A6585F-2E29-4273-BCB2-5AEFF7A154D1}">
      <dgm:prSet/>
      <dgm:spPr/>
      <dgm:t>
        <a:bodyPr/>
        <a:lstStyle/>
        <a:p>
          <a:endParaRPr lang="en-US"/>
        </a:p>
      </dgm:t>
    </dgm:pt>
    <dgm:pt modelId="{F2463D2B-2889-4876-A8A0-EA66132A78B7}" type="sibTrans" cxnId="{13A6585F-2E29-4273-BCB2-5AEFF7A154D1}">
      <dgm:prSet/>
      <dgm:spPr/>
      <dgm:t>
        <a:bodyPr/>
        <a:lstStyle/>
        <a:p>
          <a:endParaRPr lang="en-US"/>
        </a:p>
      </dgm:t>
    </dgm:pt>
    <dgm:pt modelId="{93CF7460-84AB-490C-BE2F-739336B1A4A6}">
      <dgm:prSet/>
      <dgm:spPr/>
      <dgm:t>
        <a:bodyPr/>
        <a:lstStyle/>
        <a:p>
          <a:r>
            <a:rPr lang="en-US"/>
            <a:t>6. System Based</a:t>
          </a:r>
        </a:p>
      </dgm:t>
    </dgm:pt>
    <dgm:pt modelId="{5CC3C9DC-A88D-4630-BF8C-0EFE2216DA70}" type="parTrans" cxnId="{55C51F1A-7865-4BEB-9082-06B6F00021A0}">
      <dgm:prSet/>
      <dgm:spPr/>
      <dgm:t>
        <a:bodyPr/>
        <a:lstStyle/>
        <a:p>
          <a:endParaRPr lang="en-US"/>
        </a:p>
      </dgm:t>
    </dgm:pt>
    <dgm:pt modelId="{CF798BD4-443A-4323-80FC-7977C60A0C65}" type="sibTrans" cxnId="{55C51F1A-7865-4BEB-9082-06B6F00021A0}">
      <dgm:prSet/>
      <dgm:spPr/>
      <dgm:t>
        <a:bodyPr/>
        <a:lstStyle/>
        <a:p>
          <a:endParaRPr lang="en-US"/>
        </a:p>
      </dgm:t>
    </dgm:pt>
    <dgm:pt modelId="{3A6B00CD-D3ED-4495-8A92-C3620B0FD581}">
      <dgm:prSet/>
      <dgm:spPr/>
      <dgm:t>
        <a:bodyPr/>
        <a:lstStyle/>
        <a:p>
          <a:r>
            <a:rPr lang="en-US"/>
            <a:t>7. Curriculum</a:t>
          </a:r>
        </a:p>
      </dgm:t>
    </dgm:pt>
    <dgm:pt modelId="{A4AD0DAA-0F81-4EE7-89FD-C6174260AF3D}" type="parTrans" cxnId="{93834CE8-E934-49C1-9A80-5CD5A94D7E3F}">
      <dgm:prSet/>
      <dgm:spPr/>
      <dgm:t>
        <a:bodyPr/>
        <a:lstStyle/>
        <a:p>
          <a:endParaRPr lang="en-US"/>
        </a:p>
      </dgm:t>
    </dgm:pt>
    <dgm:pt modelId="{A33CBC11-81B8-43DD-B4F9-FAD9FB126876}" type="sibTrans" cxnId="{93834CE8-E934-49C1-9A80-5CD5A94D7E3F}">
      <dgm:prSet/>
      <dgm:spPr/>
      <dgm:t>
        <a:bodyPr/>
        <a:lstStyle/>
        <a:p>
          <a:endParaRPr lang="en-US"/>
        </a:p>
      </dgm:t>
    </dgm:pt>
    <dgm:pt modelId="{F415D196-70AA-413C-8AC9-E95B4EFFA394}">
      <dgm:prSet/>
      <dgm:spPr/>
      <dgm:t>
        <a:bodyPr/>
        <a:lstStyle/>
        <a:p>
          <a:r>
            <a:rPr lang="en-US"/>
            <a:t>8. Assessments</a:t>
          </a:r>
        </a:p>
      </dgm:t>
    </dgm:pt>
    <dgm:pt modelId="{5D6551D2-9ADC-45C5-A41F-8FD696D853E8}" type="parTrans" cxnId="{BB851ADB-CC7C-4B7B-A30B-4DED3A76CB76}">
      <dgm:prSet/>
      <dgm:spPr/>
      <dgm:t>
        <a:bodyPr/>
        <a:lstStyle/>
        <a:p>
          <a:endParaRPr lang="en-US"/>
        </a:p>
      </dgm:t>
    </dgm:pt>
    <dgm:pt modelId="{FD54F810-8626-4858-878A-F9B3BF6D67D6}" type="sibTrans" cxnId="{BB851ADB-CC7C-4B7B-A30B-4DED3A76CB76}">
      <dgm:prSet/>
      <dgm:spPr/>
      <dgm:t>
        <a:bodyPr/>
        <a:lstStyle/>
        <a:p>
          <a:endParaRPr lang="en-US"/>
        </a:p>
      </dgm:t>
    </dgm:pt>
    <dgm:pt modelId="{333287F6-A563-421B-A00B-52906904252D}">
      <dgm:prSet/>
      <dgm:spPr/>
      <dgm:t>
        <a:bodyPr/>
        <a:lstStyle/>
        <a:p>
          <a:r>
            <a:rPr lang="en-US"/>
            <a:t>9.Burnout and Professionalism</a:t>
          </a:r>
        </a:p>
      </dgm:t>
    </dgm:pt>
    <dgm:pt modelId="{39B500AA-43F4-417A-931A-98DABF404907}" type="parTrans" cxnId="{8C8F2F51-A0DA-4AD5-AF5D-4F929FD53DEF}">
      <dgm:prSet/>
      <dgm:spPr/>
      <dgm:t>
        <a:bodyPr/>
        <a:lstStyle/>
        <a:p>
          <a:endParaRPr lang="en-US"/>
        </a:p>
      </dgm:t>
    </dgm:pt>
    <dgm:pt modelId="{EE597DEB-9A65-4D00-A5C1-1C3E041C6D2A}" type="sibTrans" cxnId="{8C8F2F51-A0DA-4AD5-AF5D-4F929FD53DEF}">
      <dgm:prSet/>
      <dgm:spPr/>
      <dgm:t>
        <a:bodyPr/>
        <a:lstStyle/>
        <a:p>
          <a:endParaRPr lang="en-US"/>
        </a:p>
      </dgm:t>
    </dgm:pt>
    <dgm:pt modelId="{9A9618A6-F47B-42BF-8F0E-8348FDB87064}">
      <dgm:prSet/>
      <dgm:spPr/>
      <dgm:t>
        <a:bodyPr/>
        <a:lstStyle/>
        <a:p>
          <a:r>
            <a:rPr lang="en-US"/>
            <a:t>10. Scholarly work</a:t>
          </a:r>
        </a:p>
      </dgm:t>
    </dgm:pt>
    <dgm:pt modelId="{D1926AF4-5307-4692-823B-8B43320A94DD}" type="parTrans" cxnId="{2DF97B97-40DF-43BE-AD88-6801908AAA2D}">
      <dgm:prSet/>
      <dgm:spPr/>
      <dgm:t>
        <a:bodyPr/>
        <a:lstStyle/>
        <a:p>
          <a:endParaRPr lang="en-US"/>
        </a:p>
      </dgm:t>
    </dgm:pt>
    <dgm:pt modelId="{6E87D96A-55AF-40FD-9981-3D91BF7187A0}" type="sibTrans" cxnId="{2DF97B97-40DF-43BE-AD88-6801908AAA2D}">
      <dgm:prSet/>
      <dgm:spPr/>
      <dgm:t>
        <a:bodyPr/>
        <a:lstStyle/>
        <a:p>
          <a:endParaRPr lang="en-US"/>
        </a:p>
      </dgm:t>
    </dgm:pt>
    <dgm:pt modelId="{F0265DC1-E01C-4533-AEFE-43D588649DA4}">
      <dgm:prSet/>
      <dgm:spPr/>
      <dgm:t>
        <a:bodyPr/>
        <a:lstStyle/>
        <a:p>
          <a:r>
            <a:rPr lang="en-US"/>
            <a:t>11.Portfolio</a:t>
          </a:r>
        </a:p>
      </dgm:t>
    </dgm:pt>
    <dgm:pt modelId="{A6EB2387-18FB-4BAA-9C35-C019CBEA6D2B}" type="parTrans" cxnId="{EA6DE4BE-0219-4E06-8748-A5EC5C4A8FF5}">
      <dgm:prSet/>
      <dgm:spPr/>
      <dgm:t>
        <a:bodyPr/>
        <a:lstStyle/>
        <a:p>
          <a:endParaRPr lang="en-US"/>
        </a:p>
      </dgm:t>
    </dgm:pt>
    <dgm:pt modelId="{8FF632E1-628B-4940-8E2F-5DFB277293B2}" type="sibTrans" cxnId="{EA6DE4BE-0219-4E06-8748-A5EC5C4A8FF5}">
      <dgm:prSet/>
      <dgm:spPr/>
      <dgm:t>
        <a:bodyPr/>
        <a:lstStyle/>
        <a:p>
          <a:endParaRPr lang="en-US"/>
        </a:p>
      </dgm:t>
    </dgm:pt>
    <dgm:pt modelId="{0F7D1053-121A-4B6B-8B15-C5801BCD9166}" type="pres">
      <dgm:prSet presAssocID="{3900B601-C33F-403C-A4E1-8387915D9E79}" presName="Name0" presStyleCnt="0">
        <dgm:presLayoutVars>
          <dgm:dir/>
          <dgm:resizeHandles val="exact"/>
        </dgm:presLayoutVars>
      </dgm:prSet>
      <dgm:spPr/>
    </dgm:pt>
    <dgm:pt modelId="{48906761-5B3D-415F-A9CB-F94899CDB0EF}" type="pres">
      <dgm:prSet presAssocID="{3900B601-C33F-403C-A4E1-8387915D9E79}" presName="cycle" presStyleCnt="0"/>
      <dgm:spPr/>
    </dgm:pt>
    <dgm:pt modelId="{DFEF0CD1-928D-4FA5-B3A2-1BBE1A115E84}" type="pres">
      <dgm:prSet presAssocID="{C487A61C-F30E-4D2E-9EB7-CAF55C6A051A}" presName="nodeFirstNode" presStyleLbl="node1" presStyleIdx="0" presStyleCnt="11">
        <dgm:presLayoutVars>
          <dgm:bulletEnabled val="1"/>
        </dgm:presLayoutVars>
      </dgm:prSet>
      <dgm:spPr/>
    </dgm:pt>
    <dgm:pt modelId="{ECD9EDE1-4F1D-4E06-94C7-88149EE7B1A1}" type="pres">
      <dgm:prSet presAssocID="{67447FEC-EDCC-445B-9E16-926663242B81}" presName="sibTransFirstNode" presStyleLbl="bgShp" presStyleIdx="0" presStyleCnt="1"/>
      <dgm:spPr/>
    </dgm:pt>
    <dgm:pt modelId="{3DD330E3-BD16-4DB6-9BA3-5D41AAC43A82}" type="pres">
      <dgm:prSet presAssocID="{883C6D32-9078-4CFF-AB97-C5452FF78C29}" presName="nodeFollowingNodes" presStyleLbl="node1" presStyleIdx="1" presStyleCnt="11">
        <dgm:presLayoutVars>
          <dgm:bulletEnabled val="1"/>
        </dgm:presLayoutVars>
      </dgm:prSet>
      <dgm:spPr/>
    </dgm:pt>
    <dgm:pt modelId="{6096B0BB-62E9-4D46-8CD3-08A64288768A}" type="pres">
      <dgm:prSet presAssocID="{DA0ED0AD-6125-48AD-AFF6-2A3ADC00142A}" presName="nodeFollowingNodes" presStyleLbl="node1" presStyleIdx="2" presStyleCnt="11">
        <dgm:presLayoutVars>
          <dgm:bulletEnabled val="1"/>
        </dgm:presLayoutVars>
      </dgm:prSet>
      <dgm:spPr/>
    </dgm:pt>
    <dgm:pt modelId="{F652E24A-1865-43DE-84DF-90087F16D9E1}" type="pres">
      <dgm:prSet presAssocID="{31148AF7-81B1-4BCC-BACE-D324FB33A65B}" presName="nodeFollowingNodes" presStyleLbl="node1" presStyleIdx="3" presStyleCnt="11">
        <dgm:presLayoutVars>
          <dgm:bulletEnabled val="1"/>
        </dgm:presLayoutVars>
      </dgm:prSet>
      <dgm:spPr/>
    </dgm:pt>
    <dgm:pt modelId="{540F801C-637C-4E06-BE68-276447F81E95}" type="pres">
      <dgm:prSet presAssocID="{C57D37AE-9FD6-4875-A291-D3056664E3A7}" presName="nodeFollowingNodes" presStyleLbl="node1" presStyleIdx="4" presStyleCnt="11">
        <dgm:presLayoutVars>
          <dgm:bulletEnabled val="1"/>
        </dgm:presLayoutVars>
      </dgm:prSet>
      <dgm:spPr/>
    </dgm:pt>
    <dgm:pt modelId="{D23224F3-E8EB-4E79-B01B-2E45A29ACE02}" type="pres">
      <dgm:prSet presAssocID="{93CF7460-84AB-490C-BE2F-739336B1A4A6}" presName="nodeFollowingNodes" presStyleLbl="node1" presStyleIdx="5" presStyleCnt="11">
        <dgm:presLayoutVars>
          <dgm:bulletEnabled val="1"/>
        </dgm:presLayoutVars>
      </dgm:prSet>
      <dgm:spPr/>
    </dgm:pt>
    <dgm:pt modelId="{B369BBD9-546C-44F6-A2AC-A98AC26F2780}" type="pres">
      <dgm:prSet presAssocID="{3A6B00CD-D3ED-4495-8A92-C3620B0FD581}" presName="nodeFollowingNodes" presStyleLbl="node1" presStyleIdx="6" presStyleCnt="11">
        <dgm:presLayoutVars>
          <dgm:bulletEnabled val="1"/>
        </dgm:presLayoutVars>
      </dgm:prSet>
      <dgm:spPr/>
    </dgm:pt>
    <dgm:pt modelId="{D5604912-7D93-4DC8-AA6C-4B515147EAAC}" type="pres">
      <dgm:prSet presAssocID="{F415D196-70AA-413C-8AC9-E95B4EFFA394}" presName="nodeFollowingNodes" presStyleLbl="node1" presStyleIdx="7" presStyleCnt="11">
        <dgm:presLayoutVars>
          <dgm:bulletEnabled val="1"/>
        </dgm:presLayoutVars>
      </dgm:prSet>
      <dgm:spPr/>
    </dgm:pt>
    <dgm:pt modelId="{417153EC-87DA-4A45-86E7-784EAFD58072}" type="pres">
      <dgm:prSet presAssocID="{333287F6-A563-421B-A00B-52906904252D}" presName="nodeFollowingNodes" presStyleLbl="node1" presStyleIdx="8" presStyleCnt="11">
        <dgm:presLayoutVars>
          <dgm:bulletEnabled val="1"/>
        </dgm:presLayoutVars>
      </dgm:prSet>
      <dgm:spPr/>
    </dgm:pt>
    <dgm:pt modelId="{2E7ED2D5-CC59-4218-8B8F-C491CF500304}" type="pres">
      <dgm:prSet presAssocID="{9A9618A6-F47B-42BF-8F0E-8348FDB87064}" presName="nodeFollowingNodes" presStyleLbl="node1" presStyleIdx="9" presStyleCnt="11">
        <dgm:presLayoutVars>
          <dgm:bulletEnabled val="1"/>
        </dgm:presLayoutVars>
      </dgm:prSet>
      <dgm:spPr/>
    </dgm:pt>
    <dgm:pt modelId="{20B7A5EF-F5A0-4007-8054-A72273EB9364}" type="pres">
      <dgm:prSet presAssocID="{F0265DC1-E01C-4533-AEFE-43D588649DA4}" presName="nodeFollowingNodes" presStyleLbl="node1" presStyleIdx="10" presStyleCnt="11">
        <dgm:presLayoutVars>
          <dgm:bulletEnabled val="1"/>
        </dgm:presLayoutVars>
      </dgm:prSet>
      <dgm:spPr/>
    </dgm:pt>
  </dgm:ptLst>
  <dgm:cxnLst>
    <dgm:cxn modelId="{3B54B606-4D82-415B-B16B-4842DEE4DE0F}" type="presOf" srcId="{31148AF7-81B1-4BCC-BACE-D324FB33A65B}" destId="{F652E24A-1865-43DE-84DF-90087F16D9E1}" srcOrd="0" destOrd="0" presId="urn:microsoft.com/office/officeart/2005/8/layout/cycle3"/>
    <dgm:cxn modelId="{0439D90A-2840-4F7B-B00B-71A60C262170}" type="presOf" srcId="{C487A61C-F30E-4D2E-9EB7-CAF55C6A051A}" destId="{DFEF0CD1-928D-4FA5-B3A2-1BBE1A115E84}" srcOrd="0" destOrd="0" presId="urn:microsoft.com/office/officeart/2005/8/layout/cycle3"/>
    <dgm:cxn modelId="{715AF70B-A973-42F9-8909-5181FE271E6E}" srcId="{3900B601-C33F-403C-A4E1-8387915D9E79}" destId="{883C6D32-9078-4CFF-AB97-C5452FF78C29}" srcOrd="1" destOrd="0" parTransId="{1B56F999-E761-4B85-8A04-C027DEE8074A}" sibTransId="{E53DF475-98BE-4119-B9D6-0F8713E48C5E}"/>
    <dgm:cxn modelId="{E2C7450E-1FD5-4747-A9D6-7C98FD41E56A}" type="presOf" srcId="{F0265DC1-E01C-4533-AEFE-43D588649DA4}" destId="{20B7A5EF-F5A0-4007-8054-A72273EB9364}" srcOrd="0" destOrd="0" presId="urn:microsoft.com/office/officeart/2005/8/layout/cycle3"/>
    <dgm:cxn modelId="{55C51F1A-7865-4BEB-9082-06B6F00021A0}" srcId="{3900B601-C33F-403C-A4E1-8387915D9E79}" destId="{93CF7460-84AB-490C-BE2F-739336B1A4A6}" srcOrd="5" destOrd="0" parTransId="{5CC3C9DC-A88D-4630-BF8C-0EFE2216DA70}" sibTransId="{CF798BD4-443A-4323-80FC-7977C60A0C65}"/>
    <dgm:cxn modelId="{905F981C-2960-4F55-B9A8-CB77DD6C44CC}" type="presOf" srcId="{67447FEC-EDCC-445B-9E16-926663242B81}" destId="{ECD9EDE1-4F1D-4E06-94C7-88149EE7B1A1}" srcOrd="0" destOrd="0" presId="urn:microsoft.com/office/officeart/2005/8/layout/cycle3"/>
    <dgm:cxn modelId="{262EA935-21A1-4A9C-8BD5-BD7AF54C253E}" type="presOf" srcId="{F415D196-70AA-413C-8AC9-E95B4EFFA394}" destId="{D5604912-7D93-4DC8-AA6C-4B515147EAAC}" srcOrd="0" destOrd="0" presId="urn:microsoft.com/office/officeart/2005/8/layout/cycle3"/>
    <dgm:cxn modelId="{98AD3F38-9F24-41C2-8EA0-836EE1DB7CE2}" srcId="{3900B601-C33F-403C-A4E1-8387915D9E79}" destId="{31148AF7-81B1-4BCC-BACE-D324FB33A65B}" srcOrd="3" destOrd="0" parTransId="{6202560C-15EE-4825-8D55-3023FA0407D2}" sibTransId="{6DFF076F-78FA-4F91-BC87-5F58844A5341}"/>
    <dgm:cxn modelId="{6E8FAB3E-B8A4-4BAF-90AC-7C9C5E7002A1}" type="presOf" srcId="{3A6B00CD-D3ED-4495-8A92-C3620B0FD581}" destId="{B369BBD9-546C-44F6-A2AC-A98AC26F2780}" srcOrd="0" destOrd="0" presId="urn:microsoft.com/office/officeart/2005/8/layout/cycle3"/>
    <dgm:cxn modelId="{8C8F2F51-A0DA-4AD5-AF5D-4F929FD53DEF}" srcId="{3900B601-C33F-403C-A4E1-8387915D9E79}" destId="{333287F6-A563-421B-A00B-52906904252D}" srcOrd="8" destOrd="0" parTransId="{39B500AA-43F4-417A-931A-98DABF404907}" sibTransId="{EE597DEB-9A65-4D00-A5C1-1C3E041C6D2A}"/>
    <dgm:cxn modelId="{0E8D7E52-8F70-4AF9-BACE-CEAFF9727066}" type="presOf" srcId="{93CF7460-84AB-490C-BE2F-739336B1A4A6}" destId="{D23224F3-E8EB-4E79-B01B-2E45A29ACE02}" srcOrd="0" destOrd="0" presId="urn:microsoft.com/office/officeart/2005/8/layout/cycle3"/>
    <dgm:cxn modelId="{B581FE53-BD7E-42EC-B2BD-41985D68283F}" srcId="{3900B601-C33F-403C-A4E1-8387915D9E79}" destId="{DA0ED0AD-6125-48AD-AFF6-2A3ADC00142A}" srcOrd="2" destOrd="0" parTransId="{F462D198-74DC-4461-8AEC-618DC82CEDCA}" sibTransId="{72A91580-8462-4389-B268-D09766C5D7CD}"/>
    <dgm:cxn modelId="{13A6585F-2E29-4273-BCB2-5AEFF7A154D1}" srcId="{3900B601-C33F-403C-A4E1-8387915D9E79}" destId="{C57D37AE-9FD6-4875-A291-D3056664E3A7}" srcOrd="4" destOrd="0" parTransId="{D7495283-0026-47E0-8366-669BBC3C5D9C}" sibTransId="{F2463D2B-2889-4876-A8A0-EA66132A78B7}"/>
    <dgm:cxn modelId="{7AA5B996-019E-4F57-AB07-4F63F14DE96D}" type="presOf" srcId="{883C6D32-9078-4CFF-AB97-C5452FF78C29}" destId="{3DD330E3-BD16-4DB6-9BA3-5D41AAC43A82}" srcOrd="0" destOrd="0" presId="urn:microsoft.com/office/officeart/2005/8/layout/cycle3"/>
    <dgm:cxn modelId="{2DF97B97-40DF-43BE-AD88-6801908AAA2D}" srcId="{3900B601-C33F-403C-A4E1-8387915D9E79}" destId="{9A9618A6-F47B-42BF-8F0E-8348FDB87064}" srcOrd="9" destOrd="0" parTransId="{D1926AF4-5307-4692-823B-8B43320A94DD}" sibTransId="{6E87D96A-55AF-40FD-9981-3D91BF7187A0}"/>
    <dgm:cxn modelId="{59B266B5-314A-484C-AF49-DEFBA7455FBD}" type="presOf" srcId="{333287F6-A563-421B-A00B-52906904252D}" destId="{417153EC-87DA-4A45-86E7-784EAFD58072}" srcOrd="0" destOrd="0" presId="urn:microsoft.com/office/officeart/2005/8/layout/cycle3"/>
    <dgm:cxn modelId="{EA6DE4BE-0219-4E06-8748-A5EC5C4A8FF5}" srcId="{3900B601-C33F-403C-A4E1-8387915D9E79}" destId="{F0265DC1-E01C-4533-AEFE-43D588649DA4}" srcOrd="10" destOrd="0" parTransId="{A6EB2387-18FB-4BAA-9C35-C019CBEA6D2B}" sibTransId="{8FF632E1-628B-4940-8E2F-5DFB277293B2}"/>
    <dgm:cxn modelId="{87519AC8-B6EB-428C-A542-4FCA6DB34E38}" srcId="{3900B601-C33F-403C-A4E1-8387915D9E79}" destId="{C487A61C-F30E-4D2E-9EB7-CAF55C6A051A}" srcOrd="0" destOrd="0" parTransId="{4CFC9ED8-0B77-4142-99BD-4A51AB7A80BF}" sibTransId="{67447FEC-EDCC-445B-9E16-926663242B81}"/>
    <dgm:cxn modelId="{BFA64FDA-C49C-4A25-9376-7207404BB961}" type="presOf" srcId="{9A9618A6-F47B-42BF-8F0E-8348FDB87064}" destId="{2E7ED2D5-CC59-4218-8B8F-C491CF500304}" srcOrd="0" destOrd="0" presId="urn:microsoft.com/office/officeart/2005/8/layout/cycle3"/>
    <dgm:cxn modelId="{BB851ADB-CC7C-4B7B-A30B-4DED3A76CB76}" srcId="{3900B601-C33F-403C-A4E1-8387915D9E79}" destId="{F415D196-70AA-413C-8AC9-E95B4EFFA394}" srcOrd="7" destOrd="0" parTransId="{5D6551D2-9ADC-45C5-A41F-8FD696D853E8}" sibTransId="{FD54F810-8626-4858-878A-F9B3BF6D67D6}"/>
    <dgm:cxn modelId="{89E416E7-CEF0-44FE-8030-D63936FB2E63}" type="presOf" srcId="{3900B601-C33F-403C-A4E1-8387915D9E79}" destId="{0F7D1053-121A-4B6B-8B15-C5801BCD9166}" srcOrd="0" destOrd="0" presId="urn:microsoft.com/office/officeart/2005/8/layout/cycle3"/>
    <dgm:cxn modelId="{93834CE8-E934-49C1-9A80-5CD5A94D7E3F}" srcId="{3900B601-C33F-403C-A4E1-8387915D9E79}" destId="{3A6B00CD-D3ED-4495-8A92-C3620B0FD581}" srcOrd="6" destOrd="0" parTransId="{A4AD0DAA-0F81-4EE7-89FD-C6174260AF3D}" sibTransId="{A33CBC11-81B8-43DD-B4F9-FAD9FB126876}"/>
    <dgm:cxn modelId="{6D50B0F3-F0B2-4AE0-BC65-A8A9AEA9FD44}" type="presOf" srcId="{C57D37AE-9FD6-4875-A291-D3056664E3A7}" destId="{540F801C-637C-4E06-BE68-276447F81E95}" srcOrd="0" destOrd="0" presId="urn:microsoft.com/office/officeart/2005/8/layout/cycle3"/>
    <dgm:cxn modelId="{F67FD1F6-5B65-4FB6-8813-5C7B9444C17F}" type="presOf" srcId="{DA0ED0AD-6125-48AD-AFF6-2A3ADC00142A}" destId="{6096B0BB-62E9-4D46-8CD3-08A64288768A}" srcOrd="0" destOrd="0" presId="urn:microsoft.com/office/officeart/2005/8/layout/cycle3"/>
    <dgm:cxn modelId="{107CABD9-1A27-4305-AEE4-7D2F64F51507}" type="presParOf" srcId="{0F7D1053-121A-4B6B-8B15-C5801BCD9166}" destId="{48906761-5B3D-415F-A9CB-F94899CDB0EF}" srcOrd="0" destOrd="0" presId="urn:microsoft.com/office/officeart/2005/8/layout/cycle3"/>
    <dgm:cxn modelId="{99AA386E-243B-4DF9-88D0-017536B1223D}" type="presParOf" srcId="{48906761-5B3D-415F-A9CB-F94899CDB0EF}" destId="{DFEF0CD1-928D-4FA5-B3A2-1BBE1A115E84}" srcOrd="0" destOrd="0" presId="urn:microsoft.com/office/officeart/2005/8/layout/cycle3"/>
    <dgm:cxn modelId="{40C89C90-16D2-4194-9096-425943BA6144}" type="presParOf" srcId="{48906761-5B3D-415F-A9CB-F94899CDB0EF}" destId="{ECD9EDE1-4F1D-4E06-94C7-88149EE7B1A1}" srcOrd="1" destOrd="0" presId="urn:microsoft.com/office/officeart/2005/8/layout/cycle3"/>
    <dgm:cxn modelId="{1A0175E3-1E62-474C-814A-43861AFBCBDF}" type="presParOf" srcId="{48906761-5B3D-415F-A9CB-F94899CDB0EF}" destId="{3DD330E3-BD16-4DB6-9BA3-5D41AAC43A82}" srcOrd="2" destOrd="0" presId="urn:microsoft.com/office/officeart/2005/8/layout/cycle3"/>
    <dgm:cxn modelId="{10019C17-0FA2-4594-9F8B-1CA5FED241A5}" type="presParOf" srcId="{48906761-5B3D-415F-A9CB-F94899CDB0EF}" destId="{6096B0BB-62E9-4D46-8CD3-08A64288768A}" srcOrd="3" destOrd="0" presId="urn:microsoft.com/office/officeart/2005/8/layout/cycle3"/>
    <dgm:cxn modelId="{C1C05797-13E0-4424-98D0-4945CAFC5FD6}" type="presParOf" srcId="{48906761-5B3D-415F-A9CB-F94899CDB0EF}" destId="{F652E24A-1865-43DE-84DF-90087F16D9E1}" srcOrd="4" destOrd="0" presId="urn:microsoft.com/office/officeart/2005/8/layout/cycle3"/>
    <dgm:cxn modelId="{C065A814-126F-4707-9AA4-3E2383B6EFEB}" type="presParOf" srcId="{48906761-5B3D-415F-A9CB-F94899CDB0EF}" destId="{540F801C-637C-4E06-BE68-276447F81E95}" srcOrd="5" destOrd="0" presId="urn:microsoft.com/office/officeart/2005/8/layout/cycle3"/>
    <dgm:cxn modelId="{87E1C83D-8891-4CC6-AE2E-5546B7538A38}" type="presParOf" srcId="{48906761-5B3D-415F-A9CB-F94899CDB0EF}" destId="{D23224F3-E8EB-4E79-B01B-2E45A29ACE02}" srcOrd="6" destOrd="0" presId="urn:microsoft.com/office/officeart/2005/8/layout/cycle3"/>
    <dgm:cxn modelId="{3E81394B-8F42-4216-95A1-56EABE4278FD}" type="presParOf" srcId="{48906761-5B3D-415F-A9CB-F94899CDB0EF}" destId="{B369BBD9-546C-44F6-A2AC-A98AC26F2780}" srcOrd="7" destOrd="0" presId="urn:microsoft.com/office/officeart/2005/8/layout/cycle3"/>
    <dgm:cxn modelId="{E373FC26-29FE-486D-9F33-EDC348C614BC}" type="presParOf" srcId="{48906761-5B3D-415F-A9CB-F94899CDB0EF}" destId="{D5604912-7D93-4DC8-AA6C-4B515147EAAC}" srcOrd="8" destOrd="0" presId="urn:microsoft.com/office/officeart/2005/8/layout/cycle3"/>
    <dgm:cxn modelId="{BAA63988-E9CE-42AD-A31B-89ACB9CFFE4A}" type="presParOf" srcId="{48906761-5B3D-415F-A9CB-F94899CDB0EF}" destId="{417153EC-87DA-4A45-86E7-784EAFD58072}" srcOrd="9" destOrd="0" presId="urn:microsoft.com/office/officeart/2005/8/layout/cycle3"/>
    <dgm:cxn modelId="{05BE3CEE-A6F0-45FA-BDD4-B60526E1BCA1}" type="presParOf" srcId="{48906761-5B3D-415F-A9CB-F94899CDB0EF}" destId="{2E7ED2D5-CC59-4218-8B8F-C491CF500304}" srcOrd="10" destOrd="0" presId="urn:microsoft.com/office/officeart/2005/8/layout/cycle3"/>
    <dgm:cxn modelId="{BFFB6E23-C6AB-4BC6-A23D-5652CFFDE950}" type="presParOf" srcId="{48906761-5B3D-415F-A9CB-F94899CDB0EF}" destId="{20B7A5EF-F5A0-4007-8054-A72273EB9364}" srcOrd="11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D05604-9937-40A8-A643-5D868EEF6F04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2351008-D720-4628-A125-7754D304D0E9}">
      <dgm:prSet/>
      <dgm:spPr/>
      <dgm:t>
        <a:bodyPr/>
        <a:lstStyle/>
        <a:p>
          <a:r>
            <a:rPr lang="en-US"/>
            <a:t>Incorporate literature and research that integrate osteopathic tenets into clinical decision-making.</a:t>
          </a:r>
        </a:p>
      </dgm:t>
    </dgm:pt>
    <dgm:pt modelId="{A9D83A50-FE90-4C66-8EE8-97E9E780CCBB}" type="parTrans" cxnId="{464C4CE3-518B-4FDE-9868-9AEADD127E0B}">
      <dgm:prSet/>
      <dgm:spPr/>
      <dgm:t>
        <a:bodyPr/>
        <a:lstStyle/>
        <a:p>
          <a:endParaRPr lang="en-US"/>
        </a:p>
      </dgm:t>
    </dgm:pt>
    <dgm:pt modelId="{1DAF96A5-1867-44E7-AD85-BF5F4A30A416}" type="sibTrans" cxnId="{464C4CE3-518B-4FDE-9868-9AEADD127E0B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0DD1D698-DD29-4209-9917-2425004A961C}">
      <dgm:prSet/>
      <dgm:spPr/>
      <dgm:t>
        <a:bodyPr/>
        <a:lstStyle/>
        <a:p>
          <a:r>
            <a:rPr lang="en-US"/>
            <a:t>Critically evaluate methods of osteopathic clinical practice, integrate evidence-based OPP into patient care, show understanding of research methods, and improve patient care practices as related to field of A/I.</a:t>
          </a:r>
        </a:p>
      </dgm:t>
    </dgm:pt>
    <dgm:pt modelId="{72975764-5D5E-47B4-BBE0-2CC002EE7069}" type="parTrans" cxnId="{B9005641-61F4-412D-BB04-6386971DFC29}">
      <dgm:prSet/>
      <dgm:spPr/>
      <dgm:t>
        <a:bodyPr/>
        <a:lstStyle/>
        <a:p>
          <a:endParaRPr lang="en-US"/>
        </a:p>
      </dgm:t>
    </dgm:pt>
    <dgm:pt modelId="{F3AE436D-A520-4539-B287-A1D60488D34C}" type="sibTrans" cxnId="{B9005641-61F4-412D-BB04-6386971DFC29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F5919D18-1A20-42F9-BE6D-A2120EC21173}">
      <dgm:prSet/>
      <dgm:spPr/>
      <dgm:t>
        <a:bodyPr/>
        <a:lstStyle/>
        <a:p>
          <a:r>
            <a:rPr lang="en-US"/>
            <a:t>Perform self-evaluations of osteopathic practice patterns and practice-based improvement activities using systematic methodology.</a:t>
          </a:r>
        </a:p>
      </dgm:t>
    </dgm:pt>
    <dgm:pt modelId="{DD6BCE2D-228C-4D98-BBCE-032B2C7E792D}" type="parTrans" cxnId="{27FF7387-3A52-4CB5-B67C-44F6984BC49D}">
      <dgm:prSet/>
      <dgm:spPr/>
      <dgm:t>
        <a:bodyPr/>
        <a:lstStyle/>
        <a:p>
          <a:endParaRPr lang="en-US"/>
        </a:p>
      </dgm:t>
    </dgm:pt>
    <dgm:pt modelId="{AB9E49CC-F7CC-4B03-82EF-D1B53977E51B}" type="sibTrans" cxnId="{27FF7387-3A52-4CB5-B67C-44F6984BC49D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A87A1FF2-1B1B-417C-8A50-676871822602}" type="pres">
      <dgm:prSet presAssocID="{87D05604-9937-40A8-A643-5D868EEF6F04}" presName="Name0" presStyleCnt="0">
        <dgm:presLayoutVars>
          <dgm:animLvl val="lvl"/>
          <dgm:resizeHandles val="exact"/>
        </dgm:presLayoutVars>
      </dgm:prSet>
      <dgm:spPr/>
    </dgm:pt>
    <dgm:pt modelId="{BB301449-E13E-4D98-B2B1-5DF458DA9B59}" type="pres">
      <dgm:prSet presAssocID="{D2351008-D720-4628-A125-7754D304D0E9}" presName="compositeNode" presStyleCnt="0">
        <dgm:presLayoutVars>
          <dgm:bulletEnabled val="1"/>
        </dgm:presLayoutVars>
      </dgm:prSet>
      <dgm:spPr/>
    </dgm:pt>
    <dgm:pt modelId="{84E87845-3504-45CA-B661-7C69134B2329}" type="pres">
      <dgm:prSet presAssocID="{D2351008-D720-4628-A125-7754D304D0E9}" presName="bgRect" presStyleLbl="bgAccFollowNode1" presStyleIdx="0" presStyleCnt="3"/>
      <dgm:spPr/>
    </dgm:pt>
    <dgm:pt modelId="{F69FAA18-7CE4-4126-923C-FD5338FC0FB8}" type="pres">
      <dgm:prSet presAssocID="{1DAF96A5-1867-44E7-AD85-BF5F4A30A416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6535C267-27BF-426D-9B33-5D0AAFE4ECDA}" type="pres">
      <dgm:prSet presAssocID="{D2351008-D720-4628-A125-7754D304D0E9}" presName="bottomLine" presStyleLbl="alignNode1" presStyleIdx="1" presStyleCnt="6">
        <dgm:presLayoutVars/>
      </dgm:prSet>
      <dgm:spPr/>
    </dgm:pt>
    <dgm:pt modelId="{40CD3FEC-6D87-43E6-BDA8-281C004B4973}" type="pres">
      <dgm:prSet presAssocID="{D2351008-D720-4628-A125-7754D304D0E9}" presName="nodeText" presStyleLbl="bgAccFollowNode1" presStyleIdx="0" presStyleCnt="3">
        <dgm:presLayoutVars>
          <dgm:bulletEnabled val="1"/>
        </dgm:presLayoutVars>
      </dgm:prSet>
      <dgm:spPr/>
    </dgm:pt>
    <dgm:pt modelId="{3F2932BD-AEC2-4C53-8440-266E761F83EB}" type="pres">
      <dgm:prSet presAssocID="{1DAF96A5-1867-44E7-AD85-BF5F4A30A416}" presName="sibTrans" presStyleCnt="0"/>
      <dgm:spPr/>
    </dgm:pt>
    <dgm:pt modelId="{EC0D7B90-C59A-4722-9042-A3D268777943}" type="pres">
      <dgm:prSet presAssocID="{0DD1D698-DD29-4209-9917-2425004A961C}" presName="compositeNode" presStyleCnt="0">
        <dgm:presLayoutVars>
          <dgm:bulletEnabled val="1"/>
        </dgm:presLayoutVars>
      </dgm:prSet>
      <dgm:spPr/>
    </dgm:pt>
    <dgm:pt modelId="{1AF8C1BC-415A-4517-89D0-3FF419972E1A}" type="pres">
      <dgm:prSet presAssocID="{0DD1D698-DD29-4209-9917-2425004A961C}" presName="bgRect" presStyleLbl="bgAccFollowNode1" presStyleIdx="1" presStyleCnt="3"/>
      <dgm:spPr/>
    </dgm:pt>
    <dgm:pt modelId="{F148CBAD-F722-4735-81EA-A768FE2047BB}" type="pres">
      <dgm:prSet presAssocID="{F3AE436D-A520-4539-B287-A1D60488D34C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FD0123D5-913B-442A-BA06-2F8375CC75DD}" type="pres">
      <dgm:prSet presAssocID="{0DD1D698-DD29-4209-9917-2425004A961C}" presName="bottomLine" presStyleLbl="alignNode1" presStyleIdx="3" presStyleCnt="6">
        <dgm:presLayoutVars/>
      </dgm:prSet>
      <dgm:spPr/>
    </dgm:pt>
    <dgm:pt modelId="{9404C2DA-7D83-4964-8459-EBDF8B399D98}" type="pres">
      <dgm:prSet presAssocID="{0DD1D698-DD29-4209-9917-2425004A961C}" presName="nodeText" presStyleLbl="bgAccFollowNode1" presStyleIdx="1" presStyleCnt="3">
        <dgm:presLayoutVars>
          <dgm:bulletEnabled val="1"/>
        </dgm:presLayoutVars>
      </dgm:prSet>
      <dgm:spPr/>
    </dgm:pt>
    <dgm:pt modelId="{83BA9DEE-5CA5-4CF1-8FC9-77B755D9A766}" type="pres">
      <dgm:prSet presAssocID="{F3AE436D-A520-4539-B287-A1D60488D34C}" presName="sibTrans" presStyleCnt="0"/>
      <dgm:spPr/>
    </dgm:pt>
    <dgm:pt modelId="{95586126-71A2-4258-B503-3A2C01C9AE2F}" type="pres">
      <dgm:prSet presAssocID="{F5919D18-1A20-42F9-BE6D-A2120EC21173}" presName="compositeNode" presStyleCnt="0">
        <dgm:presLayoutVars>
          <dgm:bulletEnabled val="1"/>
        </dgm:presLayoutVars>
      </dgm:prSet>
      <dgm:spPr/>
    </dgm:pt>
    <dgm:pt modelId="{46F090A9-B43E-4F8C-BE04-9C83BB26A564}" type="pres">
      <dgm:prSet presAssocID="{F5919D18-1A20-42F9-BE6D-A2120EC21173}" presName="bgRect" presStyleLbl="bgAccFollowNode1" presStyleIdx="2" presStyleCnt="3"/>
      <dgm:spPr/>
    </dgm:pt>
    <dgm:pt modelId="{84AD7C74-5863-4242-B27D-8441EF7E7348}" type="pres">
      <dgm:prSet presAssocID="{AB9E49CC-F7CC-4B03-82EF-D1B53977E51B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DC5ED05F-C883-4665-B868-604F670B3613}" type="pres">
      <dgm:prSet presAssocID="{F5919D18-1A20-42F9-BE6D-A2120EC21173}" presName="bottomLine" presStyleLbl="alignNode1" presStyleIdx="5" presStyleCnt="6">
        <dgm:presLayoutVars/>
      </dgm:prSet>
      <dgm:spPr/>
    </dgm:pt>
    <dgm:pt modelId="{BA2A4639-E628-4728-96F9-10DE21BAE717}" type="pres">
      <dgm:prSet presAssocID="{F5919D18-1A20-42F9-BE6D-A2120EC21173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A8592409-238A-4CA9-9310-A1B35346C8DF}" type="presOf" srcId="{D2351008-D720-4628-A125-7754D304D0E9}" destId="{84E87845-3504-45CA-B661-7C69134B2329}" srcOrd="0" destOrd="0" presId="urn:microsoft.com/office/officeart/2016/7/layout/BasicLinearProcessNumbered"/>
    <dgm:cxn modelId="{4B44B629-08D4-4893-9277-E3DA18F1EEF8}" type="presOf" srcId="{1DAF96A5-1867-44E7-AD85-BF5F4A30A416}" destId="{F69FAA18-7CE4-4126-923C-FD5338FC0FB8}" srcOrd="0" destOrd="0" presId="urn:microsoft.com/office/officeart/2016/7/layout/BasicLinearProcessNumbered"/>
    <dgm:cxn modelId="{B9005641-61F4-412D-BB04-6386971DFC29}" srcId="{87D05604-9937-40A8-A643-5D868EEF6F04}" destId="{0DD1D698-DD29-4209-9917-2425004A961C}" srcOrd="1" destOrd="0" parTransId="{72975764-5D5E-47B4-BBE0-2CC002EE7069}" sibTransId="{F3AE436D-A520-4539-B287-A1D60488D34C}"/>
    <dgm:cxn modelId="{E1D02870-D283-4A7F-AE24-6C695FF5EFDE}" type="presOf" srcId="{AB9E49CC-F7CC-4B03-82EF-D1B53977E51B}" destId="{84AD7C74-5863-4242-B27D-8441EF7E7348}" srcOrd="0" destOrd="0" presId="urn:microsoft.com/office/officeart/2016/7/layout/BasicLinearProcessNumbered"/>
    <dgm:cxn modelId="{9E5AC373-2438-4273-A9E3-AE10AF6C8556}" type="presOf" srcId="{F5919D18-1A20-42F9-BE6D-A2120EC21173}" destId="{BA2A4639-E628-4728-96F9-10DE21BAE717}" srcOrd="1" destOrd="0" presId="urn:microsoft.com/office/officeart/2016/7/layout/BasicLinearProcessNumbered"/>
    <dgm:cxn modelId="{871A3A78-AF43-41B5-B2D8-4ACA61B96471}" type="presOf" srcId="{D2351008-D720-4628-A125-7754D304D0E9}" destId="{40CD3FEC-6D87-43E6-BDA8-281C004B4973}" srcOrd="1" destOrd="0" presId="urn:microsoft.com/office/officeart/2016/7/layout/BasicLinearProcessNumbered"/>
    <dgm:cxn modelId="{27FF7387-3A52-4CB5-B67C-44F6984BC49D}" srcId="{87D05604-9937-40A8-A643-5D868EEF6F04}" destId="{F5919D18-1A20-42F9-BE6D-A2120EC21173}" srcOrd="2" destOrd="0" parTransId="{DD6BCE2D-228C-4D98-BBCE-032B2C7E792D}" sibTransId="{AB9E49CC-F7CC-4B03-82EF-D1B53977E51B}"/>
    <dgm:cxn modelId="{C9C888CE-EEFD-47D9-A541-FCEA265D4800}" type="presOf" srcId="{F5919D18-1A20-42F9-BE6D-A2120EC21173}" destId="{46F090A9-B43E-4F8C-BE04-9C83BB26A564}" srcOrd="0" destOrd="0" presId="urn:microsoft.com/office/officeart/2016/7/layout/BasicLinearProcessNumbered"/>
    <dgm:cxn modelId="{464C4CE3-518B-4FDE-9868-9AEADD127E0B}" srcId="{87D05604-9937-40A8-A643-5D868EEF6F04}" destId="{D2351008-D720-4628-A125-7754D304D0E9}" srcOrd="0" destOrd="0" parTransId="{A9D83A50-FE90-4C66-8EE8-97E9E780CCBB}" sibTransId="{1DAF96A5-1867-44E7-AD85-BF5F4A30A416}"/>
    <dgm:cxn modelId="{A50FD3E5-9F21-46E8-A1B1-EDDDE47AEAFB}" type="presOf" srcId="{87D05604-9937-40A8-A643-5D868EEF6F04}" destId="{A87A1FF2-1B1B-417C-8A50-676871822602}" srcOrd="0" destOrd="0" presId="urn:microsoft.com/office/officeart/2016/7/layout/BasicLinearProcessNumbered"/>
    <dgm:cxn modelId="{9EFEAEF2-75E6-4E81-AD94-5263A36C68EC}" type="presOf" srcId="{F3AE436D-A520-4539-B287-A1D60488D34C}" destId="{F148CBAD-F722-4735-81EA-A768FE2047BB}" srcOrd="0" destOrd="0" presId="urn:microsoft.com/office/officeart/2016/7/layout/BasicLinearProcessNumbered"/>
    <dgm:cxn modelId="{1BAD9CFC-D865-429A-B5EF-0B44FBD9E5BF}" type="presOf" srcId="{0DD1D698-DD29-4209-9917-2425004A961C}" destId="{9404C2DA-7D83-4964-8459-EBDF8B399D98}" srcOrd="1" destOrd="0" presId="urn:microsoft.com/office/officeart/2016/7/layout/BasicLinearProcessNumbered"/>
    <dgm:cxn modelId="{B5E75AFD-73EB-49CB-818D-9B0647A02809}" type="presOf" srcId="{0DD1D698-DD29-4209-9917-2425004A961C}" destId="{1AF8C1BC-415A-4517-89D0-3FF419972E1A}" srcOrd="0" destOrd="0" presId="urn:microsoft.com/office/officeart/2016/7/layout/BasicLinearProcessNumbered"/>
    <dgm:cxn modelId="{5E5ECEDC-F2D0-45AA-B941-0CD5CFA153FB}" type="presParOf" srcId="{A87A1FF2-1B1B-417C-8A50-676871822602}" destId="{BB301449-E13E-4D98-B2B1-5DF458DA9B59}" srcOrd="0" destOrd="0" presId="urn:microsoft.com/office/officeart/2016/7/layout/BasicLinearProcessNumbered"/>
    <dgm:cxn modelId="{9D5C4FA4-F78F-4B59-8529-8FE136806020}" type="presParOf" srcId="{BB301449-E13E-4D98-B2B1-5DF458DA9B59}" destId="{84E87845-3504-45CA-B661-7C69134B2329}" srcOrd="0" destOrd="0" presId="urn:microsoft.com/office/officeart/2016/7/layout/BasicLinearProcessNumbered"/>
    <dgm:cxn modelId="{1FC8A759-00D2-4D61-ABC6-94284E5BDD2A}" type="presParOf" srcId="{BB301449-E13E-4D98-B2B1-5DF458DA9B59}" destId="{F69FAA18-7CE4-4126-923C-FD5338FC0FB8}" srcOrd="1" destOrd="0" presId="urn:microsoft.com/office/officeart/2016/7/layout/BasicLinearProcessNumbered"/>
    <dgm:cxn modelId="{9766F2FD-B351-4CAC-B866-29D08F59807A}" type="presParOf" srcId="{BB301449-E13E-4D98-B2B1-5DF458DA9B59}" destId="{6535C267-27BF-426D-9B33-5D0AAFE4ECDA}" srcOrd="2" destOrd="0" presId="urn:microsoft.com/office/officeart/2016/7/layout/BasicLinearProcessNumbered"/>
    <dgm:cxn modelId="{83A06046-F024-4DAF-AE99-32FDA939C149}" type="presParOf" srcId="{BB301449-E13E-4D98-B2B1-5DF458DA9B59}" destId="{40CD3FEC-6D87-43E6-BDA8-281C004B4973}" srcOrd="3" destOrd="0" presId="urn:microsoft.com/office/officeart/2016/7/layout/BasicLinearProcessNumbered"/>
    <dgm:cxn modelId="{4D91920D-5DE6-4710-8562-B91F9A646867}" type="presParOf" srcId="{A87A1FF2-1B1B-417C-8A50-676871822602}" destId="{3F2932BD-AEC2-4C53-8440-266E761F83EB}" srcOrd="1" destOrd="0" presId="urn:microsoft.com/office/officeart/2016/7/layout/BasicLinearProcessNumbered"/>
    <dgm:cxn modelId="{F3575921-39F5-438F-A32B-C1900B598F54}" type="presParOf" srcId="{A87A1FF2-1B1B-417C-8A50-676871822602}" destId="{EC0D7B90-C59A-4722-9042-A3D268777943}" srcOrd="2" destOrd="0" presId="urn:microsoft.com/office/officeart/2016/7/layout/BasicLinearProcessNumbered"/>
    <dgm:cxn modelId="{2BE34047-2DFC-4EAB-968B-42134E870639}" type="presParOf" srcId="{EC0D7B90-C59A-4722-9042-A3D268777943}" destId="{1AF8C1BC-415A-4517-89D0-3FF419972E1A}" srcOrd="0" destOrd="0" presId="urn:microsoft.com/office/officeart/2016/7/layout/BasicLinearProcessNumbered"/>
    <dgm:cxn modelId="{6CE9B53C-FC4E-469B-952B-A69733A1AAC9}" type="presParOf" srcId="{EC0D7B90-C59A-4722-9042-A3D268777943}" destId="{F148CBAD-F722-4735-81EA-A768FE2047BB}" srcOrd="1" destOrd="0" presId="urn:microsoft.com/office/officeart/2016/7/layout/BasicLinearProcessNumbered"/>
    <dgm:cxn modelId="{721D8A85-677B-4B42-9124-0BF08FACD4CB}" type="presParOf" srcId="{EC0D7B90-C59A-4722-9042-A3D268777943}" destId="{FD0123D5-913B-442A-BA06-2F8375CC75DD}" srcOrd="2" destOrd="0" presId="urn:microsoft.com/office/officeart/2016/7/layout/BasicLinearProcessNumbered"/>
    <dgm:cxn modelId="{061BD331-DD1D-4D1A-AADD-1FE5BEE985F1}" type="presParOf" srcId="{EC0D7B90-C59A-4722-9042-A3D268777943}" destId="{9404C2DA-7D83-4964-8459-EBDF8B399D98}" srcOrd="3" destOrd="0" presId="urn:microsoft.com/office/officeart/2016/7/layout/BasicLinearProcessNumbered"/>
    <dgm:cxn modelId="{EE1D6533-6145-4FE4-B656-FFB8726EE3DE}" type="presParOf" srcId="{A87A1FF2-1B1B-417C-8A50-676871822602}" destId="{83BA9DEE-5CA5-4CF1-8FC9-77B755D9A766}" srcOrd="3" destOrd="0" presId="urn:microsoft.com/office/officeart/2016/7/layout/BasicLinearProcessNumbered"/>
    <dgm:cxn modelId="{6B06B10A-E019-46F9-B651-EC5A5BF9E378}" type="presParOf" srcId="{A87A1FF2-1B1B-417C-8A50-676871822602}" destId="{95586126-71A2-4258-B503-3A2C01C9AE2F}" srcOrd="4" destOrd="0" presId="urn:microsoft.com/office/officeart/2016/7/layout/BasicLinearProcessNumbered"/>
    <dgm:cxn modelId="{3A9A9A43-9AE9-4BB4-A64F-2FD151096639}" type="presParOf" srcId="{95586126-71A2-4258-B503-3A2C01C9AE2F}" destId="{46F090A9-B43E-4F8C-BE04-9C83BB26A564}" srcOrd="0" destOrd="0" presId="urn:microsoft.com/office/officeart/2016/7/layout/BasicLinearProcessNumbered"/>
    <dgm:cxn modelId="{7745D668-1263-4FF5-BE31-8D263CE6F3DD}" type="presParOf" srcId="{95586126-71A2-4258-B503-3A2C01C9AE2F}" destId="{84AD7C74-5863-4242-B27D-8441EF7E7348}" srcOrd="1" destOrd="0" presId="urn:microsoft.com/office/officeart/2016/7/layout/BasicLinearProcessNumbered"/>
    <dgm:cxn modelId="{EFA22442-3148-4A3B-B573-7917278D6188}" type="presParOf" srcId="{95586126-71A2-4258-B503-3A2C01C9AE2F}" destId="{DC5ED05F-C883-4665-B868-604F670B3613}" srcOrd="2" destOrd="0" presId="urn:microsoft.com/office/officeart/2016/7/layout/BasicLinearProcessNumbered"/>
    <dgm:cxn modelId="{01CDF480-2D69-4654-A34A-940CB9B3809C}" type="presParOf" srcId="{95586126-71A2-4258-B503-3A2C01C9AE2F}" destId="{BA2A4639-E628-4728-96F9-10DE21BAE717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C1C1AF-AEA9-4D41-8A97-37D2A908DEB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05F9D1A4-21A8-463C-8562-889550FC469B}">
      <dgm:prSet/>
      <dgm:spPr/>
      <dgm:t>
        <a:bodyPr/>
        <a:lstStyle/>
        <a:p>
          <a:r>
            <a:rPr lang="en-US"/>
            <a:t>One game per month to include one osteopathic game</a:t>
          </a:r>
        </a:p>
      </dgm:t>
    </dgm:pt>
    <dgm:pt modelId="{986F8401-48E3-4831-9DE9-37E97DD07DFA}" type="parTrans" cxnId="{EB47555B-EEAA-4C32-85B0-7BA38F2B483A}">
      <dgm:prSet/>
      <dgm:spPr/>
      <dgm:t>
        <a:bodyPr/>
        <a:lstStyle/>
        <a:p>
          <a:endParaRPr lang="en-US"/>
        </a:p>
      </dgm:t>
    </dgm:pt>
    <dgm:pt modelId="{6D76EE4F-3D45-445C-8EE5-86413227A7C6}" type="sibTrans" cxnId="{EB47555B-EEAA-4C32-85B0-7BA38F2B483A}">
      <dgm:prSet/>
      <dgm:spPr/>
      <dgm:t>
        <a:bodyPr/>
        <a:lstStyle/>
        <a:p>
          <a:endParaRPr lang="en-US"/>
        </a:p>
      </dgm:t>
    </dgm:pt>
    <dgm:pt modelId="{05958C2D-2797-4F59-87F0-34ABA2C01B07}">
      <dgm:prSet/>
      <dgm:spPr/>
      <dgm:t>
        <a:bodyPr/>
        <a:lstStyle/>
        <a:p>
          <a:r>
            <a:rPr lang="en-US"/>
            <a:t>Welcome party for new fellows (dress-up)</a:t>
          </a:r>
        </a:p>
      </dgm:t>
    </dgm:pt>
    <dgm:pt modelId="{1FDC18AD-D1DE-4B89-A2C9-B50CD097CE62}" type="parTrans" cxnId="{7339D647-3954-4288-B510-B70911A109C0}">
      <dgm:prSet/>
      <dgm:spPr/>
      <dgm:t>
        <a:bodyPr/>
        <a:lstStyle/>
        <a:p>
          <a:endParaRPr lang="en-US"/>
        </a:p>
      </dgm:t>
    </dgm:pt>
    <dgm:pt modelId="{EA13B6BA-3EC0-4BF2-AFF7-A04E47531FEC}" type="sibTrans" cxnId="{7339D647-3954-4288-B510-B70911A109C0}">
      <dgm:prSet/>
      <dgm:spPr/>
      <dgm:t>
        <a:bodyPr/>
        <a:lstStyle/>
        <a:p>
          <a:endParaRPr lang="en-US"/>
        </a:p>
      </dgm:t>
    </dgm:pt>
    <dgm:pt modelId="{A8060CD2-1DF9-48A7-AD37-B5BCA705BA5F}">
      <dgm:prSet/>
      <dgm:spPr/>
      <dgm:t>
        <a:bodyPr/>
        <a:lstStyle/>
        <a:p>
          <a:r>
            <a:rPr lang="en-US"/>
            <a:t>Healthy lunches served daily</a:t>
          </a:r>
        </a:p>
      </dgm:t>
    </dgm:pt>
    <dgm:pt modelId="{C5D5BEBB-8D26-436C-AF4E-B0A4656E326B}" type="parTrans" cxnId="{0756B21C-4444-4C62-A815-C13EF7BCED24}">
      <dgm:prSet/>
      <dgm:spPr/>
      <dgm:t>
        <a:bodyPr/>
        <a:lstStyle/>
        <a:p>
          <a:endParaRPr lang="en-US"/>
        </a:p>
      </dgm:t>
    </dgm:pt>
    <dgm:pt modelId="{7BBEB7DA-1CC3-4AC4-8B97-B20FBB03EDB5}" type="sibTrans" cxnId="{0756B21C-4444-4C62-A815-C13EF7BCED24}">
      <dgm:prSet/>
      <dgm:spPr/>
      <dgm:t>
        <a:bodyPr/>
        <a:lstStyle/>
        <a:p>
          <a:endParaRPr lang="en-US"/>
        </a:p>
      </dgm:t>
    </dgm:pt>
    <dgm:pt modelId="{C0CDE8CD-E03B-4012-A96F-8A0ACA762E33}">
      <dgm:prSet/>
      <dgm:spPr/>
      <dgm:t>
        <a:bodyPr/>
        <a:lstStyle/>
        <a:p>
          <a:r>
            <a:rPr lang="en-US"/>
            <a:t>Work out room in basement</a:t>
          </a:r>
        </a:p>
      </dgm:t>
    </dgm:pt>
    <dgm:pt modelId="{E3359F87-5117-4270-AAA9-210752DF76BE}" type="parTrans" cxnId="{E2CEEB7A-75DA-40C0-BB24-CC0F66963944}">
      <dgm:prSet/>
      <dgm:spPr/>
      <dgm:t>
        <a:bodyPr/>
        <a:lstStyle/>
        <a:p>
          <a:endParaRPr lang="en-US"/>
        </a:p>
      </dgm:t>
    </dgm:pt>
    <dgm:pt modelId="{95C29C36-CB64-4D14-ADCA-06411AE5887E}" type="sibTrans" cxnId="{E2CEEB7A-75DA-40C0-BB24-CC0F66963944}">
      <dgm:prSet/>
      <dgm:spPr/>
      <dgm:t>
        <a:bodyPr/>
        <a:lstStyle/>
        <a:p>
          <a:endParaRPr lang="en-US"/>
        </a:p>
      </dgm:t>
    </dgm:pt>
    <dgm:pt modelId="{E01E8676-8F04-4FCD-BAC4-1538B1B8382F}">
      <dgm:prSet/>
      <dgm:spPr/>
      <dgm:t>
        <a:bodyPr/>
        <a:lstStyle/>
        <a:p>
          <a:r>
            <a:rPr lang="en-US"/>
            <a:t>Quarterly fun nights (bowling, curling, ugly sweater contest, Halloween costume contest, The Great Allergy Bake Off, Wine and painting)</a:t>
          </a:r>
        </a:p>
      </dgm:t>
    </dgm:pt>
    <dgm:pt modelId="{1BE83C4D-036C-4D1B-8DFA-AAAE597B2258}" type="parTrans" cxnId="{39F56C19-8ADF-42A7-8D75-04178D63359F}">
      <dgm:prSet/>
      <dgm:spPr/>
      <dgm:t>
        <a:bodyPr/>
        <a:lstStyle/>
        <a:p>
          <a:endParaRPr lang="en-US"/>
        </a:p>
      </dgm:t>
    </dgm:pt>
    <dgm:pt modelId="{3C161FDE-2009-4967-96A8-AC02EEB56503}" type="sibTrans" cxnId="{39F56C19-8ADF-42A7-8D75-04178D63359F}">
      <dgm:prSet/>
      <dgm:spPr/>
      <dgm:t>
        <a:bodyPr/>
        <a:lstStyle/>
        <a:p>
          <a:endParaRPr lang="en-US"/>
        </a:p>
      </dgm:t>
    </dgm:pt>
    <dgm:pt modelId="{47C9FCC5-D740-494F-B6DB-5EEF7D5F0F2B}" type="pres">
      <dgm:prSet presAssocID="{2FC1C1AF-AEA9-4D41-8A97-37D2A908DEB6}" presName="root" presStyleCnt="0">
        <dgm:presLayoutVars>
          <dgm:dir/>
          <dgm:resizeHandles val="exact"/>
        </dgm:presLayoutVars>
      </dgm:prSet>
      <dgm:spPr/>
    </dgm:pt>
    <dgm:pt modelId="{1F2ED4A6-85D4-4769-8AAB-D0D335EED7CF}" type="pres">
      <dgm:prSet presAssocID="{05F9D1A4-21A8-463C-8562-889550FC469B}" presName="compNode" presStyleCnt="0"/>
      <dgm:spPr/>
    </dgm:pt>
    <dgm:pt modelId="{190B4E30-909D-4608-9E1F-DF5BE4308674}" type="pres">
      <dgm:prSet presAssocID="{05F9D1A4-21A8-463C-8562-889550FC469B}" presName="bgRect" presStyleLbl="bgShp" presStyleIdx="0" presStyleCnt="5"/>
      <dgm:spPr/>
    </dgm:pt>
    <dgm:pt modelId="{D4015EBC-EACC-42A7-AFFD-B030F430F6D7}" type="pres">
      <dgm:prSet presAssocID="{05F9D1A4-21A8-463C-8562-889550FC469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me controller"/>
        </a:ext>
      </dgm:extLst>
    </dgm:pt>
    <dgm:pt modelId="{A02C94BD-53CD-42F3-8FDE-F26C4C7FBCDB}" type="pres">
      <dgm:prSet presAssocID="{05F9D1A4-21A8-463C-8562-889550FC469B}" presName="spaceRect" presStyleCnt="0"/>
      <dgm:spPr/>
    </dgm:pt>
    <dgm:pt modelId="{11814FC9-88DE-44C4-9E78-8E4AACD1573D}" type="pres">
      <dgm:prSet presAssocID="{05F9D1A4-21A8-463C-8562-889550FC469B}" presName="parTx" presStyleLbl="revTx" presStyleIdx="0" presStyleCnt="5">
        <dgm:presLayoutVars>
          <dgm:chMax val="0"/>
          <dgm:chPref val="0"/>
        </dgm:presLayoutVars>
      </dgm:prSet>
      <dgm:spPr/>
    </dgm:pt>
    <dgm:pt modelId="{46C83401-D1E7-45E3-B20B-62CE5B49EF9E}" type="pres">
      <dgm:prSet presAssocID="{6D76EE4F-3D45-445C-8EE5-86413227A7C6}" presName="sibTrans" presStyleCnt="0"/>
      <dgm:spPr/>
    </dgm:pt>
    <dgm:pt modelId="{B8FAEF4F-87EC-4897-9FE4-885D843E039B}" type="pres">
      <dgm:prSet presAssocID="{05958C2D-2797-4F59-87F0-34ABA2C01B07}" presName="compNode" presStyleCnt="0"/>
      <dgm:spPr/>
    </dgm:pt>
    <dgm:pt modelId="{62A0DDDF-1330-4878-8E4A-A272E254CE61}" type="pres">
      <dgm:prSet presAssocID="{05958C2D-2797-4F59-87F0-34ABA2C01B07}" presName="bgRect" presStyleLbl="bgShp" presStyleIdx="1" presStyleCnt="5"/>
      <dgm:spPr/>
    </dgm:pt>
    <dgm:pt modelId="{3AAE8182-A055-4D71-8F78-0A3854D00339}" type="pres">
      <dgm:prSet presAssocID="{05958C2D-2797-4F59-87F0-34ABA2C01B0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w"/>
        </a:ext>
      </dgm:extLst>
    </dgm:pt>
    <dgm:pt modelId="{44AB5529-EC6F-4CED-B987-DED30B78670B}" type="pres">
      <dgm:prSet presAssocID="{05958C2D-2797-4F59-87F0-34ABA2C01B07}" presName="spaceRect" presStyleCnt="0"/>
      <dgm:spPr/>
    </dgm:pt>
    <dgm:pt modelId="{F40FD1CF-125B-433D-8989-378C86666F36}" type="pres">
      <dgm:prSet presAssocID="{05958C2D-2797-4F59-87F0-34ABA2C01B07}" presName="parTx" presStyleLbl="revTx" presStyleIdx="1" presStyleCnt="5">
        <dgm:presLayoutVars>
          <dgm:chMax val="0"/>
          <dgm:chPref val="0"/>
        </dgm:presLayoutVars>
      </dgm:prSet>
      <dgm:spPr/>
    </dgm:pt>
    <dgm:pt modelId="{13838CC0-CC07-476E-B6AC-2099F78493EE}" type="pres">
      <dgm:prSet presAssocID="{EA13B6BA-3EC0-4BF2-AFF7-A04E47531FEC}" presName="sibTrans" presStyleCnt="0"/>
      <dgm:spPr/>
    </dgm:pt>
    <dgm:pt modelId="{212D1E5A-0016-4A96-A61A-CDE17A49F456}" type="pres">
      <dgm:prSet presAssocID="{A8060CD2-1DF9-48A7-AD37-B5BCA705BA5F}" presName="compNode" presStyleCnt="0"/>
      <dgm:spPr/>
    </dgm:pt>
    <dgm:pt modelId="{CB6FA69F-46EE-45CF-A093-B4017C6EDCC4}" type="pres">
      <dgm:prSet presAssocID="{A8060CD2-1DF9-48A7-AD37-B5BCA705BA5F}" presName="bgRect" presStyleLbl="bgShp" presStyleIdx="2" presStyleCnt="5"/>
      <dgm:spPr/>
    </dgm:pt>
    <dgm:pt modelId="{5E4E1AE0-CC74-4F3D-B20C-4F6DD535B903}" type="pres">
      <dgm:prSet presAssocID="{A8060CD2-1DF9-48A7-AD37-B5BCA705BA5F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EBFD7B83-63FF-4B85-8F69-22308BE9EAD1}" type="pres">
      <dgm:prSet presAssocID="{A8060CD2-1DF9-48A7-AD37-B5BCA705BA5F}" presName="spaceRect" presStyleCnt="0"/>
      <dgm:spPr/>
    </dgm:pt>
    <dgm:pt modelId="{1F454653-B02E-4D95-8624-BC6E03EB32C4}" type="pres">
      <dgm:prSet presAssocID="{A8060CD2-1DF9-48A7-AD37-B5BCA705BA5F}" presName="parTx" presStyleLbl="revTx" presStyleIdx="2" presStyleCnt="5">
        <dgm:presLayoutVars>
          <dgm:chMax val="0"/>
          <dgm:chPref val="0"/>
        </dgm:presLayoutVars>
      </dgm:prSet>
      <dgm:spPr/>
    </dgm:pt>
    <dgm:pt modelId="{3493AC51-1DDB-4577-B98D-4BBEEB1D1EEA}" type="pres">
      <dgm:prSet presAssocID="{7BBEB7DA-1CC3-4AC4-8B97-B20FBB03EDB5}" presName="sibTrans" presStyleCnt="0"/>
      <dgm:spPr/>
    </dgm:pt>
    <dgm:pt modelId="{6B74AAF6-0BB8-4DFA-AF11-D2F6BAEDF5F9}" type="pres">
      <dgm:prSet presAssocID="{C0CDE8CD-E03B-4012-A96F-8A0ACA762E33}" presName="compNode" presStyleCnt="0"/>
      <dgm:spPr/>
    </dgm:pt>
    <dgm:pt modelId="{5ED23984-D846-4AAC-9258-D8859DB2D0C0}" type="pres">
      <dgm:prSet presAssocID="{C0CDE8CD-E03B-4012-A96F-8A0ACA762E33}" presName="bgRect" presStyleLbl="bgShp" presStyleIdx="3" presStyleCnt="5"/>
      <dgm:spPr/>
    </dgm:pt>
    <dgm:pt modelId="{02BDD2B3-66A7-4DCE-A37E-783691A83E2E}" type="pres">
      <dgm:prSet presAssocID="{C0CDE8CD-E03B-4012-A96F-8A0ACA762E33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ink"/>
        </a:ext>
      </dgm:extLst>
    </dgm:pt>
    <dgm:pt modelId="{E0501AE2-A374-4873-89FE-EDFCDFC6A964}" type="pres">
      <dgm:prSet presAssocID="{C0CDE8CD-E03B-4012-A96F-8A0ACA762E33}" presName="spaceRect" presStyleCnt="0"/>
      <dgm:spPr/>
    </dgm:pt>
    <dgm:pt modelId="{62636129-2F1B-4088-948F-1313B4E8949D}" type="pres">
      <dgm:prSet presAssocID="{C0CDE8CD-E03B-4012-A96F-8A0ACA762E33}" presName="parTx" presStyleLbl="revTx" presStyleIdx="3" presStyleCnt="5">
        <dgm:presLayoutVars>
          <dgm:chMax val="0"/>
          <dgm:chPref val="0"/>
        </dgm:presLayoutVars>
      </dgm:prSet>
      <dgm:spPr/>
    </dgm:pt>
    <dgm:pt modelId="{9F05E3B6-7D9B-427F-988D-00DFE9296645}" type="pres">
      <dgm:prSet presAssocID="{95C29C36-CB64-4D14-ADCA-06411AE5887E}" presName="sibTrans" presStyleCnt="0"/>
      <dgm:spPr/>
    </dgm:pt>
    <dgm:pt modelId="{BA98E8B4-18D4-472E-B413-BC5BB35F33F5}" type="pres">
      <dgm:prSet presAssocID="{E01E8676-8F04-4FCD-BAC4-1538B1B8382F}" presName="compNode" presStyleCnt="0"/>
      <dgm:spPr/>
    </dgm:pt>
    <dgm:pt modelId="{2E37FCB4-6CB4-4DFF-BE43-DE0E33AC2B37}" type="pres">
      <dgm:prSet presAssocID="{E01E8676-8F04-4FCD-BAC4-1538B1B8382F}" presName="bgRect" presStyleLbl="bgShp" presStyleIdx="4" presStyleCnt="5"/>
      <dgm:spPr/>
    </dgm:pt>
    <dgm:pt modelId="{A583201E-6B46-411B-8249-3DFE054FC071}" type="pres">
      <dgm:prSet presAssocID="{E01E8676-8F04-4FCD-BAC4-1538B1B8382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mpagne Glasses"/>
        </a:ext>
      </dgm:extLst>
    </dgm:pt>
    <dgm:pt modelId="{E60ED79A-7B00-4EA1-B57F-86323EE4705B}" type="pres">
      <dgm:prSet presAssocID="{E01E8676-8F04-4FCD-BAC4-1538B1B8382F}" presName="spaceRect" presStyleCnt="0"/>
      <dgm:spPr/>
    </dgm:pt>
    <dgm:pt modelId="{E9D9E2B2-8E9A-457B-9D5C-7DEEB1272DB4}" type="pres">
      <dgm:prSet presAssocID="{E01E8676-8F04-4FCD-BAC4-1538B1B8382F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FE0EC117-732C-429B-9335-130EDA289A7D}" type="presOf" srcId="{05F9D1A4-21A8-463C-8562-889550FC469B}" destId="{11814FC9-88DE-44C4-9E78-8E4AACD1573D}" srcOrd="0" destOrd="0" presId="urn:microsoft.com/office/officeart/2018/2/layout/IconVerticalSolidList"/>
    <dgm:cxn modelId="{39F56C19-8ADF-42A7-8D75-04178D63359F}" srcId="{2FC1C1AF-AEA9-4D41-8A97-37D2A908DEB6}" destId="{E01E8676-8F04-4FCD-BAC4-1538B1B8382F}" srcOrd="4" destOrd="0" parTransId="{1BE83C4D-036C-4D1B-8DFA-AAAE597B2258}" sibTransId="{3C161FDE-2009-4967-96A8-AC02EEB56503}"/>
    <dgm:cxn modelId="{0756B21C-4444-4C62-A815-C13EF7BCED24}" srcId="{2FC1C1AF-AEA9-4D41-8A97-37D2A908DEB6}" destId="{A8060CD2-1DF9-48A7-AD37-B5BCA705BA5F}" srcOrd="2" destOrd="0" parTransId="{C5D5BEBB-8D26-436C-AF4E-B0A4656E326B}" sibTransId="{7BBEB7DA-1CC3-4AC4-8B97-B20FBB03EDB5}"/>
    <dgm:cxn modelId="{4024DD38-86E9-4D52-8E86-9FAE88E64B32}" type="presOf" srcId="{E01E8676-8F04-4FCD-BAC4-1538B1B8382F}" destId="{E9D9E2B2-8E9A-457B-9D5C-7DEEB1272DB4}" srcOrd="0" destOrd="0" presId="urn:microsoft.com/office/officeart/2018/2/layout/IconVerticalSolidList"/>
    <dgm:cxn modelId="{7339D647-3954-4288-B510-B70911A109C0}" srcId="{2FC1C1AF-AEA9-4D41-8A97-37D2A908DEB6}" destId="{05958C2D-2797-4F59-87F0-34ABA2C01B07}" srcOrd="1" destOrd="0" parTransId="{1FDC18AD-D1DE-4B89-A2C9-B50CD097CE62}" sibTransId="{EA13B6BA-3EC0-4BF2-AFF7-A04E47531FEC}"/>
    <dgm:cxn modelId="{C36E5155-3D5C-4850-ACBB-1A353E83E237}" type="presOf" srcId="{2FC1C1AF-AEA9-4D41-8A97-37D2A908DEB6}" destId="{47C9FCC5-D740-494F-B6DB-5EEF7D5F0F2B}" srcOrd="0" destOrd="0" presId="urn:microsoft.com/office/officeart/2018/2/layout/IconVerticalSolidList"/>
    <dgm:cxn modelId="{EB47555B-EEAA-4C32-85B0-7BA38F2B483A}" srcId="{2FC1C1AF-AEA9-4D41-8A97-37D2A908DEB6}" destId="{05F9D1A4-21A8-463C-8562-889550FC469B}" srcOrd="0" destOrd="0" parTransId="{986F8401-48E3-4831-9DE9-37E97DD07DFA}" sibTransId="{6D76EE4F-3D45-445C-8EE5-86413227A7C6}"/>
    <dgm:cxn modelId="{68136570-10D7-46A6-B338-640323E38EE2}" type="presOf" srcId="{A8060CD2-1DF9-48A7-AD37-B5BCA705BA5F}" destId="{1F454653-B02E-4D95-8624-BC6E03EB32C4}" srcOrd="0" destOrd="0" presId="urn:microsoft.com/office/officeart/2018/2/layout/IconVerticalSolidList"/>
    <dgm:cxn modelId="{E2CEEB7A-75DA-40C0-BB24-CC0F66963944}" srcId="{2FC1C1AF-AEA9-4D41-8A97-37D2A908DEB6}" destId="{C0CDE8CD-E03B-4012-A96F-8A0ACA762E33}" srcOrd="3" destOrd="0" parTransId="{E3359F87-5117-4270-AAA9-210752DF76BE}" sibTransId="{95C29C36-CB64-4D14-ADCA-06411AE5887E}"/>
    <dgm:cxn modelId="{69AF3286-758D-4A54-BA2E-78A3EF57D750}" type="presOf" srcId="{C0CDE8CD-E03B-4012-A96F-8A0ACA762E33}" destId="{62636129-2F1B-4088-948F-1313B4E8949D}" srcOrd="0" destOrd="0" presId="urn:microsoft.com/office/officeart/2018/2/layout/IconVerticalSolidList"/>
    <dgm:cxn modelId="{394501BF-9B17-4819-A7ED-3618B0D0C60C}" type="presOf" srcId="{05958C2D-2797-4F59-87F0-34ABA2C01B07}" destId="{F40FD1CF-125B-433D-8989-378C86666F36}" srcOrd="0" destOrd="0" presId="urn:microsoft.com/office/officeart/2018/2/layout/IconVerticalSolidList"/>
    <dgm:cxn modelId="{24E83975-1594-4116-8595-C33083D03028}" type="presParOf" srcId="{47C9FCC5-D740-494F-B6DB-5EEF7D5F0F2B}" destId="{1F2ED4A6-85D4-4769-8AAB-D0D335EED7CF}" srcOrd="0" destOrd="0" presId="urn:microsoft.com/office/officeart/2018/2/layout/IconVerticalSolidList"/>
    <dgm:cxn modelId="{9E0C9141-304D-4499-BF22-E0D81C81E028}" type="presParOf" srcId="{1F2ED4A6-85D4-4769-8AAB-D0D335EED7CF}" destId="{190B4E30-909D-4608-9E1F-DF5BE4308674}" srcOrd="0" destOrd="0" presId="urn:microsoft.com/office/officeart/2018/2/layout/IconVerticalSolidList"/>
    <dgm:cxn modelId="{3F099E80-E264-4C9F-9EB7-0FCC76DD7A3F}" type="presParOf" srcId="{1F2ED4A6-85D4-4769-8AAB-D0D335EED7CF}" destId="{D4015EBC-EACC-42A7-AFFD-B030F430F6D7}" srcOrd="1" destOrd="0" presId="urn:microsoft.com/office/officeart/2018/2/layout/IconVerticalSolidList"/>
    <dgm:cxn modelId="{2C717250-87EF-4CDA-A213-7B9BD11CE2FF}" type="presParOf" srcId="{1F2ED4A6-85D4-4769-8AAB-D0D335EED7CF}" destId="{A02C94BD-53CD-42F3-8FDE-F26C4C7FBCDB}" srcOrd="2" destOrd="0" presId="urn:microsoft.com/office/officeart/2018/2/layout/IconVerticalSolidList"/>
    <dgm:cxn modelId="{57418AEE-2F58-4C4D-9C50-376D845CC800}" type="presParOf" srcId="{1F2ED4A6-85D4-4769-8AAB-D0D335EED7CF}" destId="{11814FC9-88DE-44C4-9E78-8E4AACD1573D}" srcOrd="3" destOrd="0" presId="urn:microsoft.com/office/officeart/2018/2/layout/IconVerticalSolidList"/>
    <dgm:cxn modelId="{1F7D3143-235B-4906-86F8-C1CB4B8A8416}" type="presParOf" srcId="{47C9FCC5-D740-494F-B6DB-5EEF7D5F0F2B}" destId="{46C83401-D1E7-45E3-B20B-62CE5B49EF9E}" srcOrd="1" destOrd="0" presId="urn:microsoft.com/office/officeart/2018/2/layout/IconVerticalSolidList"/>
    <dgm:cxn modelId="{2447F4FE-816C-4974-B8D6-67C7F14554A3}" type="presParOf" srcId="{47C9FCC5-D740-494F-B6DB-5EEF7D5F0F2B}" destId="{B8FAEF4F-87EC-4897-9FE4-885D843E039B}" srcOrd="2" destOrd="0" presId="urn:microsoft.com/office/officeart/2018/2/layout/IconVerticalSolidList"/>
    <dgm:cxn modelId="{C5BDAD6C-3B62-416D-BAEC-6ED43B6B0C96}" type="presParOf" srcId="{B8FAEF4F-87EC-4897-9FE4-885D843E039B}" destId="{62A0DDDF-1330-4878-8E4A-A272E254CE61}" srcOrd="0" destOrd="0" presId="urn:microsoft.com/office/officeart/2018/2/layout/IconVerticalSolidList"/>
    <dgm:cxn modelId="{39916E5E-0A6E-4481-A78A-517A2C5F4943}" type="presParOf" srcId="{B8FAEF4F-87EC-4897-9FE4-885D843E039B}" destId="{3AAE8182-A055-4D71-8F78-0A3854D00339}" srcOrd="1" destOrd="0" presId="urn:microsoft.com/office/officeart/2018/2/layout/IconVerticalSolidList"/>
    <dgm:cxn modelId="{2DB5FDD9-A22E-4962-B049-F28A7C5BDE9F}" type="presParOf" srcId="{B8FAEF4F-87EC-4897-9FE4-885D843E039B}" destId="{44AB5529-EC6F-4CED-B987-DED30B78670B}" srcOrd="2" destOrd="0" presId="urn:microsoft.com/office/officeart/2018/2/layout/IconVerticalSolidList"/>
    <dgm:cxn modelId="{267DBF3E-C24A-495E-8778-819204F28208}" type="presParOf" srcId="{B8FAEF4F-87EC-4897-9FE4-885D843E039B}" destId="{F40FD1CF-125B-433D-8989-378C86666F36}" srcOrd="3" destOrd="0" presId="urn:microsoft.com/office/officeart/2018/2/layout/IconVerticalSolidList"/>
    <dgm:cxn modelId="{9A875762-5339-41F3-8AAD-5D6E565592C5}" type="presParOf" srcId="{47C9FCC5-D740-494F-B6DB-5EEF7D5F0F2B}" destId="{13838CC0-CC07-476E-B6AC-2099F78493EE}" srcOrd="3" destOrd="0" presId="urn:microsoft.com/office/officeart/2018/2/layout/IconVerticalSolidList"/>
    <dgm:cxn modelId="{818B30B4-8774-4B59-B119-13F35E9A7D29}" type="presParOf" srcId="{47C9FCC5-D740-494F-B6DB-5EEF7D5F0F2B}" destId="{212D1E5A-0016-4A96-A61A-CDE17A49F456}" srcOrd="4" destOrd="0" presId="urn:microsoft.com/office/officeart/2018/2/layout/IconVerticalSolidList"/>
    <dgm:cxn modelId="{D1A7029E-A4A7-4BA5-B7FD-B2BC5927B494}" type="presParOf" srcId="{212D1E5A-0016-4A96-A61A-CDE17A49F456}" destId="{CB6FA69F-46EE-45CF-A093-B4017C6EDCC4}" srcOrd="0" destOrd="0" presId="urn:microsoft.com/office/officeart/2018/2/layout/IconVerticalSolidList"/>
    <dgm:cxn modelId="{EA8650D9-E750-4728-9393-219A8344CF50}" type="presParOf" srcId="{212D1E5A-0016-4A96-A61A-CDE17A49F456}" destId="{5E4E1AE0-CC74-4F3D-B20C-4F6DD535B903}" srcOrd="1" destOrd="0" presId="urn:microsoft.com/office/officeart/2018/2/layout/IconVerticalSolidList"/>
    <dgm:cxn modelId="{6892E478-CCDD-45FE-8888-400B97C4C6F3}" type="presParOf" srcId="{212D1E5A-0016-4A96-A61A-CDE17A49F456}" destId="{EBFD7B83-63FF-4B85-8F69-22308BE9EAD1}" srcOrd="2" destOrd="0" presId="urn:microsoft.com/office/officeart/2018/2/layout/IconVerticalSolidList"/>
    <dgm:cxn modelId="{9D513AA6-99A2-49E1-B84C-4A397C79284E}" type="presParOf" srcId="{212D1E5A-0016-4A96-A61A-CDE17A49F456}" destId="{1F454653-B02E-4D95-8624-BC6E03EB32C4}" srcOrd="3" destOrd="0" presId="urn:microsoft.com/office/officeart/2018/2/layout/IconVerticalSolidList"/>
    <dgm:cxn modelId="{01D37066-160B-4AD5-8848-9007C7B396E0}" type="presParOf" srcId="{47C9FCC5-D740-494F-B6DB-5EEF7D5F0F2B}" destId="{3493AC51-1DDB-4577-B98D-4BBEEB1D1EEA}" srcOrd="5" destOrd="0" presId="urn:microsoft.com/office/officeart/2018/2/layout/IconVerticalSolidList"/>
    <dgm:cxn modelId="{53312079-AAF0-4F75-B48A-1C16D6EC44CA}" type="presParOf" srcId="{47C9FCC5-D740-494F-B6DB-5EEF7D5F0F2B}" destId="{6B74AAF6-0BB8-4DFA-AF11-D2F6BAEDF5F9}" srcOrd="6" destOrd="0" presId="urn:microsoft.com/office/officeart/2018/2/layout/IconVerticalSolidList"/>
    <dgm:cxn modelId="{DC20AA6D-B369-445B-AFC7-FDD33DF842AB}" type="presParOf" srcId="{6B74AAF6-0BB8-4DFA-AF11-D2F6BAEDF5F9}" destId="{5ED23984-D846-4AAC-9258-D8859DB2D0C0}" srcOrd="0" destOrd="0" presId="urn:microsoft.com/office/officeart/2018/2/layout/IconVerticalSolidList"/>
    <dgm:cxn modelId="{1079D63B-166E-4889-8C35-4975F4D97831}" type="presParOf" srcId="{6B74AAF6-0BB8-4DFA-AF11-D2F6BAEDF5F9}" destId="{02BDD2B3-66A7-4DCE-A37E-783691A83E2E}" srcOrd="1" destOrd="0" presId="urn:microsoft.com/office/officeart/2018/2/layout/IconVerticalSolidList"/>
    <dgm:cxn modelId="{8E2FF9A8-F297-453A-B9DD-C2F5AC873B3A}" type="presParOf" srcId="{6B74AAF6-0BB8-4DFA-AF11-D2F6BAEDF5F9}" destId="{E0501AE2-A374-4873-89FE-EDFCDFC6A964}" srcOrd="2" destOrd="0" presId="urn:microsoft.com/office/officeart/2018/2/layout/IconVerticalSolidList"/>
    <dgm:cxn modelId="{4E33E0C8-5983-4C75-AE35-96D539074FEB}" type="presParOf" srcId="{6B74AAF6-0BB8-4DFA-AF11-D2F6BAEDF5F9}" destId="{62636129-2F1B-4088-948F-1313B4E8949D}" srcOrd="3" destOrd="0" presId="urn:microsoft.com/office/officeart/2018/2/layout/IconVerticalSolidList"/>
    <dgm:cxn modelId="{992216CC-9B6C-4D2B-8679-55F57F8CFDF8}" type="presParOf" srcId="{47C9FCC5-D740-494F-B6DB-5EEF7D5F0F2B}" destId="{9F05E3B6-7D9B-427F-988D-00DFE9296645}" srcOrd="7" destOrd="0" presId="urn:microsoft.com/office/officeart/2018/2/layout/IconVerticalSolidList"/>
    <dgm:cxn modelId="{77C5109F-0CA7-4C9F-8ACA-C39091CB7065}" type="presParOf" srcId="{47C9FCC5-D740-494F-B6DB-5EEF7D5F0F2B}" destId="{BA98E8B4-18D4-472E-B413-BC5BB35F33F5}" srcOrd="8" destOrd="0" presId="urn:microsoft.com/office/officeart/2018/2/layout/IconVerticalSolidList"/>
    <dgm:cxn modelId="{F5DA7F27-0E95-4280-A798-F024848255C2}" type="presParOf" srcId="{BA98E8B4-18D4-472E-B413-BC5BB35F33F5}" destId="{2E37FCB4-6CB4-4DFF-BE43-DE0E33AC2B37}" srcOrd="0" destOrd="0" presId="urn:microsoft.com/office/officeart/2018/2/layout/IconVerticalSolidList"/>
    <dgm:cxn modelId="{375B73A2-CB9F-4A5E-B24A-A4640A1B70A6}" type="presParOf" srcId="{BA98E8B4-18D4-472E-B413-BC5BB35F33F5}" destId="{A583201E-6B46-411B-8249-3DFE054FC071}" srcOrd="1" destOrd="0" presId="urn:microsoft.com/office/officeart/2018/2/layout/IconVerticalSolidList"/>
    <dgm:cxn modelId="{647DB562-D940-41ED-8B00-15FB8CE74636}" type="presParOf" srcId="{BA98E8B4-18D4-472E-B413-BC5BB35F33F5}" destId="{E60ED79A-7B00-4EA1-B57F-86323EE4705B}" srcOrd="2" destOrd="0" presId="urn:microsoft.com/office/officeart/2018/2/layout/IconVerticalSolidList"/>
    <dgm:cxn modelId="{CEA52B04-2158-4F7A-B737-6A0F8673A518}" type="presParOf" srcId="{BA98E8B4-18D4-472E-B413-BC5BB35F33F5}" destId="{E9D9E2B2-8E9A-457B-9D5C-7DEEB1272DB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D9EDE1-4F1D-4E06-94C7-88149EE7B1A1}">
      <dsp:nvSpPr>
        <dsp:cNvPr id="0" name=""/>
        <dsp:cNvSpPr/>
      </dsp:nvSpPr>
      <dsp:spPr>
        <a:xfrm>
          <a:off x="776495" y="-85611"/>
          <a:ext cx="5357395" cy="5357395"/>
        </a:xfrm>
        <a:prstGeom prst="circularArrow">
          <a:avLst>
            <a:gd name="adj1" fmla="val 5544"/>
            <a:gd name="adj2" fmla="val 330680"/>
            <a:gd name="adj3" fmla="val 14948096"/>
            <a:gd name="adj4" fmla="val 16706250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EF0CD1-928D-4FA5-B3A2-1BBE1A115E84}">
      <dsp:nvSpPr>
        <dsp:cNvPr id="0" name=""/>
        <dsp:cNvSpPr/>
      </dsp:nvSpPr>
      <dsp:spPr>
        <a:xfrm>
          <a:off x="2881577" y="572"/>
          <a:ext cx="1147232" cy="57361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1. Osteopathic Recognition</a:t>
          </a:r>
        </a:p>
      </dsp:txBody>
      <dsp:txXfrm>
        <a:off x="2909579" y="28574"/>
        <a:ext cx="1091228" cy="517612"/>
      </dsp:txXfrm>
    </dsp:sp>
    <dsp:sp modelId="{3DD330E3-BD16-4DB6-9BA3-5D41AAC43A82}">
      <dsp:nvSpPr>
        <dsp:cNvPr id="0" name=""/>
        <dsp:cNvSpPr/>
      </dsp:nvSpPr>
      <dsp:spPr>
        <a:xfrm>
          <a:off x="4116727" y="363244"/>
          <a:ext cx="1147232" cy="57361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2. Relationships</a:t>
          </a:r>
        </a:p>
      </dsp:txBody>
      <dsp:txXfrm>
        <a:off x="4144729" y="391246"/>
        <a:ext cx="1091228" cy="517612"/>
      </dsp:txXfrm>
    </dsp:sp>
    <dsp:sp modelId="{6096B0BB-62E9-4D46-8CD3-08A64288768A}">
      <dsp:nvSpPr>
        <dsp:cNvPr id="0" name=""/>
        <dsp:cNvSpPr/>
      </dsp:nvSpPr>
      <dsp:spPr>
        <a:xfrm>
          <a:off x="4959725" y="1336117"/>
          <a:ext cx="1147232" cy="57361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3. Faculty Development</a:t>
          </a:r>
        </a:p>
      </dsp:txBody>
      <dsp:txXfrm>
        <a:off x="4987727" y="1364119"/>
        <a:ext cx="1091228" cy="517612"/>
      </dsp:txXfrm>
    </dsp:sp>
    <dsp:sp modelId="{F652E24A-1865-43DE-84DF-90087F16D9E1}">
      <dsp:nvSpPr>
        <dsp:cNvPr id="0" name=""/>
        <dsp:cNvSpPr/>
      </dsp:nvSpPr>
      <dsp:spPr>
        <a:xfrm>
          <a:off x="5142927" y="2610308"/>
          <a:ext cx="1147232" cy="57361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4. Didactics</a:t>
          </a:r>
        </a:p>
      </dsp:txBody>
      <dsp:txXfrm>
        <a:off x="5170929" y="2638310"/>
        <a:ext cx="1091228" cy="517612"/>
      </dsp:txXfrm>
    </dsp:sp>
    <dsp:sp modelId="{540F801C-637C-4E06-BE68-276447F81E95}">
      <dsp:nvSpPr>
        <dsp:cNvPr id="0" name=""/>
        <dsp:cNvSpPr/>
      </dsp:nvSpPr>
      <dsp:spPr>
        <a:xfrm>
          <a:off x="4608165" y="3781272"/>
          <a:ext cx="1147232" cy="57361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5. PEC and CCC</a:t>
          </a:r>
        </a:p>
      </dsp:txBody>
      <dsp:txXfrm>
        <a:off x="4636167" y="3809274"/>
        <a:ext cx="1091228" cy="517612"/>
      </dsp:txXfrm>
    </dsp:sp>
    <dsp:sp modelId="{D23224F3-E8EB-4E79-B01B-2E45A29ACE02}">
      <dsp:nvSpPr>
        <dsp:cNvPr id="0" name=""/>
        <dsp:cNvSpPr/>
      </dsp:nvSpPr>
      <dsp:spPr>
        <a:xfrm>
          <a:off x="3525224" y="4477236"/>
          <a:ext cx="1147232" cy="57361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6. System Based</a:t>
          </a:r>
        </a:p>
      </dsp:txBody>
      <dsp:txXfrm>
        <a:off x="3553226" y="4505238"/>
        <a:ext cx="1091228" cy="517612"/>
      </dsp:txXfrm>
    </dsp:sp>
    <dsp:sp modelId="{B369BBD9-546C-44F6-A2AC-A98AC26F2780}">
      <dsp:nvSpPr>
        <dsp:cNvPr id="0" name=""/>
        <dsp:cNvSpPr/>
      </dsp:nvSpPr>
      <dsp:spPr>
        <a:xfrm>
          <a:off x="2237930" y="4477236"/>
          <a:ext cx="1147232" cy="57361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7. Curriculum</a:t>
          </a:r>
        </a:p>
      </dsp:txBody>
      <dsp:txXfrm>
        <a:off x="2265932" y="4505238"/>
        <a:ext cx="1091228" cy="517612"/>
      </dsp:txXfrm>
    </dsp:sp>
    <dsp:sp modelId="{D5604912-7D93-4DC8-AA6C-4B515147EAAC}">
      <dsp:nvSpPr>
        <dsp:cNvPr id="0" name=""/>
        <dsp:cNvSpPr/>
      </dsp:nvSpPr>
      <dsp:spPr>
        <a:xfrm>
          <a:off x="1154989" y="3781272"/>
          <a:ext cx="1147232" cy="57361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8. Assessments</a:t>
          </a:r>
        </a:p>
      </dsp:txBody>
      <dsp:txXfrm>
        <a:off x="1182991" y="3809274"/>
        <a:ext cx="1091228" cy="517612"/>
      </dsp:txXfrm>
    </dsp:sp>
    <dsp:sp modelId="{417153EC-87DA-4A45-86E7-784EAFD58072}">
      <dsp:nvSpPr>
        <dsp:cNvPr id="0" name=""/>
        <dsp:cNvSpPr/>
      </dsp:nvSpPr>
      <dsp:spPr>
        <a:xfrm>
          <a:off x="620227" y="2610308"/>
          <a:ext cx="1147232" cy="57361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9.Burnout and Professionalism</a:t>
          </a:r>
        </a:p>
      </dsp:txBody>
      <dsp:txXfrm>
        <a:off x="648229" y="2638310"/>
        <a:ext cx="1091228" cy="517612"/>
      </dsp:txXfrm>
    </dsp:sp>
    <dsp:sp modelId="{2E7ED2D5-CC59-4218-8B8F-C491CF500304}">
      <dsp:nvSpPr>
        <dsp:cNvPr id="0" name=""/>
        <dsp:cNvSpPr/>
      </dsp:nvSpPr>
      <dsp:spPr>
        <a:xfrm>
          <a:off x="803428" y="1336117"/>
          <a:ext cx="1147232" cy="57361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10. Scholarly work</a:t>
          </a:r>
        </a:p>
      </dsp:txBody>
      <dsp:txXfrm>
        <a:off x="831430" y="1364119"/>
        <a:ext cx="1091228" cy="517612"/>
      </dsp:txXfrm>
    </dsp:sp>
    <dsp:sp modelId="{20B7A5EF-F5A0-4007-8054-A72273EB9364}">
      <dsp:nvSpPr>
        <dsp:cNvPr id="0" name=""/>
        <dsp:cNvSpPr/>
      </dsp:nvSpPr>
      <dsp:spPr>
        <a:xfrm>
          <a:off x="1646427" y="363244"/>
          <a:ext cx="1147232" cy="57361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11.Portfolio</a:t>
          </a:r>
        </a:p>
      </dsp:txBody>
      <dsp:txXfrm>
        <a:off x="1674429" y="391246"/>
        <a:ext cx="1091228" cy="5176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E87845-3504-45CA-B661-7C69134B2329}">
      <dsp:nvSpPr>
        <dsp:cNvPr id="0" name=""/>
        <dsp:cNvSpPr/>
      </dsp:nvSpPr>
      <dsp:spPr>
        <a:xfrm>
          <a:off x="0" y="0"/>
          <a:ext cx="3143249" cy="378608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060" tIns="330200" rIns="245060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Incorporate literature and research that integrate osteopathic tenets into clinical decision-making.</a:t>
          </a:r>
        </a:p>
      </dsp:txBody>
      <dsp:txXfrm>
        <a:off x="0" y="1438710"/>
        <a:ext cx="3143249" cy="2271648"/>
      </dsp:txXfrm>
    </dsp:sp>
    <dsp:sp modelId="{F69FAA18-7CE4-4126-923C-FD5338FC0FB8}">
      <dsp:nvSpPr>
        <dsp:cNvPr id="0" name=""/>
        <dsp:cNvSpPr/>
      </dsp:nvSpPr>
      <dsp:spPr>
        <a:xfrm>
          <a:off x="1003712" y="378607"/>
          <a:ext cx="1135824" cy="113582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553" tIns="12700" rIns="88553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1170050" y="544945"/>
        <a:ext cx="803148" cy="803148"/>
      </dsp:txXfrm>
    </dsp:sp>
    <dsp:sp modelId="{6535C267-27BF-426D-9B33-5D0AAFE4ECDA}">
      <dsp:nvSpPr>
        <dsp:cNvPr id="0" name=""/>
        <dsp:cNvSpPr/>
      </dsp:nvSpPr>
      <dsp:spPr>
        <a:xfrm>
          <a:off x="0" y="3786008"/>
          <a:ext cx="3143249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8C1BC-415A-4517-89D0-3FF419972E1A}">
      <dsp:nvSpPr>
        <dsp:cNvPr id="0" name=""/>
        <dsp:cNvSpPr/>
      </dsp:nvSpPr>
      <dsp:spPr>
        <a:xfrm>
          <a:off x="3457574" y="0"/>
          <a:ext cx="3143249" cy="378608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060" tIns="330200" rIns="245060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Critically evaluate methods of osteopathic clinical practice, integrate evidence-based OPP into patient care, show understanding of research methods, and improve patient care practices as related to field of A/I.</a:t>
          </a:r>
        </a:p>
      </dsp:txBody>
      <dsp:txXfrm>
        <a:off x="3457574" y="1438710"/>
        <a:ext cx="3143249" cy="2271648"/>
      </dsp:txXfrm>
    </dsp:sp>
    <dsp:sp modelId="{F148CBAD-F722-4735-81EA-A768FE2047BB}">
      <dsp:nvSpPr>
        <dsp:cNvPr id="0" name=""/>
        <dsp:cNvSpPr/>
      </dsp:nvSpPr>
      <dsp:spPr>
        <a:xfrm>
          <a:off x="4461287" y="378607"/>
          <a:ext cx="1135824" cy="113582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553" tIns="12700" rIns="88553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4627625" y="544945"/>
        <a:ext cx="803148" cy="803148"/>
      </dsp:txXfrm>
    </dsp:sp>
    <dsp:sp modelId="{FD0123D5-913B-442A-BA06-2F8375CC75DD}">
      <dsp:nvSpPr>
        <dsp:cNvPr id="0" name=""/>
        <dsp:cNvSpPr/>
      </dsp:nvSpPr>
      <dsp:spPr>
        <a:xfrm>
          <a:off x="3457574" y="3786008"/>
          <a:ext cx="3143249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F090A9-B43E-4F8C-BE04-9C83BB26A564}">
      <dsp:nvSpPr>
        <dsp:cNvPr id="0" name=""/>
        <dsp:cNvSpPr/>
      </dsp:nvSpPr>
      <dsp:spPr>
        <a:xfrm>
          <a:off x="6915149" y="0"/>
          <a:ext cx="3143249" cy="378608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060" tIns="330200" rIns="245060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Perform self-evaluations of osteopathic practice patterns and practice-based improvement activities using systematic methodology.</a:t>
          </a:r>
        </a:p>
      </dsp:txBody>
      <dsp:txXfrm>
        <a:off x="6915149" y="1438710"/>
        <a:ext cx="3143249" cy="2271648"/>
      </dsp:txXfrm>
    </dsp:sp>
    <dsp:sp modelId="{84AD7C74-5863-4242-B27D-8441EF7E7348}">
      <dsp:nvSpPr>
        <dsp:cNvPr id="0" name=""/>
        <dsp:cNvSpPr/>
      </dsp:nvSpPr>
      <dsp:spPr>
        <a:xfrm>
          <a:off x="7918862" y="378607"/>
          <a:ext cx="1135824" cy="113582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553" tIns="12700" rIns="88553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8085200" y="544945"/>
        <a:ext cx="803148" cy="803148"/>
      </dsp:txXfrm>
    </dsp:sp>
    <dsp:sp modelId="{DC5ED05F-C883-4665-B868-604F670B3613}">
      <dsp:nvSpPr>
        <dsp:cNvPr id="0" name=""/>
        <dsp:cNvSpPr/>
      </dsp:nvSpPr>
      <dsp:spPr>
        <a:xfrm>
          <a:off x="6915149" y="3786008"/>
          <a:ext cx="3143249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0B4E30-909D-4608-9E1F-DF5BE4308674}">
      <dsp:nvSpPr>
        <dsp:cNvPr id="0" name=""/>
        <dsp:cNvSpPr/>
      </dsp:nvSpPr>
      <dsp:spPr>
        <a:xfrm>
          <a:off x="0" y="4413"/>
          <a:ext cx="6797675" cy="94018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015EBC-EACC-42A7-AFFD-B030F430F6D7}">
      <dsp:nvSpPr>
        <dsp:cNvPr id="0" name=""/>
        <dsp:cNvSpPr/>
      </dsp:nvSpPr>
      <dsp:spPr>
        <a:xfrm>
          <a:off x="284404" y="215954"/>
          <a:ext cx="517099" cy="5170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814FC9-88DE-44C4-9E78-8E4AACD1573D}">
      <dsp:nvSpPr>
        <dsp:cNvPr id="0" name=""/>
        <dsp:cNvSpPr/>
      </dsp:nvSpPr>
      <dsp:spPr>
        <a:xfrm>
          <a:off x="1085908" y="4413"/>
          <a:ext cx="5711766" cy="940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02" tIns="99502" rIns="99502" bIns="99502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One game per month to include one osteopathic game</a:t>
          </a:r>
        </a:p>
      </dsp:txBody>
      <dsp:txXfrm>
        <a:off x="1085908" y="4413"/>
        <a:ext cx="5711766" cy="940180"/>
      </dsp:txXfrm>
    </dsp:sp>
    <dsp:sp modelId="{62A0DDDF-1330-4878-8E4A-A272E254CE61}">
      <dsp:nvSpPr>
        <dsp:cNvPr id="0" name=""/>
        <dsp:cNvSpPr/>
      </dsp:nvSpPr>
      <dsp:spPr>
        <a:xfrm>
          <a:off x="0" y="1179639"/>
          <a:ext cx="6797675" cy="9401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AE8182-A055-4D71-8F78-0A3854D00339}">
      <dsp:nvSpPr>
        <dsp:cNvPr id="0" name=""/>
        <dsp:cNvSpPr/>
      </dsp:nvSpPr>
      <dsp:spPr>
        <a:xfrm>
          <a:off x="284404" y="1391180"/>
          <a:ext cx="517099" cy="5170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0FD1CF-125B-433D-8989-378C86666F36}">
      <dsp:nvSpPr>
        <dsp:cNvPr id="0" name=""/>
        <dsp:cNvSpPr/>
      </dsp:nvSpPr>
      <dsp:spPr>
        <a:xfrm>
          <a:off x="1085908" y="1179639"/>
          <a:ext cx="5711766" cy="940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02" tIns="99502" rIns="99502" bIns="99502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Welcome party for new fellows (dress-up)</a:t>
          </a:r>
        </a:p>
      </dsp:txBody>
      <dsp:txXfrm>
        <a:off x="1085908" y="1179639"/>
        <a:ext cx="5711766" cy="940180"/>
      </dsp:txXfrm>
    </dsp:sp>
    <dsp:sp modelId="{CB6FA69F-46EE-45CF-A093-B4017C6EDCC4}">
      <dsp:nvSpPr>
        <dsp:cNvPr id="0" name=""/>
        <dsp:cNvSpPr/>
      </dsp:nvSpPr>
      <dsp:spPr>
        <a:xfrm>
          <a:off x="0" y="2354865"/>
          <a:ext cx="6797675" cy="94018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4E1AE0-CC74-4F3D-B20C-4F6DD535B903}">
      <dsp:nvSpPr>
        <dsp:cNvPr id="0" name=""/>
        <dsp:cNvSpPr/>
      </dsp:nvSpPr>
      <dsp:spPr>
        <a:xfrm>
          <a:off x="284404" y="2566406"/>
          <a:ext cx="517099" cy="51709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454653-B02E-4D95-8624-BC6E03EB32C4}">
      <dsp:nvSpPr>
        <dsp:cNvPr id="0" name=""/>
        <dsp:cNvSpPr/>
      </dsp:nvSpPr>
      <dsp:spPr>
        <a:xfrm>
          <a:off x="1085908" y="2354865"/>
          <a:ext cx="5711766" cy="940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02" tIns="99502" rIns="99502" bIns="99502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Healthy lunches served daily</a:t>
          </a:r>
        </a:p>
      </dsp:txBody>
      <dsp:txXfrm>
        <a:off x="1085908" y="2354865"/>
        <a:ext cx="5711766" cy="940180"/>
      </dsp:txXfrm>
    </dsp:sp>
    <dsp:sp modelId="{5ED23984-D846-4AAC-9258-D8859DB2D0C0}">
      <dsp:nvSpPr>
        <dsp:cNvPr id="0" name=""/>
        <dsp:cNvSpPr/>
      </dsp:nvSpPr>
      <dsp:spPr>
        <a:xfrm>
          <a:off x="0" y="3530091"/>
          <a:ext cx="6797675" cy="94018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BDD2B3-66A7-4DCE-A37E-783691A83E2E}">
      <dsp:nvSpPr>
        <dsp:cNvPr id="0" name=""/>
        <dsp:cNvSpPr/>
      </dsp:nvSpPr>
      <dsp:spPr>
        <a:xfrm>
          <a:off x="284404" y="3741632"/>
          <a:ext cx="517099" cy="51709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636129-2F1B-4088-948F-1313B4E8949D}">
      <dsp:nvSpPr>
        <dsp:cNvPr id="0" name=""/>
        <dsp:cNvSpPr/>
      </dsp:nvSpPr>
      <dsp:spPr>
        <a:xfrm>
          <a:off x="1085908" y="3530091"/>
          <a:ext cx="5711766" cy="940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02" tIns="99502" rIns="99502" bIns="99502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Work out room in basement</a:t>
          </a:r>
        </a:p>
      </dsp:txBody>
      <dsp:txXfrm>
        <a:off x="1085908" y="3530091"/>
        <a:ext cx="5711766" cy="940180"/>
      </dsp:txXfrm>
    </dsp:sp>
    <dsp:sp modelId="{2E37FCB4-6CB4-4DFF-BE43-DE0E33AC2B37}">
      <dsp:nvSpPr>
        <dsp:cNvPr id="0" name=""/>
        <dsp:cNvSpPr/>
      </dsp:nvSpPr>
      <dsp:spPr>
        <a:xfrm>
          <a:off x="0" y="4705317"/>
          <a:ext cx="6797675" cy="94018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83201E-6B46-411B-8249-3DFE054FC071}">
      <dsp:nvSpPr>
        <dsp:cNvPr id="0" name=""/>
        <dsp:cNvSpPr/>
      </dsp:nvSpPr>
      <dsp:spPr>
        <a:xfrm>
          <a:off x="284404" y="4916857"/>
          <a:ext cx="517099" cy="51709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D9E2B2-8E9A-457B-9D5C-7DEEB1272DB4}">
      <dsp:nvSpPr>
        <dsp:cNvPr id="0" name=""/>
        <dsp:cNvSpPr/>
      </dsp:nvSpPr>
      <dsp:spPr>
        <a:xfrm>
          <a:off x="1085908" y="4705317"/>
          <a:ext cx="5711766" cy="940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02" tIns="99502" rIns="99502" bIns="99502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Quarterly fun nights (bowling, curling, ugly sweater contest, Halloween costume contest, The Great Allergy Bake Off, Wine and painting)</a:t>
          </a:r>
        </a:p>
      </dsp:txBody>
      <dsp:txXfrm>
        <a:off x="1085908" y="4705317"/>
        <a:ext cx="5711766" cy="9401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4/24/20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977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4/24/20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501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4/24/20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696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"/>
          <p:cNvSpPr txBox="1">
            <a:spLocks noGrp="1"/>
          </p:cNvSpPr>
          <p:nvPr>
            <p:ph type="body" sz="quarter" idx="13"/>
          </p:nvPr>
        </p:nvSpPr>
        <p:spPr>
          <a:xfrm>
            <a:off x="381000" y="337662"/>
            <a:ext cx="10477500" cy="305276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32145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687" cap="all" spc="84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728309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"/>
          <p:cNvSpPr txBox="1">
            <a:spLocks noGrp="1"/>
          </p:cNvSpPr>
          <p:nvPr>
            <p:ph type="body" sz="quarter" idx="13"/>
          </p:nvPr>
        </p:nvSpPr>
        <p:spPr>
          <a:xfrm>
            <a:off x="381000" y="337662"/>
            <a:ext cx="10477500" cy="305276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32145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687" cap="all" spc="84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92" name="Image"/>
          <p:cNvSpPr>
            <a:spLocks noGrp="1"/>
          </p:cNvSpPr>
          <p:nvPr>
            <p:ph type="pic" idx="14"/>
          </p:nvPr>
        </p:nvSpPr>
        <p:spPr>
          <a:xfrm>
            <a:off x="6248791" y="857250"/>
            <a:ext cx="6980116" cy="577750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381000" y="1080492"/>
            <a:ext cx="5905500" cy="50899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1000" y="1928812"/>
            <a:ext cx="5905500" cy="429518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1969"/>
            </a:lvl1pPr>
            <a:lvl2pPr>
              <a:buClr>
                <a:schemeClr val="accent1"/>
              </a:buClr>
              <a:buChar char="▸"/>
              <a:defRPr sz="1969"/>
            </a:lvl2pPr>
            <a:lvl3pPr>
              <a:buClr>
                <a:schemeClr val="accent1"/>
              </a:buClr>
              <a:buChar char="▸"/>
              <a:defRPr sz="1969"/>
            </a:lvl3pPr>
            <a:lvl4pPr>
              <a:buClr>
                <a:schemeClr val="accent1"/>
              </a:buClr>
              <a:buChar char="▸"/>
              <a:defRPr sz="1969"/>
            </a:lvl4pPr>
            <a:lvl5pPr>
              <a:buClr>
                <a:schemeClr val="accent1"/>
              </a:buClr>
              <a:buChar char="▸"/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085719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Image"/>
          <p:cNvSpPr>
            <a:spLocks noGrp="1"/>
          </p:cNvSpPr>
          <p:nvPr>
            <p:ph type="pic" sz="half" idx="13"/>
          </p:nvPr>
        </p:nvSpPr>
        <p:spPr>
          <a:xfrm>
            <a:off x="5121714" y="-63847"/>
            <a:ext cx="8048626" cy="35464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Image"/>
          <p:cNvSpPr>
            <a:spLocks noGrp="1"/>
          </p:cNvSpPr>
          <p:nvPr>
            <p:ph type="pic" sz="half" idx="14"/>
          </p:nvPr>
        </p:nvSpPr>
        <p:spPr>
          <a:xfrm>
            <a:off x="5548797" y="3277195"/>
            <a:ext cx="7190406" cy="36701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3" name="Image"/>
          <p:cNvSpPr>
            <a:spLocks noGrp="1"/>
          </p:cNvSpPr>
          <p:nvPr>
            <p:ph type="pic" idx="15"/>
          </p:nvPr>
        </p:nvSpPr>
        <p:spPr>
          <a:xfrm>
            <a:off x="-952500" y="-8930"/>
            <a:ext cx="8307092" cy="68758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152231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allout"/>
          <p:cNvSpPr/>
          <p:nvPr/>
        </p:nvSpPr>
        <p:spPr>
          <a:xfrm>
            <a:off x="440531" y="3786371"/>
            <a:ext cx="11310938" cy="1551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4" y="0"/>
                </a:moveTo>
                <a:cubicBezTo>
                  <a:pt x="100" y="0"/>
                  <a:pt x="0" y="549"/>
                  <a:pt x="0" y="1224"/>
                </a:cubicBezTo>
                <a:lnTo>
                  <a:pt x="0" y="14940"/>
                </a:lnTo>
                <a:cubicBezTo>
                  <a:pt x="0" y="15615"/>
                  <a:pt x="100" y="16160"/>
                  <a:pt x="224" y="16160"/>
                </a:cubicBezTo>
                <a:lnTo>
                  <a:pt x="17228" y="16160"/>
                </a:lnTo>
                <a:lnTo>
                  <a:pt x="17850" y="21600"/>
                </a:lnTo>
                <a:lnTo>
                  <a:pt x="18471" y="16160"/>
                </a:lnTo>
                <a:lnTo>
                  <a:pt x="21376" y="16160"/>
                </a:lnTo>
                <a:cubicBezTo>
                  <a:pt x="21500" y="16160"/>
                  <a:pt x="21600" y="15615"/>
                  <a:pt x="21600" y="14940"/>
                </a:cubicBezTo>
                <a:lnTo>
                  <a:pt x="21600" y="1224"/>
                </a:lnTo>
                <a:cubicBezTo>
                  <a:pt x="21600" y="549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 sz="1969"/>
          </a:p>
        </p:txBody>
      </p:sp>
      <p:sp>
        <p:nvSpPr>
          <p:cNvPr id="122" name="Type a quote here."/>
          <p:cNvSpPr txBox="1">
            <a:spLocks noGrp="1"/>
          </p:cNvSpPr>
          <p:nvPr>
            <p:ph type="body" sz="quarter" idx="13"/>
          </p:nvPr>
        </p:nvSpPr>
        <p:spPr>
          <a:xfrm>
            <a:off x="833438" y="3979586"/>
            <a:ext cx="10525125" cy="92640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609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23" name="Johnny Appleseed"/>
          <p:cNvSpPr txBox="1">
            <a:spLocks noGrp="1"/>
          </p:cNvSpPr>
          <p:nvPr>
            <p:ph type="body" sz="quarter" idx="14"/>
          </p:nvPr>
        </p:nvSpPr>
        <p:spPr>
          <a:xfrm>
            <a:off x="381000" y="5476875"/>
            <a:ext cx="11430000" cy="62478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4219"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24" name="Text"/>
          <p:cNvSpPr txBox="1">
            <a:spLocks noGrp="1"/>
          </p:cNvSpPr>
          <p:nvPr>
            <p:ph type="body" sz="quarter" idx="15"/>
          </p:nvPr>
        </p:nvSpPr>
        <p:spPr>
          <a:xfrm>
            <a:off x="381000" y="337662"/>
            <a:ext cx="10477500" cy="305276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32145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687" cap="all" spc="84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35316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4054630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mage"/>
          <p:cNvSpPr>
            <a:spLocks noGrp="1"/>
          </p:cNvSpPr>
          <p:nvPr>
            <p:ph type="pic" idx="13"/>
          </p:nvPr>
        </p:nvSpPr>
        <p:spPr>
          <a:xfrm>
            <a:off x="-857250" y="-8930"/>
            <a:ext cx="13888730" cy="68758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" name="Line"/>
          <p:cNvSpPr>
            <a:spLocks noGrp="1"/>
          </p:cNvSpPr>
          <p:nvPr>
            <p:ph type="body" sz="quarter" idx="14"/>
          </p:nvPr>
        </p:nvSpPr>
        <p:spPr>
          <a:xfrm flipV="1">
            <a:off x="381000" y="4317816"/>
            <a:ext cx="11430000" cy="185"/>
          </a:xfrm>
          <a:prstGeom prst="line">
            <a:avLst/>
          </a:prstGeom>
          <a:ln w="38100">
            <a:solidFill>
              <a:srgbClr val="A6AAA9"/>
            </a:solidFill>
          </a:ln>
        </p:spPr>
        <p:txBody>
          <a:bodyPr anchor="ctr">
            <a:noAutofit/>
          </a:bodyPr>
          <a:lstStyle>
            <a:lvl1pPr marL="0" indent="0" defTabSz="321457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cs typeface="Helvetica"/>
                <a:sym typeface="Helvetica"/>
              </a:defRPr>
            </a:lvl1pPr>
          </a:lstStyle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381000" y="4518422"/>
            <a:ext cx="11430000" cy="1902023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1953"/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1000" y="3000375"/>
            <a:ext cx="11430000" cy="126801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797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797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797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797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797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32287" y="303609"/>
            <a:ext cx="381467" cy="3214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264772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 Text"/>
          <p:cNvSpPr txBox="1">
            <a:spLocks noGrp="1"/>
          </p:cNvSpPr>
          <p:nvPr>
            <p:ph type="title"/>
          </p:nvPr>
        </p:nvSpPr>
        <p:spPr>
          <a:xfrm>
            <a:off x="738187" y="2571750"/>
            <a:ext cx="10715626" cy="1714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232875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4/24/20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410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4/24/20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99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4/24/20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291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4/24/20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320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4/24/20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277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4/24/20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80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82884F1-FFEA-405F-9602-3DCA865EDA4E}" type="datetime1">
              <a:rPr lang="en-US" smtClean="0"/>
              <a:t>4/24/20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338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4/24/20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984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D291B17-9318-49DB-B28B-6E5994AE9581}" type="datetime1">
              <a:rPr lang="en-US" smtClean="0"/>
              <a:t>4/24/20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223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ademyofosteopathy.org/scholar-series" TargetMode="External"/><Relationship Id="rId2" Type="http://schemas.openxmlformats.org/officeDocument/2006/relationships/hyperlink" Target="https://www.acopeds.org/pomt-for-residents-directors/" TargetMode="Externa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opeds.org/pomt-for-residents-directors/" TargetMode="External"/><Relationship Id="rId7" Type="http://schemas.openxmlformats.org/officeDocument/2006/relationships/image" Target="../media/image32.png"/><Relationship Id="rId2" Type="http://schemas.openxmlformats.org/officeDocument/2006/relationships/hyperlink" Target="https://www.caomed.com/2018/01/24/lymphatics-and-the-immune-system-enhancing-the-immune-system-with-omt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s://drive.google.com/drive/folders/1llZvsB-IHHINGxQEUvjqg_co3LRUSpHu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ademyofosteopathy.org/aao-2019-convocation" TargetMode="Externa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ademyofosteopathy.org/aao-2019-convocation" TargetMode="Externa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opeds.org/pomt-for-residents-directors/" TargetMode="External"/><Relationship Id="rId2" Type="http://schemas.openxmlformats.org/officeDocument/2006/relationships/hyperlink" Target="https://www.caomed.com/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certification.osteopathic.org/allergy-immunology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r12.org/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://scholar12.org/" TargetMode="Externa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cbi.nlm.nih.gov/pubmed/28973181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s://scholarcomplete.com/" TargetMode="Externa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opeds.org/pomt-for-residents-directors/" TargetMode="External"/><Relationship Id="rId2" Type="http://schemas.openxmlformats.org/officeDocument/2006/relationships/hyperlink" Target="https://www.caomed.com/2018/01/24/lymphatics-and-the-immune-system-enhancing-the-immune-system-with-omt/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drive.google.com/drive/folders/1llZvsB-IHHINGxQEUvjqg_co3LRUSpHu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drive.google.com/open?id=1db7GSMN0QTHXswLObLLPIMxYbYtE_nSG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hyperlink" Target="https://scholarcomplete.com/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drive.google.com/open?id=1XSr-wn6WbgDZcZadJ6933BGNheAlSpeb" TargetMode="External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hyperlink" Target="https://drive.google.com/open?id=1NpI7hGPScBwI6MSsl6-sz77cFcbcHC6N" TargetMode="External"/><Relationship Id="rId4" Type="http://schemas.openxmlformats.org/officeDocument/2006/relationships/hyperlink" Target="https://drive.google.com/open?id=14ic_mWR06S3l3vpJemv9v0Y0UndALKjl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53A08-436C-47A4-A146-852C356CE0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1" y="1454964"/>
            <a:ext cx="3339281" cy="33088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dirty="0"/>
              <a:t>Osteopathic Recognition in a Subspecialty Fellowship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5D3344-17A7-4886-A154-7981A7925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1" y="4763803"/>
            <a:ext cx="3339281" cy="1464378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Robert Hostoffer, DO</a:t>
            </a:r>
          </a:p>
          <a:p>
            <a:r>
              <a:rPr lang="en-US" sz="1800" dirty="0">
                <a:solidFill>
                  <a:schemeClr val="tx1"/>
                </a:solidFill>
              </a:rPr>
              <a:t>Allergy/Immunology Fellowship program director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5119BF-F495-41F9-98C2-007F7BCEE6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27" r="7016" b="-1"/>
          <a:stretch/>
        </p:blipFill>
        <p:spPr>
          <a:xfrm>
            <a:off x="4634682" y="10"/>
            <a:ext cx="755731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84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5F54226A-15A5-4F46-926F-81F3EC466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FCF670F-3E94-4C8F-95AE-035FB45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90479AEA-6C87-4786-A668-54BF815A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2B399A60-3405-4647-A976-4CBC70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FE8FF351-900B-4AA7-B3CB-AA23F3577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202" name="Title 2"/>
          <p:cNvSpPr>
            <a:spLocks noGrp="1"/>
          </p:cNvSpPr>
          <p:nvPr>
            <p:ph type="title" idx="4294967295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5000">
                <a:solidFill>
                  <a:srgbClr val="FFFFFF"/>
                </a:solidFill>
              </a:rPr>
              <a:t>Scholar Teacher</a:t>
            </a:r>
            <a:br>
              <a:rPr lang="en-US" altLang="en-US" sz="5000">
                <a:solidFill>
                  <a:srgbClr val="FFFFFF"/>
                </a:solidFill>
              </a:rPr>
            </a:br>
            <a:r>
              <a:rPr lang="en-US" altLang="en-US" sz="5000">
                <a:solidFill>
                  <a:srgbClr val="FFFFFF"/>
                </a:solidFill>
              </a:rPr>
              <a:t>Introductory Presentations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86810" y="6459785"/>
            <a:ext cx="7255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2D984DFE-A615-422B-82DD-2607C589F08B}" type="slidenum">
              <a:rPr lang="en-US" smtClean="0"/>
              <a:pPr algn="l"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E0D90A09-10D4-4340-AC70-0AFDB3810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62DB908-A871-49E3-A635-30ADFEBC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0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8565" y="1227199"/>
            <a:ext cx="3328416" cy="186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8B2C4FD5-C5A9-45B4-83C5-3310D4EDE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03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9" y="607821"/>
            <a:ext cx="2743199" cy="1536191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3E5F8535-F3B4-43C3-8595-D163FAA6B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04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6" y="4379231"/>
            <a:ext cx="3313507" cy="1855563"/>
          </a:xfrm>
          <a:prstGeom prst="rect">
            <a:avLst/>
          </a:prstGeom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4F3F6827-0043-4CFE-98A8-95CE1B69B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06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61038" y="3754040"/>
            <a:ext cx="2743200" cy="153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TextBox 9"/>
          <p:cNvSpPr txBox="1">
            <a:spLocks noChangeArrowheads="1"/>
          </p:cNvSpPr>
          <p:nvPr/>
        </p:nvSpPr>
        <p:spPr bwMode="auto">
          <a:xfrm>
            <a:off x="5792789" y="6011863"/>
            <a:ext cx="4727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altLang="en-US" sz="2000" b="1" i="1">
                <a:solidFill>
                  <a:schemeClr val="bg1"/>
                </a:solidFill>
              </a:rPr>
              <a:t>Osteopathic Recognition Curriculum </a:t>
            </a:r>
            <a:endParaRPr lang="en-US" alt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867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AACOM UME-GME </a:t>
            </a:r>
          </a:p>
          <a:p>
            <a:r>
              <a:rPr lang="en-US" dirty="0"/>
              <a:t>Faculty Development Working Group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84DFE-A615-422B-82DD-2607C589F08B}" type="slidenum">
              <a:rPr lang="en-US" smtClean="0"/>
              <a:t>11</a:t>
            </a:fld>
            <a:endParaRPr lang="en-US"/>
          </a:p>
        </p:txBody>
      </p:sp>
      <p:sp>
        <p:nvSpPr>
          <p:cNvPr id="52226" name="Title 3"/>
          <p:cNvSpPr>
            <a:spLocks noGrp="1"/>
          </p:cNvSpPr>
          <p:nvPr>
            <p:ph type="title" idx="4294967295"/>
          </p:nvPr>
        </p:nvSpPr>
        <p:spPr>
          <a:xfrm>
            <a:off x="1066800" y="347661"/>
            <a:ext cx="9601200" cy="1304925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+mn-lt"/>
              </a:rPr>
              <a:t>Scholar Teacher:</a:t>
            </a:r>
            <a:br>
              <a:rPr lang="en-US" altLang="en-US" dirty="0">
                <a:latin typeface="+mn-lt"/>
              </a:rPr>
            </a:br>
            <a:r>
              <a:rPr lang="en-US" altLang="en-US" dirty="0">
                <a:latin typeface="+mn-lt"/>
              </a:rPr>
              <a:t>Mini-Modules</a:t>
            </a:r>
          </a:p>
        </p:txBody>
      </p:sp>
      <p:pic>
        <p:nvPicPr>
          <p:cNvPr id="52227" name="Content Placeholder 7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85739" y="2041547"/>
            <a:ext cx="3282261" cy="1841502"/>
          </a:xfrm>
        </p:spPr>
      </p:pic>
      <p:pic>
        <p:nvPicPr>
          <p:cNvPr id="52228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1" y="2070501"/>
            <a:ext cx="3282260" cy="1841501"/>
          </a:xfrm>
        </p:spPr>
      </p:pic>
      <p:pic>
        <p:nvPicPr>
          <p:cNvPr id="5222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755" y="4070115"/>
            <a:ext cx="3633596" cy="203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653" y="4070308"/>
            <a:ext cx="3633596" cy="203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38604" y="1562069"/>
            <a:ext cx="6657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Short presentations: Junior faculty modeling teaching OMT</a:t>
            </a:r>
          </a:p>
        </p:txBody>
      </p:sp>
    </p:spTree>
    <p:extLst>
      <p:ext uri="{BB962C8B-B14F-4D97-AF65-F5344CB8AC3E}">
        <p14:creationId xmlns:p14="http://schemas.microsoft.com/office/powerpoint/2010/main" val="3008012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3"/>
          <p:cNvSpPr>
            <a:spLocks noGrp="1"/>
          </p:cNvSpPr>
          <p:nvPr>
            <p:ph type="title"/>
          </p:nvPr>
        </p:nvSpPr>
        <p:spPr>
          <a:xfrm>
            <a:off x="1333503" y="609600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+mn-lt"/>
              </a:rPr>
              <a:t>Scholar Teacher:</a:t>
            </a:r>
            <a:br>
              <a:rPr lang="en-US" altLang="en-US" dirty="0">
                <a:latin typeface="+mn-lt"/>
              </a:rPr>
            </a:br>
            <a:r>
              <a:rPr lang="en-US" altLang="en-US" dirty="0">
                <a:latin typeface="+mn-lt"/>
              </a:rPr>
              <a:t>Skill Prompts</a:t>
            </a:r>
          </a:p>
        </p:txBody>
      </p:sp>
      <p:pic>
        <p:nvPicPr>
          <p:cNvPr id="53251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1" y="2757699"/>
            <a:ext cx="3822700" cy="2144713"/>
          </a:xfrm>
        </p:spPr>
      </p:pic>
      <p:pic>
        <p:nvPicPr>
          <p:cNvPr id="53252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049" y="2757699"/>
            <a:ext cx="3886200" cy="217991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84DFE-A615-422B-82DD-2607C589F08B}" type="slidenum">
              <a:rPr lang="en-US" smtClean="0"/>
              <a:t>12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00201" y="1981201"/>
            <a:ext cx="906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Short segments (1-2 minutes): Summarize topic teaching points</a:t>
            </a:r>
          </a:p>
        </p:txBody>
      </p:sp>
    </p:spTree>
    <p:extLst>
      <p:ext uri="{BB962C8B-B14F-4D97-AF65-F5344CB8AC3E}">
        <p14:creationId xmlns:p14="http://schemas.microsoft.com/office/powerpoint/2010/main" val="2274060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84DFE-A615-422B-82DD-2607C589F08B}" type="slidenum">
              <a:rPr lang="en-US" smtClean="0"/>
              <a:t>13</a:t>
            </a:fld>
            <a:endParaRPr lang="en-US"/>
          </a:p>
        </p:txBody>
      </p:sp>
      <p:sp>
        <p:nvSpPr>
          <p:cNvPr id="54274" name="Title 1"/>
          <p:cNvSpPr>
            <a:spLocks noGrp="1"/>
          </p:cNvSpPr>
          <p:nvPr>
            <p:ph type="title" idx="4294967295"/>
          </p:nvPr>
        </p:nvSpPr>
        <p:spPr>
          <a:xfrm>
            <a:off x="1702203" y="484414"/>
            <a:ext cx="8851900" cy="9525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altLang="en-US" dirty="0">
                <a:latin typeface="+mn-lt"/>
              </a:rPr>
              <a:t>Scholar Teacher:</a:t>
            </a:r>
            <a:br>
              <a:rPr lang="en-US" altLang="en-US" dirty="0">
                <a:latin typeface="+mn-lt"/>
              </a:rPr>
            </a:br>
            <a:r>
              <a:rPr lang="en-US" altLang="en-US" dirty="0">
                <a:latin typeface="+mn-lt"/>
              </a:rPr>
              <a:t>Becoming the Teacher </a:t>
            </a:r>
          </a:p>
        </p:txBody>
      </p:sp>
      <p:pic>
        <p:nvPicPr>
          <p:cNvPr id="5427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010208"/>
            <a:ext cx="3822700" cy="2144713"/>
          </a:xfrm>
        </p:spPr>
      </p:pic>
      <p:pic>
        <p:nvPicPr>
          <p:cNvPr id="5427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54988" y="2010209"/>
            <a:ext cx="3822700" cy="2144712"/>
          </a:xfrm>
        </p:spPr>
      </p:pic>
      <p:pic>
        <p:nvPicPr>
          <p:cNvPr id="5427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299314"/>
            <a:ext cx="3727450" cy="209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988" y="4282684"/>
            <a:ext cx="3727450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1513114"/>
            <a:ext cx="855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Junior faculty model teaching topic to LECOM students: Expert Facilitator Feedback</a:t>
            </a:r>
          </a:p>
        </p:txBody>
      </p:sp>
    </p:spTree>
    <p:extLst>
      <p:ext uri="{BB962C8B-B14F-4D97-AF65-F5344CB8AC3E}">
        <p14:creationId xmlns:p14="http://schemas.microsoft.com/office/powerpoint/2010/main" val="3661957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millers triangle">
            <a:extLst>
              <a:ext uri="{FF2B5EF4-FFF2-40B4-BE49-F238E27FC236}">
                <a16:creationId xmlns:a16="http://schemas.microsoft.com/office/drawing/2014/main" id="{233EDBCD-3E3A-4ED3-B41B-63AA0026A4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5" r="-3" b="418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618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6D33113-2D4F-4693-A9B5-AD9F7D13C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049" y="643538"/>
            <a:ext cx="7461001" cy="361858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EE375AA-A65F-4289-B596-4A852975D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900" y="4905662"/>
            <a:ext cx="7330353" cy="1541176"/>
          </a:xfrm>
        </p:spPr>
        <p:txBody>
          <a:bodyPr anchor="ctr">
            <a:normAutofit/>
          </a:bodyPr>
          <a:lstStyle/>
          <a:p>
            <a:pPr algn="r"/>
            <a:r>
              <a:rPr lang="en-US" sz="4800">
                <a:solidFill>
                  <a:srgbClr val="FFFFFF"/>
                </a:solidFill>
              </a:rPr>
              <a:t>Osteopathic Pyramid for OR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407B406-510E-4A62-81DF-5AFC0C6DB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8040" y="4928681"/>
            <a:ext cx="3271059" cy="1495139"/>
          </a:xfrm>
        </p:spPr>
        <p:txBody>
          <a:bodyPr anchor="ctr"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A 360 overview Paradigm</a:t>
            </a:r>
          </a:p>
        </p:txBody>
      </p:sp>
    </p:spTree>
    <p:extLst>
      <p:ext uri="{BB962C8B-B14F-4D97-AF65-F5344CB8AC3E}">
        <p14:creationId xmlns:p14="http://schemas.microsoft.com/office/powerpoint/2010/main" val="2159411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A1B47C8-47A0-4A88-8830-6DEA3B5DE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553D8C95-CF59-4B37-B2B3-B8BA640305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>
          <a:xfrm>
            <a:off x="1292792" y="640080"/>
            <a:ext cx="4958080" cy="557784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84BBFDD-E720-4805-A9C8-129FBBF6D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E09C7E-846A-45F6-8ADF-931DDF0C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885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The Book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AC4BE46-4A77-42FE-9D15-065CDB2F8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DFD95-5180-4EBD-81AA-8DC43EAF565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030574" y="6459785"/>
            <a:ext cx="72555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D984DFE-A615-422B-82DD-2607C589F08B}" type="slidenum">
              <a:rPr lang="en-US" sz="105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sz="10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86523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D1398C-81AA-4052-985F-9E538483D8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didactics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59B79B-7572-4FD3-BFD3-8E030F46F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Faculty didactic participation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73D333-D5A9-4D9E-9BAD-4DB460045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257809" indent="-257809" defTabSz="338835">
              <a:spcBef>
                <a:spcPts val="1600"/>
              </a:spcBef>
              <a:defRPr sz="1971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lang="en-US" sz="2400" dirty="0">
                <a:solidFill>
                  <a:schemeClr val="bg1"/>
                </a:solidFill>
              </a:rPr>
              <a:t>Faculty facilitators for OPP/OMT focused educational offerings, including:</a:t>
            </a:r>
          </a:p>
          <a:p>
            <a:pPr marL="515619" lvl="1" indent="-257809" defTabSz="338835">
              <a:spcBef>
                <a:spcPts val="1600"/>
              </a:spcBef>
              <a:defRPr sz="1971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lang="en-US" sz="2400" dirty="0">
                <a:solidFill>
                  <a:schemeClr val="bg1"/>
                </a:solidFill>
              </a:rPr>
              <a:t>Monthly Osteopathic A/I Journal Club</a:t>
            </a:r>
          </a:p>
          <a:p>
            <a:pPr marL="515619" lvl="1" indent="-257809" defTabSz="338835">
              <a:spcBef>
                <a:spcPts val="1600"/>
              </a:spcBef>
              <a:defRPr sz="1971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lang="en-US" sz="2400" dirty="0">
                <a:solidFill>
                  <a:schemeClr val="bg1"/>
                </a:solidFill>
              </a:rPr>
              <a:t>Quarterly </a:t>
            </a:r>
            <a:r>
              <a:rPr lang="en-US" sz="24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POMT</a:t>
            </a:r>
            <a:r>
              <a:rPr lang="en-US" sz="2400" dirty="0">
                <a:solidFill>
                  <a:schemeClr val="bg1"/>
                </a:solidFill>
              </a:rPr>
              <a:t> Modules</a:t>
            </a:r>
          </a:p>
          <a:p>
            <a:pPr marL="515619" lvl="1" indent="-257809" defTabSz="338835">
              <a:spcBef>
                <a:spcPts val="1600"/>
              </a:spcBef>
              <a:defRPr sz="1971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lang="en-US" sz="2400" dirty="0">
                <a:solidFill>
                  <a:schemeClr val="bg1"/>
                </a:solidFill>
              </a:rPr>
              <a:t>Osteopathic-focused scholarly projects</a:t>
            </a:r>
          </a:p>
          <a:p>
            <a:pPr marL="515619" lvl="1" indent="-257809" defTabSz="338835">
              <a:spcBef>
                <a:spcPts val="1600"/>
              </a:spcBef>
              <a:defRPr sz="1971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lang="en-US" sz="2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Scholar Series</a:t>
            </a:r>
            <a:r>
              <a:rPr lang="en-US" sz="2400" dirty="0">
                <a:solidFill>
                  <a:schemeClr val="bg1"/>
                </a:solidFill>
              </a:rPr>
              <a:t>, designed to develop scholarly environments and meet fellows’ program research requirements:</a:t>
            </a:r>
          </a:p>
          <a:p>
            <a:pPr marL="773429" lvl="2" indent="-257809" defTabSz="338835">
              <a:spcBef>
                <a:spcPts val="1600"/>
              </a:spcBef>
              <a:defRPr sz="1971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lang="en-US" sz="2400" dirty="0">
                <a:solidFill>
                  <a:schemeClr val="bg1"/>
                </a:solidFill>
              </a:rPr>
              <a:t>Scholar Specific to assist w/ case presentation</a:t>
            </a:r>
          </a:p>
          <a:p>
            <a:pPr marL="773429" lvl="2" indent="-257809" defTabSz="338835">
              <a:spcBef>
                <a:spcPts val="1600"/>
              </a:spcBef>
              <a:defRPr sz="1971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lang="en-US" sz="2400" dirty="0">
                <a:solidFill>
                  <a:schemeClr val="bg1"/>
                </a:solidFill>
              </a:rPr>
              <a:t>Scholar Teacher for use in ACGME Osteopathic Recognition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16621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192">
            <a:extLst>
              <a:ext uri="{FF2B5EF4-FFF2-40B4-BE49-F238E27FC236}">
                <a16:creationId xmlns:a16="http://schemas.microsoft.com/office/drawing/2014/main" id="{0182F701-1D9A-4047-A9CA-73A707EA0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FD46288E-4C86-4ADB-893C-3C29FDE84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318EA713-6EC5-4E3B-9ABC-DDF657C8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9" name="Rectangle 198">
            <a:extLst>
              <a:ext uri="{FF2B5EF4-FFF2-40B4-BE49-F238E27FC236}">
                <a16:creationId xmlns:a16="http://schemas.microsoft.com/office/drawing/2014/main" id="{75896A25-D088-48F0-A2E7-9C44D9F6B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DDCD6B11-13E6-4A46-9C85-F8EB0F35C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754787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" name="How does the program verify that osteopathic faculty members participate in a required faculty development program that includes Opp?"/>
          <p:cNvSpPr txBox="1">
            <a:spLocks noGrp="1"/>
          </p:cNvSpPr>
          <p:nvPr>
            <p:ph type="title"/>
          </p:nvPr>
        </p:nvSpPr>
        <p:spPr>
          <a:xfrm>
            <a:off x="1097280" y="516835"/>
            <a:ext cx="5977937" cy="16665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1" algn="l" rtl="0">
              <a:lnSpc>
                <a:spcPct val="85000"/>
              </a:lnSpc>
              <a:spcBef>
                <a:spcPct val="0"/>
              </a:spcBef>
              <a:defRPr sz="3000"/>
            </a:pPr>
            <a:r>
              <a:rPr lang="en-US" sz="2800" kern="12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does the program verify that osteopathic faculty members participate in a required faculty development program that includes </a:t>
            </a:r>
            <a:r>
              <a:rPr lang="en-US" sz="2800" u="sng" kern="12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OPP</a:t>
            </a:r>
            <a:r>
              <a:rPr lang="en-US" sz="2800" kern="12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 </a:t>
            </a:r>
          </a:p>
        </p:txBody>
      </p:sp>
      <p:sp>
        <p:nvSpPr>
          <p:cNvPr id="185" name="UH-Lake Erie Consortium for Osteopathic Medical Training (LECOMT)  partnership…"/>
          <p:cNvSpPr txBox="1">
            <a:spLocks noGrp="1"/>
          </p:cNvSpPr>
          <p:nvPr>
            <p:ph type="body" sz="half" idx="1"/>
          </p:nvPr>
        </p:nvSpPr>
        <p:spPr>
          <a:xfrm>
            <a:off x="1097279" y="2236304"/>
            <a:ext cx="5977938" cy="36526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212519" indent="-212519">
              <a:spcBef>
                <a:spcPts val="1336"/>
              </a:spcBef>
              <a:defRPr sz="1904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lang="en-US" sz="1300">
                <a:solidFill>
                  <a:srgbClr val="FFFFFF"/>
                </a:solidFill>
              </a:rPr>
              <a:t>UH-Lake Erie Consortium for Osteopathic Medical Training (</a:t>
            </a:r>
            <a:r>
              <a:rPr lang="en-US" sz="1300">
                <a:solidFill>
                  <a:srgbClr val="FFFF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LECOMT</a:t>
            </a:r>
            <a:r>
              <a:rPr lang="en-US" sz="1300">
                <a:solidFill>
                  <a:srgbClr val="FFFFFF"/>
                </a:solidFill>
              </a:rPr>
              <a:t>)  partnership</a:t>
            </a:r>
          </a:p>
          <a:p>
            <a:pPr marL="425038" lvl="1" indent="-212519">
              <a:spcBef>
                <a:spcPts val="1336"/>
              </a:spcBef>
              <a:defRPr sz="1904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lang="en-US" sz="1300">
                <a:solidFill>
                  <a:srgbClr val="FFFFFF"/>
                </a:solidFill>
              </a:rPr>
              <a:t>Faculty development series centered around “Teaching and Learning” and “Scholarly Activity” </a:t>
            </a:r>
          </a:p>
          <a:p>
            <a:pPr marL="425038" lvl="1" indent="-212519">
              <a:spcBef>
                <a:spcPts val="1336"/>
              </a:spcBef>
              <a:defRPr sz="1904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lang="en-US" sz="1300">
                <a:solidFill>
                  <a:srgbClr val="FFFFFF"/>
                </a:solidFill>
              </a:rPr>
              <a:t>Integration of OPP </a:t>
            </a:r>
          </a:p>
          <a:p>
            <a:pPr marL="212519" indent="-212519">
              <a:spcBef>
                <a:spcPts val="1336"/>
              </a:spcBef>
              <a:defRPr sz="1904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lang="en-US" sz="1300">
                <a:solidFill>
                  <a:srgbClr val="FFFFFF"/>
                </a:solidFill>
              </a:rPr>
              <a:t>Cleveland Academy of Osteopathic Medicine (CAOM) Annual OMT Seminar.</a:t>
            </a:r>
          </a:p>
          <a:p>
            <a:pPr marL="212519" indent="-212519">
              <a:spcBef>
                <a:spcPts val="1336"/>
              </a:spcBef>
              <a:defRPr sz="1904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lang="en-US" sz="1300">
                <a:solidFill>
                  <a:srgbClr val="FFFFFF"/>
                </a:solidFill>
              </a:rPr>
              <a:t>American College of Osteopathic Pediatricians (ACOP) program integration of OPP/OMT in the care of pediatric patient </a:t>
            </a:r>
            <a:r>
              <a:rPr lang="en-US" sz="13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(POMT)</a:t>
            </a:r>
            <a:endParaRPr lang="en-US" sz="1300">
              <a:solidFill>
                <a:srgbClr val="FFFFFF"/>
              </a:solidFill>
            </a:endParaRPr>
          </a:p>
          <a:p>
            <a:pPr marL="212519" indent="-212519">
              <a:spcBef>
                <a:spcPts val="1336"/>
              </a:spcBef>
              <a:defRPr sz="1904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lang="en-US" sz="13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Scholar Teacher</a:t>
            </a:r>
            <a:r>
              <a:rPr lang="en-US" sz="1300">
                <a:solidFill>
                  <a:srgbClr val="FFFFFF"/>
                </a:solidFill>
              </a:rPr>
              <a:t> videos developed to enhance OPP instruction</a:t>
            </a:r>
          </a:p>
          <a:p>
            <a:pPr marL="212519" indent="-212519">
              <a:spcBef>
                <a:spcPts val="1336"/>
              </a:spcBef>
              <a:defRPr sz="1904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lang="en-US" sz="1300">
                <a:solidFill>
                  <a:srgbClr val="FFFFFF"/>
                </a:solidFill>
              </a:rPr>
              <a:t>Mid-Western University Costin Institute Scholars Program application of OPP in training programs (Dr. Jhaveri)</a:t>
            </a:r>
          </a:p>
          <a:p>
            <a:pPr marL="212519" indent="-212519">
              <a:spcBef>
                <a:spcPts val="1336"/>
              </a:spcBef>
              <a:defRPr sz="1904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lang="en-US" sz="1300">
                <a:solidFill>
                  <a:srgbClr val="FFFFFF"/>
                </a:solidFill>
              </a:rPr>
              <a:t>Masters of Medical Education program via LECOM to develop a greater understanding of curriculum and teaching (Dr. Hostoffer).</a:t>
            </a: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75EBCDCE-0F4C-477C-AB15-886C5F27B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87" name="Image" descr="Image">
            <a:hlinkClick r:id="rId2"/>
          </p:cNvPr>
          <p:cNvPicPr>
            <a:picLocks noChangeAspect="1"/>
          </p:cNvPicPr>
          <p:nvPr/>
        </p:nvPicPr>
        <p:blipFill>
          <a:blip r:embed="rId5" cstate="print"/>
          <a:srcRect l="450" t="1196" r="450" b="18528"/>
          <a:stretch>
            <a:fillRect/>
          </a:stretch>
        </p:blipFill>
        <p:spPr>
          <a:xfrm>
            <a:off x="8084579" y="510966"/>
            <a:ext cx="3609294" cy="1695751"/>
          </a:xfrm>
          <a:prstGeom prst="rect">
            <a:avLst/>
          </a:prstGeom>
        </p:spPr>
      </p:pic>
      <p:sp>
        <p:nvSpPr>
          <p:cNvPr id="205" name="Rectangle 204">
            <a:extLst>
              <a:ext uri="{FF2B5EF4-FFF2-40B4-BE49-F238E27FC236}">
                <a16:creationId xmlns:a16="http://schemas.microsoft.com/office/drawing/2014/main" id="{17820F06-C1AE-4232-AEE8-3AC8189E4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2361916"/>
            <a:ext cx="464256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6" name="Image" descr="Image">
            <a:hlinkClick r:id="rId2"/>
          </p:cNvPr>
          <p:cNvPicPr>
            <a:picLocks noChangeAspect="1"/>
          </p:cNvPicPr>
          <p:nvPr/>
        </p:nvPicPr>
        <p:blipFill>
          <a:blip r:embed="rId6" cstate="print"/>
          <a:srcRect l="406" t="2531" r="406" b="3196"/>
          <a:stretch>
            <a:fillRect/>
          </a:stretch>
        </p:blipFill>
        <p:spPr>
          <a:xfrm>
            <a:off x="8084579" y="2579963"/>
            <a:ext cx="3609294" cy="1698069"/>
          </a:xfrm>
          <a:prstGeom prst="rect">
            <a:avLst/>
          </a:prstGeom>
        </p:spPr>
      </p:pic>
      <p:sp>
        <p:nvSpPr>
          <p:cNvPr id="207" name="Rectangle 206">
            <a:extLst>
              <a:ext uri="{FF2B5EF4-FFF2-40B4-BE49-F238E27FC236}">
                <a16:creationId xmlns:a16="http://schemas.microsoft.com/office/drawing/2014/main" id="{9A62E9AA-DA4C-405A-B6ED-5B1FE7A8D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4432072"/>
            <a:ext cx="464256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8" name="Image" descr="Image">
            <a:hlinkClick r:id="rId2"/>
          </p:cNvPr>
          <p:cNvPicPr>
            <a:picLocks noGrp="1" noChangeAspect="1"/>
          </p:cNvPicPr>
          <p:nvPr>
            <p:ph type="pic" idx="14"/>
          </p:nvPr>
        </p:nvPicPr>
        <p:blipFill>
          <a:blip r:embed="rId7" cstate="print"/>
          <a:srcRect t="28328" b="1042"/>
          <a:stretch>
            <a:fillRect/>
          </a:stretch>
        </p:blipFill>
        <p:spPr>
          <a:xfrm>
            <a:off x="8222244" y="4624943"/>
            <a:ext cx="3333964" cy="174842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A4CD5CB-D209-4D70-8CA4-629731C59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CDAEACDE-556C-4D95-812D-7FABF0AE2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1110" y="639097"/>
            <a:ext cx="3401961" cy="368601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5100" b="0" i="0" u="none" strike="noStrike" cap="none" spc="-50" normalizeH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Faculty Attendance Work Sheet 2019-2020:</a:t>
            </a:r>
          </a:p>
          <a:p>
            <a:pPr marL="0" marR="0" lvl="0" indent="0" defTabSz="914400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altLang="en-US" sz="5100" b="0" i="0" u="none" strike="noStrike" cap="none" spc="-50" normalizeH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  <a:ea typeface="+mj-ea"/>
              <a:cs typeface="+mj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6A2BAE-B461-4B55-8E1F-0722ABDD1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4C27B90-DF2B-4D00-BA07-18ED774C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93ACC25-C262-417A-8AA9-0641C772B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4FD12FC-C5BF-4F9A-BCC1-ED53A3B6C2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111009"/>
              </p:ext>
            </p:extLst>
          </p:nvPr>
        </p:nvGraphicFramePr>
        <p:xfrm>
          <a:off x="633999" y="1111489"/>
          <a:ext cx="6912220" cy="41113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5069">
                  <a:extLst>
                    <a:ext uri="{9D8B030D-6E8A-4147-A177-3AD203B41FA5}">
                      <a16:colId xmlns:a16="http://schemas.microsoft.com/office/drawing/2014/main" val="1626751612"/>
                    </a:ext>
                  </a:extLst>
                </a:gridCol>
                <a:gridCol w="1073407">
                  <a:extLst>
                    <a:ext uri="{9D8B030D-6E8A-4147-A177-3AD203B41FA5}">
                      <a16:colId xmlns:a16="http://schemas.microsoft.com/office/drawing/2014/main" val="1430960839"/>
                    </a:ext>
                  </a:extLst>
                </a:gridCol>
                <a:gridCol w="1188023">
                  <a:extLst>
                    <a:ext uri="{9D8B030D-6E8A-4147-A177-3AD203B41FA5}">
                      <a16:colId xmlns:a16="http://schemas.microsoft.com/office/drawing/2014/main" val="3394030532"/>
                    </a:ext>
                  </a:extLst>
                </a:gridCol>
                <a:gridCol w="1153020">
                  <a:extLst>
                    <a:ext uri="{9D8B030D-6E8A-4147-A177-3AD203B41FA5}">
                      <a16:colId xmlns:a16="http://schemas.microsoft.com/office/drawing/2014/main" val="641702851"/>
                    </a:ext>
                  </a:extLst>
                </a:gridCol>
                <a:gridCol w="1106488">
                  <a:extLst>
                    <a:ext uri="{9D8B030D-6E8A-4147-A177-3AD203B41FA5}">
                      <a16:colId xmlns:a16="http://schemas.microsoft.com/office/drawing/2014/main" val="2886666216"/>
                    </a:ext>
                  </a:extLst>
                </a:gridCol>
                <a:gridCol w="1106213">
                  <a:extLst>
                    <a:ext uri="{9D8B030D-6E8A-4147-A177-3AD203B41FA5}">
                      <a16:colId xmlns:a16="http://schemas.microsoft.com/office/drawing/2014/main" val="1569590985"/>
                    </a:ext>
                  </a:extLst>
                </a:gridCol>
              </a:tblGrid>
              <a:tr h="8301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Faculty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Scholar Teacher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CAOM OMM/OPP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OMT/OPP Expert Teacher session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Osteoblast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Email return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OPP reading assignments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extLst>
                  <a:ext uri="{0D108BD9-81ED-4DB2-BD59-A6C34878D82A}">
                    <a16:rowId xmlns:a16="http://schemas.microsoft.com/office/drawing/2014/main" val="372580560"/>
                  </a:ext>
                </a:extLst>
              </a:tr>
              <a:tr h="4348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Devi Jhaveri, DO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extLst>
                  <a:ext uri="{0D108BD9-81ED-4DB2-BD59-A6C34878D82A}">
                    <a16:rowId xmlns:a16="http://schemas.microsoft.com/office/drawing/2014/main" val="990585937"/>
                  </a:ext>
                </a:extLst>
              </a:tr>
              <a:tr h="4348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Robert Hostoffer, DO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extLst>
                  <a:ext uri="{0D108BD9-81ED-4DB2-BD59-A6C34878D82A}">
                    <a16:rowId xmlns:a16="http://schemas.microsoft.com/office/drawing/2014/main" val="1660333795"/>
                  </a:ext>
                </a:extLst>
              </a:tr>
              <a:tr h="4348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Kate Ruta Wessel, DO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extLst>
                  <a:ext uri="{0D108BD9-81ED-4DB2-BD59-A6C34878D82A}">
                    <a16:rowId xmlns:a16="http://schemas.microsoft.com/office/drawing/2014/main" val="1361966463"/>
                  </a:ext>
                </a:extLst>
              </a:tr>
              <a:tr h="4348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Julie Sturbank,DO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extLst>
                  <a:ext uri="{0D108BD9-81ED-4DB2-BD59-A6C34878D82A}">
                    <a16:rowId xmlns:a16="http://schemas.microsoft.com/office/drawing/2014/main" val="2757372650"/>
                  </a:ext>
                </a:extLst>
              </a:tr>
              <a:tr h="6325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Nancy Wasserbauer, DO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extLst>
                  <a:ext uri="{0D108BD9-81ED-4DB2-BD59-A6C34878D82A}">
                    <a16:rowId xmlns:a16="http://schemas.microsoft.com/office/drawing/2014/main" val="1735313604"/>
                  </a:ext>
                </a:extLst>
              </a:tr>
              <a:tr h="4348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Shan Shan Wu, DO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extLst>
                  <a:ext uri="{0D108BD9-81ED-4DB2-BD59-A6C34878D82A}">
                    <a16:rowId xmlns:a16="http://schemas.microsoft.com/office/drawing/2014/main" val="345675223"/>
                  </a:ext>
                </a:extLst>
              </a:tr>
              <a:tr h="23719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Dr T, MD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extLst>
                  <a:ext uri="{0D108BD9-81ED-4DB2-BD59-A6C34878D82A}">
                    <a16:rowId xmlns:a16="http://schemas.microsoft.com/office/drawing/2014/main" val="1336340766"/>
                  </a:ext>
                </a:extLst>
              </a:tr>
              <a:tr h="23719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Ted Sher, MD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23" marR="74123" marT="0" marB="0"/>
                </a:tc>
                <a:extLst>
                  <a:ext uri="{0D108BD9-81ED-4DB2-BD59-A6C34878D82A}">
                    <a16:rowId xmlns:a16="http://schemas.microsoft.com/office/drawing/2014/main" val="4005972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9554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DD82D3-D002-45B0-B16A-82B3DA4EF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24335B-FA2F-4B2C-89F3-66E60A327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047" y="643466"/>
            <a:ext cx="2771273" cy="5225627"/>
          </a:xfrm>
        </p:spPr>
        <p:txBody>
          <a:bodyPr anchor="ctr">
            <a:normAutofit/>
          </a:bodyPr>
          <a:lstStyle/>
          <a:p>
            <a:r>
              <a:rPr lang="en-US" sz="3600" dirty="0"/>
              <a:t>Osteopathic Recognition in a </a:t>
            </a:r>
            <a:r>
              <a:rPr lang="en-US" sz="3600" dirty="0" err="1"/>
              <a:t>subspeciality</a:t>
            </a:r>
            <a:r>
              <a:rPr lang="en-US" sz="3600" dirty="0"/>
              <a:t> fellowship</a:t>
            </a:r>
            <a:br>
              <a:rPr lang="en-US" sz="3600" dirty="0"/>
            </a:br>
            <a:r>
              <a:rPr lang="en-US" sz="3600" dirty="0"/>
              <a:t>Robert W Hostoffer, DO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09C252-16FE-4557-AD6D-BB5CA7734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2053" y="1570271"/>
            <a:ext cx="0" cy="3200400"/>
          </a:xfrm>
          <a:prstGeom prst="line">
            <a:avLst/>
          </a:prstGeom>
          <a:ln w="31750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0D02F-9095-41A7-A346-009B0A951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1019" y="643466"/>
            <a:ext cx="6895973" cy="5225628"/>
          </a:xfrm>
        </p:spPr>
        <p:txBody>
          <a:bodyPr anchor="ctr">
            <a:normAutofit/>
          </a:bodyPr>
          <a:lstStyle/>
          <a:p>
            <a:r>
              <a:rPr lang="en-US" sz="3200" dirty="0"/>
              <a:t>I have no financial relationships to disclose.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15B19B-E7BB-4060-B12F-3CDA8EF16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336792"/>
            <a:ext cx="12188825" cy="52120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54494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7D379150-F6B4-45C8-BE10-6B278AD4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5FFCF544-A370-4A5D-A95F-CA6E0E719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6EEB3B97-A638-498B-8083-54191CE71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44CC594A-A820-450F-B363-C19201FCF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59FAB3DA-E9ED-4574-ABCC-378BC0FF1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3" name="Select the committee that reviews the progress of all designated osteopathic fellows in the program as it relates to OPP."/>
          <p:cNvSpPr txBox="1"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1" algn="l" rtl="0">
              <a:lnSpc>
                <a:spcPct val="85000"/>
              </a:lnSpc>
              <a:spcBef>
                <a:spcPct val="0"/>
              </a:spcBef>
              <a:defRPr sz="3000"/>
            </a:pPr>
            <a:r>
              <a:rPr lang="en-US" sz="2500" kern="1200" spc="-5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Select the committee that reviews the progress of all designated osteopathic fellows in the program as it relates to OPP.</a:t>
            </a:r>
          </a:p>
        </p:txBody>
      </p:sp>
      <p:sp>
        <p:nvSpPr>
          <p:cNvPr id="474" name="Clinical Competency Committee (CCC)"/>
          <p:cNvSpPr txBox="1">
            <a:spLocks noGrp="1"/>
          </p:cNvSpPr>
          <p:nvPr>
            <p:ph type="body" sz="half" idx="1"/>
          </p:nvPr>
        </p:nvSpPr>
        <p:spPr>
          <a:xfrm>
            <a:off x="492371" y="2653800"/>
            <a:ext cx="3084844" cy="33355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>
              <a:defRPr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lang="en-US" sz="15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Clinical Competency Committee (CCC)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53B8D6B0-55D6-48DC-86D8-FD95D5F11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2" name="Screen Shot 2019-06-24 at 10.10.17.png" descr="Screen Shot 2019-06-24 at 10.10.17.png"/>
          <p:cNvPicPr>
            <a:picLocks noGrp="1" noChangeAspect="1"/>
          </p:cNvPicPr>
          <p:nvPr>
            <p:ph type="pic" idx="14"/>
          </p:nvPr>
        </p:nvPicPr>
        <p:blipFill>
          <a:blip r:embed="rId2" cstate="print"/>
          <a:srcRect l="636" r="636"/>
          <a:stretch>
            <a:fillRect/>
          </a:stretch>
        </p:blipFill>
        <p:spPr>
          <a:xfrm>
            <a:off x="6179229" y="640080"/>
            <a:ext cx="3923658" cy="557784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0737E6-E2D9-43D8-B4B8-AB35F6D7DC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System based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270A3C-F41F-46A0-8560-E104DEC3C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System based development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9E09B0-D20B-49A2-B9E6-670138E88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7809" indent="-257809" defTabSz="338835">
              <a:spcBef>
                <a:spcPts val="1600"/>
              </a:spcBef>
              <a:defRPr sz="1971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lang="en-US" sz="2800" dirty="0">
                <a:solidFill>
                  <a:schemeClr val="bg1"/>
                </a:solidFill>
              </a:rPr>
              <a:t>UH Regional Hospitals Osteopathic-focused faculty facilitate OPP/OMT focused educational offerings, including:</a:t>
            </a:r>
          </a:p>
          <a:p>
            <a:pPr marL="515619" lvl="1" indent="-257809" defTabSz="338835">
              <a:spcBef>
                <a:spcPts val="1600"/>
              </a:spcBef>
              <a:defRPr sz="1971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lang="en-US" sz="2800" dirty="0">
                <a:solidFill>
                  <a:schemeClr val="bg1"/>
                </a:solidFill>
              </a:rPr>
              <a:t>UH ONMM Grand Rounds Series</a:t>
            </a:r>
          </a:p>
          <a:p>
            <a:pPr marL="515619" lvl="1" indent="-257809" defTabSz="338835">
              <a:spcBef>
                <a:spcPts val="1600"/>
              </a:spcBef>
              <a:defRPr sz="1971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lang="en-US" sz="2800" dirty="0">
                <a:solidFill>
                  <a:schemeClr val="bg1"/>
                </a:solidFill>
              </a:rPr>
              <a:t>Monthly Osteopathic Neuromusculoskeletal Medicine (ONMM) Core Faculty Didactic-Workshop Series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30529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54FC93-F275-4560-BD77-9C85A7FE2E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Integration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A0BA88-67C3-4895-9940-EC219CAE0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Curriculum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647FAE-4A13-455A-BED5-FDCEC4CBB9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4 journal clubs per, one is osteopathically focused</a:t>
            </a:r>
          </a:p>
          <a:p>
            <a:r>
              <a:rPr lang="en-US" dirty="0">
                <a:solidFill>
                  <a:schemeClr val="bg1"/>
                </a:solidFill>
              </a:rPr>
              <a:t>CD and IL club, to include how they represent structure and function as well as tenets and models</a:t>
            </a:r>
          </a:p>
          <a:p>
            <a:r>
              <a:rPr lang="en-US" dirty="0">
                <a:solidFill>
                  <a:schemeClr val="bg1"/>
                </a:solidFill>
              </a:rPr>
              <a:t>Faculty lecture weekly, one per month with osteopathic focus, recording of AAO convocation</a:t>
            </a:r>
          </a:p>
          <a:p>
            <a:r>
              <a:rPr lang="en-US" dirty="0">
                <a:solidFill>
                  <a:schemeClr val="bg1"/>
                </a:solidFill>
              </a:rPr>
              <a:t>Osteoblast lit review sent to all faculty and fellows</a:t>
            </a:r>
          </a:p>
          <a:p>
            <a:r>
              <a:rPr lang="en-US" dirty="0">
                <a:solidFill>
                  <a:schemeClr val="bg1"/>
                </a:solidFill>
              </a:rPr>
              <a:t>Participation in UHOC</a:t>
            </a:r>
          </a:p>
          <a:p>
            <a:r>
              <a:rPr lang="en-US" dirty="0">
                <a:solidFill>
                  <a:schemeClr val="bg1"/>
                </a:solidFill>
              </a:rPr>
              <a:t>Participation in CAOM workshop</a:t>
            </a:r>
          </a:p>
          <a:p>
            <a:r>
              <a:rPr lang="en-US" dirty="0">
                <a:solidFill>
                  <a:schemeClr val="bg1"/>
                </a:solidFill>
              </a:rPr>
              <a:t>Participation in Osteopathic workshop with invited quest (Dr Evans)</a:t>
            </a:r>
          </a:p>
          <a:p>
            <a:r>
              <a:rPr lang="en-US" dirty="0">
                <a:solidFill>
                  <a:schemeClr val="bg1"/>
                </a:solidFill>
              </a:rPr>
              <a:t>Board review with attention to osteopathic content</a:t>
            </a:r>
          </a:p>
          <a:p>
            <a:r>
              <a:rPr lang="en-US" dirty="0">
                <a:solidFill>
                  <a:schemeClr val="bg1"/>
                </a:solidFill>
              </a:rPr>
              <a:t>Text book chapter review every week with one week to review Foundations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30011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9A67D-71BA-4EF0-8F10-49F46DA87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en-US"/>
              <a:t>Scholar Osteopathic Curriculum</a:t>
            </a:r>
          </a:p>
        </p:txBody>
      </p:sp>
      <p:pic>
        <p:nvPicPr>
          <p:cNvPr id="7" name="Graphic 6" descr="Books">
            <a:extLst>
              <a:ext uri="{FF2B5EF4-FFF2-40B4-BE49-F238E27FC236}">
                <a16:creationId xmlns:a16="http://schemas.microsoft.com/office/drawing/2014/main" id="{ACDFE051-7FB9-42E7-B00F-B5D614069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132" y="645106"/>
            <a:ext cx="5247747" cy="524774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F5866-0AAF-47B0-94D6-02CF6AF5E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r>
              <a:rPr lang="en-US"/>
              <a:t>Will contain:</a:t>
            </a:r>
          </a:p>
          <a:p>
            <a:pPr lvl="1"/>
            <a:r>
              <a:rPr lang="en-US"/>
              <a:t>Options for integrated didactics</a:t>
            </a:r>
          </a:p>
          <a:p>
            <a:pPr lvl="1"/>
            <a:r>
              <a:rPr lang="en-US"/>
              <a:t>Options for integrated workshops</a:t>
            </a:r>
          </a:p>
          <a:p>
            <a:pPr lvl="1"/>
            <a:r>
              <a:rPr lang="en-US"/>
              <a:t>Options for journal clubs</a:t>
            </a:r>
          </a:p>
          <a:p>
            <a:pPr lvl="1"/>
            <a:r>
              <a:rPr lang="en-US"/>
              <a:t>Options for lectures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98238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Screen Shot 2019-06-21 at 14.32.47.png" descr="Screen Shot 2019-06-21 at 14.32.47.png"/>
          <p:cNvPicPr>
            <a:picLocks noChangeAspect="1"/>
          </p:cNvPicPr>
          <p:nvPr/>
        </p:nvPicPr>
        <p:blipFill>
          <a:blip r:embed="rId2" cstate="print"/>
          <a:srcRect b="20587"/>
          <a:stretch>
            <a:fillRect/>
          </a:stretch>
        </p:blipFill>
        <p:spPr>
          <a:xfrm>
            <a:off x="87962" y="66906"/>
            <a:ext cx="3403354" cy="3362094"/>
          </a:xfrm>
          <a:prstGeom prst="rect">
            <a:avLst/>
          </a:prstGeom>
          <a:ln w="12700">
            <a:miter lim="400000"/>
          </a:ln>
          <a:effectLst>
            <a:outerShdw blurRad="63500" dist="125337" dir="20100000" rotWithShape="0">
              <a:srgbClr val="000000">
                <a:alpha val="50000"/>
              </a:srgbClr>
            </a:outerShdw>
          </a:effectLst>
        </p:spPr>
      </p:pic>
      <p:sp>
        <p:nvSpPr>
          <p:cNvPr id="367" name="didactics"/>
          <p:cNvSpPr txBox="1">
            <a:spLocks noGrp="1"/>
          </p:cNvSpPr>
          <p:nvPr>
            <p:ph type="body" sz="quarter" idx="13"/>
          </p:nvPr>
        </p:nvSpPr>
        <p:spPr>
          <a:xfrm>
            <a:off x="2149078" y="3962185"/>
            <a:ext cx="7893844" cy="926407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didactics</a:t>
            </a:r>
          </a:p>
        </p:txBody>
      </p:sp>
      <p:pic>
        <p:nvPicPr>
          <p:cNvPr id="368" name="Screen Shot 2019-06-21 at 14.37.10.png" descr="Screen Shot 2019-06-21 at 14.37.10.png"/>
          <p:cNvPicPr>
            <a:picLocks noChangeAspect="1"/>
          </p:cNvPicPr>
          <p:nvPr/>
        </p:nvPicPr>
        <p:blipFill>
          <a:blip r:embed="rId3" cstate="print"/>
          <a:srcRect b="3895"/>
          <a:stretch>
            <a:fillRect/>
          </a:stretch>
        </p:blipFill>
        <p:spPr>
          <a:xfrm>
            <a:off x="3701257" y="56351"/>
            <a:ext cx="3236740" cy="3372649"/>
          </a:xfrm>
          <a:prstGeom prst="rect">
            <a:avLst/>
          </a:prstGeom>
          <a:ln w="12700">
            <a:miter lim="400000"/>
          </a:ln>
          <a:effectLst>
            <a:outerShdw blurRad="63500" dist="125337" dir="12600000" rotWithShape="0">
              <a:srgbClr val="000000">
                <a:alpha val="50000"/>
              </a:srgbClr>
            </a:outerShdw>
          </a:effectLst>
        </p:spPr>
      </p:pic>
      <p:pic>
        <p:nvPicPr>
          <p:cNvPr id="369" name="Screen Shot 2019-06-21 at 14.38.23.png" descr="Screen Shot 2019-06-21 at 14.38.23.png"/>
          <p:cNvPicPr>
            <a:picLocks noChangeAspect="1"/>
          </p:cNvPicPr>
          <p:nvPr/>
        </p:nvPicPr>
        <p:blipFill>
          <a:blip r:embed="rId4" cstate="print"/>
          <a:srcRect b="9783"/>
          <a:stretch>
            <a:fillRect/>
          </a:stretch>
        </p:blipFill>
        <p:spPr>
          <a:xfrm>
            <a:off x="8219257" y="130405"/>
            <a:ext cx="3647330" cy="3383777"/>
          </a:xfrm>
          <a:prstGeom prst="rect">
            <a:avLst/>
          </a:prstGeom>
          <a:ln w="12700">
            <a:miter lim="400000"/>
          </a:ln>
          <a:effectLst>
            <a:outerShdw blurRad="63500" dist="125337" dir="12600000" rotWithShape="0">
              <a:srgbClr val="000000">
                <a:alpha val="50000"/>
              </a:srgbClr>
            </a:outerShdw>
          </a:effectLst>
        </p:spPr>
      </p:pic>
      <p:pic>
        <p:nvPicPr>
          <p:cNvPr id="370" name="Screen Shot 2019-06-21 at 14.53.32.png" descr="Screen Shot 2019-06-21 at 14.53.32.png"/>
          <p:cNvPicPr>
            <a:picLocks noChangeAspect="1"/>
          </p:cNvPicPr>
          <p:nvPr/>
        </p:nvPicPr>
        <p:blipFill>
          <a:blip r:embed="rId5" cstate="print"/>
          <a:srcRect r="11613"/>
          <a:stretch>
            <a:fillRect/>
          </a:stretch>
        </p:blipFill>
        <p:spPr>
          <a:xfrm>
            <a:off x="165812" y="3769819"/>
            <a:ext cx="3247654" cy="2729326"/>
          </a:xfrm>
          <a:prstGeom prst="rect">
            <a:avLst/>
          </a:prstGeom>
          <a:ln w="12700">
            <a:miter lim="400000"/>
          </a:ln>
          <a:effectLst>
            <a:outerShdw blurRad="63500" dist="125337" dir="12600000" rotWithShape="0">
              <a:srgbClr val="000000">
                <a:alpha val="50000"/>
              </a:srgbClr>
            </a:outerShdw>
          </a:effectLst>
        </p:spPr>
      </p:pic>
      <p:pic>
        <p:nvPicPr>
          <p:cNvPr id="372" name="Screen Shot 2019-06-22 at 15.35.55.png" descr="Screen Shot 2019-06-22 at 15.35.5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20054" y="3765467"/>
            <a:ext cx="4045736" cy="2185445"/>
          </a:xfrm>
          <a:prstGeom prst="rect">
            <a:avLst/>
          </a:prstGeom>
          <a:ln w="12700">
            <a:miter lim="400000"/>
          </a:ln>
          <a:effectLst>
            <a:outerShdw blurRad="63500" dist="125422" dir="126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694BD7-026D-42E5-A548-820917F00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br>
              <a:rPr lang="en-US"/>
            </a:br>
            <a:r>
              <a:rPr lang="en-US"/>
              <a:t>Teaching Methods Available</a:t>
            </a:r>
          </a:p>
        </p:txBody>
      </p:sp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9E1CEDC8-2C4D-4E72-A137-450E3DB405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1060923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66699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100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C4AAA502-5435-489E-9538-3A40E6C71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List the planned learning activities provided for the designated osteopathic fellows that integrate OPP (e.g., grand rounds, journal club, osteopathic manipulative medicine (OMM)/osteopathic manipulative treatment (OMT) workshops, core lectures, etc.), including those that advance procedural skills acquisition in OMM."/>
          <p:cNvSpPr txBox="1">
            <a:spLocks noGrp="1"/>
          </p:cNvSpPr>
          <p:nvPr>
            <p:ph type="title"/>
          </p:nvPr>
        </p:nvSpPr>
        <p:spPr>
          <a:xfrm>
            <a:off x="633999" y="4550229"/>
            <a:ext cx="10909073" cy="1057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3000"/>
            </a:lvl1pPr>
          </a:lstStyle>
          <a:p>
            <a:r>
              <a:rPr lang="en-US" sz="5100">
                <a:solidFill>
                  <a:schemeClr val="tx1">
                    <a:lumMod val="85000"/>
                    <a:lumOff val="15000"/>
                  </a:schemeClr>
                </a:solidFill>
              </a:rPr>
              <a:t>Learning Osteopathic Integrative Activities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C9AC0290-4702-4519-B0F4-C2A468809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 110">
            <a:extLst>
              <a:ext uri="{FF2B5EF4-FFF2-40B4-BE49-F238E27FC236}">
                <a16:creationId xmlns:a16="http://schemas.microsoft.com/office/drawing/2014/main" id="{DE42378B-2E28-4810-8421-7A473A40E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0D91DD17-237F-4811-BC0E-128EB1BD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352" name="Table"/>
          <p:cNvGraphicFramePr/>
          <p:nvPr>
            <p:extLst>
              <p:ext uri="{D42A27DB-BD31-4B8C-83A1-F6EECF244321}">
                <p14:modId xmlns:p14="http://schemas.microsoft.com/office/powerpoint/2010/main" val="4034612619"/>
              </p:ext>
            </p:extLst>
          </p:nvPr>
        </p:nvGraphicFramePr>
        <p:xfrm>
          <a:off x="635457" y="820086"/>
          <a:ext cx="10916465" cy="324272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61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7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621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44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03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Learning Activity</a:t>
                      </a:r>
                      <a:endParaRPr sz="18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176039" marR="132029" marT="88019" marB="88019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Frequency </a:t>
                      </a:r>
                      <a:r>
                        <a:rPr lang="en-US" sz="18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</a:t>
                      </a:r>
                      <a:r>
                        <a:rPr sz="18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nd number of hours in duration</a:t>
                      </a:r>
                      <a:endParaRPr sz="18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176039" marR="132029" marT="88019" marB="88019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Type of osteopathic faculty member participation (e.g., lead, moderate, evaluate, observe, etc.)</a:t>
                      </a:r>
                      <a:endParaRPr sz="18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176039" marR="132029" marT="88019" marB="88019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Osteopathic faculty members, who will participate</a:t>
                      </a:r>
                      <a:endParaRPr sz="18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176039" marR="132029" marT="88019" marB="88019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202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Journal Club w/ osteopathic focus</a:t>
                      </a:r>
                      <a:endParaRPr sz="13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176039" marR="132029" marT="88019" marB="88019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Monthly; 30 min. - 1 hr.</a:t>
                      </a:r>
                      <a:endParaRPr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176039" marR="132029" marT="88019" marB="88019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Moderate</a:t>
                      </a:r>
                      <a:endParaRPr sz="13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176039" marR="132029" marT="88019" marB="88019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Dr. Hostoffer, Dr. Jhaveri</a:t>
                      </a:r>
                      <a:endParaRPr sz="13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176039" marR="132029" marT="88019" marB="88019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0014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Clusters of differentiation (CDs) /Interleukins (ILs) with osteopathic focus</a:t>
                      </a:r>
                      <a:endParaRPr sz="13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176039" marR="132029" marT="88019" marB="88019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Weekly; 30 min. - 1 hr.</a:t>
                      </a:r>
                      <a:endParaRPr sz="13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176039" marR="132029" marT="88019" marB="88019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Moderate</a:t>
                      </a:r>
                      <a:endParaRPr sz="13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176039" marR="132029" marT="88019" marB="88019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Dr. Hostoffer</a:t>
                      </a:r>
                      <a:endParaRPr sz="13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176039" marR="132029" marT="88019" marB="88019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202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Osteopathic “one-liners” (case vignettes)</a:t>
                      </a:r>
                      <a:endParaRPr sz="13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176039" marR="132029" marT="88019" marB="88019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Monthly; 30 min. - 1 hr.</a:t>
                      </a:r>
                      <a:endParaRPr sz="13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176039" marR="132029" marT="88019" marB="88019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Moderate</a:t>
                      </a:r>
                      <a:endParaRPr sz="13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176039" marR="132029" marT="88019" marB="88019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Dr. Hostoffer</a:t>
                      </a:r>
                      <a:endParaRPr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176039" marR="132029" marT="88019" marB="88019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356" name="Table"/>
          <p:cNvGraphicFramePr/>
          <p:nvPr/>
        </p:nvGraphicFramePr>
        <p:xfrm>
          <a:off x="643467" y="825391"/>
          <a:ext cx="10905068" cy="4686379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234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5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61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926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721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Learning Activity</a:t>
                      </a:r>
                      <a:endParaRPr sz="2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214874" marR="161155" marT="107437" marB="107437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Frequency and number of hours in duration</a:t>
                      </a:r>
                      <a:endParaRPr sz="2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214874" marR="161155" marT="107437" marB="107437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Type of osteopathic faculty member participation (e.g., lead, moderate, evaluate, observe, etc.)</a:t>
                      </a:r>
                      <a:endParaRPr sz="2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214874" marR="161155" marT="107437" marB="107437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Osteopathic faculty members, who will participate</a:t>
                      </a:r>
                      <a:endParaRPr sz="2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214874" marR="161155" marT="107437" marB="107437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5159">
                <a:tc>
                  <a:txBody>
                    <a:bodyPr/>
                    <a:lstStyle/>
                    <a:p>
                      <a:pPr algn="l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American Academy of Osteopathy (AAO) </a:t>
                      </a:r>
                      <a:r>
                        <a:rPr sz="1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Annual Convocation Lectures </a:t>
                      </a:r>
                      <a:r>
                        <a:rPr sz="1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(DVD format)</a:t>
                      </a:r>
                      <a:endParaRPr sz="1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214874" marR="161155" marT="107437" marB="107437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Quarterly; 1 hr.</a:t>
                      </a:r>
                      <a:endParaRPr sz="1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214874" marR="161155" marT="107437" marB="107437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Moderate</a:t>
                      </a:r>
                      <a:endParaRPr sz="1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214874" marR="161155" marT="107437" marB="107437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Dr. Hostoffer, Dr. Jhaveri</a:t>
                      </a:r>
                      <a:endParaRPr sz="1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214874" marR="161155" marT="107437" marB="107437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9514">
                <a:tc>
                  <a:txBody>
                    <a:bodyPr/>
                    <a:lstStyle/>
                    <a:p>
                      <a:pPr algn="l" defTabSz="457200">
                        <a:lnSpc>
                          <a:spcPct val="100000"/>
                        </a:lnSpc>
                        <a:defRPr>
                          <a:latin typeface="DIN Alternate"/>
                          <a:ea typeface="DIN Alternate"/>
                          <a:cs typeface="DIN Alternate"/>
                        </a:defRPr>
                      </a:pPr>
                      <a:r>
                        <a:rPr sz="1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Foundations of Osteopathic Medicine, 4e readinings</a:t>
                      </a:r>
                    </a:p>
                  </a:txBody>
                  <a:tcPr marL="214874" marR="161155" marT="107437" marB="107437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Monthly; 30 min. - 1 hr.</a:t>
                      </a:r>
                      <a:endParaRPr sz="1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214874" marR="161155" marT="107437" marB="107437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Moderate</a:t>
                      </a:r>
                      <a:endParaRPr sz="1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214874" marR="161155" marT="107437" marB="107437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Dr. Hostoffer</a:t>
                      </a:r>
                      <a:endParaRPr sz="1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214874" marR="161155" marT="107437" marB="107437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9514">
                <a:tc>
                  <a:txBody>
                    <a:bodyPr/>
                    <a:lstStyle/>
                    <a:p>
                      <a:pPr algn="l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OMM Workshop (Directed by Paul Evans, DO)</a:t>
                      </a:r>
                      <a:endParaRPr sz="1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214874" marR="161155" marT="107437" marB="107437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Yearly; 1 business day (8-9 hrs.)</a:t>
                      </a:r>
                      <a:endParaRPr sz="1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214874" marR="161155" marT="107437" marB="107437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Lead</a:t>
                      </a:r>
                      <a:endParaRPr sz="1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214874" marR="161155" marT="107437" marB="107437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Dr. Hostoffer, Dr. Jhaveri</a:t>
                      </a:r>
                      <a:endParaRPr sz="1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214874" marR="161155" marT="107437" marB="107437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356" name="Table"/>
          <p:cNvGraphicFramePr/>
          <p:nvPr>
            <p:extLst>
              <p:ext uri="{D42A27DB-BD31-4B8C-83A1-F6EECF244321}">
                <p14:modId xmlns:p14="http://schemas.microsoft.com/office/powerpoint/2010/main" val="1875950875"/>
              </p:ext>
            </p:extLst>
          </p:nvPr>
        </p:nvGraphicFramePr>
        <p:xfrm>
          <a:off x="931111" y="643467"/>
          <a:ext cx="10329779" cy="505022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032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3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72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11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232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DIN Alternate"/>
                          <a:ea typeface="DIN Alternate"/>
                          <a:cs typeface="DIN Alternate"/>
                        </a:rPr>
                        <a:t>Learning Activity</a:t>
                      </a:r>
                    </a:p>
                  </a:txBody>
                  <a:tcPr marL="224388" marR="134633" marT="134633" marB="134633" horzOverflow="overflow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DIN Alternate"/>
                          <a:ea typeface="DIN Alternate"/>
                          <a:cs typeface="DIN Alternate"/>
                        </a:rPr>
                        <a:t>Frequency and number of hours in duration</a:t>
                      </a:r>
                    </a:p>
                  </a:txBody>
                  <a:tcPr marL="224388" marR="134633" marT="134633" marB="134633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DIN Alternate"/>
                          <a:ea typeface="DIN Alternate"/>
                          <a:cs typeface="DIN Alternate"/>
                        </a:rPr>
                        <a:t>Type of osteopathic faculty member participation (e.g., lead, moderate, evaluate, observe, etc.)</a:t>
                      </a:r>
                    </a:p>
                  </a:txBody>
                  <a:tcPr marL="224388" marR="134633" marT="134633" marB="134633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DIN Alternate"/>
                          <a:ea typeface="DIN Alternate"/>
                          <a:cs typeface="DIN Alternate"/>
                        </a:rPr>
                        <a:t>Osteopathic faculty members, who will participate</a:t>
                      </a:r>
                    </a:p>
                  </a:txBody>
                  <a:tcPr marL="224388" marR="134633" marT="134633" marB="134633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1251">
                <a:tc>
                  <a:txBody>
                    <a:bodyPr/>
                    <a:lstStyle/>
                    <a:p>
                      <a:pPr algn="l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DIN Alternate"/>
                          <a:ea typeface="DIN Alternate"/>
                          <a:cs typeface="DIN Alternate"/>
                        </a:rPr>
                        <a:t>American Academy of Osteopathy (AAO) </a:t>
                      </a:r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DIN Alternate"/>
                          <a:ea typeface="DIN Alternate"/>
                          <a:cs typeface="DIN Alternate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Annual Convocation Lectures </a:t>
                      </a:r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DIN Alternate"/>
                          <a:ea typeface="DIN Alternate"/>
                          <a:cs typeface="DIN Alternate"/>
                        </a:rPr>
                        <a:t>(DVD format)</a:t>
                      </a:r>
                    </a:p>
                  </a:txBody>
                  <a:tcPr marL="224388" marR="134633" marT="134633" marB="134633" anchor="ctr" horzOverflow="overflow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DIN Alternate"/>
                          <a:ea typeface="DIN Alternate"/>
                          <a:cs typeface="DIN Alternate"/>
                        </a:rPr>
                        <a:t>Quarterly; 1 hr.</a:t>
                      </a:r>
                    </a:p>
                  </a:txBody>
                  <a:tcPr marL="224388" marR="134633" marT="134633" marB="134633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DIN Alternate"/>
                          <a:ea typeface="DIN Alternate"/>
                          <a:cs typeface="DIN Alternate"/>
                        </a:rPr>
                        <a:t>Moderate</a:t>
                      </a:r>
                    </a:p>
                  </a:txBody>
                  <a:tcPr marL="224388" marR="134633" marT="134633" marB="134633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DIN Alternate"/>
                          <a:ea typeface="DIN Alternate"/>
                          <a:cs typeface="DIN Alternate"/>
                        </a:rPr>
                        <a:t>Dr. Hostoffer, Dr. Jhaveri</a:t>
                      </a:r>
                    </a:p>
                  </a:txBody>
                  <a:tcPr marL="224388" marR="134633" marT="134633" marB="134633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2557">
                <a:tc>
                  <a:txBody>
                    <a:bodyPr/>
                    <a:lstStyle/>
                    <a:p>
                      <a:pPr algn="l" defTabSz="457200">
                        <a:lnSpc>
                          <a:spcPct val="100000"/>
                        </a:lnSpc>
                        <a:defRPr>
                          <a:latin typeface="DIN Alternate"/>
                          <a:ea typeface="DIN Alternate"/>
                          <a:cs typeface="DIN Alternate"/>
                        </a:defRPr>
                      </a:pPr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Foundations of Osteopathic Medicine, 4e readinings</a:t>
                      </a:r>
                    </a:p>
                  </a:txBody>
                  <a:tcPr marL="224388" marR="134633" marT="134633" marB="134633" anchor="ctr" horzOverflow="overflow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DIN Alternate"/>
                          <a:ea typeface="DIN Alternate"/>
                          <a:cs typeface="DIN Alternate"/>
                        </a:rPr>
                        <a:t>Monthly; 30 min. - 1 hr.</a:t>
                      </a:r>
                    </a:p>
                  </a:txBody>
                  <a:tcPr marL="224388" marR="134633" marT="134633" marB="134633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DIN Alternate"/>
                          <a:ea typeface="DIN Alternate"/>
                          <a:cs typeface="DIN Alternate"/>
                        </a:rPr>
                        <a:t>Moderate</a:t>
                      </a:r>
                    </a:p>
                  </a:txBody>
                  <a:tcPr marL="224388" marR="134633" marT="134633" marB="134633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DIN Alternate"/>
                          <a:ea typeface="DIN Alternate"/>
                          <a:cs typeface="DIN Alternate"/>
                        </a:rPr>
                        <a:t>Dr. Hostoffer</a:t>
                      </a:r>
                    </a:p>
                  </a:txBody>
                  <a:tcPr marL="224388" marR="134633" marT="134633" marB="134633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3210">
                <a:tc>
                  <a:txBody>
                    <a:bodyPr/>
                    <a:lstStyle/>
                    <a:p>
                      <a:pPr algn="l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DIN Alternate"/>
                          <a:ea typeface="DIN Alternate"/>
                          <a:cs typeface="DIN Alternate"/>
                        </a:rPr>
                        <a:t>OMM Workshop (Directed by Paul Evans, DO)</a:t>
                      </a:r>
                    </a:p>
                  </a:txBody>
                  <a:tcPr marL="224388" marR="134633" marT="134633" marB="134633" anchor="ctr" horzOverflow="overflow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DIN Alternate"/>
                          <a:ea typeface="DIN Alternate"/>
                          <a:cs typeface="DIN Alternate"/>
                        </a:rPr>
                        <a:t>Yearly; 1 business day (8-9 hrs.)</a:t>
                      </a:r>
                    </a:p>
                  </a:txBody>
                  <a:tcPr marL="224388" marR="134633" marT="134633" marB="134633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DIN Alternate"/>
                          <a:ea typeface="DIN Alternate"/>
                          <a:cs typeface="DIN Alternate"/>
                        </a:rPr>
                        <a:t>Lead</a:t>
                      </a:r>
                    </a:p>
                  </a:txBody>
                  <a:tcPr marL="224388" marR="134633" marT="134633" marB="134633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DIN Alternate"/>
                          <a:ea typeface="DIN Alternate"/>
                          <a:cs typeface="DIN Alternate"/>
                        </a:rPr>
                        <a:t>Dr. Hostoffer, Dr. Jhaveri</a:t>
                      </a:r>
                    </a:p>
                  </a:txBody>
                  <a:tcPr marL="224388" marR="134633" marT="134633" marB="134633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60" name="Table"/>
          <p:cNvGraphicFramePr/>
          <p:nvPr>
            <p:extLst>
              <p:ext uri="{D42A27DB-BD31-4B8C-83A1-F6EECF244321}">
                <p14:modId xmlns:p14="http://schemas.microsoft.com/office/powerpoint/2010/main" val="2716736015"/>
              </p:ext>
            </p:extLst>
          </p:nvPr>
        </p:nvGraphicFramePr>
        <p:xfrm>
          <a:off x="944286" y="905933"/>
          <a:ext cx="10335434" cy="5039729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145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0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82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67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1635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0" cap="all" spc="150">
                          <a:solidFill>
                            <a:schemeClr val="lt1"/>
                          </a:solidFill>
                          <a:latin typeface="DIN Alternate"/>
                          <a:ea typeface="DIN Alternate"/>
                          <a:cs typeface="DIN Alternate"/>
                        </a:rPr>
                        <a:t>Learning Activity</a:t>
                      </a:r>
                    </a:p>
                  </a:txBody>
                  <a:tcPr marL="155283" marR="155283" marT="155283" marB="155283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0" cap="all" spc="150">
                          <a:solidFill>
                            <a:schemeClr val="lt1"/>
                          </a:solidFill>
                          <a:latin typeface="DIN Alternate"/>
                          <a:ea typeface="DIN Alternate"/>
                          <a:cs typeface="DIN Alternate"/>
                        </a:rPr>
                        <a:t>Frequency and number of hours in duration</a:t>
                      </a:r>
                    </a:p>
                  </a:txBody>
                  <a:tcPr marL="155283" marR="155283" marT="155283" marB="155283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0" cap="all" spc="150">
                          <a:solidFill>
                            <a:schemeClr val="lt1"/>
                          </a:solidFill>
                          <a:latin typeface="DIN Alternate"/>
                          <a:ea typeface="DIN Alternate"/>
                          <a:cs typeface="DIN Alternate"/>
                        </a:rPr>
                        <a:t>Type of osteopathic faculty member participation (e.g., lead, moderate, evaluate, observe, etc.)</a:t>
                      </a:r>
                    </a:p>
                  </a:txBody>
                  <a:tcPr marL="155283" marR="155283" marT="155283" marB="155283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0" cap="all" spc="150">
                          <a:solidFill>
                            <a:schemeClr val="lt1"/>
                          </a:solidFill>
                          <a:latin typeface="DIN Alternate"/>
                          <a:ea typeface="DIN Alternate"/>
                          <a:cs typeface="DIN Alternate"/>
                        </a:rPr>
                        <a:t>Osteopathic faculty members, who will participate</a:t>
                      </a:r>
                    </a:p>
                  </a:txBody>
                  <a:tcPr marL="155283" marR="155283" marT="155283" marB="155283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9932">
                <a:tc>
                  <a:txBody>
                    <a:bodyPr/>
                    <a:lstStyle/>
                    <a:p>
                      <a:pPr algn="l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none" spc="0">
                          <a:solidFill>
                            <a:schemeClr val="tx1"/>
                          </a:solidFill>
                          <a:latin typeface="DIN Alternate"/>
                          <a:ea typeface="DIN Alternate"/>
                          <a:cs typeface="DIN Alternate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Cleveland Academy of Osteopath</a:t>
                      </a:r>
                      <a:r>
                        <a:rPr lang="en-US" sz="1500" cap="none" spc="0">
                          <a:solidFill>
                            <a:schemeClr val="tx1"/>
                          </a:solidFill>
                          <a:latin typeface="DIN Alternate"/>
                          <a:ea typeface="DIN Alternate"/>
                          <a:cs typeface="DIN Alternate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ic Medicine</a:t>
                      </a:r>
                      <a:r>
                        <a:rPr lang="en-US" sz="1500" cap="none" spc="0" baseline="0">
                          <a:solidFill>
                            <a:schemeClr val="tx1"/>
                          </a:solidFill>
                          <a:latin typeface="DIN Alternate"/>
                          <a:ea typeface="DIN Alternate"/>
                          <a:cs typeface="DIN Alternate"/>
                        </a:rPr>
                        <a:t> </a:t>
                      </a:r>
                      <a:r>
                        <a:rPr lang="en-US" sz="1500" cap="none" spc="0">
                          <a:solidFill>
                            <a:schemeClr val="tx1"/>
                          </a:solidFill>
                          <a:latin typeface="DIN Alternate"/>
                          <a:ea typeface="DIN Alternate"/>
                          <a:cs typeface="DIN Alternate"/>
                        </a:rPr>
                        <a:t>(CAOM)</a:t>
                      </a:r>
                      <a:r>
                        <a:rPr sz="1500" cap="none" spc="0">
                          <a:solidFill>
                            <a:schemeClr val="tx1"/>
                          </a:solidFill>
                          <a:latin typeface="DIN Alternate"/>
                          <a:ea typeface="DIN Alternate"/>
                          <a:cs typeface="DIN Alternate"/>
                        </a:rPr>
                        <a:t> OMM Workshop</a:t>
                      </a:r>
                    </a:p>
                  </a:txBody>
                  <a:tcPr marL="155283" marR="155283" marT="155283" marB="155283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none" spc="0">
                          <a:solidFill>
                            <a:schemeClr val="tx1"/>
                          </a:solidFill>
                          <a:latin typeface="DIN Alternate"/>
                          <a:ea typeface="DIN Alternate"/>
                          <a:cs typeface="DIN Alternate"/>
                        </a:rPr>
                        <a:t>Yearly; 2 business days</a:t>
                      </a:r>
                    </a:p>
                  </a:txBody>
                  <a:tcPr marL="155283" marR="155283" marT="155283" marB="155283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none" spc="0">
                          <a:solidFill>
                            <a:schemeClr val="tx1"/>
                          </a:solidFill>
                          <a:latin typeface="DIN Alternate"/>
                          <a:ea typeface="DIN Alternate"/>
                          <a:cs typeface="DIN Alternate"/>
                        </a:rPr>
                        <a:t>Lead</a:t>
                      </a:r>
                    </a:p>
                  </a:txBody>
                  <a:tcPr marL="155283" marR="155283" marT="155283" marB="155283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none" spc="0">
                          <a:solidFill>
                            <a:schemeClr val="tx1"/>
                          </a:solidFill>
                          <a:latin typeface="DIN Alternate"/>
                          <a:ea typeface="DIN Alternate"/>
                          <a:cs typeface="DIN Alternate"/>
                        </a:rPr>
                        <a:t>Dr. Hostoffer, Dr. Jhaveri</a:t>
                      </a:r>
                    </a:p>
                  </a:txBody>
                  <a:tcPr marL="155283" marR="155283" marT="155283" marB="155283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9932">
                <a:tc>
                  <a:txBody>
                    <a:bodyPr/>
                    <a:lstStyle/>
                    <a:p>
                      <a:pPr algn="l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none" spc="0">
                          <a:solidFill>
                            <a:schemeClr val="tx1"/>
                          </a:solidFill>
                          <a:latin typeface="DIN Alternate"/>
                          <a:ea typeface="DIN Alternate"/>
                          <a:cs typeface="DIN Alternate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Pediatric Osteopathic Manipulative T</a:t>
                      </a:r>
                      <a:r>
                        <a:rPr lang="en-US" sz="1500" cap="none" spc="0">
                          <a:solidFill>
                            <a:schemeClr val="tx1"/>
                          </a:solidFill>
                          <a:latin typeface="DIN Alternate"/>
                          <a:ea typeface="DIN Alternate"/>
                          <a:cs typeface="DIN Alternate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reatment </a:t>
                      </a:r>
                      <a:r>
                        <a:rPr lang="en-US" sz="1500" cap="none" spc="0">
                          <a:solidFill>
                            <a:schemeClr val="tx1"/>
                          </a:solidFill>
                          <a:latin typeface="DIN Alternate"/>
                          <a:ea typeface="DIN Alternate"/>
                          <a:cs typeface="DIN Alternate"/>
                        </a:rPr>
                        <a:t>(POMT) </a:t>
                      </a:r>
                      <a:r>
                        <a:rPr sz="1500" cap="none" spc="0">
                          <a:solidFill>
                            <a:schemeClr val="tx1"/>
                          </a:solidFill>
                          <a:latin typeface="DIN Alternate"/>
                          <a:ea typeface="DIN Alternate"/>
                          <a:cs typeface="DIN Alternate"/>
                        </a:rPr>
                        <a:t>Modules</a:t>
                      </a:r>
                    </a:p>
                  </a:txBody>
                  <a:tcPr marL="155283" marR="155283" marT="155283" marB="155283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none" spc="0">
                          <a:solidFill>
                            <a:schemeClr val="tx1"/>
                          </a:solidFill>
                          <a:latin typeface="DIN Alternate"/>
                          <a:ea typeface="DIN Alternate"/>
                          <a:cs typeface="DIN Alternate"/>
                        </a:rPr>
                        <a:t>Quarterly; 30 min. – 1 hr.</a:t>
                      </a:r>
                    </a:p>
                  </a:txBody>
                  <a:tcPr marL="155283" marR="155283" marT="155283" marB="155283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none" spc="0">
                          <a:solidFill>
                            <a:schemeClr val="tx1"/>
                          </a:solidFill>
                          <a:latin typeface="DIN Alternate"/>
                          <a:ea typeface="DIN Alternate"/>
                          <a:cs typeface="DIN Alternate"/>
                        </a:rPr>
                        <a:t>Moderate</a:t>
                      </a:r>
                    </a:p>
                  </a:txBody>
                  <a:tcPr marL="155283" marR="155283" marT="155283" marB="155283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none" spc="0">
                          <a:solidFill>
                            <a:schemeClr val="tx1"/>
                          </a:solidFill>
                          <a:latin typeface="DIN Alternate"/>
                          <a:ea typeface="DIN Alternate"/>
                          <a:cs typeface="DIN Alternate"/>
                        </a:rPr>
                        <a:t>Dr. Hostoffer, Dr. Jhaveri</a:t>
                      </a:r>
                    </a:p>
                  </a:txBody>
                  <a:tcPr marL="155283" marR="155283" marT="155283" marB="155283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3507">
                <a:tc>
                  <a:txBody>
                    <a:bodyPr/>
                    <a:lstStyle/>
                    <a:p>
                      <a:pPr algn="l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none" spc="0">
                          <a:solidFill>
                            <a:schemeClr val="tx1"/>
                          </a:solidFill>
                          <a:latin typeface="DIN Alternate"/>
                          <a:ea typeface="DIN Alternate"/>
                          <a:cs typeface="DIN Alternate"/>
                        </a:rPr>
                        <a:t>Assigned Reading Lists with Reflections</a:t>
                      </a:r>
                    </a:p>
                  </a:txBody>
                  <a:tcPr marL="155283" marR="155283" marT="155283" marB="155283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none" spc="0">
                          <a:solidFill>
                            <a:schemeClr val="tx1"/>
                          </a:solidFill>
                          <a:latin typeface="DIN Alternate"/>
                          <a:ea typeface="DIN Alternate"/>
                          <a:cs typeface="DIN Alternate"/>
                        </a:rPr>
                        <a:t>Yearly; variable</a:t>
                      </a:r>
                    </a:p>
                  </a:txBody>
                  <a:tcPr marL="155283" marR="155283" marT="155283" marB="155283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none" spc="0">
                          <a:solidFill>
                            <a:schemeClr val="tx1"/>
                          </a:solidFill>
                          <a:latin typeface="DIN Alternate"/>
                          <a:ea typeface="DIN Alternate"/>
                          <a:cs typeface="DIN Alternate"/>
                        </a:rPr>
                        <a:t>Moderate</a:t>
                      </a:r>
                    </a:p>
                  </a:txBody>
                  <a:tcPr marL="155283" marR="155283" marT="155283" marB="155283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none" spc="0">
                          <a:solidFill>
                            <a:schemeClr val="tx1"/>
                          </a:solidFill>
                          <a:latin typeface="DIN Alternate"/>
                          <a:ea typeface="DIN Alternate"/>
                          <a:cs typeface="DIN Alternate"/>
                        </a:rPr>
                        <a:t>Dr. Hostoffer, Dr. Jhaveri</a:t>
                      </a:r>
                    </a:p>
                  </a:txBody>
                  <a:tcPr marL="155283" marR="155283" marT="155283" marB="155283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3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15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17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1" name="Rectangle 19">
            <a:extLst>
              <a:ext uri="{FF2B5EF4-FFF2-40B4-BE49-F238E27FC236}">
                <a16:creationId xmlns:a16="http://schemas.microsoft.com/office/drawing/2014/main" id="{5A1B47C8-47A0-4A88-8830-6DEA3B5DE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room, table, ball, surface&#10;&#10;Description automatically generated">
            <a:extLst>
              <a:ext uri="{FF2B5EF4-FFF2-40B4-BE49-F238E27FC236}">
                <a16:creationId xmlns:a16="http://schemas.microsoft.com/office/drawing/2014/main" id="{A6539F96-B717-4E0C-B23A-F83A598442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8" r="-2" b="-2"/>
          <a:stretch/>
        </p:blipFill>
        <p:spPr>
          <a:xfrm>
            <a:off x="801430" y="640080"/>
            <a:ext cx="5940804" cy="5577840"/>
          </a:xfrm>
          <a:prstGeom prst="rect">
            <a:avLst/>
          </a:prstGeom>
        </p:spPr>
      </p:pic>
      <p:sp>
        <p:nvSpPr>
          <p:cNvPr id="32" name="Rectangle 21">
            <a:extLst>
              <a:ext uri="{FF2B5EF4-FFF2-40B4-BE49-F238E27FC236}">
                <a16:creationId xmlns:a16="http://schemas.microsoft.com/office/drawing/2014/main" id="{984BBFDD-E720-4805-A9C8-129FBBF6D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D164DF-C39F-4C5C-9388-21EDF1702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885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Osteopathic Recognition</a:t>
            </a:r>
          </a:p>
        </p:txBody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5AC4BE46-4A77-42FE-9D15-065CDB2F8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8119918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12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364" name="Table"/>
          <p:cNvGraphicFramePr/>
          <p:nvPr/>
        </p:nvGraphicFramePr>
        <p:xfrm>
          <a:off x="643467" y="899647"/>
          <a:ext cx="10905069" cy="478926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216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3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51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34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898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Learning Activity</a:t>
                      </a:r>
                      <a:endParaRPr sz="2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277681" marR="166608" marT="166608" marB="166608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Frequency and number of hours in duration</a:t>
                      </a:r>
                      <a:endParaRPr sz="2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277681" marR="166608" marT="166608" marB="166608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Type of osteopathic faculty member participation (e.g., lead, moderate, evaluate, observe, etc.)</a:t>
                      </a:r>
                      <a:endParaRPr sz="2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277681" marR="166608" marT="166608" marB="166608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Osteopathic faculty members, who will participate</a:t>
                      </a:r>
                      <a:endParaRPr sz="2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277681" marR="166608" marT="166608" marB="166608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0347">
                <a:tc>
                  <a:txBody>
                    <a:bodyPr/>
                    <a:lstStyle/>
                    <a:p>
                      <a:pPr algn="l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UHOC Workshops</a:t>
                      </a:r>
                      <a:endParaRPr sz="1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277681" marR="144393" marT="144393" marB="144393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Monthly; full afternoon (4-5 hrs.)</a:t>
                      </a:r>
                      <a:endParaRPr sz="1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277681" marR="144393" marT="144393" marB="144393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Observe</a:t>
                      </a:r>
                      <a:endParaRPr sz="1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277681" marR="144393" marT="144393" marB="144393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Dr. Hostoffer, Dr. Jhaveri</a:t>
                      </a:r>
                      <a:endParaRPr sz="1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277681" marR="144393" marT="144393" marB="144393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7285">
                <a:tc>
                  <a:txBody>
                    <a:bodyPr/>
                    <a:lstStyle/>
                    <a:p>
                      <a:pPr algn="l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LECOM Fellow Lectures in Respiratory OMM</a:t>
                      </a:r>
                      <a:endParaRPr sz="1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277681" marR="144393" marT="144393" marB="144393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Monthly; full afternoon (4 hrs.)</a:t>
                      </a:r>
                      <a:endParaRPr sz="1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277681" marR="144393" marT="144393" marB="144393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Lead</a:t>
                      </a:r>
                      <a:endParaRPr sz="1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277681" marR="144393" marT="144393" marB="144393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Dr. Hostoffer</a:t>
                      </a:r>
                      <a:endParaRPr sz="1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277681" marR="144393" marT="144393" marB="144393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0347">
                <a:tc>
                  <a:txBody>
                    <a:bodyPr/>
                    <a:lstStyle/>
                    <a:p>
                      <a:pPr algn="l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OMM Billing Lecture</a:t>
                      </a:r>
                      <a:endParaRPr sz="1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277681" marR="144393" marT="144393" marB="144393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Yearly; 1 hour</a:t>
                      </a:r>
                      <a:endParaRPr sz="1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277681" marR="144393" marT="144393" marB="144393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Moderate</a:t>
                      </a:r>
                      <a:endParaRPr sz="1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277681" marR="144393" marT="144393" marB="144393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Dr. Hostoffer</a:t>
                      </a:r>
                      <a:endParaRPr sz="1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DIN Alternate"/>
                        <a:ea typeface="DIN Alternate"/>
                        <a:cs typeface="DIN Alternate"/>
                      </a:endParaRPr>
                    </a:p>
                  </a:txBody>
                  <a:tcPr marL="277681" marR="144393" marT="144393" marB="144393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605007-537C-4336-A216-6C53BB9DA7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C6B08B-9630-48E7-B807-B16A52A1B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Assessment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57DDC2-B25E-4F8F-9702-EA9DDED33E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Biannual evaluation to osteopathic evaluation</a:t>
            </a:r>
          </a:p>
          <a:p>
            <a:r>
              <a:rPr lang="en-US" dirty="0">
                <a:solidFill>
                  <a:schemeClr val="bg1"/>
                </a:solidFill>
              </a:rPr>
              <a:t>Monthly rotation evaluations to include osteopathic content</a:t>
            </a:r>
          </a:p>
          <a:p>
            <a:r>
              <a:rPr lang="en-US" dirty="0">
                <a:solidFill>
                  <a:schemeClr val="bg1"/>
                </a:solidFill>
              </a:rPr>
              <a:t>Yearly in-service to include osteopathic content</a:t>
            </a:r>
          </a:p>
          <a:p>
            <a:r>
              <a:rPr lang="en-US" dirty="0">
                <a:solidFill>
                  <a:schemeClr val="bg1"/>
                </a:solidFill>
              </a:rPr>
              <a:t>Board review and test to include osteopathic content</a:t>
            </a:r>
          </a:p>
          <a:p>
            <a:r>
              <a:rPr lang="en-US" dirty="0">
                <a:solidFill>
                  <a:schemeClr val="bg1"/>
                </a:solidFill>
              </a:rPr>
              <a:t>Competency rubric for osteopathic procedures</a:t>
            </a:r>
          </a:p>
          <a:p>
            <a:r>
              <a:rPr lang="en-US" dirty="0">
                <a:solidFill>
                  <a:schemeClr val="bg1"/>
                </a:solidFill>
              </a:rPr>
              <a:t>Chart review</a:t>
            </a:r>
          </a:p>
          <a:p>
            <a:r>
              <a:rPr lang="en-US" dirty="0">
                <a:solidFill>
                  <a:schemeClr val="bg1"/>
                </a:solidFill>
              </a:rPr>
              <a:t>Procedure logs</a:t>
            </a:r>
          </a:p>
          <a:p>
            <a:r>
              <a:rPr lang="en-US" dirty="0">
                <a:solidFill>
                  <a:schemeClr val="bg1"/>
                </a:solidFill>
              </a:rPr>
              <a:t>OMT under supervision by faculty</a:t>
            </a:r>
          </a:p>
        </p:txBody>
      </p:sp>
    </p:spTree>
    <p:extLst>
      <p:ext uri="{BB962C8B-B14F-4D97-AF65-F5344CB8AC3E}">
        <p14:creationId xmlns:p14="http://schemas.microsoft.com/office/powerpoint/2010/main" val="336717346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>
            <a:extLst>
              <a:ext uri="{FF2B5EF4-FFF2-40B4-BE49-F238E27FC236}">
                <a16:creationId xmlns:a16="http://schemas.microsoft.com/office/drawing/2014/main" id="{80BA5665-9598-4383-8F19-52182CBB6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B4C777A6-9696-47DF-BA90-40895EFCE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5C05B094-D180-41FA-B209-8388E9F7D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3" name="Screen Shot 2019-06-24 at 09.26.23.png" descr="Screen Shot 2019-06-24 at 09.26.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8751" y="841248"/>
            <a:ext cx="4140402" cy="5175504"/>
          </a:xfrm>
          <a:prstGeom prst="rect">
            <a:avLst/>
          </a:prstGeom>
        </p:spPr>
      </p:pic>
      <p:pic>
        <p:nvPicPr>
          <p:cNvPr id="214" name="Screen Shot 2019-06-21 at 09.31.51.png" descr="Screen Shot 2019-06-21 at 09.31.5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24682" y="841248"/>
            <a:ext cx="4153342" cy="517550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0BA5665-9598-4383-8F19-52182CBB6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4C777A6-9696-47DF-BA90-40895EFCE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C05B094-D180-41FA-B209-8388E9F7D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1" name="Screen Shot 2019-06-21 at 13.33.19.png" descr="Screen Shot 2019-06-21 at 13.33.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0486" y="841248"/>
            <a:ext cx="3816933" cy="5175504"/>
          </a:xfrm>
          <a:prstGeom prst="rect">
            <a:avLst/>
          </a:prstGeom>
        </p:spPr>
      </p:pic>
      <p:pic>
        <p:nvPicPr>
          <p:cNvPr id="322" name="Screen Shot 2019-06-21 at 13.33.58.png" descr="Screen Shot 2019-06-21 at 13.33.58.png"/>
          <p:cNvPicPr>
            <a:picLocks noChangeAspect="1"/>
          </p:cNvPicPr>
          <p:nvPr/>
        </p:nvPicPr>
        <p:blipFill>
          <a:blip r:embed="rId3" cstate="print"/>
          <a:srcRect l="3536" r="3536"/>
          <a:stretch>
            <a:fillRect/>
          </a:stretch>
        </p:blipFill>
        <p:spPr>
          <a:xfrm>
            <a:off x="6739283" y="841248"/>
            <a:ext cx="4124140" cy="517550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126">
            <a:extLst>
              <a:ext uri="{FF2B5EF4-FFF2-40B4-BE49-F238E27FC236}">
                <a16:creationId xmlns:a16="http://schemas.microsoft.com/office/drawing/2014/main" id="{80BA5665-9598-4383-8F19-52182CBB6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B4C777A6-9696-47DF-BA90-40895EFCE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5C05B094-D180-41FA-B209-8388E9F7D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5" name="Screen Shot 2019-06-22 at 17.55.56.png" descr="Screen Shot 2019-06-22 at 17.55.56.png"/>
          <p:cNvPicPr>
            <a:picLocks noChangeAspect="1"/>
          </p:cNvPicPr>
          <p:nvPr/>
        </p:nvPicPr>
        <p:blipFill>
          <a:blip r:embed="rId2" cstate="print"/>
          <a:srcRect b="28257"/>
          <a:stretch>
            <a:fillRect/>
          </a:stretch>
        </p:blipFill>
        <p:spPr>
          <a:xfrm>
            <a:off x="842772" y="1079539"/>
            <a:ext cx="5092361" cy="4698922"/>
          </a:xfrm>
          <a:prstGeom prst="rect">
            <a:avLst/>
          </a:prstGeom>
        </p:spPr>
      </p:pic>
      <p:pic>
        <p:nvPicPr>
          <p:cNvPr id="506" name="Screen Shot 2019-06-22 at 18.00.57.png" descr="Screen Shot 2019-06-22 at 18.00.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72928" y="841248"/>
            <a:ext cx="4256851" cy="517550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Screen Shot 2019-06-22 at 16.26.22.png" descr="Screen Shot 2019-06-22 at 16.26.22.png"/>
          <p:cNvPicPr>
            <a:picLocks noChangeAspect="1"/>
          </p:cNvPicPr>
          <p:nvPr/>
        </p:nvPicPr>
        <p:blipFill>
          <a:blip r:embed="rId2" cstate="print"/>
          <a:srcRect l="218" r="10776"/>
          <a:stretch>
            <a:fillRect/>
          </a:stretch>
        </p:blipFill>
        <p:spPr>
          <a:xfrm>
            <a:off x="501955" y="104777"/>
            <a:ext cx="4744585" cy="6048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Screen Shot 2019-06-22 at 16.56.53.png" descr="Screen Shot 2019-06-22 at 16.56.53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rcRect l="167" r="48719"/>
          <a:stretch>
            <a:fillRect/>
          </a:stretch>
        </p:blipFill>
        <p:spPr>
          <a:xfrm>
            <a:off x="6271142" y="104777"/>
            <a:ext cx="4985798" cy="6247890"/>
          </a:xfrm>
          <a:prstGeom prst="rect">
            <a:avLst/>
          </a:prstGeom>
          <a:ln w="12700">
            <a:miter lim="400000"/>
          </a:ln>
          <a:effectLst>
            <a:outerShdw blurRad="63500" dist="125730" dir="126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5C5381-7810-42E3-8F4B-BC858AD047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43BDFD-EF24-4E36-9CCF-B2C4BAAE4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Workshops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3815C4-A405-41D4-A86D-9C617E8276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UHOC monthly OMM sessions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Invited quest workshop with Dr Evans yearly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CAOM osteopathic January meetings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97900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80BA5665-9598-4383-8F19-52182CBB6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B4C777A6-9696-47DF-BA90-40895EFCE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5C05B094-D180-41FA-B209-8388E9F7D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" name="ATT99685.jpg" descr="ATT99685.jpg"/>
          <p:cNvPicPr>
            <a:picLocks noChangeAspect="1"/>
          </p:cNvPicPr>
          <p:nvPr/>
        </p:nvPicPr>
        <p:blipFill>
          <a:blip r:embed="rId2" cstate="print"/>
          <a:srcRect l="10002" t="5728" r="10002" b="21055"/>
          <a:stretch>
            <a:fillRect/>
          </a:stretch>
        </p:blipFill>
        <p:spPr>
          <a:xfrm>
            <a:off x="1204828" y="841248"/>
            <a:ext cx="4368248" cy="5175504"/>
          </a:xfrm>
          <a:prstGeom prst="rect">
            <a:avLst/>
          </a:prstGeom>
        </p:spPr>
      </p:pic>
      <p:pic>
        <p:nvPicPr>
          <p:cNvPr id="224" name="Screen Shot 2019-06-21 at 09.39.41.png" descr="Screen Shot 2019-06-21 at 09.39.4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55173" y="1226554"/>
            <a:ext cx="5092361" cy="440489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6D16D1E-4205-49F5-BD2A-DA769947C1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2FD100-C039-4E03-B5E4-2EDFA729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4193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18FCD2-8448-4A81-8EB4-72250F782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B5993E2-C02B-4335-ABA5-D8EC4655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B801A2-5622-4BE8-9AD2-C337A2CD0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B2CE1D-9803-4925-8D92-26B395BC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Burn out and Professionalism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7AF614F-5BC3-4086-99F5-B87C5847A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3DE76C83-3080-44B7-AF9C-A65128971E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6823664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325083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IMG_20190625_090330373.jpg" descr="IMG_20190625_090330373.jpg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alphaModFix amt="82058"/>
          </a:blip>
          <a:srcRect t="5994" b="599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10" name="Line"/>
          <p:cNvSpPr>
            <a:spLocks noGrp="1"/>
          </p:cNvSpPr>
          <p:nvPr>
            <p:ph type="body" sz="quarter" idx="14"/>
          </p:nvPr>
        </p:nvSpPr>
        <p:spPr>
          <a:xfrm flipV="1">
            <a:off x="1809750" y="4067785"/>
            <a:ext cx="8572500" cy="185"/>
          </a:xfrm>
          <a:prstGeom prst="line">
            <a:avLst/>
          </a:prstGeom>
        </p:spPr>
        <p:txBody>
          <a:bodyPr/>
          <a:lstStyle/>
          <a:p>
            <a:pPr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11" name="osteopathic wellness"/>
          <p:cNvSpPr txBox="1">
            <a:spLocks noGrp="1"/>
          </p:cNvSpPr>
          <p:nvPr>
            <p:ph type="title"/>
          </p:nvPr>
        </p:nvSpPr>
        <p:spPr>
          <a:xfrm>
            <a:off x="1809750" y="4214813"/>
            <a:ext cx="5762598" cy="2728463"/>
          </a:xfrm>
          <a:prstGeom prst="rect">
            <a:avLst/>
          </a:prstGeom>
        </p:spPr>
        <p:txBody>
          <a:bodyPr>
            <a:noAutofit/>
          </a:bodyPr>
          <a:lstStyle>
            <a:lvl1pPr defTabSz="449833">
              <a:defRPr sz="13089"/>
            </a:lvl1pPr>
          </a:lstStyle>
          <a:p>
            <a:r>
              <a:rPr sz="5625" dirty="0"/>
              <a:t>osteopathic wellness</a:t>
            </a:r>
          </a:p>
        </p:txBody>
      </p:sp>
      <p:sp>
        <p:nvSpPr>
          <p:cNvPr id="512" name="osteopathic pictionary"/>
          <p:cNvSpPr txBox="1">
            <a:spLocks noGrp="1"/>
          </p:cNvSpPr>
          <p:nvPr>
            <p:ph type="body" sz="quarter" idx="1"/>
          </p:nvPr>
        </p:nvSpPr>
        <p:spPr>
          <a:xfrm>
            <a:off x="1809750" y="3000375"/>
            <a:ext cx="8572500" cy="10626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osteopathic </a:t>
            </a:r>
            <a:r>
              <a:rPr dirty="0" err="1"/>
              <a:t>pictionary</a:t>
            </a:r>
            <a:endParaRPr dirty="0"/>
          </a:p>
        </p:txBody>
      </p:sp>
      <p:pic>
        <p:nvPicPr>
          <p:cNvPr id="513" name="IMG_0356.jpg" descr="IMG_03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45130" y="3265649"/>
            <a:ext cx="2249285" cy="2099554"/>
          </a:xfrm>
          <a:prstGeom prst="rect">
            <a:avLst/>
          </a:prstGeom>
          <a:ln w="12700">
            <a:miter lim="400000"/>
          </a:ln>
          <a:effectLst>
            <a:outerShdw blurRad="63500" dist="1270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" t="8925" r="3827" b="6609"/>
          <a:stretch/>
        </p:blipFill>
        <p:spPr>
          <a:xfrm>
            <a:off x="6969384" y="4488512"/>
            <a:ext cx="3063300" cy="207419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6B16355-27FB-445B-B646-02AB73637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F53028-52C1-49AF-965A-7B6271F93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7212" y="634946"/>
            <a:ext cx="3372529" cy="5055904"/>
          </a:xfrm>
        </p:spPr>
        <p:txBody>
          <a:bodyPr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DA680F-F6AC-453E-A8BF-C5BDED285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6978" y="1791298"/>
            <a:ext cx="0" cy="274320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B3BF2E5-C3AB-441F-A430-491119C56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07C90B-B81A-473B-8919-CA924E61F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5689731-0414-4E64-9C8F-E283F3F9D1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6896428"/>
              </p:ext>
            </p:extLst>
          </p:nvPr>
        </p:nvGraphicFramePr>
        <p:xfrm>
          <a:off x="633413" y="639763"/>
          <a:ext cx="6910387" cy="505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86545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80BA5665-9598-4383-8F19-52182CBB6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B4C777A6-9696-47DF-BA90-40895EFCE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C05B094-D180-41FA-B209-8388E9F7D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4" name="Screen Shot 2019-06-21 at 13.33.38.png" descr="Screen Shot 2019-06-21 at 13.33.3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5200" y="841248"/>
            <a:ext cx="3907504" cy="5175504"/>
          </a:xfrm>
          <a:prstGeom prst="rect">
            <a:avLst/>
          </a:prstGeom>
        </p:spPr>
      </p:pic>
      <p:pic>
        <p:nvPicPr>
          <p:cNvPr id="333" name="Screen Shot 2019-06-21 at 13.46.47.png" descr="Screen Shot 2019-06-21 at 13.46.4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55173" y="1086514"/>
            <a:ext cx="5092361" cy="4684971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38388E-7E05-41B5-9F18-6DC0CE2F30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E7AF92-0316-4535-BFA0-82720A0A5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Scholarly work (fellows and faculty)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E0F97B-6C1B-45A6-81FF-1F728BA576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bg1"/>
                </a:solidFill>
              </a:rPr>
              <a:t>Manuscript development of Allergic rhinitis and OMM as well as asthma and OMM accepted in JAOA</a:t>
            </a:r>
          </a:p>
          <a:p>
            <a:r>
              <a:rPr lang="en-US" dirty="0">
                <a:solidFill>
                  <a:schemeClr val="bg1"/>
                </a:solidFill>
              </a:rPr>
              <a:t>Development of Scholar Teacher involving faculty and fellows</a:t>
            </a:r>
          </a:p>
          <a:p>
            <a:r>
              <a:rPr lang="en-US" dirty="0">
                <a:solidFill>
                  <a:schemeClr val="bg1"/>
                </a:solidFill>
              </a:rPr>
              <a:t>Quality Improvement projects looking at OMM used in and documented in charts</a:t>
            </a:r>
          </a:p>
          <a:p>
            <a:r>
              <a:rPr lang="en-US" dirty="0">
                <a:solidFill>
                  <a:schemeClr val="bg1"/>
                </a:solidFill>
              </a:rPr>
              <a:t>Lecturing at LECOM by faculty fellows to students on allergic topics and application of OMM.</a:t>
            </a:r>
          </a:p>
          <a:p>
            <a:r>
              <a:rPr lang="en-US" dirty="0">
                <a:solidFill>
                  <a:schemeClr val="bg1"/>
                </a:solidFill>
              </a:rPr>
              <a:t>Lecturing and presenting at UHOC (local) to students and residents on osteopathic topics</a:t>
            </a:r>
          </a:p>
          <a:p>
            <a:r>
              <a:rPr lang="en-US" dirty="0">
                <a:solidFill>
                  <a:schemeClr val="bg1"/>
                </a:solidFill>
              </a:rPr>
              <a:t>Presenting nationally at AACOM (national) on osteopathic recognition (abstract, poster and oral presentation)</a:t>
            </a:r>
          </a:p>
          <a:p>
            <a:r>
              <a:rPr lang="en-US" dirty="0">
                <a:solidFill>
                  <a:schemeClr val="bg1"/>
                </a:solidFill>
              </a:rPr>
              <a:t>Presenting nationally at AAO (national) on osteopathic scholarly work (abstract, poster and oral presentation)</a:t>
            </a:r>
          </a:p>
          <a:p>
            <a:r>
              <a:rPr lang="en-US" dirty="0">
                <a:solidFill>
                  <a:schemeClr val="bg1"/>
                </a:solidFill>
              </a:rPr>
              <a:t>Submission and acceptance of book chapters in Foundations</a:t>
            </a:r>
          </a:p>
        </p:txBody>
      </p:sp>
    </p:spTree>
    <p:extLst>
      <p:ext uri="{BB962C8B-B14F-4D97-AF65-F5344CB8AC3E}">
        <p14:creationId xmlns:p14="http://schemas.microsoft.com/office/powerpoint/2010/main" val="357249774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841A8DFB-611A-4AAF-9195-84B09E4F7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A3951CE-6985-48B0-8C07-92C55A1A1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97EF53E-8C19-478C-B271-F78844347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C642902F-4656-4563-AB0B-2EB57ACCD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2793D4A6-D9A6-4743-902C-5C956F8CA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3" y="321733"/>
            <a:ext cx="2806700" cy="2764992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4" name="Screen Shot 2019-06-21 at 12.15.05.png" descr="Screen Shot 2019-06-21 at 12.15.0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5357" y="521094"/>
            <a:ext cx="2033646" cy="2378534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82D6E6E8-60D6-43DF-AB32-F009976E9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89300" y="321733"/>
            <a:ext cx="2806699" cy="276499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9" name="Screen Shot 2019-06-21 at 12.14.45.png" descr="Screen Shot 2019-06-21 at 12.14.4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4136" y="521093"/>
            <a:ext cx="2251223" cy="2375962"/>
          </a:xfrm>
          <a:prstGeom prst="rect">
            <a:avLst/>
          </a:prstGeom>
        </p:spPr>
      </p:pic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DF97CA6-0525-4AD4-8E21-2C9A75DB7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63893" y="2085703"/>
            <a:ext cx="41148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BE24306B-0379-4C6F-80A1-5A7D01A13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3" y="3247592"/>
            <a:ext cx="2806700" cy="273618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3" name="Screen Shot 2019-06-21 at 12.16.02.png" descr="Screen Shot 2019-06-21 at 12.16.0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6794" y="3823605"/>
            <a:ext cx="2470772" cy="1618355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98F8BC0B-2185-4E1F-B3E4-6C4034B46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3494" y="3247592"/>
            <a:ext cx="2792505" cy="273618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2" name="Screen Shot 2019-06-21 at 12.15.58.png" descr="Screen Shot 2019-06-21 at 12.15.5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64362" y="3539812"/>
            <a:ext cx="2470771" cy="2158374"/>
          </a:xfrm>
          <a:prstGeom prst="rect">
            <a:avLst/>
          </a:prstGeom>
        </p:spPr>
      </p:pic>
      <p:sp>
        <p:nvSpPr>
          <p:cNvPr id="260" name="manual + quick reference"/>
          <p:cNvSpPr txBox="1">
            <a:spLocks noGrp="1"/>
          </p:cNvSpPr>
          <p:nvPr>
            <p:ph type="body" sz="quarter" idx="13"/>
          </p:nvPr>
        </p:nvSpPr>
        <p:spPr>
          <a:xfrm>
            <a:off x="6652256" y="2198914"/>
            <a:ext cx="4821283" cy="367018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algn="ctr"/>
          </a:lstStyle>
          <a:p>
            <a:pPr algn="l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manual + quick reference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204E438-647D-40F8-9613-FA00FF3E5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EE16D88-B2D1-4B7E-92B3-B0AD4F5B5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9628DDF-65BF-4C8D-9FE0-D02158378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16EFE6-AA29-4179-8372-BCE2CA97B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BDD6CA-80C0-4861-B6B6-E3B928D6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A7CE97B-56DB-468B-A006-749601440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1093C2-1867-442A-857B-E469565FB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osteopathic wellness"/>
          <p:cNvSpPr txBox="1">
            <a:spLocks/>
          </p:cNvSpPr>
          <p:nvPr/>
        </p:nvSpPr>
        <p:spPr>
          <a:xfrm>
            <a:off x="1065197" y="5120640"/>
            <a:ext cx="10058400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marR="0" indent="0" algn="l" defTabSz="449833" rtl="0" latinLnBrk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89" b="0" i="0" u="none" strike="noStrike" cap="all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1pPr>
            <a:lvl2pPr marL="0" marR="0" indent="0" algn="l" defTabSz="584200" rtl="0" latinLnBrk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all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2pPr>
            <a:lvl3pPr marL="0" marR="0" indent="0" algn="l" defTabSz="584200" rtl="0" latinLnBrk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all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3pPr>
            <a:lvl4pPr marL="0" marR="0" indent="0" algn="l" defTabSz="584200" rtl="0" latinLnBrk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all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4pPr>
            <a:lvl5pPr marL="0" marR="0" indent="0" algn="l" defTabSz="584200" rtl="0" latinLnBrk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all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5pPr>
            <a:lvl6pPr marL="0" marR="0" indent="0" algn="l" defTabSz="584200" rtl="0" latinLnBrk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all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6pPr>
            <a:lvl7pPr marL="0" marR="0" indent="0" algn="l" defTabSz="584200" rtl="0" latinLnBrk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all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7pPr>
            <a:lvl8pPr marL="0" marR="0" indent="0" algn="l" defTabSz="584200" rtl="0" latinLnBrk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all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8pPr>
            <a:lvl9pPr marL="0" marR="0" indent="0" algn="l" defTabSz="584200" rtl="0" latinLnBrk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all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9pPr>
          </a:lstStyle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spc="-5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osteopathic SCHOLARLY ACTIVITY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9" r="27511"/>
          <a:stretch/>
        </p:blipFill>
        <p:spPr>
          <a:xfrm>
            <a:off x="20" y="10"/>
            <a:ext cx="3954681" cy="4744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14" b="-1"/>
          <a:stretch/>
        </p:blipFill>
        <p:spPr>
          <a:xfrm>
            <a:off x="4115568" y="-509"/>
            <a:ext cx="3956242" cy="47562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6" r="22014"/>
          <a:stretch/>
        </p:blipFill>
        <p:spPr>
          <a:xfrm>
            <a:off x="8234218" y="1965"/>
            <a:ext cx="3957782" cy="474778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BB16461-D3DF-4836-B20B-4E94CAD20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84115262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itle 1"/>
          <p:cNvSpPr txBox="1">
            <a:spLocks noGrp="1"/>
          </p:cNvSpPr>
          <p:nvPr>
            <p:ph type="title"/>
          </p:nvPr>
        </p:nvSpPr>
        <p:spPr>
          <a:xfrm>
            <a:off x="1295401" y="982132"/>
            <a:ext cx="9601198" cy="1303868"/>
          </a:xfrm>
          <a:prstGeom prst="rect">
            <a:avLst/>
          </a:prstGeom>
        </p:spPr>
        <p:txBody>
          <a:bodyPr/>
          <a:lstStyle/>
          <a:p>
            <a:r>
              <a:t>Once upon a time…</a:t>
            </a:r>
          </a:p>
        </p:txBody>
      </p:sp>
      <p:sp>
        <p:nvSpPr>
          <p:cNvPr id="253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1295400" y="2556931"/>
            <a:ext cx="9601197" cy="3318938"/>
          </a:xfrm>
          <a:prstGeom prst="rect">
            <a:avLst/>
          </a:prstGeom>
        </p:spPr>
        <p:txBody>
          <a:bodyPr/>
          <a:lstStyle/>
          <a:p>
            <a:r>
              <a:t>We were running an allergy/immunology fellowship</a:t>
            </a:r>
          </a:p>
          <a:p>
            <a:r>
              <a:t>Great success in developing a project and progressing to publication</a:t>
            </a:r>
          </a:p>
          <a:p>
            <a:r>
              <a:t>We noticed a pattern to success</a:t>
            </a:r>
          </a:p>
          <a:p>
            <a:r>
              <a:t>We over 12 years developed a series of videos describing these patterns</a:t>
            </a:r>
          </a:p>
          <a:p>
            <a:r>
              <a:t>They have been widely used through out the country and known as the “Scholar Series”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6215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Title 1"/>
          <p:cNvSpPr txBox="1">
            <a:spLocks noGrp="1"/>
          </p:cNvSpPr>
          <p:nvPr>
            <p:ph type="title"/>
          </p:nvPr>
        </p:nvSpPr>
        <p:spPr>
          <a:xfrm>
            <a:off x="4626507" y="982132"/>
            <a:ext cx="6270092" cy="130386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4100">
                <a:latin typeface="Lucida Sans"/>
                <a:ea typeface="Lucida Sans"/>
                <a:cs typeface="Lucida Sans"/>
                <a:sym typeface="Lucida Sans"/>
              </a:defRPr>
            </a:pPr>
            <a:r>
              <a:t>Scholar Series</a:t>
            </a:r>
            <a:br/>
            <a:endParaRPr/>
          </a:p>
        </p:txBody>
      </p:sp>
      <p:sp>
        <p:nvSpPr>
          <p:cNvPr id="257" name="Rectangle 11"/>
          <p:cNvSpPr/>
          <p:nvPr/>
        </p:nvSpPr>
        <p:spPr>
          <a:xfrm>
            <a:off x="1092643" y="1092199"/>
            <a:ext cx="3059207" cy="4515106"/>
          </a:xfrm>
          <a:prstGeom prst="rect">
            <a:avLst/>
          </a:prstGeom>
          <a:solidFill>
            <a:srgbClr val="FFFFFF"/>
          </a:solidFill>
          <a:ln w="57150">
            <a:solidFill>
              <a:srgbClr val="80808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58" name="Graphic 6" descr="Graphic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682" y="2122701"/>
            <a:ext cx="2433794" cy="2433793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Straight Connector 13"/>
          <p:cNvSpPr/>
          <p:nvPr/>
        </p:nvSpPr>
        <p:spPr>
          <a:xfrm>
            <a:off x="4626507" y="2400638"/>
            <a:ext cx="6270090" cy="1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0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4636482" y="2556931"/>
            <a:ext cx="6260115" cy="3318938"/>
          </a:xfrm>
          <a:prstGeom prst="rect">
            <a:avLst/>
          </a:prstGeom>
        </p:spPr>
        <p:txBody>
          <a:bodyPr/>
          <a:lstStyle/>
          <a:p>
            <a:pPr indent="-342900">
              <a:lnSpc>
                <a:spcPct val="81000"/>
              </a:lnSpc>
              <a:buClr>
                <a:srgbClr val="BAABE3"/>
              </a:buClr>
              <a:buFont typeface="Calibri"/>
              <a:defRPr sz="1500">
                <a:solidFill>
                  <a:srgbClr val="2F1F58"/>
                </a:solidFill>
                <a:latin typeface="Lucida Sans"/>
                <a:ea typeface="Lucida Sans"/>
                <a:cs typeface="Lucida Sans"/>
                <a:sym typeface="Lucida Sans"/>
              </a:defRPr>
            </a:pPr>
            <a:r>
              <a:t>LECOM/LECOMT Initiative with University Hospitals </a:t>
            </a:r>
          </a:p>
          <a:p>
            <a:pPr indent="-342900">
              <a:lnSpc>
                <a:spcPct val="81000"/>
              </a:lnSpc>
              <a:buClr>
                <a:srgbClr val="BAABE3"/>
              </a:buClr>
              <a:buFont typeface="Calibri"/>
              <a:defRPr sz="1500">
                <a:solidFill>
                  <a:srgbClr val="2F1F58"/>
                </a:solidFill>
                <a:latin typeface="Lucida Sans"/>
                <a:ea typeface="Lucida Sans"/>
                <a:cs typeface="Lucida Sans"/>
                <a:sym typeface="Lucida Sans"/>
              </a:defRPr>
            </a:pPr>
            <a:r>
              <a:t>Robert W. Hostoffer, Jr., KHS, MSMed, DO, LhD, FACOP, FAAP, FACOI, FCCP</a:t>
            </a:r>
          </a:p>
          <a:p>
            <a:pPr indent="-342900">
              <a:lnSpc>
                <a:spcPct val="81000"/>
              </a:lnSpc>
              <a:buClr>
                <a:srgbClr val="BAABE3"/>
              </a:buClr>
              <a:buFont typeface="Calibri"/>
              <a:defRPr sz="1500">
                <a:solidFill>
                  <a:srgbClr val="2F1F58"/>
                </a:solidFill>
                <a:latin typeface="Lucida Sans"/>
                <a:ea typeface="Lucida Sans"/>
                <a:cs typeface="Lucida Sans"/>
                <a:sym typeface="Lucida Sans"/>
              </a:defRPr>
            </a:pPr>
            <a:r>
              <a:t>Brian P. Peppers, DO, PhD </a:t>
            </a:r>
          </a:p>
          <a:p>
            <a:pPr indent="-342900">
              <a:lnSpc>
                <a:spcPct val="81000"/>
              </a:lnSpc>
              <a:buClr>
                <a:srgbClr val="BAABE3"/>
              </a:buClr>
              <a:buFont typeface="Calibri"/>
              <a:defRPr sz="1500">
                <a:solidFill>
                  <a:srgbClr val="2F1F58"/>
                </a:solidFill>
                <a:latin typeface="Lucida Sans"/>
                <a:ea typeface="Lucida Sans"/>
                <a:cs typeface="Lucida Sans"/>
                <a:sym typeface="Lucida Sans"/>
              </a:defRPr>
            </a:pPr>
            <a:r>
              <a:t>Michael Rowane, DO</a:t>
            </a:r>
          </a:p>
          <a:p>
            <a:pPr>
              <a:lnSpc>
                <a:spcPct val="81000"/>
              </a:lnSpc>
              <a:buClr>
                <a:srgbClr val="BAABE3"/>
              </a:buClr>
              <a:buFont typeface="Calibri"/>
              <a:defRPr sz="1500">
                <a:solidFill>
                  <a:srgbClr val="2F1F58"/>
                </a:solidFill>
                <a:latin typeface="Lucida Sans"/>
                <a:ea typeface="Lucida Sans"/>
                <a:cs typeface="Lucida Sans"/>
                <a:sym typeface="Lucida Sans"/>
              </a:defRPr>
            </a:pPr>
            <a:r>
              <a:t>Scholar Series: OOA, AAO, AOA, AOGME, AACOM, LECOM, ACOI…</a:t>
            </a:r>
          </a:p>
          <a:p>
            <a:pPr marL="491490" lvl="2" indent="-342900">
              <a:lnSpc>
                <a:spcPct val="81000"/>
              </a:lnSpc>
              <a:buClr>
                <a:srgbClr val="BAABE3"/>
              </a:buClr>
              <a:buSzPct val="100000"/>
              <a:buFont typeface="Calibri"/>
              <a:defRPr sz="1500" b="1">
                <a:solidFill>
                  <a:srgbClr val="2F1F58"/>
                </a:solidFill>
                <a:latin typeface="Lucida Sans"/>
                <a:ea typeface="Lucida Sans"/>
                <a:cs typeface="Lucida Sans"/>
                <a:sym typeface="Lucida Sans"/>
              </a:defRPr>
            </a:pPr>
            <a:r>
              <a:t>Scholar 7</a:t>
            </a:r>
          </a:p>
          <a:p>
            <a:pPr marL="491490" lvl="2" indent="-342900">
              <a:lnSpc>
                <a:spcPct val="81000"/>
              </a:lnSpc>
              <a:buClr>
                <a:srgbClr val="BAABE3"/>
              </a:buClr>
              <a:buSzPct val="100000"/>
              <a:buFont typeface="Calibri"/>
              <a:defRPr sz="1500" b="1">
                <a:solidFill>
                  <a:srgbClr val="2F1F58"/>
                </a:solidFill>
                <a:latin typeface="Lucida Sans"/>
                <a:ea typeface="Lucida Sans"/>
                <a:cs typeface="Lucida Sans"/>
                <a:sym typeface="Lucida Sans"/>
              </a:defRPr>
            </a:pPr>
            <a:r>
              <a:t>Scholar 4</a:t>
            </a:r>
          </a:p>
          <a:p>
            <a:pPr marL="491490" lvl="2" indent="-342900">
              <a:lnSpc>
                <a:spcPct val="81000"/>
              </a:lnSpc>
              <a:buClr>
                <a:srgbClr val="BAABE3"/>
              </a:buClr>
              <a:buSzPct val="100000"/>
              <a:buFont typeface="Calibri"/>
              <a:defRPr sz="1500" b="1">
                <a:solidFill>
                  <a:srgbClr val="2F1F58"/>
                </a:solidFill>
                <a:latin typeface="Lucida Sans"/>
                <a:ea typeface="Lucida Sans"/>
                <a:cs typeface="Lucida Sans"/>
                <a:sym typeface="Lucida Sans"/>
              </a:defRPr>
            </a:pPr>
            <a:r>
              <a:t>Scholar Specific</a:t>
            </a:r>
          </a:p>
          <a:p>
            <a:pPr marL="948689" lvl="3" indent="-342900">
              <a:lnSpc>
                <a:spcPct val="81000"/>
              </a:lnSpc>
              <a:buClr>
                <a:srgbClr val="BAABE3"/>
              </a:buClr>
              <a:buSzPct val="100000"/>
              <a:buFont typeface="Calibri"/>
              <a:defRPr sz="1500">
                <a:solidFill>
                  <a:srgbClr val="2F1F58"/>
                </a:solidFill>
                <a:latin typeface="Lucida Sans"/>
                <a:ea typeface="Lucida Sans"/>
                <a:cs typeface="Lucida Sans"/>
                <a:sym typeface="Lucida Sans"/>
              </a:defRPr>
            </a:pPr>
            <a:r>
              <a:t>Case Report</a:t>
            </a:r>
          </a:p>
          <a:p>
            <a:pPr marL="948689" lvl="3" indent="-342900">
              <a:lnSpc>
                <a:spcPct val="81000"/>
              </a:lnSpc>
              <a:buClr>
                <a:srgbClr val="BAABE3"/>
              </a:buClr>
              <a:buSzPct val="100000"/>
              <a:buFont typeface="Calibri"/>
              <a:defRPr sz="1500">
                <a:solidFill>
                  <a:srgbClr val="2F1F58"/>
                </a:solidFill>
                <a:latin typeface="Lucida Sans"/>
                <a:ea typeface="Lucida Sans"/>
                <a:cs typeface="Lucida Sans"/>
                <a:sym typeface="Lucida Sans"/>
              </a:defRPr>
            </a:pPr>
            <a:r>
              <a:t>Scholar 7 Capstone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itle 2"/>
          <p:cNvSpPr txBox="1">
            <a:spLocks noGrp="1"/>
          </p:cNvSpPr>
          <p:nvPr>
            <p:ph type="title" idx="4294967295"/>
          </p:nvPr>
        </p:nvSpPr>
        <p:spPr>
          <a:xfrm>
            <a:off x="641350" y="5226599"/>
            <a:ext cx="10909300" cy="958851"/>
          </a:xfrm>
          <a:prstGeom prst="rect">
            <a:avLst/>
          </a:prstGeom>
        </p:spPr>
        <p:txBody>
          <a:bodyPr anchor="b"/>
          <a:lstStyle>
            <a:lvl1pPr>
              <a:defRPr sz="5400" spc="-100"/>
            </a:lvl1pPr>
          </a:lstStyle>
          <a:p>
            <a:r>
              <a:t>Utilization of Scholar Series</a:t>
            </a:r>
          </a:p>
        </p:txBody>
      </p:sp>
      <p:pic>
        <p:nvPicPr>
          <p:cNvPr id="263" name="643fig1.png" descr="643fig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883" y="656565"/>
            <a:ext cx="4389439" cy="30083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m_643fig2.png" descr="m_643fig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942" y="702404"/>
            <a:ext cx="4927398" cy="3042672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Figure 1. The number of scholarly projects presented at University Hospitals Regional Hospitals’ Annual Research Symposium (Peppers et al. 2017)."/>
          <p:cNvSpPr txBox="1"/>
          <p:nvPr/>
        </p:nvSpPr>
        <p:spPr>
          <a:xfrm>
            <a:off x="988051" y="4047573"/>
            <a:ext cx="3435014" cy="1012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16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Figure 1. </a:t>
            </a:r>
            <a:r>
              <a:rPr b="0">
                <a:latin typeface="Garamond"/>
                <a:ea typeface="Garamond"/>
                <a:cs typeface="Garamond"/>
                <a:sym typeface="Garamond"/>
              </a:rPr>
              <a:t>The number of scholarly projects presented at University Hospitals Regional Hospitals’ Annual Research Symposium (Peppers </a:t>
            </a:r>
            <a:r>
              <a:rPr b="0" i="1"/>
              <a:t>et al. </a:t>
            </a:r>
            <a:r>
              <a:rPr b="0">
                <a:latin typeface="Garamond"/>
                <a:ea typeface="Garamond"/>
                <a:cs typeface="Garamond"/>
                <a:sym typeface="Garamond"/>
              </a:rPr>
              <a:t>2017).</a:t>
            </a:r>
          </a:p>
        </p:txBody>
      </p:sp>
      <p:sp>
        <p:nvSpPr>
          <p:cNvPr id="266" name="Figure 2. Peer-reviewed publications, national poster presentations, and oral presentations in the Allergy and Immunology Fellowship program (Peppers et al. 2017)."/>
          <p:cNvSpPr txBox="1"/>
          <p:nvPr/>
        </p:nvSpPr>
        <p:spPr>
          <a:xfrm>
            <a:off x="7244757" y="4003032"/>
            <a:ext cx="3771175" cy="101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16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Figure 2. </a:t>
            </a:r>
            <a:r>
              <a:rPr b="0">
                <a:latin typeface="Garamond"/>
                <a:ea typeface="Garamond"/>
                <a:cs typeface="Garamond"/>
                <a:sym typeface="Garamond"/>
              </a:rPr>
              <a:t>Peer-reviewed publications, national poster presentations, and oral presentations in the Allergy and Immunology Fellowship program (Peppers </a:t>
            </a:r>
            <a:r>
              <a:rPr b="0" i="1"/>
              <a:t>et al. </a:t>
            </a:r>
            <a:r>
              <a:rPr b="0">
                <a:latin typeface="Garamond"/>
                <a:ea typeface="Garamond"/>
                <a:cs typeface="Garamond"/>
                <a:sym typeface="Garamond"/>
              </a:rPr>
              <a:t>2017).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Rectangle 9"/>
          <p:cNvSpPr/>
          <p:nvPr/>
        </p:nvSpPr>
        <p:spPr>
          <a:xfrm>
            <a:off x="-1" y="0"/>
            <a:ext cx="12188954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9" name="Rectangle 11"/>
          <p:cNvSpPr/>
          <p:nvPr/>
        </p:nvSpPr>
        <p:spPr>
          <a:xfrm>
            <a:off x="486137" y="496087"/>
            <a:ext cx="3823217" cy="588329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114300" dist="1270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0" name="Title 1"/>
          <p:cNvSpPr txBox="1">
            <a:spLocks noGrp="1"/>
          </p:cNvSpPr>
          <p:nvPr>
            <p:ph type="title"/>
          </p:nvPr>
        </p:nvSpPr>
        <p:spPr>
          <a:xfrm>
            <a:off x="1055599" y="1055077"/>
            <a:ext cx="2532909" cy="4794578"/>
          </a:xfrm>
          <a:prstGeom prst="rect">
            <a:avLst/>
          </a:prstGeom>
        </p:spPr>
        <p:txBody>
          <a:bodyPr/>
          <a:lstStyle/>
          <a:p>
            <a:r>
              <a:t>Free gift</a:t>
            </a:r>
          </a:p>
        </p:txBody>
      </p:sp>
      <p:sp>
        <p:nvSpPr>
          <p:cNvPr id="271" name="Rectangle 13"/>
          <p:cNvSpPr/>
          <p:nvPr/>
        </p:nvSpPr>
        <p:spPr>
          <a:xfrm>
            <a:off x="4652052" y="-3"/>
            <a:ext cx="7539947" cy="68580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90" name="Content Placeholder 2"/>
          <p:cNvGrpSpPr/>
          <p:nvPr/>
        </p:nvGrpSpPr>
        <p:grpSpPr>
          <a:xfrm>
            <a:off x="5470071" y="805597"/>
            <a:ext cx="5914209" cy="5246802"/>
            <a:chOff x="0" y="0"/>
            <a:chExt cx="5914208" cy="5246801"/>
          </a:xfrm>
        </p:grpSpPr>
        <p:grpSp>
          <p:nvGrpSpPr>
            <p:cNvPr id="274" name="Group"/>
            <p:cNvGrpSpPr/>
            <p:nvPr/>
          </p:nvGrpSpPr>
          <p:grpSpPr>
            <a:xfrm>
              <a:off x="0" y="3950014"/>
              <a:ext cx="1478552" cy="1296788"/>
              <a:chOff x="0" y="0"/>
              <a:chExt cx="1478551" cy="1296787"/>
            </a:xfrm>
          </p:grpSpPr>
          <p:sp>
            <p:nvSpPr>
              <p:cNvPr id="272" name="Rectangle"/>
              <p:cNvSpPr/>
              <p:nvPr/>
            </p:nvSpPr>
            <p:spPr>
              <a:xfrm>
                <a:off x="0" y="0"/>
                <a:ext cx="1478552" cy="1296788"/>
              </a:xfrm>
              <a:prstGeom prst="rect">
                <a:avLst/>
              </a:prstGeom>
              <a:blipFill rotWithShape="1">
                <a:blip r:embed="rId4"/>
                <a:srcRect/>
                <a:tile tx="0" ty="0" sx="100000" sy="100000" flip="none" algn="tl"/>
              </a:blipFill>
              <a:ln w="9525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ts val="1000"/>
                  </a:spcBef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3" name="Scroll through"/>
              <p:cNvSpPr/>
              <p:nvPr/>
            </p:nvSpPr>
            <p:spPr>
              <a:xfrm>
                <a:off x="0" y="648393"/>
                <a:ext cx="147855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5155" tIns="105155" rIns="105155" bIns="105155" numCol="1" anchor="ctr">
                <a:spAutoFit/>
              </a:bodyPr>
              <a:lstStyle>
                <a:lvl1pPr algn="ctr" defTabSz="1422400">
                  <a:lnSpc>
                    <a:spcPct val="90000"/>
                  </a:lnSpc>
                  <a:spcBef>
                    <a:spcPts val="1300"/>
                  </a:spcBef>
                  <a:defRPr sz="3200">
                    <a:solidFill>
                      <a:srgbClr val="FFFFFF"/>
                    </a:solidFill>
                  </a:defRPr>
                </a:lvl1pPr>
              </a:lstStyle>
              <a:p>
                <a:r>
                  <a:t>Scroll through</a:t>
                </a:r>
              </a:p>
            </p:txBody>
          </p:sp>
        </p:grpSp>
        <p:grpSp>
          <p:nvGrpSpPr>
            <p:cNvPr id="277" name="Group"/>
            <p:cNvGrpSpPr/>
            <p:nvPr/>
          </p:nvGrpSpPr>
          <p:grpSpPr>
            <a:xfrm>
              <a:off x="1478551" y="3950013"/>
              <a:ext cx="4435657" cy="1296788"/>
              <a:chOff x="0" y="0"/>
              <a:chExt cx="4435655" cy="1296787"/>
            </a:xfrm>
          </p:grpSpPr>
          <p:sp>
            <p:nvSpPr>
              <p:cNvPr id="275" name="Rectangle"/>
              <p:cNvSpPr/>
              <p:nvPr/>
            </p:nvSpPr>
            <p:spPr>
              <a:xfrm>
                <a:off x="0" y="-1"/>
                <a:ext cx="4435656" cy="1296789"/>
              </a:xfrm>
              <a:prstGeom prst="rect">
                <a:avLst/>
              </a:prstGeom>
              <a:solidFill>
                <a:srgbClr val="E8CFCC">
                  <a:alpha val="90000"/>
                </a:srgbClr>
              </a:solidFill>
              <a:ln w="9525" cap="flat">
                <a:solidFill>
                  <a:srgbClr val="E8CFCC">
                    <a:alpha val="90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1066800">
                  <a:lnSpc>
                    <a:spcPct val="90000"/>
                  </a:lnSpc>
                  <a:spcBef>
                    <a:spcPts val="1000"/>
                  </a:spcBef>
                  <a:defRPr sz="2400">
                    <a:solidFill>
                      <a:srgbClr val="262626"/>
                    </a:solidFill>
                  </a:defRPr>
                </a:pPr>
                <a:endParaRPr/>
              </a:p>
            </p:txBody>
          </p:sp>
          <p:sp>
            <p:nvSpPr>
              <p:cNvPr id="276" name="Scroll through Scholar Series"/>
              <p:cNvSpPr/>
              <p:nvPr/>
            </p:nvSpPr>
            <p:spPr>
              <a:xfrm>
                <a:off x="0" y="648393"/>
                <a:ext cx="443565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89976" tIns="89976" rIns="89976" bIns="89976" numCol="1" anchor="ctr">
                <a:spAutoFit/>
              </a:bodyPr>
              <a:lstStyle>
                <a:lvl1pPr defTabSz="1066800">
                  <a:lnSpc>
                    <a:spcPct val="90000"/>
                  </a:lnSpc>
                  <a:spcBef>
                    <a:spcPts val="1000"/>
                  </a:spcBef>
                  <a:defRPr sz="2400">
                    <a:solidFill>
                      <a:srgbClr val="262626"/>
                    </a:solidFill>
                  </a:defRPr>
                </a:lvl1pPr>
              </a:lstStyle>
              <a:p>
                <a:r>
                  <a:t>Scroll through Scholar Series</a:t>
                </a:r>
              </a:p>
            </p:txBody>
          </p:sp>
        </p:grpSp>
        <p:grpSp>
          <p:nvGrpSpPr>
            <p:cNvPr id="280" name="Group"/>
            <p:cNvGrpSpPr/>
            <p:nvPr/>
          </p:nvGrpSpPr>
          <p:grpSpPr>
            <a:xfrm>
              <a:off x="-1" y="1975007"/>
              <a:ext cx="1478554" cy="1994459"/>
              <a:chOff x="0" y="0"/>
              <a:chExt cx="1478552" cy="1994457"/>
            </a:xfrm>
          </p:grpSpPr>
          <p:sp>
            <p:nvSpPr>
              <p:cNvPr id="278" name="Shape"/>
              <p:cNvSpPr/>
              <p:nvPr/>
            </p:nvSpPr>
            <p:spPr>
              <a:xfrm rot="10800000">
                <a:off x="0" y="0"/>
                <a:ext cx="1478553" cy="1994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565"/>
                    </a:moveTo>
                    <a:lnTo>
                      <a:pt x="10260" y="7565"/>
                    </a:lnTo>
                    <a:lnTo>
                      <a:pt x="10260" y="2402"/>
                    </a:lnTo>
                    <a:lnTo>
                      <a:pt x="8640" y="2402"/>
                    </a:lnTo>
                    <a:lnTo>
                      <a:pt x="10800" y="0"/>
                    </a:lnTo>
                    <a:lnTo>
                      <a:pt x="12960" y="2402"/>
                    </a:lnTo>
                    <a:lnTo>
                      <a:pt x="11340" y="2402"/>
                    </a:lnTo>
                    <a:lnTo>
                      <a:pt x="11340" y="7565"/>
                    </a:lnTo>
                    <a:lnTo>
                      <a:pt x="21600" y="7565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blipFill rotWithShape="1">
                <a:blip r:embed="rId5"/>
                <a:srcRect/>
                <a:tile tx="0" ty="0" sx="100000" sy="100000" flip="none" algn="tl"/>
              </a:blipFill>
              <a:ln w="9525" cap="flat">
                <a:solidFill>
                  <a:srgbClr val="D36B3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ts val="1000"/>
                  </a:spcBef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9" name="Tap"/>
              <p:cNvSpPr/>
              <p:nvPr/>
            </p:nvSpPr>
            <p:spPr>
              <a:xfrm>
                <a:off x="0" y="648198"/>
                <a:ext cx="147855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5155" tIns="105155" rIns="105155" bIns="105155" numCol="1" anchor="ctr">
                <a:spAutoFit/>
              </a:bodyPr>
              <a:lstStyle>
                <a:lvl1pPr algn="ctr" defTabSz="1422400">
                  <a:lnSpc>
                    <a:spcPct val="90000"/>
                  </a:lnSpc>
                  <a:spcBef>
                    <a:spcPts val="1300"/>
                  </a:spcBef>
                  <a:defRPr sz="3200">
                    <a:solidFill>
                      <a:srgbClr val="FFFFFF"/>
                    </a:solidFill>
                  </a:defRPr>
                </a:lvl1pPr>
              </a:lstStyle>
              <a:p>
                <a:r>
                  <a:t>Tap</a:t>
                </a:r>
              </a:p>
            </p:txBody>
          </p:sp>
        </p:grpSp>
        <p:grpSp>
          <p:nvGrpSpPr>
            <p:cNvPr id="283" name="Group"/>
            <p:cNvGrpSpPr/>
            <p:nvPr/>
          </p:nvGrpSpPr>
          <p:grpSpPr>
            <a:xfrm>
              <a:off x="1478551" y="1975006"/>
              <a:ext cx="4435657" cy="1296399"/>
              <a:chOff x="0" y="0"/>
              <a:chExt cx="4435655" cy="1296398"/>
            </a:xfrm>
          </p:grpSpPr>
          <p:sp>
            <p:nvSpPr>
              <p:cNvPr id="281" name="Rectangle"/>
              <p:cNvSpPr/>
              <p:nvPr/>
            </p:nvSpPr>
            <p:spPr>
              <a:xfrm>
                <a:off x="0" y="-1"/>
                <a:ext cx="4435656" cy="1296400"/>
              </a:xfrm>
              <a:prstGeom prst="rect">
                <a:avLst/>
              </a:prstGeom>
              <a:solidFill>
                <a:srgbClr val="EDD3CC">
                  <a:alpha val="90000"/>
                </a:srgbClr>
              </a:solidFill>
              <a:ln w="9525" cap="flat">
                <a:solidFill>
                  <a:srgbClr val="EDD3CC">
                    <a:alpha val="90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1066800">
                  <a:lnSpc>
                    <a:spcPct val="90000"/>
                  </a:lnSpc>
                  <a:spcBef>
                    <a:spcPts val="1000"/>
                  </a:spcBef>
                  <a:defRPr sz="2400">
                    <a:solidFill>
                      <a:srgbClr val="262626"/>
                    </a:solidFill>
                  </a:defRPr>
                </a:pPr>
                <a:endParaRPr/>
              </a:p>
            </p:txBody>
          </p:sp>
          <p:sp>
            <p:nvSpPr>
              <p:cNvPr id="282" name="Tap onto OOA site"/>
              <p:cNvSpPr/>
              <p:nvPr/>
            </p:nvSpPr>
            <p:spPr>
              <a:xfrm>
                <a:off x="0" y="648199"/>
                <a:ext cx="443565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89976" tIns="89976" rIns="89976" bIns="89976" numCol="1" anchor="ctr">
                <a:spAutoFit/>
              </a:bodyPr>
              <a:lstStyle>
                <a:lvl1pPr defTabSz="1066800">
                  <a:lnSpc>
                    <a:spcPct val="90000"/>
                  </a:lnSpc>
                  <a:spcBef>
                    <a:spcPts val="1000"/>
                  </a:spcBef>
                  <a:defRPr sz="2400">
                    <a:solidFill>
                      <a:srgbClr val="262626"/>
                    </a:solidFill>
                  </a:defRPr>
                </a:lvl1pPr>
              </a:lstStyle>
              <a:p>
                <a:r>
                  <a:t>Tap onto OOA site</a:t>
                </a:r>
              </a:p>
            </p:txBody>
          </p:sp>
        </p:grpSp>
        <p:grpSp>
          <p:nvGrpSpPr>
            <p:cNvPr id="286" name="Group"/>
            <p:cNvGrpSpPr/>
            <p:nvPr/>
          </p:nvGrpSpPr>
          <p:grpSpPr>
            <a:xfrm>
              <a:off x="-1" y="0"/>
              <a:ext cx="1478554" cy="1994458"/>
              <a:chOff x="0" y="0"/>
              <a:chExt cx="1478552" cy="1994457"/>
            </a:xfrm>
          </p:grpSpPr>
          <p:sp>
            <p:nvSpPr>
              <p:cNvPr id="284" name="Shape"/>
              <p:cNvSpPr/>
              <p:nvPr/>
            </p:nvSpPr>
            <p:spPr>
              <a:xfrm rot="10800000">
                <a:off x="0" y="0"/>
                <a:ext cx="1478553" cy="1994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565"/>
                    </a:moveTo>
                    <a:lnTo>
                      <a:pt x="10260" y="7565"/>
                    </a:lnTo>
                    <a:lnTo>
                      <a:pt x="10260" y="2402"/>
                    </a:lnTo>
                    <a:lnTo>
                      <a:pt x="8640" y="2402"/>
                    </a:lnTo>
                    <a:lnTo>
                      <a:pt x="10800" y="0"/>
                    </a:lnTo>
                    <a:lnTo>
                      <a:pt x="12960" y="2402"/>
                    </a:lnTo>
                    <a:lnTo>
                      <a:pt x="11340" y="2402"/>
                    </a:lnTo>
                    <a:lnTo>
                      <a:pt x="11340" y="7565"/>
                    </a:lnTo>
                    <a:lnTo>
                      <a:pt x="21600" y="7565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blipFill rotWithShape="1">
                <a:blip r:embed="rId6"/>
                <a:srcRect/>
                <a:tile tx="0" ty="0" sx="100000" sy="100000" flip="none" algn="tl"/>
              </a:blipFill>
              <a:ln w="9525" cap="flat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ts val="1000"/>
                  </a:spcBef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5" name="Type"/>
              <p:cNvSpPr/>
              <p:nvPr/>
            </p:nvSpPr>
            <p:spPr>
              <a:xfrm>
                <a:off x="0" y="648198"/>
                <a:ext cx="147855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5155" tIns="105155" rIns="105155" bIns="105155" numCol="1" anchor="ctr">
                <a:spAutoFit/>
              </a:bodyPr>
              <a:lstStyle>
                <a:lvl1pPr algn="ctr" defTabSz="1422400">
                  <a:lnSpc>
                    <a:spcPct val="90000"/>
                  </a:lnSpc>
                  <a:spcBef>
                    <a:spcPts val="1300"/>
                  </a:spcBef>
                  <a:defRPr sz="3200">
                    <a:solidFill>
                      <a:srgbClr val="FFFFFF"/>
                    </a:solidFill>
                  </a:defRPr>
                </a:lvl1pPr>
              </a:lstStyle>
              <a:p>
                <a:r>
                  <a:t>Type</a:t>
                </a:r>
              </a:p>
            </p:txBody>
          </p:sp>
        </p:grpSp>
        <p:grpSp>
          <p:nvGrpSpPr>
            <p:cNvPr id="289" name="Group"/>
            <p:cNvGrpSpPr/>
            <p:nvPr/>
          </p:nvGrpSpPr>
          <p:grpSpPr>
            <a:xfrm>
              <a:off x="1478551" y="0"/>
              <a:ext cx="4435657" cy="1296399"/>
              <a:chOff x="0" y="0"/>
              <a:chExt cx="4435655" cy="1296398"/>
            </a:xfrm>
          </p:grpSpPr>
          <p:sp>
            <p:nvSpPr>
              <p:cNvPr id="287" name="Rectangle"/>
              <p:cNvSpPr/>
              <p:nvPr/>
            </p:nvSpPr>
            <p:spPr>
              <a:xfrm>
                <a:off x="0" y="-1"/>
                <a:ext cx="4435656" cy="1296400"/>
              </a:xfrm>
              <a:prstGeom prst="rect">
                <a:avLst/>
              </a:prstGeom>
              <a:solidFill>
                <a:srgbClr val="F2D9CD">
                  <a:alpha val="90000"/>
                </a:srgbClr>
              </a:solidFill>
              <a:ln w="9525" cap="flat">
                <a:solidFill>
                  <a:srgbClr val="F2D9CD">
                    <a:alpha val="90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1066800">
                  <a:lnSpc>
                    <a:spcPct val="90000"/>
                  </a:lnSpc>
                  <a:spcBef>
                    <a:spcPts val="1000"/>
                  </a:spcBef>
                  <a:defRPr sz="2400">
                    <a:solidFill>
                      <a:srgbClr val="262626"/>
                    </a:solidFill>
                  </a:defRPr>
                </a:pPr>
                <a:endParaRPr/>
              </a:p>
            </p:txBody>
          </p:sp>
          <p:sp>
            <p:nvSpPr>
              <p:cNvPr id="288" name="Type Scholar7 into browser"/>
              <p:cNvSpPr/>
              <p:nvPr/>
            </p:nvSpPr>
            <p:spPr>
              <a:xfrm>
                <a:off x="0" y="648199"/>
                <a:ext cx="443565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89976" tIns="89976" rIns="89976" bIns="89976" numCol="1" anchor="ctr">
                <a:spAutoFit/>
              </a:bodyPr>
              <a:lstStyle>
                <a:lvl1pPr defTabSz="1066800">
                  <a:lnSpc>
                    <a:spcPct val="90000"/>
                  </a:lnSpc>
                  <a:spcBef>
                    <a:spcPts val="1000"/>
                  </a:spcBef>
                  <a:defRPr sz="2400">
                    <a:solidFill>
                      <a:srgbClr val="262626"/>
                    </a:solidFill>
                  </a:defRPr>
                </a:lvl1pPr>
              </a:lstStyle>
              <a:p>
                <a:r>
                  <a:t>Type Scholar7 into browser</a:t>
                </a:r>
              </a:p>
            </p:txBody>
          </p:sp>
        </p:grp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12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6215"/>
          </a:xfrm>
          <a:prstGeom prst="rect">
            <a:avLst/>
          </a:prstGeom>
          <a:ln w="12700">
            <a:miter lim="400000"/>
          </a:ln>
        </p:spPr>
      </p:pic>
      <p:sp>
        <p:nvSpPr>
          <p:cNvPr id="613" name="Title 1"/>
          <p:cNvSpPr txBox="1">
            <a:spLocks noGrp="1"/>
          </p:cNvSpPr>
          <p:nvPr>
            <p:ph type="title"/>
          </p:nvPr>
        </p:nvSpPr>
        <p:spPr>
          <a:xfrm>
            <a:off x="1295400" y="4564524"/>
            <a:ext cx="9601197" cy="1285131"/>
          </a:xfrm>
          <a:prstGeom prst="rect">
            <a:avLst/>
          </a:prstGeom>
        </p:spPr>
        <p:txBody>
          <a:bodyPr/>
          <a:lstStyle/>
          <a:p>
            <a:r>
              <a:t>Scholar 4</a:t>
            </a:r>
          </a:p>
        </p:txBody>
      </p:sp>
      <p:sp>
        <p:nvSpPr>
          <p:cNvPr id="614" name="Straight Connector 13"/>
          <p:cNvSpPr/>
          <p:nvPr/>
        </p:nvSpPr>
        <p:spPr>
          <a:xfrm>
            <a:off x="2621279" y="4530873"/>
            <a:ext cx="6949442" cy="1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628" name="Content Placeholder 2"/>
          <p:cNvGrpSpPr/>
          <p:nvPr/>
        </p:nvGrpSpPr>
        <p:grpSpPr>
          <a:xfrm>
            <a:off x="4700392" y="1270754"/>
            <a:ext cx="2781504" cy="2781503"/>
            <a:chOff x="0" y="0"/>
            <a:chExt cx="2781502" cy="2781502"/>
          </a:xfrm>
        </p:grpSpPr>
        <p:sp>
          <p:nvSpPr>
            <p:cNvPr id="615" name="Polygon"/>
            <p:cNvSpPr/>
            <p:nvPr/>
          </p:nvSpPr>
          <p:spPr>
            <a:xfrm>
              <a:off x="0" y="0"/>
              <a:ext cx="2781502" cy="2781502"/>
            </a:xfrm>
            <a:prstGeom prst="diamond">
              <a:avLst/>
            </a:prstGeom>
            <a:solidFill>
              <a:srgbClr val="CBCBC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600"/>
                </a:spcBef>
                <a:defRPr sz="2400">
                  <a:solidFill>
                    <a:srgbClr val="262626"/>
                  </a:solidFill>
                </a:defRPr>
              </a:pPr>
              <a:endParaRPr/>
            </a:p>
          </p:txBody>
        </p:sp>
        <p:grpSp>
          <p:nvGrpSpPr>
            <p:cNvPr id="618" name="Group"/>
            <p:cNvGrpSpPr/>
            <p:nvPr/>
          </p:nvGrpSpPr>
          <p:grpSpPr>
            <a:xfrm>
              <a:off x="264242" y="264242"/>
              <a:ext cx="1084786" cy="1084786"/>
              <a:chOff x="0" y="0"/>
              <a:chExt cx="1084785" cy="1084785"/>
            </a:xfrm>
          </p:grpSpPr>
          <p:sp>
            <p:nvSpPr>
              <p:cNvPr id="616" name="Rounded Rectangle"/>
              <p:cNvSpPr/>
              <p:nvPr/>
            </p:nvSpPr>
            <p:spPr>
              <a:xfrm>
                <a:off x="0" y="0"/>
                <a:ext cx="1084786" cy="1084786"/>
              </a:xfrm>
              <a:prstGeom prst="roundRect">
                <a:avLst>
                  <a:gd name="adj" fmla="val 16667"/>
                </a:avLst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ts val="1000"/>
                  </a:spcBef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17" name="How to write an abstract"/>
              <p:cNvSpPr txBox="1"/>
              <p:nvPr/>
            </p:nvSpPr>
            <p:spPr>
              <a:xfrm>
                <a:off x="52954" y="204572"/>
                <a:ext cx="978876" cy="675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3339" tIns="53339" rIns="53339" bIns="53339" numCol="1" anchor="ctr">
                <a:spAutoFit/>
              </a:bodyPr>
              <a:lstStyle>
                <a:lvl1pPr algn="ctr" defTabSz="622300">
                  <a:lnSpc>
                    <a:spcPct val="90000"/>
                  </a:lnSpc>
                  <a:spcBef>
                    <a:spcPts val="500"/>
                  </a:spcBef>
                  <a:defRPr sz="1400">
                    <a:solidFill>
                      <a:srgbClr val="FFFFFF"/>
                    </a:solidFill>
                  </a:defRPr>
                </a:lvl1pPr>
              </a:lstStyle>
              <a:p>
                <a:r>
                  <a:t>How to write an abstract</a:t>
                </a:r>
              </a:p>
            </p:txBody>
          </p:sp>
        </p:grpSp>
        <p:grpSp>
          <p:nvGrpSpPr>
            <p:cNvPr id="621" name="Group"/>
            <p:cNvGrpSpPr/>
            <p:nvPr/>
          </p:nvGrpSpPr>
          <p:grpSpPr>
            <a:xfrm>
              <a:off x="1432473" y="264242"/>
              <a:ext cx="1084786" cy="1084786"/>
              <a:chOff x="0" y="0"/>
              <a:chExt cx="1084785" cy="1084785"/>
            </a:xfrm>
          </p:grpSpPr>
          <p:sp>
            <p:nvSpPr>
              <p:cNvPr id="619" name="Rounded Rectangle"/>
              <p:cNvSpPr/>
              <p:nvPr/>
            </p:nvSpPr>
            <p:spPr>
              <a:xfrm>
                <a:off x="0" y="0"/>
                <a:ext cx="1084786" cy="1084786"/>
              </a:xfrm>
              <a:prstGeom prst="roundRect">
                <a:avLst>
                  <a:gd name="adj" fmla="val 16667"/>
                </a:avLst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ts val="1000"/>
                  </a:spcBef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20" name="How to create a poster"/>
              <p:cNvSpPr txBox="1"/>
              <p:nvPr/>
            </p:nvSpPr>
            <p:spPr>
              <a:xfrm>
                <a:off x="52954" y="204572"/>
                <a:ext cx="978876" cy="675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3339" tIns="53339" rIns="53339" bIns="53339" numCol="1" anchor="ctr">
                <a:spAutoFit/>
              </a:bodyPr>
              <a:lstStyle>
                <a:lvl1pPr algn="ctr" defTabSz="622300">
                  <a:lnSpc>
                    <a:spcPct val="90000"/>
                  </a:lnSpc>
                  <a:spcBef>
                    <a:spcPts val="500"/>
                  </a:spcBef>
                  <a:defRPr sz="1400">
                    <a:solidFill>
                      <a:srgbClr val="FFFFFF"/>
                    </a:solidFill>
                  </a:defRPr>
                </a:lvl1pPr>
              </a:lstStyle>
              <a:p>
                <a:r>
                  <a:t>How to create a poster</a:t>
                </a:r>
              </a:p>
            </p:txBody>
          </p:sp>
        </p:grpSp>
        <p:grpSp>
          <p:nvGrpSpPr>
            <p:cNvPr id="624" name="Group"/>
            <p:cNvGrpSpPr/>
            <p:nvPr/>
          </p:nvGrpSpPr>
          <p:grpSpPr>
            <a:xfrm>
              <a:off x="264242" y="1432473"/>
              <a:ext cx="1137741" cy="1084787"/>
              <a:chOff x="0" y="0"/>
              <a:chExt cx="1137740" cy="1084786"/>
            </a:xfrm>
          </p:grpSpPr>
          <p:sp>
            <p:nvSpPr>
              <p:cNvPr id="622" name="Rounded Rectangle"/>
              <p:cNvSpPr/>
              <p:nvPr/>
            </p:nvSpPr>
            <p:spPr>
              <a:xfrm>
                <a:off x="0" y="0"/>
                <a:ext cx="1084786" cy="1084786"/>
              </a:xfrm>
              <a:prstGeom prst="roundRect">
                <a:avLst>
                  <a:gd name="adj" fmla="val 16667"/>
                </a:avLst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ts val="1000"/>
                  </a:spcBef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23" name="How to create an oral presentation"/>
              <p:cNvSpPr/>
              <p:nvPr/>
            </p:nvSpPr>
            <p:spPr>
              <a:xfrm>
                <a:off x="52954" y="100734"/>
                <a:ext cx="1084786" cy="8833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3339" tIns="53339" rIns="53339" bIns="53339" numCol="1" anchor="ctr">
                <a:spAutoFit/>
              </a:bodyPr>
              <a:lstStyle>
                <a:lvl1pPr algn="ctr" defTabSz="622300">
                  <a:lnSpc>
                    <a:spcPct val="90000"/>
                  </a:lnSpc>
                  <a:spcBef>
                    <a:spcPts val="500"/>
                  </a:spcBef>
                  <a:defRPr sz="1400">
                    <a:solidFill>
                      <a:srgbClr val="FFFFFF"/>
                    </a:solidFill>
                  </a:defRPr>
                </a:lvl1pPr>
              </a:lstStyle>
              <a:p>
                <a:r>
                  <a:rPr dirty="0"/>
                  <a:t>How to create an oral </a:t>
                </a:r>
                <a:r>
                  <a:rPr lang="en-US" dirty="0"/>
                  <a:t>presentation</a:t>
                </a:r>
                <a:endParaRPr dirty="0"/>
              </a:p>
            </p:txBody>
          </p:sp>
        </p:grpSp>
        <p:grpSp>
          <p:nvGrpSpPr>
            <p:cNvPr id="627" name="Group"/>
            <p:cNvGrpSpPr/>
            <p:nvPr/>
          </p:nvGrpSpPr>
          <p:grpSpPr>
            <a:xfrm>
              <a:off x="1395612" y="1432473"/>
              <a:ext cx="1084786" cy="1084786"/>
              <a:chOff x="0" y="0"/>
              <a:chExt cx="1084785" cy="1084785"/>
            </a:xfrm>
          </p:grpSpPr>
          <p:sp>
            <p:nvSpPr>
              <p:cNvPr id="625" name="Rounded Rectangle"/>
              <p:cNvSpPr/>
              <p:nvPr/>
            </p:nvSpPr>
            <p:spPr>
              <a:xfrm>
                <a:off x="0" y="0"/>
                <a:ext cx="1084786" cy="1084786"/>
              </a:xfrm>
              <a:prstGeom prst="roundRect">
                <a:avLst>
                  <a:gd name="adj" fmla="val 16667"/>
                </a:avLst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ts val="1000"/>
                  </a:spcBef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26" name="How to write a…"/>
              <p:cNvSpPr txBox="1"/>
              <p:nvPr/>
            </p:nvSpPr>
            <p:spPr>
              <a:xfrm>
                <a:off x="52954" y="167234"/>
                <a:ext cx="978876" cy="7503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3339" tIns="53339" rIns="53339" bIns="53339" numCol="1" anchor="ctr">
                <a:sp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ts val="500"/>
                  </a:spcBef>
                  <a:defRPr sz="1400">
                    <a:solidFill>
                      <a:srgbClr val="FFFFFF"/>
                    </a:solidFill>
                  </a:defRPr>
                </a:pPr>
                <a:r>
                  <a:t>How to write a</a:t>
                </a:r>
                <a:endParaRPr sz="2400"/>
              </a:p>
              <a:p>
                <a:pPr algn="ctr" defTabSz="622300">
                  <a:lnSpc>
                    <a:spcPct val="90000"/>
                  </a:lnSpc>
                  <a:spcBef>
                    <a:spcPts val="500"/>
                  </a:spcBef>
                  <a:defRPr sz="1400">
                    <a:solidFill>
                      <a:srgbClr val="FFFFFF"/>
                    </a:solidFill>
                  </a:defRPr>
                </a:pPr>
                <a:r>
                  <a:t>manuscript</a:t>
                </a:r>
              </a:p>
            </p:txBody>
          </p:sp>
        </p:grp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80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6215"/>
          </a:xfrm>
          <a:prstGeom prst="rect">
            <a:avLst/>
          </a:prstGeom>
          <a:ln w="12700">
            <a:miter lim="400000"/>
          </a:ln>
        </p:spPr>
      </p:pic>
      <p:sp>
        <p:nvSpPr>
          <p:cNvPr id="781" name="Title 1"/>
          <p:cNvSpPr txBox="1">
            <a:spLocks noGrp="1"/>
          </p:cNvSpPr>
          <p:nvPr>
            <p:ph type="title"/>
          </p:nvPr>
        </p:nvSpPr>
        <p:spPr>
          <a:xfrm>
            <a:off x="1295400" y="4564524"/>
            <a:ext cx="9601197" cy="1285131"/>
          </a:xfrm>
          <a:prstGeom prst="rect">
            <a:avLst/>
          </a:prstGeom>
        </p:spPr>
        <p:txBody>
          <a:bodyPr/>
          <a:lstStyle/>
          <a:p>
            <a:r>
              <a:t>Scholar Specific</a:t>
            </a:r>
          </a:p>
        </p:txBody>
      </p:sp>
      <p:sp>
        <p:nvSpPr>
          <p:cNvPr id="782" name="Straight Connector 13"/>
          <p:cNvSpPr/>
          <p:nvPr/>
        </p:nvSpPr>
        <p:spPr>
          <a:xfrm>
            <a:off x="2621279" y="4530873"/>
            <a:ext cx="6949442" cy="1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789" name="Content Placeholder 2"/>
          <p:cNvGrpSpPr/>
          <p:nvPr/>
        </p:nvGrpSpPr>
        <p:grpSpPr>
          <a:xfrm>
            <a:off x="3338409" y="1289005"/>
            <a:ext cx="5505469" cy="2025001"/>
            <a:chOff x="0" y="0"/>
            <a:chExt cx="5505468" cy="2025000"/>
          </a:xfrm>
        </p:grpSpPr>
        <p:sp>
          <p:nvSpPr>
            <p:cNvPr id="783" name="Circle"/>
            <p:cNvSpPr/>
            <p:nvPr/>
          </p:nvSpPr>
          <p:spPr>
            <a:xfrm>
              <a:off x="493594" y="0"/>
              <a:ext cx="1544063" cy="154406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600"/>
                </a:spcBef>
                <a:defRPr sz="2400">
                  <a:solidFill>
                    <a:srgbClr val="262626"/>
                  </a:solidFill>
                </a:defRPr>
              </a:pPr>
              <a:endParaRPr/>
            </a:p>
          </p:txBody>
        </p:sp>
        <p:sp>
          <p:nvSpPr>
            <p:cNvPr id="784" name="Square"/>
            <p:cNvSpPr/>
            <p:nvPr/>
          </p:nvSpPr>
          <p:spPr>
            <a:xfrm>
              <a:off x="822655" y="329062"/>
              <a:ext cx="885938" cy="885938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600"/>
                </a:spcBef>
                <a:defRPr sz="2400">
                  <a:solidFill>
                    <a:srgbClr val="262626"/>
                  </a:solidFill>
                </a:defRPr>
              </a:pPr>
              <a:endParaRPr/>
            </a:p>
          </p:txBody>
        </p:sp>
        <p:sp>
          <p:nvSpPr>
            <p:cNvPr id="785" name="How to write a case report"/>
            <p:cNvSpPr/>
            <p:nvPr/>
          </p:nvSpPr>
          <p:spPr>
            <a:xfrm>
              <a:off x="0" y="2025000"/>
              <a:ext cx="253125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cap="all">
                  <a:solidFill>
                    <a:srgbClr val="262626"/>
                  </a:solidFill>
                </a:defRPr>
              </a:lvl1pPr>
            </a:lstStyle>
            <a:p>
              <a:r>
                <a:t>How to write a case report</a:t>
              </a:r>
            </a:p>
          </p:txBody>
        </p:sp>
        <p:sp>
          <p:nvSpPr>
            <p:cNvPr id="786" name="Circle"/>
            <p:cNvSpPr/>
            <p:nvPr/>
          </p:nvSpPr>
          <p:spPr>
            <a:xfrm>
              <a:off x="3467813" y="0"/>
              <a:ext cx="1544063" cy="154406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600"/>
                </a:spcBef>
                <a:defRPr sz="2400">
                  <a:solidFill>
                    <a:srgbClr val="262626"/>
                  </a:solidFill>
                </a:defRPr>
              </a:pPr>
              <a:endParaRPr/>
            </a:p>
          </p:txBody>
        </p:sp>
        <p:sp>
          <p:nvSpPr>
            <p:cNvPr id="787" name="Square"/>
            <p:cNvSpPr/>
            <p:nvPr/>
          </p:nvSpPr>
          <p:spPr>
            <a:xfrm>
              <a:off x="3796874" y="329062"/>
              <a:ext cx="885938" cy="885938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600"/>
                </a:spcBef>
                <a:defRPr sz="2400">
                  <a:solidFill>
                    <a:srgbClr val="262626"/>
                  </a:solidFill>
                </a:defRPr>
              </a:pPr>
              <a:endParaRPr/>
            </a:p>
          </p:txBody>
        </p:sp>
        <p:sp>
          <p:nvSpPr>
            <p:cNvPr id="788" name="Capstone lecture on Osteopathic research"/>
            <p:cNvSpPr/>
            <p:nvPr/>
          </p:nvSpPr>
          <p:spPr>
            <a:xfrm>
              <a:off x="2974218" y="2025000"/>
              <a:ext cx="253125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cap="all">
                  <a:solidFill>
                    <a:srgbClr val="262626"/>
                  </a:solidFill>
                </a:defRPr>
              </a:lvl1pPr>
            </a:lstStyle>
            <a:p>
              <a:r>
                <a:t>Capstone lecture on Osteopathic research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B075D9-EECF-4473-8AC0-BD25C5FB70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DAB0814-5A27-4AD5-9FF5-0D60623C3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Osteopathic Recognition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26BF139-8385-4812-8913-939848D68B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b="1" u="sng" dirty="0">
                <a:solidFill>
                  <a:schemeClr val="bg1"/>
                </a:solidFill>
              </a:rPr>
              <a:t>Intent</a:t>
            </a:r>
            <a:r>
              <a:rPr lang="en-US" sz="2400" dirty="0">
                <a:solidFill>
                  <a:schemeClr val="bg1"/>
                </a:solidFill>
              </a:rPr>
              <a:t> to teach osteopathic curriculum</a:t>
            </a:r>
          </a:p>
          <a:p>
            <a:r>
              <a:rPr lang="en-US" sz="2400" b="1" u="sng" dirty="0">
                <a:solidFill>
                  <a:schemeClr val="bg1"/>
                </a:solidFill>
              </a:rPr>
              <a:t>Directional Curriculum </a:t>
            </a:r>
            <a:r>
              <a:rPr lang="en-US" sz="2400" dirty="0">
                <a:solidFill>
                  <a:schemeClr val="bg1"/>
                </a:solidFill>
              </a:rPr>
              <a:t>that points to an osteopathic curricular conclusion</a:t>
            </a:r>
          </a:p>
          <a:p>
            <a:r>
              <a:rPr lang="en-US" sz="2400" b="1" u="sng" dirty="0">
                <a:solidFill>
                  <a:schemeClr val="bg1"/>
                </a:solidFill>
              </a:rPr>
              <a:t>Expectation</a:t>
            </a:r>
            <a:r>
              <a:rPr lang="en-US" sz="2400" dirty="0">
                <a:solidFill>
                  <a:schemeClr val="bg1"/>
                </a:solidFill>
              </a:rPr>
              <a:t> that osteopathic curriculum will be present weekly</a:t>
            </a:r>
          </a:p>
          <a:p>
            <a:r>
              <a:rPr lang="en-US" sz="2400" b="1" u="sng" dirty="0">
                <a:solidFill>
                  <a:schemeClr val="bg1"/>
                </a:solidFill>
              </a:rPr>
              <a:t>Commitment</a:t>
            </a:r>
            <a:r>
              <a:rPr lang="en-US" sz="2400" dirty="0">
                <a:solidFill>
                  <a:schemeClr val="bg1"/>
                </a:solidFill>
              </a:rPr>
              <a:t> that osteopathic curriculum will be performed</a:t>
            </a:r>
          </a:p>
          <a:p>
            <a:r>
              <a:rPr lang="en-US" sz="2400" b="1" u="sng" dirty="0">
                <a:solidFill>
                  <a:schemeClr val="bg1"/>
                </a:solidFill>
              </a:rPr>
              <a:t>Integration</a:t>
            </a:r>
            <a:r>
              <a:rPr lang="en-US" sz="2400" dirty="0">
                <a:solidFill>
                  <a:schemeClr val="bg1"/>
                </a:solidFill>
              </a:rPr>
              <a:t> that osteopathic curriculum is blended into all aspects of education</a:t>
            </a:r>
          </a:p>
        </p:txBody>
      </p:sp>
    </p:spTree>
    <p:extLst>
      <p:ext uri="{BB962C8B-B14F-4D97-AF65-F5344CB8AC3E}">
        <p14:creationId xmlns:p14="http://schemas.microsoft.com/office/powerpoint/2010/main" val="2338500989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Title 1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1" cy="1450757"/>
          </a:xfrm>
          <a:prstGeom prst="rect">
            <a:avLst/>
          </a:prstGeom>
        </p:spPr>
        <p:txBody>
          <a:bodyPr/>
          <a:lstStyle>
            <a:lvl1pPr>
              <a:defRPr sz="4700"/>
            </a:lvl1pPr>
          </a:lstStyle>
          <a:p>
            <a:r>
              <a:t>Obstacles</a:t>
            </a:r>
          </a:p>
        </p:txBody>
      </p:sp>
      <p:grpSp>
        <p:nvGrpSpPr>
          <p:cNvPr id="870" name="Content Placeholder 2"/>
          <p:cNvGrpSpPr/>
          <p:nvPr/>
        </p:nvGrpSpPr>
        <p:grpSpPr>
          <a:xfrm>
            <a:off x="1428161" y="2537388"/>
            <a:ext cx="9396001" cy="2343226"/>
            <a:chOff x="0" y="0"/>
            <a:chExt cx="9395999" cy="2343224"/>
          </a:xfrm>
        </p:grpSpPr>
        <p:sp>
          <p:nvSpPr>
            <p:cNvPr id="864" name="Square"/>
            <p:cNvSpPr/>
            <p:nvPr/>
          </p:nvSpPr>
          <p:spPr>
            <a:xfrm>
              <a:off x="1403999" y="0"/>
              <a:ext cx="1512001" cy="1512001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600"/>
                </a:spcBef>
                <a:defRPr sz="2400">
                  <a:solidFill>
                    <a:srgbClr val="262626"/>
                  </a:solidFill>
                </a:defRPr>
              </a:pPr>
              <a:endParaRPr/>
            </a:p>
          </p:txBody>
        </p:sp>
        <p:sp>
          <p:nvSpPr>
            <p:cNvPr id="865" name="PRIMARY OBSTACLE left to overcome: Millennials"/>
            <p:cNvSpPr/>
            <p:nvPr/>
          </p:nvSpPr>
          <p:spPr>
            <a:xfrm>
              <a:off x="0" y="1637058"/>
              <a:ext cx="43200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666750">
                <a:lnSpc>
                  <a:spcPct val="90000"/>
                </a:lnSpc>
                <a:spcBef>
                  <a:spcPts val="600"/>
                </a:spcBef>
                <a:defRPr sz="1500" b="1">
                  <a:solidFill>
                    <a:srgbClr val="262626"/>
                  </a:solidFill>
                </a:defRPr>
              </a:lvl1pPr>
            </a:lstStyle>
            <a:p>
              <a:r>
                <a:t>PRIMARY OBSTACLE left to overcome: Millennials</a:t>
              </a:r>
            </a:p>
          </p:txBody>
        </p:sp>
        <p:sp>
          <p:nvSpPr>
            <p:cNvPr id="866" name="Different types of learners…"/>
            <p:cNvSpPr/>
            <p:nvPr/>
          </p:nvSpPr>
          <p:spPr>
            <a:xfrm>
              <a:off x="378302" y="2262415"/>
              <a:ext cx="43200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defTabSz="533400">
                <a:lnSpc>
                  <a:spcPct val="90000"/>
                </a:lnSpc>
                <a:spcBef>
                  <a:spcPts val="500"/>
                </a:spcBef>
                <a:defRPr sz="1200" b="1">
                  <a:solidFill>
                    <a:srgbClr val="262626"/>
                  </a:solidFill>
                </a:defRPr>
              </a:pPr>
              <a:r>
                <a:t>Different types of learners</a:t>
              </a:r>
            </a:p>
            <a:p>
              <a:pPr marL="114300" lvl="1" indent="-114300" defTabSz="533400">
                <a:lnSpc>
                  <a:spcPct val="90000"/>
                </a:lnSpc>
                <a:spcBef>
                  <a:spcPts val="200"/>
                </a:spcBef>
                <a:buClr>
                  <a:schemeClr val="accent1"/>
                </a:buClr>
                <a:buSzPct val="115000"/>
                <a:buFont typeface="Arial"/>
                <a:buChar char="•"/>
                <a:defRPr sz="1200">
                  <a:solidFill>
                    <a:srgbClr val="262626"/>
                  </a:solidFill>
                </a:defRPr>
              </a:pPr>
              <a:r>
                <a:t>Use time differently</a:t>
              </a:r>
              <a:endParaRPr sz="2000"/>
            </a:p>
            <a:p>
              <a:pPr marL="114300" lvl="1" indent="-114300" defTabSz="533400">
                <a:lnSpc>
                  <a:spcPct val="90000"/>
                </a:lnSpc>
                <a:spcBef>
                  <a:spcPts val="200"/>
                </a:spcBef>
                <a:buClr>
                  <a:schemeClr val="accent1"/>
                </a:buClr>
                <a:buSzPct val="115000"/>
                <a:buFont typeface="Arial"/>
                <a:buChar char="•"/>
                <a:defRPr sz="1200">
                  <a:solidFill>
                    <a:srgbClr val="262626"/>
                  </a:solidFill>
                </a:defRPr>
              </a:pPr>
              <a:r>
                <a:t>Utilize technology efficiently and expect tech to be accommodating  </a:t>
              </a:r>
            </a:p>
          </p:txBody>
        </p:sp>
        <p:sp>
          <p:nvSpPr>
            <p:cNvPr id="867" name="Square"/>
            <p:cNvSpPr/>
            <p:nvPr/>
          </p:nvSpPr>
          <p:spPr>
            <a:xfrm>
              <a:off x="6480000" y="0"/>
              <a:ext cx="1512001" cy="1512001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600"/>
                </a:spcBef>
                <a:defRPr sz="2400">
                  <a:solidFill>
                    <a:srgbClr val="262626"/>
                  </a:solidFill>
                </a:defRPr>
              </a:pPr>
              <a:endParaRPr/>
            </a:p>
          </p:txBody>
        </p:sp>
        <p:sp>
          <p:nvSpPr>
            <p:cNvPr id="868" name="SOLUTION: We innovated an application that allows participation in scholarly work, while standing for coffee or awaiting their attendings’ arrival…"/>
            <p:cNvSpPr/>
            <p:nvPr/>
          </p:nvSpPr>
          <p:spPr>
            <a:xfrm>
              <a:off x="5075999" y="1637058"/>
              <a:ext cx="43200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666750">
                <a:lnSpc>
                  <a:spcPct val="90000"/>
                </a:lnSpc>
                <a:spcBef>
                  <a:spcPts val="600"/>
                </a:spcBef>
                <a:defRPr sz="1500" b="1">
                  <a:solidFill>
                    <a:srgbClr val="262626"/>
                  </a:solidFill>
                </a:defRPr>
              </a:lvl1pPr>
            </a:lstStyle>
            <a:p>
              <a:r>
                <a:t>SOLUTION: We innovated an application that allows participation in scholarly work, while standing for coffee or awaiting their attendings’ arrival…</a:t>
              </a:r>
            </a:p>
          </p:txBody>
        </p:sp>
        <p:sp>
          <p:nvSpPr>
            <p:cNvPr id="869" name="Also allows for them to establish teams and schedule meetings at their convenience, all in while they move through the Scholar Series…"/>
            <p:cNvSpPr/>
            <p:nvPr/>
          </p:nvSpPr>
          <p:spPr>
            <a:xfrm>
              <a:off x="5075999" y="2343224"/>
              <a:ext cx="43200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533400">
                <a:lnSpc>
                  <a:spcPct val="90000"/>
                </a:lnSpc>
                <a:spcBef>
                  <a:spcPts val="500"/>
                </a:spcBef>
                <a:defRPr sz="1200">
                  <a:solidFill>
                    <a:srgbClr val="262626"/>
                  </a:solidFill>
                </a:defRPr>
              </a:pPr>
              <a:r>
                <a:t>   Also allows for them to </a:t>
              </a:r>
              <a:r>
                <a:rPr b="1"/>
                <a:t>establish teams </a:t>
              </a:r>
              <a:r>
                <a:t>and </a:t>
              </a:r>
              <a:r>
                <a:rPr b="1"/>
                <a:t>schedule meetings </a:t>
              </a:r>
              <a:r>
                <a:t>at their </a:t>
              </a:r>
              <a:r>
                <a:rPr b="1"/>
                <a:t>convenience</a:t>
              </a:r>
              <a:r>
                <a:t>, all in while they move through the </a:t>
              </a:r>
              <a:r>
                <a:rPr b="1"/>
                <a:t>Scholar Series</a:t>
              </a:r>
            </a:p>
            <a:p>
              <a:pPr algn="ctr" defTabSz="533400">
                <a:lnSpc>
                  <a:spcPct val="90000"/>
                </a:lnSpc>
                <a:spcBef>
                  <a:spcPts val="500"/>
                </a:spcBef>
                <a:defRPr sz="1200" b="1">
                  <a:solidFill>
                    <a:srgbClr val="262626"/>
                  </a:solidFill>
                </a:defRPr>
              </a:pPr>
              <a:r>
                <a:t>App</a:t>
              </a:r>
              <a:r>
                <a:rPr b="0"/>
                <a:t> entitled </a:t>
              </a:r>
              <a:r>
                <a:t>“Scholar12”</a:t>
              </a:r>
              <a:r>
                <a:rPr b="0"/>
                <a:t> alludes to </a:t>
              </a:r>
              <a:r>
                <a:t>12</a:t>
              </a:r>
              <a:r>
                <a:rPr b="0"/>
                <a:t> units of the </a:t>
              </a:r>
              <a:r>
                <a:t>year-long </a:t>
              </a:r>
              <a:r>
                <a:rPr b="0"/>
                <a:t>process</a:t>
              </a:r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2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6215"/>
          </a:xfrm>
          <a:prstGeom prst="rect">
            <a:avLst/>
          </a:prstGeom>
          <a:ln w="12700">
            <a:miter lim="400000"/>
          </a:ln>
        </p:spPr>
      </p:pic>
      <p:sp>
        <p:nvSpPr>
          <p:cNvPr id="873" name="Straight Connector 10"/>
          <p:cNvSpPr/>
          <p:nvPr/>
        </p:nvSpPr>
        <p:spPr>
          <a:xfrm>
            <a:off x="2692399" y="3522131"/>
            <a:ext cx="6815667" cy="1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74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75" name="Rectangle 14"/>
          <p:cNvSpPr/>
          <p:nvPr/>
        </p:nvSpPr>
        <p:spPr>
          <a:xfrm>
            <a:off x="-9351" y="0"/>
            <a:ext cx="12192001" cy="6858000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76" name="Rectangle 16"/>
          <p:cNvSpPr/>
          <p:nvPr/>
        </p:nvSpPr>
        <p:spPr>
          <a:xfrm>
            <a:off x="643466" y="628538"/>
            <a:ext cx="10905068" cy="560092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114300" dist="1270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77" name="Rectangle 18"/>
          <p:cNvSpPr/>
          <p:nvPr/>
        </p:nvSpPr>
        <p:spPr>
          <a:xfrm>
            <a:off x="806195" y="790955"/>
            <a:ext cx="10579610" cy="5276090"/>
          </a:xfrm>
          <a:prstGeom prst="rect">
            <a:avLst/>
          </a:prstGeom>
          <a:gradFill>
            <a:gsLst>
              <a:gs pos="0">
                <a:srgbClr val="722D40"/>
              </a:gs>
              <a:gs pos="23000">
                <a:srgbClr val="722D40"/>
              </a:gs>
              <a:gs pos="69000">
                <a:srgbClr val="602636"/>
              </a:gs>
              <a:gs pos="97000">
                <a:srgbClr val="5A2432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78" name="Title 3"/>
          <p:cNvSpPr txBox="1">
            <a:spLocks noGrp="1"/>
          </p:cNvSpPr>
          <p:nvPr>
            <p:ph type="title"/>
          </p:nvPr>
        </p:nvSpPr>
        <p:spPr>
          <a:xfrm>
            <a:off x="1304329" y="1275586"/>
            <a:ext cx="9596844" cy="3319286"/>
          </a:xfrm>
          <a:prstGeom prst="rect">
            <a:avLst/>
          </a:prstGeom>
        </p:spPr>
        <p:txBody>
          <a:bodyPr/>
          <a:lstStyle/>
          <a:p>
            <a:pPr>
              <a:defRPr sz="6000" spc="-100">
                <a:solidFill>
                  <a:srgbClr val="FFFFFF"/>
                </a:solidFill>
              </a:defRPr>
            </a:pPr>
            <a:r>
              <a:t>Type into your browser </a:t>
            </a:r>
          </a:p>
          <a:p>
            <a:pPr>
              <a:defRPr sz="6000" spc="-100">
                <a:solidFill>
                  <a:srgbClr val="FFFFFF"/>
                </a:solidFill>
              </a:defRPr>
            </a:pPr>
            <a:r>
              <a:rPr u="sng">
                <a:solidFill>
                  <a:srgbClr val="86724D"/>
                </a:solidFill>
                <a:uFill>
                  <a:solidFill>
                    <a:srgbClr val="86724D"/>
                  </a:solidFill>
                </a:uFill>
                <a:hlinkClick r:id="rId3"/>
              </a:rPr>
              <a:t>https://scholar12.org</a:t>
            </a:r>
            <a:r>
              <a:t> </a:t>
            </a:r>
          </a:p>
        </p:txBody>
      </p:sp>
      <p:sp>
        <p:nvSpPr>
          <p:cNvPr id="879" name="Straight Connector 20"/>
          <p:cNvSpPr/>
          <p:nvPr/>
        </p:nvSpPr>
        <p:spPr>
          <a:xfrm>
            <a:off x="5445550" y="4769963"/>
            <a:ext cx="1300899" cy="1"/>
          </a:xfrm>
          <a:prstGeom prst="line">
            <a:avLst/>
          </a:prstGeom>
          <a:ln>
            <a:solidFill>
              <a:srgbClr val="DADADA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Title 3"/>
          <p:cNvSpPr txBox="1">
            <a:spLocks noGrp="1"/>
          </p:cNvSpPr>
          <p:nvPr>
            <p:ph type="title" idx="4294967295"/>
          </p:nvPr>
        </p:nvSpPr>
        <p:spPr>
          <a:xfrm>
            <a:off x="4461831" y="528541"/>
            <a:ext cx="3448051" cy="1665290"/>
          </a:xfrm>
          <a:prstGeom prst="rect">
            <a:avLst/>
          </a:prstGeom>
        </p:spPr>
        <p:txBody>
          <a:bodyPr/>
          <a:lstStyle/>
          <a:p>
            <a:pPr>
              <a:defRPr sz="3700" u="sng">
                <a:solidFill>
                  <a:srgbClr val="FFFFFF"/>
                </a:solidFill>
              </a:defRPr>
            </a:pPr>
            <a:r>
              <a:rPr>
                <a:solidFill>
                  <a:srgbClr val="86724D"/>
                </a:solidFill>
                <a:uFill>
                  <a:solidFill>
                    <a:srgbClr val="86724D"/>
                  </a:solidFill>
                </a:uFill>
                <a:hlinkClick r:id="rId2"/>
              </a:rPr>
              <a:t>scholar12.org</a:t>
            </a:r>
            <a:r>
              <a:rPr u="none"/>
              <a:t> </a:t>
            </a:r>
            <a:br>
              <a:rPr u="none"/>
            </a:br>
            <a:endParaRPr u="none"/>
          </a:p>
        </p:txBody>
      </p:sp>
      <p:pic>
        <p:nvPicPr>
          <p:cNvPr id="882" name="IMG_0579.PNG" descr="IMG_057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056" y="2083641"/>
            <a:ext cx="1879601" cy="33432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Title 1"/>
          <p:cNvSpPr txBox="1">
            <a:spLocks noGrp="1"/>
          </p:cNvSpPr>
          <p:nvPr>
            <p:ph type="title"/>
          </p:nvPr>
        </p:nvSpPr>
        <p:spPr>
          <a:xfrm>
            <a:off x="1295399" y="330197"/>
            <a:ext cx="9601198" cy="1303868"/>
          </a:xfrm>
          <a:prstGeom prst="rect">
            <a:avLst/>
          </a:prstGeom>
        </p:spPr>
        <p:txBody>
          <a:bodyPr/>
          <a:lstStyle/>
          <a:p>
            <a:r>
              <a:rPr dirty="0"/>
              <a:t>National Scholar Recognition</a:t>
            </a:r>
          </a:p>
        </p:txBody>
      </p:sp>
      <p:sp>
        <p:nvSpPr>
          <p:cNvPr id="885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1183257" y="1961709"/>
            <a:ext cx="9601197" cy="331893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defRPr sz="2200" u="sng"/>
            </a:pPr>
            <a:r>
              <a:rPr dirty="0">
                <a:solidFill>
                  <a:srgbClr val="86724D"/>
                </a:solidFill>
                <a:uFill>
                  <a:solidFill>
                    <a:srgbClr val="86724D"/>
                  </a:solidFill>
                </a:uFill>
                <a:hlinkClick r:id="rId2"/>
              </a:rPr>
              <a:t>Scholar 7: The Development of Regional Community Hospitals' Scholastic Environment.</a:t>
            </a:r>
            <a:r>
              <a:rPr u="none" dirty="0"/>
              <a:t> Peppers BP, Varma P, Kim YM, </a:t>
            </a:r>
            <a:r>
              <a:rPr b="1" u="none" dirty="0"/>
              <a:t>Hostoffer</a:t>
            </a:r>
            <a:r>
              <a:rPr u="none" dirty="0"/>
              <a:t> RW Jr, Rowane MP. J Am Osteopath Assoc. 2017 Oct 1;117(10):643-650. </a:t>
            </a:r>
            <a:r>
              <a:rPr u="none" dirty="0" err="1"/>
              <a:t>doi</a:t>
            </a:r>
            <a:r>
              <a:rPr u="none" dirty="0"/>
              <a:t>: 10.7556/jaoa.2017.121.</a:t>
            </a:r>
          </a:p>
          <a:p>
            <a:pPr>
              <a:lnSpc>
                <a:spcPct val="90000"/>
              </a:lnSpc>
              <a:defRPr sz="2200"/>
            </a:pPr>
            <a:r>
              <a:rPr dirty="0"/>
              <a:t>Scholar 12: Beta trial of an osteopathic research cultural development computer application. Marija Rowane. ( under consideration JAOA)</a:t>
            </a:r>
          </a:p>
          <a:p>
            <a:pPr>
              <a:lnSpc>
                <a:spcPct val="90000"/>
              </a:lnSpc>
              <a:defRPr sz="2200"/>
            </a:pPr>
            <a:r>
              <a:rPr dirty="0"/>
              <a:t>Scholar 12: Beta trial of an osteopathic research cultural development computer application. Marija Rowane. Poster AAO 2020.</a:t>
            </a:r>
          </a:p>
          <a:p>
            <a:pPr>
              <a:lnSpc>
                <a:spcPct val="90000"/>
              </a:lnSpc>
              <a:defRPr sz="2200"/>
            </a:pPr>
            <a:r>
              <a:rPr dirty="0"/>
              <a:t>Scholar 12: Beta trial of an osteopathic research cultural development computer application. Booth at AAO 2020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Title 1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1" cy="1450757"/>
          </a:xfrm>
          <a:prstGeom prst="rect">
            <a:avLst/>
          </a:prstGeom>
        </p:spPr>
        <p:txBody>
          <a:bodyPr/>
          <a:lstStyle>
            <a:lvl1pPr>
              <a:defRPr sz="4700"/>
            </a:lvl1pPr>
          </a:lstStyle>
          <a:p>
            <a:r>
              <a:t>Introduction to Scholar 12</a:t>
            </a:r>
          </a:p>
        </p:txBody>
      </p:sp>
      <p:grpSp>
        <p:nvGrpSpPr>
          <p:cNvPr id="899" name="Content Placeholder 2"/>
          <p:cNvGrpSpPr/>
          <p:nvPr/>
        </p:nvGrpSpPr>
        <p:grpSpPr>
          <a:xfrm>
            <a:off x="1110176" y="2180713"/>
            <a:ext cx="10031971" cy="2312967"/>
            <a:chOff x="0" y="0"/>
            <a:chExt cx="10031969" cy="2312965"/>
          </a:xfrm>
        </p:grpSpPr>
        <p:sp>
          <p:nvSpPr>
            <p:cNvPr id="888" name="Rectangle"/>
            <p:cNvSpPr/>
            <p:nvPr/>
          </p:nvSpPr>
          <p:spPr>
            <a:xfrm>
              <a:off x="0" y="0"/>
              <a:ext cx="615999" cy="589827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600"/>
                </a:spcBef>
                <a:defRPr sz="2400">
                  <a:solidFill>
                    <a:srgbClr val="262626"/>
                  </a:solidFill>
                </a:defRPr>
              </a:pPr>
              <a:endParaRPr/>
            </a:p>
          </p:txBody>
        </p:sp>
        <p:sp>
          <p:nvSpPr>
            <p:cNvPr id="889" name="Year-long research development tool"/>
            <p:cNvSpPr/>
            <p:nvPr/>
          </p:nvSpPr>
          <p:spPr>
            <a:xfrm>
              <a:off x="0" y="745558"/>
              <a:ext cx="175999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800100">
                <a:spcBef>
                  <a:spcPts val="700"/>
                </a:spcBef>
                <a:defRPr b="1">
                  <a:solidFill>
                    <a:srgbClr val="262626"/>
                  </a:solidFill>
                </a:defRPr>
              </a:lvl1pPr>
            </a:lstStyle>
            <a:p>
              <a:r>
                <a:t>Year-long research development tool</a:t>
              </a:r>
            </a:p>
          </p:txBody>
        </p:sp>
        <p:sp>
          <p:nvSpPr>
            <p:cNvPr id="890" name="Rectangle"/>
            <p:cNvSpPr/>
            <p:nvPr/>
          </p:nvSpPr>
          <p:spPr>
            <a:xfrm>
              <a:off x="2067994" y="0"/>
              <a:ext cx="615999" cy="589827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600"/>
                </a:spcBef>
                <a:defRPr sz="2400">
                  <a:solidFill>
                    <a:srgbClr val="262626"/>
                  </a:solidFill>
                </a:defRPr>
              </a:pPr>
              <a:endParaRPr/>
            </a:p>
          </p:txBody>
        </p:sp>
        <p:sp>
          <p:nvSpPr>
            <p:cNvPr id="891" name="Accessible via website on laptop and/or downloadable as an app for iPad/tablet and cell phone with internet connection"/>
            <p:cNvSpPr/>
            <p:nvPr/>
          </p:nvSpPr>
          <p:spPr>
            <a:xfrm>
              <a:off x="2067994" y="745558"/>
              <a:ext cx="175999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800100">
                <a:spcBef>
                  <a:spcPts val="700"/>
                </a:spcBef>
                <a:defRPr b="1">
                  <a:solidFill>
                    <a:srgbClr val="262626"/>
                  </a:solidFill>
                </a:defRPr>
              </a:lvl1pPr>
            </a:lstStyle>
            <a:p>
              <a:r>
                <a:t>Accessible via website on laptop and/or downloadable as an app for iPad/tablet and cell phone with internet connection</a:t>
              </a:r>
            </a:p>
          </p:txBody>
        </p:sp>
        <p:sp>
          <p:nvSpPr>
            <p:cNvPr id="892" name="Rectangle"/>
            <p:cNvSpPr/>
            <p:nvPr/>
          </p:nvSpPr>
          <p:spPr>
            <a:xfrm>
              <a:off x="4135988" y="0"/>
              <a:ext cx="615999" cy="589827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600"/>
                </a:spcBef>
                <a:defRPr sz="2400">
                  <a:solidFill>
                    <a:srgbClr val="262626"/>
                  </a:solidFill>
                </a:defRPr>
              </a:pPr>
              <a:endParaRPr/>
            </a:p>
          </p:txBody>
        </p:sp>
        <p:sp>
          <p:nvSpPr>
            <p:cNvPr id="893" name="Enables students, residents, and attending physicians to conveniently create scholarly work"/>
            <p:cNvSpPr/>
            <p:nvPr/>
          </p:nvSpPr>
          <p:spPr>
            <a:xfrm>
              <a:off x="4135988" y="745558"/>
              <a:ext cx="175999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800100">
                <a:spcBef>
                  <a:spcPts val="700"/>
                </a:spcBef>
                <a:defRPr b="1">
                  <a:solidFill>
                    <a:srgbClr val="262626"/>
                  </a:solidFill>
                </a:defRPr>
              </a:lvl1pPr>
            </a:lstStyle>
            <a:p>
              <a:r>
                <a:t>Enables students, residents, and attending physicians to conveniently create scholarly work</a:t>
              </a:r>
            </a:p>
          </p:txBody>
        </p:sp>
        <p:sp>
          <p:nvSpPr>
            <p:cNvPr id="894" name="Rectangle"/>
            <p:cNvSpPr/>
            <p:nvPr/>
          </p:nvSpPr>
          <p:spPr>
            <a:xfrm>
              <a:off x="6203982" y="0"/>
              <a:ext cx="615999" cy="589827"/>
            </a:xfrm>
            <a:prstGeom prst="rect">
              <a:avLst/>
            </a:prstGeom>
            <a:blipFill rotWithShape="1">
              <a:blip r:embed="rId5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600"/>
                </a:spcBef>
                <a:defRPr sz="2400">
                  <a:solidFill>
                    <a:srgbClr val="262626"/>
                  </a:solidFill>
                </a:defRPr>
              </a:pPr>
              <a:endParaRPr/>
            </a:p>
          </p:txBody>
        </p:sp>
        <p:sp>
          <p:nvSpPr>
            <p:cNvPr id="895" name="Andragogically “flipped&quot; classroom developed for millennial learners"/>
            <p:cNvSpPr/>
            <p:nvPr/>
          </p:nvSpPr>
          <p:spPr>
            <a:xfrm>
              <a:off x="6203982" y="745558"/>
              <a:ext cx="175999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800100">
                <a:spcBef>
                  <a:spcPts val="700"/>
                </a:spcBef>
                <a:defRPr b="1">
                  <a:solidFill>
                    <a:srgbClr val="262626"/>
                  </a:solidFill>
                </a:defRPr>
              </a:lvl1pPr>
            </a:lstStyle>
            <a:p>
              <a:r>
                <a:t>Andragogically “flipped" classroom developed for millennial learners </a:t>
              </a:r>
            </a:p>
          </p:txBody>
        </p:sp>
        <p:sp>
          <p:nvSpPr>
            <p:cNvPr id="896" name="Participate with a virtual learning group"/>
            <p:cNvSpPr/>
            <p:nvPr/>
          </p:nvSpPr>
          <p:spPr>
            <a:xfrm>
              <a:off x="6109101" y="2312965"/>
              <a:ext cx="175999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defTabSz="800100">
                <a:spcBef>
                  <a:spcPts val="700"/>
                </a:spcBef>
                <a:defRPr>
                  <a:solidFill>
                    <a:srgbClr val="262626"/>
                  </a:solidFill>
                </a:defRPr>
              </a:pPr>
              <a:r>
                <a:t>Participate with a </a:t>
              </a:r>
              <a:r>
                <a:rPr b="1"/>
                <a:t>virtual learning group</a:t>
              </a:r>
            </a:p>
          </p:txBody>
        </p:sp>
        <p:sp>
          <p:nvSpPr>
            <p:cNvPr id="897" name="Rectangle"/>
            <p:cNvSpPr/>
            <p:nvPr/>
          </p:nvSpPr>
          <p:spPr>
            <a:xfrm>
              <a:off x="8271975" y="0"/>
              <a:ext cx="615999" cy="589827"/>
            </a:xfrm>
            <a:prstGeom prst="rect">
              <a:avLst/>
            </a:prstGeom>
            <a:blipFill rotWithShape="1">
              <a:blip r:embed="rId6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600"/>
                </a:spcBef>
                <a:defRPr sz="2400">
                  <a:solidFill>
                    <a:srgbClr val="262626"/>
                  </a:solidFill>
                </a:defRPr>
              </a:pPr>
              <a:endParaRPr/>
            </a:p>
          </p:txBody>
        </p:sp>
        <p:sp>
          <p:nvSpPr>
            <p:cNvPr id="898" name="Certificate of Completion for professional portfolio/CV"/>
            <p:cNvSpPr/>
            <p:nvPr/>
          </p:nvSpPr>
          <p:spPr>
            <a:xfrm>
              <a:off x="8271975" y="745558"/>
              <a:ext cx="175999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800100">
                <a:spcBef>
                  <a:spcPts val="700"/>
                </a:spcBef>
                <a:defRPr b="1">
                  <a:solidFill>
                    <a:srgbClr val="262626"/>
                  </a:solidFill>
                </a:defRPr>
              </a:lvl1pPr>
            </a:lstStyle>
            <a:p>
              <a:r>
                <a:t>Certificate of Completion for professional portfolio/CV</a:t>
              </a:r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5" name="Rectangle 94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9" name="Title 1"/>
          <p:cNvSpPr txBox="1">
            <a:spLocks noGrp="1"/>
          </p:cNvSpPr>
          <p:nvPr>
            <p:ph type="ctrTitle"/>
          </p:nvPr>
        </p:nvSpPr>
        <p:spPr>
          <a:xfrm>
            <a:off x="965201" y="643467"/>
            <a:ext cx="6255026" cy="505400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/>
            <a:r>
              <a:t>Scholar Complete</a:t>
            </a:r>
            <a:endParaRPr lang="en-US"/>
          </a:p>
        </p:txBody>
      </p:sp>
      <p:sp>
        <p:nvSpPr>
          <p:cNvPr id="1050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7870995" y="643467"/>
            <a:ext cx="3341488" cy="505400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dirty="0"/>
              <a:t> Brian Peppers, DO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9525C9A-1972-4836-BA7A-706C946E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391367"/>
            <a:ext cx="0" cy="355820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8A549DE7-671D-4575-AF43-858FD9998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C22D9B36-9BE7-472B-8808-7E0D68107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40942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Rectangle 1"/>
          <p:cNvSpPr txBox="1"/>
          <p:nvPr/>
        </p:nvSpPr>
        <p:spPr>
          <a:xfrm>
            <a:off x="3330788" y="2472266"/>
            <a:ext cx="554736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600"/>
            </a:pPr>
            <a:r>
              <a:rPr u="sng" dirty="0">
                <a:solidFill>
                  <a:srgbClr val="86724D"/>
                </a:solidFill>
                <a:uFill>
                  <a:solidFill>
                    <a:srgbClr val="86724D"/>
                  </a:solidFill>
                </a:uFill>
                <a:hlinkClick r:id="rId2"/>
              </a:rPr>
              <a:t>https://scholarcomplete.com</a:t>
            </a:r>
            <a:endParaRPr sz="1800" u="sng" dirty="0">
              <a:solidFill>
                <a:srgbClr val="86724D"/>
              </a:solidFill>
              <a:uFill>
                <a:solidFill>
                  <a:srgbClr val="86724D"/>
                </a:solidFill>
              </a:uFill>
              <a:hlinkClick r:id="rId2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691" y="1005415"/>
            <a:ext cx="3635376" cy="48471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862928-1737-4382-A4B8-E6BB561F1F4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00CDDD-BB7F-4616-8D43-FFB40E932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1" y="762000"/>
            <a:ext cx="6510169" cy="548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89609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24BFB7-D55A-4D33-B7AC-C27423412E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CA9996-90B6-415C-90B5-C754E5935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Portfolio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FB69C9-B319-4DDE-85C1-92B5569DB9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Certificates from workshops</a:t>
            </a:r>
          </a:p>
          <a:p>
            <a:r>
              <a:rPr lang="en-US" dirty="0">
                <a:solidFill>
                  <a:schemeClr val="bg1"/>
                </a:solidFill>
              </a:rPr>
              <a:t>Certificates from LECOM lectures</a:t>
            </a:r>
          </a:p>
          <a:p>
            <a:r>
              <a:rPr lang="en-US" dirty="0">
                <a:solidFill>
                  <a:schemeClr val="bg1"/>
                </a:solidFill>
              </a:rPr>
              <a:t>Certificates from OMM lectures</a:t>
            </a:r>
          </a:p>
          <a:p>
            <a:r>
              <a:rPr lang="en-US" dirty="0">
                <a:solidFill>
                  <a:schemeClr val="bg1"/>
                </a:solidFill>
              </a:rPr>
              <a:t>Copies of CD and IL presentations</a:t>
            </a:r>
          </a:p>
          <a:p>
            <a:r>
              <a:rPr lang="en-US" dirty="0">
                <a:solidFill>
                  <a:schemeClr val="bg1"/>
                </a:solidFill>
              </a:rPr>
              <a:t>Copies of manuscripts written</a:t>
            </a:r>
          </a:p>
          <a:p>
            <a:r>
              <a:rPr lang="en-US" dirty="0">
                <a:solidFill>
                  <a:schemeClr val="bg1"/>
                </a:solidFill>
              </a:rPr>
              <a:t>Copies of book chapters written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5299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E9180A-327E-49CB-BE77-8FB92C0659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Partnership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7F4FD4-C0F4-4F04-96F2-69913F129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Partnership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812526-4025-463D-8262-5E4036E3C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192" y="2065403"/>
            <a:ext cx="11029616" cy="3652047"/>
          </a:xfrm>
        </p:spPr>
        <p:txBody>
          <a:bodyPr>
            <a:normAutofit fontScale="92500"/>
          </a:bodyPr>
          <a:lstStyle/>
          <a:p>
            <a:pPr marL="302260" indent="-302260" defTabSz="397256">
              <a:spcBef>
                <a:spcPts val="1900"/>
              </a:spcBef>
              <a:defRPr sz="1904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lang="en-US" dirty="0">
                <a:solidFill>
                  <a:schemeClr val="bg1"/>
                </a:solidFill>
              </a:rPr>
              <a:t>UH-Lake Erie Consortium for Osteopathic Medical Training (</a:t>
            </a:r>
            <a:r>
              <a:rPr lang="en-US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LECOMT</a:t>
            </a:r>
            <a:r>
              <a:rPr lang="en-US" dirty="0">
                <a:solidFill>
                  <a:schemeClr val="bg1"/>
                </a:solidFill>
              </a:rPr>
              <a:t>)  partnership</a:t>
            </a:r>
          </a:p>
          <a:p>
            <a:pPr marL="302260" indent="-302260" defTabSz="397256">
              <a:spcBef>
                <a:spcPts val="1900"/>
              </a:spcBef>
              <a:defRPr sz="1904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lang="en-US" dirty="0">
                <a:solidFill>
                  <a:schemeClr val="bg1"/>
                </a:solidFill>
              </a:rPr>
              <a:t>Ohio Osteopathic Association; Scholar Series</a:t>
            </a:r>
          </a:p>
          <a:p>
            <a:r>
              <a:rPr lang="en-US" dirty="0">
                <a:solidFill>
                  <a:schemeClr val="bg1"/>
                </a:solidFill>
              </a:rPr>
              <a:t>Cleveland Academy of Osteopathic Medicine (CAOM) Annual OMT Seminar.</a:t>
            </a:r>
          </a:p>
          <a:p>
            <a:r>
              <a:rPr lang="en-US" dirty="0">
                <a:solidFill>
                  <a:schemeClr val="bg1"/>
                </a:solidFill>
              </a:rPr>
              <a:t>American College of Osteopathic Pediatricians (ACOP) program integration of OPP/OMT in the care of pediatric patient </a:t>
            </a:r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(POMT)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Scholar Teacher</a:t>
            </a:r>
            <a:r>
              <a:rPr lang="en-US" dirty="0">
                <a:solidFill>
                  <a:schemeClr val="bg1"/>
                </a:solidFill>
              </a:rPr>
              <a:t> videos developed to enhance OPP instruction</a:t>
            </a:r>
          </a:p>
          <a:p>
            <a:r>
              <a:rPr lang="en-US" dirty="0">
                <a:solidFill>
                  <a:schemeClr val="bg1"/>
                </a:solidFill>
              </a:rPr>
              <a:t>Mid-Western University Costin Institute Scholars Program application of OPP in training programs (Dr. Jhaveri)</a:t>
            </a:r>
          </a:p>
          <a:p>
            <a:r>
              <a:rPr lang="en-US" dirty="0">
                <a:solidFill>
                  <a:schemeClr val="bg1"/>
                </a:solidFill>
              </a:rPr>
              <a:t>Masters of Medical Education program via LECOM to develop a greater understanding of curriculum and teaching (Dr. Hostoffer).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886994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Screen Shot 2019-06-21 at 15.40.20.png" descr="Screen Shot 2019-06-21 at 15.40.2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7728" y="190081"/>
            <a:ext cx="3807532" cy="2845886"/>
          </a:xfrm>
          <a:prstGeom prst="rect">
            <a:avLst/>
          </a:prstGeom>
          <a:ln w="12700">
            <a:miter lim="400000"/>
          </a:ln>
          <a:effectLst>
            <a:outerShdw blurRad="63500" dist="125337" dir="12600000" rotWithShape="0">
              <a:srgbClr val="000000">
                <a:alpha val="50000"/>
              </a:srgbClr>
            </a:outerShdw>
          </a:effectLst>
        </p:spPr>
      </p:pic>
      <p:pic>
        <p:nvPicPr>
          <p:cNvPr id="376" name="Screen Shot 2019-06-21 at 15.40.37.png" descr="Screen Shot 2019-06-21 at 15.40.37.png"/>
          <p:cNvPicPr>
            <a:picLocks noChangeAspect="1"/>
          </p:cNvPicPr>
          <p:nvPr/>
        </p:nvPicPr>
        <p:blipFill>
          <a:blip r:embed="rId3" cstate="print"/>
          <a:srcRect r="1267"/>
          <a:stretch>
            <a:fillRect/>
          </a:stretch>
        </p:blipFill>
        <p:spPr>
          <a:xfrm>
            <a:off x="77638" y="4459359"/>
            <a:ext cx="3169449" cy="2398641"/>
          </a:xfrm>
          <a:prstGeom prst="rect">
            <a:avLst/>
          </a:prstGeom>
          <a:ln w="12700">
            <a:miter lim="400000"/>
          </a:ln>
          <a:effectLst>
            <a:outerShdw blurRad="63500" dist="125337" dir="12600000" rotWithShape="0">
              <a:srgbClr val="000000">
                <a:alpha val="50000"/>
              </a:srgbClr>
            </a:outerShdw>
          </a:effectLst>
        </p:spPr>
      </p:pic>
      <p:sp>
        <p:nvSpPr>
          <p:cNvPr id="377" name="UHOC omm workshop"/>
          <p:cNvSpPr txBox="1">
            <a:spLocks noGrp="1"/>
          </p:cNvSpPr>
          <p:nvPr>
            <p:ph type="body" sz="quarter" idx="13"/>
          </p:nvPr>
        </p:nvSpPr>
        <p:spPr>
          <a:xfrm>
            <a:off x="2149078" y="3962185"/>
            <a:ext cx="7893844" cy="73116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rPr sz="5062" dirty="0"/>
              <a:t>UHOC </a:t>
            </a:r>
            <a:r>
              <a:rPr sz="5062" dirty="0" err="1"/>
              <a:t>omm</a:t>
            </a:r>
            <a:r>
              <a:rPr sz="5062" dirty="0"/>
              <a:t> workshop</a:t>
            </a:r>
          </a:p>
        </p:txBody>
      </p:sp>
      <p:pic>
        <p:nvPicPr>
          <p:cNvPr id="379" name="Screen Shot 2019-06-21 at 15.40.12.png" descr="Screen Shot 2019-06-21 at 15.40.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4917" y="4584173"/>
            <a:ext cx="3060626" cy="2292618"/>
          </a:xfrm>
          <a:prstGeom prst="rect">
            <a:avLst/>
          </a:prstGeom>
          <a:ln w="12700">
            <a:miter lim="400000"/>
          </a:ln>
          <a:effectLst>
            <a:outerShdw blurRad="63500" dist="125337" dir="12600000" rotWithShape="0">
              <a:srgbClr val="000000">
                <a:alpha val="50000"/>
              </a:srgbClr>
            </a:outerShdw>
          </a:effectLst>
        </p:spPr>
      </p:pic>
      <p:pic>
        <p:nvPicPr>
          <p:cNvPr id="380" name="Screen Shot 2019-06-21 at 15.40.04.png" descr="Screen Shot 2019-06-21 at 15.40.0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08432" y="573076"/>
            <a:ext cx="3775136" cy="2823353"/>
          </a:xfrm>
          <a:prstGeom prst="rect">
            <a:avLst/>
          </a:prstGeom>
          <a:ln w="12700">
            <a:miter lim="400000"/>
          </a:ln>
          <a:effectLst>
            <a:outerShdw blurRad="63500" dist="125337" dir="12600000" rotWithShape="0">
              <a:srgbClr val="000000">
                <a:alpha val="50000"/>
              </a:srgbClr>
            </a:outerShdw>
          </a:effectLst>
        </p:spPr>
      </p:pic>
      <p:pic>
        <p:nvPicPr>
          <p:cNvPr id="381" name="Screen Shot 2019-06-21 at 15.39.52.png" descr="Screen Shot 2019-06-21 at 15.39.5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95758" y="4571427"/>
            <a:ext cx="3060626" cy="2286573"/>
          </a:xfrm>
          <a:prstGeom prst="rect">
            <a:avLst/>
          </a:prstGeom>
          <a:ln w="12700">
            <a:miter lim="400000"/>
          </a:ln>
          <a:effectLst>
            <a:outerShdw blurRad="63500" dist="125337" dir="12600000" rotWithShape="0">
              <a:srgbClr val="000000">
                <a:alpha val="50000"/>
              </a:srgbClr>
            </a:outerShdw>
          </a:effectLst>
        </p:spPr>
      </p:pic>
      <p:pic>
        <p:nvPicPr>
          <p:cNvPr id="382" name="Screen Shot 2019-06-21 at 15.40.29.png" descr="Screen Shot 2019-06-21 at 15.40.29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28231" y="201347"/>
            <a:ext cx="3687545" cy="2823353"/>
          </a:xfrm>
          <a:prstGeom prst="rect">
            <a:avLst/>
          </a:prstGeom>
          <a:ln w="12700">
            <a:miter lim="400000"/>
          </a:ln>
          <a:effectLst>
            <a:outerShdw blurRad="63500" dist="125337" dir="126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Screen Shot 2019-06-21 at 15.53.57.png" descr="Screen Shot 2019-06-21 at 15.53.5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95" y="0"/>
            <a:ext cx="4626783" cy="3459666"/>
          </a:xfrm>
          <a:prstGeom prst="rect">
            <a:avLst/>
          </a:prstGeom>
          <a:ln w="12700">
            <a:miter lim="400000"/>
          </a:ln>
          <a:effectLst>
            <a:outerShdw blurRad="63500" dist="125337" dir="12600000" rotWithShape="0">
              <a:srgbClr val="000000">
                <a:alpha val="50000"/>
              </a:srgbClr>
            </a:outerShdw>
          </a:effectLst>
        </p:spPr>
      </p:pic>
      <p:sp>
        <p:nvSpPr>
          <p:cNvPr id="385" name="lecom allergy/urt omm"/>
          <p:cNvSpPr txBox="1">
            <a:spLocks noGrp="1"/>
          </p:cNvSpPr>
          <p:nvPr>
            <p:ph type="body" sz="quarter" idx="13"/>
          </p:nvPr>
        </p:nvSpPr>
        <p:spPr>
          <a:xfrm>
            <a:off x="1686646" y="4045149"/>
            <a:ext cx="8981354" cy="677878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rPr sz="4640" dirty="0" err="1"/>
              <a:t>lecom</a:t>
            </a:r>
            <a:r>
              <a:rPr sz="4640" dirty="0"/>
              <a:t> allergy/</a:t>
            </a:r>
            <a:r>
              <a:rPr sz="4640" dirty="0" err="1"/>
              <a:t>urt</a:t>
            </a:r>
            <a:r>
              <a:rPr sz="4640" dirty="0"/>
              <a:t> </a:t>
            </a:r>
            <a:r>
              <a:rPr sz="4640" dirty="0" err="1"/>
              <a:t>omm</a:t>
            </a:r>
            <a:endParaRPr sz="4640" dirty="0"/>
          </a:p>
        </p:txBody>
      </p:sp>
      <p:pic>
        <p:nvPicPr>
          <p:cNvPr id="386" name="Screen Shot 2019-06-21 at 15.54.12.png" descr="Screen Shot 2019-06-21 at 15.54.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95" y="4563947"/>
            <a:ext cx="3075921" cy="2294053"/>
          </a:xfrm>
          <a:prstGeom prst="rect">
            <a:avLst/>
          </a:prstGeom>
          <a:ln w="12700">
            <a:miter lim="400000"/>
          </a:ln>
          <a:effectLst>
            <a:outerShdw blurRad="63500" dist="125337" dir="12600000" rotWithShape="0">
              <a:srgbClr val="000000">
                <a:alpha val="50000"/>
              </a:srgbClr>
            </a:outerShdw>
          </a:effectLst>
        </p:spPr>
      </p:pic>
      <p:pic>
        <p:nvPicPr>
          <p:cNvPr id="388" name="Screen Shot 2019-06-21 at 15.54.05.png" descr="Screen Shot 2019-06-21 at 15.54.0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91278" y="4563947"/>
            <a:ext cx="3186024" cy="2356282"/>
          </a:xfrm>
          <a:prstGeom prst="rect">
            <a:avLst/>
          </a:prstGeom>
          <a:ln w="12700">
            <a:miter lim="400000"/>
          </a:ln>
          <a:effectLst>
            <a:outerShdw blurRad="63500" dist="125337" dir="12600000" rotWithShape="0">
              <a:srgbClr val="000000">
                <a:alpha val="50000"/>
              </a:srgbClr>
            </a:outerShdw>
          </a:effectLst>
        </p:spPr>
      </p:pic>
      <p:pic>
        <p:nvPicPr>
          <p:cNvPr id="389" name="Screen Shot 2019-06-21 at 15.53.47.png" descr="Screen Shot 2019-06-21 at 15.53.4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26632" y="4501718"/>
            <a:ext cx="3126605" cy="2356282"/>
          </a:xfrm>
          <a:prstGeom prst="rect">
            <a:avLst/>
          </a:prstGeom>
          <a:ln w="12700">
            <a:miter lim="400000"/>
          </a:ln>
          <a:effectLst>
            <a:outerShdw blurRad="63500" dist="125337" dir="12600000" rotWithShape="0">
              <a:srgbClr val="000000">
                <a:alpha val="50000"/>
              </a:srgbClr>
            </a:outerShdw>
          </a:effectLst>
        </p:spPr>
      </p:pic>
      <p:pic>
        <p:nvPicPr>
          <p:cNvPr id="390" name="Screen Shot 2019-06-21 at 15.53.40.png" descr="Screen Shot 2019-06-21 at 15.53.4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26454" y="0"/>
            <a:ext cx="4626783" cy="3477977"/>
          </a:xfrm>
          <a:prstGeom prst="rect">
            <a:avLst/>
          </a:prstGeom>
          <a:ln w="12700">
            <a:miter lim="400000"/>
          </a:ln>
          <a:effectLst>
            <a:outerShdw blurRad="63500" dist="125337" dir="126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9549EB89-5BFB-4E1E-AEEA-87C343D80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room, table, ball, surface&#10;&#10;Description automatically generated">
            <a:extLst>
              <a:ext uri="{FF2B5EF4-FFF2-40B4-BE49-F238E27FC236}">
                <a16:creationId xmlns:a16="http://schemas.microsoft.com/office/drawing/2014/main" id="{A6539F96-B717-4E0C-B23A-F83A598442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7" r="-1" b="2515"/>
          <a:stretch/>
        </p:blipFill>
        <p:spPr>
          <a:xfrm>
            <a:off x="633999" y="640080"/>
            <a:ext cx="6275667" cy="557784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3D1FA295-BDF6-44B9-90C5-FE3E2CE35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D164DF-C39F-4C5C-9388-21EDF1702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885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Osteopathic recognition in a subspecialty fellowship</a:t>
            </a:r>
            <a:br>
              <a:rPr lang="en-US" sz="2400">
                <a:solidFill>
                  <a:srgbClr val="FFFFFF"/>
                </a:solidFill>
              </a:rPr>
            </a:br>
            <a:r>
              <a:rPr lang="en-US" sz="2400">
                <a:solidFill>
                  <a:srgbClr val="FFFFFF"/>
                </a:solidFill>
              </a:rPr>
              <a:t>1. Intent</a:t>
            </a:r>
            <a:br>
              <a:rPr lang="en-US" sz="2400">
                <a:solidFill>
                  <a:srgbClr val="FFFFFF"/>
                </a:solidFill>
              </a:rPr>
            </a:br>
            <a:r>
              <a:rPr lang="en-US" sz="2400">
                <a:solidFill>
                  <a:srgbClr val="FFFFFF"/>
                </a:solidFill>
              </a:rPr>
              <a:t>2. Directional Curriculum</a:t>
            </a:r>
            <a:br>
              <a:rPr lang="en-US" sz="2400">
                <a:solidFill>
                  <a:srgbClr val="FFFFFF"/>
                </a:solidFill>
              </a:rPr>
            </a:br>
            <a:r>
              <a:rPr lang="en-US" sz="2400">
                <a:solidFill>
                  <a:srgbClr val="FFFFFF"/>
                </a:solidFill>
              </a:rPr>
              <a:t>3. Expectation</a:t>
            </a:r>
            <a:br>
              <a:rPr lang="en-US" sz="2400">
                <a:solidFill>
                  <a:srgbClr val="FFFFFF"/>
                </a:solidFill>
              </a:rPr>
            </a:br>
            <a:r>
              <a:rPr lang="en-US" sz="2400">
                <a:solidFill>
                  <a:srgbClr val="FFFFFF"/>
                </a:solidFill>
              </a:rPr>
              <a:t>4. Commitment</a:t>
            </a:r>
            <a:br>
              <a:rPr lang="en-US" sz="2400">
                <a:solidFill>
                  <a:srgbClr val="FFFFFF"/>
                </a:solidFill>
              </a:rPr>
            </a:br>
            <a:r>
              <a:rPr lang="en-US" sz="2400">
                <a:solidFill>
                  <a:srgbClr val="FFFFFF"/>
                </a:solidFill>
              </a:rPr>
              <a:t>5. Integration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1A36F1F-EEAE-48D1-A1FB-BD6FC850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9597648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6E14809C-AB06-455C-9E09-733EC00DD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F9612D73-1056-4289-A977-92C9190C7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0BA5665-9598-4383-8F19-52182CBB6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B4C777A6-9696-47DF-BA90-40895EFCE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C05B094-D180-41FA-B209-8388E9F7D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" name="IMG_20190609_141328804.jpg" descr="IMG_20190609_141328804.jpg"/>
          <p:cNvPicPr>
            <a:picLocks noGrp="1" noChangeAspect="1"/>
          </p:cNvPicPr>
          <p:nvPr>
            <p:ph type="pic" sz="half" idx="13"/>
          </p:nvPr>
        </p:nvPicPr>
        <p:blipFill>
          <a:blip r:embed="rId2" cstate="print"/>
          <a:srcRect l="9135" t="7096" r="9135" b="11386"/>
          <a:stretch>
            <a:fillRect/>
          </a:stretch>
        </p:blipFill>
        <p:spPr>
          <a:xfrm>
            <a:off x="842772" y="1524318"/>
            <a:ext cx="5092361" cy="3809364"/>
          </a:xfrm>
          <a:prstGeom prst="rect">
            <a:avLst/>
          </a:prstGeom>
        </p:spPr>
      </p:pic>
      <p:pic>
        <p:nvPicPr>
          <p:cNvPr id="206" name="Costin certification.pdf" descr="Costin certification.pdf"/>
          <p:cNvPicPr>
            <a:picLocks noGrp="1" noChangeAspect="1"/>
          </p:cNvPicPr>
          <p:nvPr>
            <p:ph type="pic" sz="half" idx="14"/>
          </p:nvPr>
        </p:nvPicPr>
        <p:blipFill>
          <a:blip r:embed="rId3" cstate="print"/>
          <a:srcRect t="4331" b="4331"/>
          <a:stretch>
            <a:fillRect/>
          </a:stretch>
        </p:blipFill>
        <p:spPr>
          <a:xfrm>
            <a:off x="6255173" y="1696406"/>
            <a:ext cx="5092361" cy="346518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BB7A4A-4336-49FE-8E6D-4B803AB24C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Practical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3A1619-B11F-48B9-9628-4C5C4FAB6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Practical Faculty development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71916C-F2A7-45F1-A104-4BCE9C04AF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7809" indent="-257809" defTabSz="338835">
              <a:spcBef>
                <a:spcPts val="1600"/>
              </a:spcBef>
              <a:defRPr sz="1971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lang="en-US" sz="2400" dirty="0">
                <a:solidFill>
                  <a:schemeClr val="bg1"/>
                </a:solidFill>
              </a:rPr>
              <a:t>Active participation of faculty in organized clinical discussions, rounds, didactics, and conferences-workshops by:</a:t>
            </a:r>
          </a:p>
          <a:p>
            <a:pPr marL="515619" lvl="1" indent="-257809" defTabSz="338835">
              <a:spcBef>
                <a:spcPts val="1600"/>
              </a:spcBef>
              <a:defRPr sz="1971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lang="en-US" sz="2400" dirty="0">
                <a:solidFill>
                  <a:schemeClr val="bg1"/>
                </a:solidFill>
              </a:rPr>
              <a:t>Evaluating OMM/OPP competency throughout 2 years of Allergy/Immunology Fellowship.</a:t>
            </a:r>
          </a:p>
          <a:p>
            <a:pPr marL="515619" lvl="1" indent="-257809" defTabSz="338835">
              <a:spcBef>
                <a:spcPts val="1600"/>
              </a:spcBef>
              <a:defRPr sz="1971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lang="en-US" sz="2400" dirty="0">
                <a:solidFill>
                  <a:schemeClr val="bg1"/>
                </a:solidFill>
              </a:rPr>
              <a:t>Supervising OPP/OMT application in clinical care of patients, especially in ambulatory A/I training site.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29309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Screen Shot 2019-06-20 at 14.40.22.png" descr="Screen Shot 2019-06-20 at 14.40.22.pn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rcRect l="5968" b="77414"/>
          <a:stretch>
            <a:fillRect/>
          </a:stretch>
        </p:blipFill>
        <p:spPr>
          <a:xfrm>
            <a:off x="1501397" y="2533528"/>
            <a:ext cx="9189240" cy="1335933"/>
          </a:xfrm>
          <a:prstGeom prst="rect">
            <a:avLst/>
          </a:prstGeom>
          <a:ln w="12700">
            <a:miter lim="400000"/>
          </a:ln>
          <a:effectLst>
            <a:outerShdw blurRad="63500" dist="125337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97" name="SCHOLAR TEACHER"/>
          <p:cNvSpPr txBox="1">
            <a:spLocks noGrp="1"/>
          </p:cNvSpPr>
          <p:nvPr>
            <p:ph type="body" sz="quarter" idx="13"/>
          </p:nvPr>
        </p:nvSpPr>
        <p:spPr>
          <a:xfrm>
            <a:off x="2149078" y="3997904"/>
            <a:ext cx="7893844" cy="80214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rPr sz="5625" dirty="0"/>
              <a:t>SCHOLAR TEACHER</a:t>
            </a:r>
          </a:p>
        </p:txBody>
      </p:sp>
      <p:pic>
        <p:nvPicPr>
          <p:cNvPr id="198" name="Screen Shot 2019-06-20 at 14.30.24.png" descr="Screen Shot 2019-06-20 at 14.30.24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rcRect t="29209" b="3616"/>
          <a:stretch>
            <a:fillRect/>
          </a:stretch>
        </p:blipFill>
        <p:spPr>
          <a:xfrm>
            <a:off x="1612300" y="278666"/>
            <a:ext cx="3091936" cy="2268094"/>
          </a:xfrm>
          <a:prstGeom prst="rect">
            <a:avLst/>
          </a:prstGeom>
          <a:ln w="12700">
            <a:miter lim="400000"/>
          </a:ln>
          <a:effectLst>
            <a:outerShdw blurRad="63500" dist="122497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9" name="Screen Shot 2019-06-20 at 14.30.42.png" descr="Screen Shot 2019-06-20 at 14.30.42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rcRect t="34119"/>
          <a:stretch>
            <a:fillRect/>
          </a:stretch>
        </p:blipFill>
        <p:spPr>
          <a:xfrm>
            <a:off x="4023106" y="154697"/>
            <a:ext cx="3787074" cy="2268139"/>
          </a:xfrm>
          <a:prstGeom prst="rect">
            <a:avLst/>
          </a:prstGeom>
          <a:ln w="12700">
            <a:miter lim="400000"/>
          </a:ln>
          <a:effectLst>
            <a:outerShdw blurRad="63500" dist="122497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00" name="Screen Shot 2019-06-20 at 14.30.50.png" descr="Screen Shot 2019-06-20 at 14.30.50.png">
            <a:hlinkClick r:id="rId8"/>
          </p:cNvPr>
          <p:cNvPicPr>
            <a:picLocks noChangeAspect="1"/>
          </p:cNvPicPr>
          <p:nvPr/>
        </p:nvPicPr>
        <p:blipFill>
          <a:blip r:embed="rId9" cstate="print"/>
          <a:srcRect t="19104" b="32356"/>
          <a:stretch>
            <a:fillRect/>
          </a:stretch>
        </p:blipFill>
        <p:spPr>
          <a:xfrm>
            <a:off x="2928203" y="4703992"/>
            <a:ext cx="2834184" cy="2022109"/>
          </a:xfrm>
          <a:prstGeom prst="rect">
            <a:avLst/>
          </a:prstGeom>
          <a:ln w="12700">
            <a:miter lim="400000"/>
          </a:ln>
          <a:effectLst>
            <a:outerShdw blurRad="63500" dist="125337" dir="20100000" rotWithShape="0">
              <a:srgbClr val="000000">
                <a:alpha val="50000"/>
              </a:srgbClr>
            </a:outerShdw>
          </a:effectLst>
        </p:spPr>
      </p:pic>
      <p:pic>
        <p:nvPicPr>
          <p:cNvPr id="201" name="Screen Shot 2019-06-20 at 14.30.57.png" descr="Screen Shot 2019-06-20 at 14.30.57.png">
            <a:hlinkClick r:id="rId10"/>
          </p:cNvPr>
          <p:cNvPicPr>
            <a:picLocks noChangeAspect="1"/>
          </p:cNvPicPr>
          <p:nvPr/>
        </p:nvPicPr>
        <p:blipFill>
          <a:blip r:embed="rId11" cstate="print"/>
          <a:srcRect t="33764" b="9650"/>
          <a:stretch>
            <a:fillRect/>
          </a:stretch>
        </p:blipFill>
        <p:spPr>
          <a:xfrm>
            <a:off x="6037031" y="4703992"/>
            <a:ext cx="3731247" cy="2161883"/>
          </a:xfrm>
          <a:prstGeom prst="rect">
            <a:avLst/>
          </a:prstGeom>
          <a:ln w="12700">
            <a:miter lim="400000"/>
          </a:ln>
          <a:effectLst>
            <a:outerShdw blurRad="63500" dist="125337" dir="20100000" rotWithShape="0">
              <a:srgbClr val="000000">
                <a:alpha val="50000"/>
              </a:srgbClr>
            </a:outerShdw>
          </a:effectLst>
        </p:spPr>
      </p:pic>
      <p:pic>
        <p:nvPicPr>
          <p:cNvPr id="202" name="Screen Shot 2019-06-20 at 14.30.35.png" descr="Screen Shot 2019-06-20 at 14.30.35.png">
            <a:hlinkClick r:id="rId8"/>
          </p:cNvPr>
          <p:cNvPicPr>
            <a:picLocks noChangeAspect="1"/>
          </p:cNvPicPr>
          <p:nvPr/>
        </p:nvPicPr>
        <p:blipFill>
          <a:blip r:embed="rId12" cstate="print"/>
          <a:srcRect t="30036"/>
          <a:stretch>
            <a:fillRect/>
          </a:stretch>
        </p:blipFill>
        <p:spPr>
          <a:xfrm>
            <a:off x="7211280" y="46541"/>
            <a:ext cx="3984254" cy="1178681"/>
          </a:xfrm>
          <a:prstGeom prst="rect">
            <a:avLst/>
          </a:prstGeom>
          <a:ln w="12700">
            <a:miter lim="400000"/>
          </a:ln>
          <a:effectLst>
            <a:outerShdw blurRad="63500" dist="125337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2248</Words>
  <Application>Microsoft Macintosh PowerPoint</Application>
  <PresentationFormat>Widescreen</PresentationFormat>
  <Paragraphs>352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4" baseType="lpstr">
      <vt:lpstr>MS PGothic</vt:lpstr>
      <vt:lpstr>Arial</vt:lpstr>
      <vt:lpstr>Calibri</vt:lpstr>
      <vt:lpstr>Calibri Light</vt:lpstr>
      <vt:lpstr>DIN Alternate</vt:lpstr>
      <vt:lpstr>DIN Condensed</vt:lpstr>
      <vt:lpstr>Garamond</vt:lpstr>
      <vt:lpstr>Helvetica</vt:lpstr>
      <vt:lpstr>Helvetica Neue</vt:lpstr>
      <vt:lpstr>Lucida Sans</vt:lpstr>
      <vt:lpstr>Times New Roman</vt:lpstr>
      <vt:lpstr>Retrospect</vt:lpstr>
      <vt:lpstr>Osteopathic Recognition in a Subspecialty Fellowship</vt:lpstr>
      <vt:lpstr>Osteopathic Recognition in a subspeciality fellowship Robert W Hostoffer, DO</vt:lpstr>
      <vt:lpstr>Osteopathic Recognition</vt:lpstr>
      <vt:lpstr>Agenda</vt:lpstr>
      <vt:lpstr>Osteopathic Recognition</vt:lpstr>
      <vt:lpstr>Partnership</vt:lpstr>
      <vt:lpstr>PowerPoint Presentation</vt:lpstr>
      <vt:lpstr>Practical Faculty development</vt:lpstr>
      <vt:lpstr>PowerPoint Presentation</vt:lpstr>
      <vt:lpstr>Scholar Teacher Introductory Presentations</vt:lpstr>
      <vt:lpstr>Scholar Teacher: Mini-Modules</vt:lpstr>
      <vt:lpstr>Scholar Teacher: Skill Prompts</vt:lpstr>
      <vt:lpstr>Scholar Teacher: Becoming the Teacher </vt:lpstr>
      <vt:lpstr>PowerPoint Presentation</vt:lpstr>
      <vt:lpstr>Osteopathic Pyramid for OR</vt:lpstr>
      <vt:lpstr>The Book</vt:lpstr>
      <vt:lpstr>Faculty didactic participation</vt:lpstr>
      <vt:lpstr>How does the program verify that osteopathic faculty members participate in a required faculty development program that includes OPP? </vt:lpstr>
      <vt:lpstr>PowerPoint Presentation</vt:lpstr>
      <vt:lpstr>Select the committee that reviews the progress of all designated osteopathic fellows in the program as it relates to OPP.</vt:lpstr>
      <vt:lpstr>System based development</vt:lpstr>
      <vt:lpstr>Curriculum</vt:lpstr>
      <vt:lpstr>Scholar Osteopathic Curriculum</vt:lpstr>
      <vt:lpstr>PowerPoint Presentation</vt:lpstr>
      <vt:lpstr> Teaching Methods Available</vt:lpstr>
      <vt:lpstr>Learning Osteopathic Integrative Activities</vt:lpstr>
      <vt:lpstr>PowerPoint Presentation</vt:lpstr>
      <vt:lpstr>PowerPoint Presentation</vt:lpstr>
      <vt:lpstr>PowerPoint Presentation</vt:lpstr>
      <vt:lpstr>PowerPoint Presentation</vt:lpstr>
      <vt:lpstr>Assessment</vt:lpstr>
      <vt:lpstr>PowerPoint Presentation</vt:lpstr>
      <vt:lpstr>PowerPoint Presentation</vt:lpstr>
      <vt:lpstr>PowerPoint Presentation</vt:lpstr>
      <vt:lpstr>PowerPoint Presentation</vt:lpstr>
      <vt:lpstr>Workshops</vt:lpstr>
      <vt:lpstr>PowerPoint Presentation</vt:lpstr>
      <vt:lpstr>Burn out and Professionalism</vt:lpstr>
      <vt:lpstr>osteopathic wellness</vt:lpstr>
      <vt:lpstr>PowerPoint Presentation</vt:lpstr>
      <vt:lpstr>Scholarly work (fellows and faculty)</vt:lpstr>
      <vt:lpstr>PowerPoint Presentation</vt:lpstr>
      <vt:lpstr>PowerPoint Presentation</vt:lpstr>
      <vt:lpstr>Once upon a time…</vt:lpstr>
      <vt:lpstr>Scholar Series </vt:lpstr>
      <vt:lpstr>Utilization of Scholar Series</vt:lpstr>
      <vt:lpstr>Free gift</vt:lpstr>
      <vt:lpstr>Scholar 4</vt:lpstr>
      <vt:lpstr>Scholar Specific</vt:lpstr>
      <vt:lpstr>Obstacles</vt:lpstr>
      <vt:lpstr>Type into your browser  https://scholar12.org </vt:lpstr>
      <vt:lpstr>scholar12.org  </vt:lpstr>
      <vt:lpstr>National Scholar Recognition</vt:lpstr>
      <vt:lpstr>Introduction to Scholar 12</vt:lpstr>
      <vt:lpstr>Scholar Complete</vt:lpstr>
      <vt:lpstr>PowerPoint Presentation</vt:lpstr>
      <vt:lpstr>PowerPoint Presentation</vt:lpstr>
      <vt:lpstr>PowerPoint Presentation</vt:lpstr>
      <vt:lpstr>Portfolio</vt:lpstr>
      <vt:lpstr>PowerPoint Presentation</vt:lpstr>
      <vt:lpstr>PowerPoint Presentation</vt:lpstr>
      <vt:lpstr>Osteopathic recognition in a subspecialty fellowship 1. Intent 2. Directional Curriculum 3. Expectation 4. Commitment 5. Integration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Osteopathic Recognition in a Subspecialty Fellowship</dc:title>
  <dc:creator>Robert Hostoffer</dc:creator>
  <cp:lastModifiedBy>Carol Tatman</cp:lastModifiedBy>
  <cp:revision>1</cp:revision>
  <dcterms:created xsi:type="dcterms:W3CDTF">2020-04-11T19:19:44Z</dcterms:created>
  <dcterms:modified xsi:type="dcterms:W3CDTF">2020-04-24T22:14:22Z</dcterms:modified>
</cp:coreProperties>
</file>