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70" r:id="rId8"/>
    <p:sldId id="266" r:id="rId9"/>
    <p:sldId id="269" r:id="rId10"/>
    <p:sldId id="275" r:id="rId11"/>
    <p:sldId id="261" r:id="rId12"/>
    <p:sldId id="268" r:id="rId13"/>
    <p:sldId id="262" r:id="rId14"/>
    <p:sldId id="267" r:id="rId15"/>
    <p:sldId id="274" r:id="rId16"/>
    <p:sldId id="263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4" autoAdjust="0"/>
    <p:restoredTop sz="94660"/>
  </p:normalViewPr>
  <p:slideViewPr>
    <p:cSldViewPr snapToGrid="0">
      <p:cViewPr varScale="1">
        <p:scale>
          <a:sx n="43" d="100"/>
          <a:sy n="43" d="100"/>
        </p:scale>
        <p:origin x="-84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2007_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Office_Excel_2007_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Office_Excel_2007_Workbook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Office_Excel_2007_Workbook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HR</a:t>
            </a:r>
            <a:r>
              <a:rPr lang="en-US" baseline="0" dirty="0" smtClean="0"/>
              <a:t> of mortality</a:t>
            </a:r>
            <a:endParaRPr lang="en-US" dirty="0"/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7.3411603605529077E-2"/>
          <c:y val="0.16769252907684046"/>
          <c:w val="0.90483904279553529"/>
          <c:h val="0.5395339789501071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Medication noncompliance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</c:f>
              <c:strCache>
                <c:ptCount val="1"/>
                <c:pt idx="0">
                  <c:v>Mortality hazard ratio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1.58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Missed 1-2 appointments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</c:f>
              <c:strCache>
                <c:ptCount val="1"/>
                <c:pt idx="0">
                  <c:v>Mortality hazard ratio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1.1599999999999997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Missed &gt; 2 appointments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Sheet1!$A$2</c:f>
              <c:strCache>
                <c:ptCount val="1"/>
                <c:pt idx="0">
                  <c:v>Mortality hazard ratio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1.61</c:v>
                </c:pt>
              </c:numCache>
            </c:numRef>
          </c:val>
        </c:ser>
        <c:dLbls/>
        <c:gapWidth val="219"/>
        <c:overlap val="-27"/>
        <c:axId val="72640384"/>
        <c:axId val="72641920"/>
      </c:barChart>
      <c:catAx>
        <c:axId val="72640384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72641920"/>
        <c:crosses val="autoZero"/>
        <c:auto val="1"/>
        <c:lblAlgn val="ctr"/>
        <c:lblOffset val="100"/>
      </c:catAx>
      <c:valAx>
        <c:axId val="7264192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64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40906629511235"/>
          <c:y val="0.78012026844550331"/>
          <c:w val="0.47791789841647581"/>
          <c:h val="0.15363666460174843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A1c &gt; 7%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</c:f>
              <c:strCache>
                <c:ptCount val="1"/>
                <c:pt idx="0">
                  <c:v>Time to intensification (years)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A1c &gt; 7.5%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</c:f>
              <c:strCache>
                <c:ptCount val="1"/>
                <c:pt idx="0">
                  <c:v>Time to intensification (years)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1.9000000000000001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A1c &gt; 8%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Sheet1!$A$2</c:f>
              <c:strCache>
                <c:ptCount val="1"/>
                <c:pt idx="0">
                  <c:v>Time to intensification (years)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/>
        <c:gapWidth val="219"/>
        <c:axId val="65457536"/>
        <c:axId val="74130560"/>
      </c:barChart>
      <c:catAx>
        <c:axId val="6545753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130560"/>
        <c:crosses val="autoZero"/>
        <c:auto val="1"/>
        <c:lblAlgn val="ctr"/>
        <c:lblOffset val="100"/>
      </c:catAx>
      <c:valAx>
        <c:axId val="7413056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457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% US adults health literacy</a:t>
            </a:r>
            <a:endParaRPr lang="en-US" dirty="0"/>
          </a:p>
        </c:rich>
      </c:tx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&lt; 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 and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14</c:v>
                </c:pt>
                <c:pt idx="2">
                  <c:v>34</c:v>
                </c:pt>
                <c:pt idx="3">
                  <c:v>36</c:v>
                </c:pt>
                <c:pt idx="4">
                  <c:v>12</c:v>
                </c:pt>
              </c:numCache>
            </c:numRef>
          </c:val>
        </c:ser>
        <c:dLbls/>
        <c:firstSliceAng val="0"/>
      </c:pieChart>
      <c:spPr>
        <a:noFill/>
        <a:ln>
          <a:noFill/>
        </a:ln>
        <a:effectLst/>
      </c:spPr>
    </c:plotArea>
    <c:legend>
      <c:legendPos val="r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Odds</a:t>
            </a:r>
            <a:r>
              <a:rPr lang="en-US" baseline="0" dirty="0" smtClean="0"/>
              <a:t> ratio with inadequate health literacy</a:t>
            </a:r>
            <a:endParaRPr lang="en-US" dirty="0"/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A1c &lt; 7.2%</c:v>
                </c:pt>
                <c:pt idx="1">
                  <c:v>A1c &gt; 9.5%</c:v>
                </c:pt>
                <c:pt idx="2">
                  <c:v>Retinopathy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0.56999999999999995</c:v>
                </c:pt>
                <c:pt idx="1">
                  <c:v>2.0299999999999998</c:v>
                </c:pt>
                <c:pt idx="2">
                  <c:v>2.3299999999999996</c:v>
                </c:pt>
              </c:numCache>
            </c:numRef>
          </c:val>
        </c:ser>
        <c:dLbls>
          <c:showVal val="1"/>
        </c:dLbls>
        <c:gapWidth val="219"/>
        <c:overlap val="-27"/>
        <c:axId val="92800512"/>
        <c:axId val="92802048"/>
      </c:barChart>
      <c:catAx>
        <c:axId val="928005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802048"/>
        <c:crosses val="autoZero"/>
        <c:auto val="1"/>
        <c:lblAlgn val="ctr"/>
        <c:lblOffset val="100"/>
      </c:catAx>
      <c:valAx>
        <c:axId val="9280204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800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B76CE5-E227-43BB-86BF-6CE07228D982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3ABFC8-439E-4713-8002-9DEAF6774FF5}">
      <dgm:prSet phldrT="[Text]"/>
      <dgm:spPr/>
      <dgm:t>
        <a:bodyPr/>
        <a:lstStyle/>
        <a:p>
          <a:r>
            <a:rPr lang="en-US" dirty="0" smtClean="0"/>
            <a:t>Weight gain</a:t>
          </a:r>
          <a:endParaRPr lang="en-US" dirty="0"/>
        </a:p>
      </dgm:t>
    </dgm:pt>
    <dgm:pt modelId="{CDD6228C-7D82-43D2-ADA5-9D7530A74972}" type="parTrans" cxnId="{4EC12615-6D5E-4A95-92DA-2170BB0DCB54}">
      <dgm:prSet/>
      <dgm:spPr/>
      <dgm:t>
        <a:bodyPr/>
        <a:lstStyle/>
        <a:p>
          <a:endParaRPr lang="en-US"/>
        </a:p>
      </dgm:t>
    </dgm:pt>
    <dgm:pt modelId="{CF4C1349-D456-4E6A-9BD3-160B46F71E89}" type="sibTrans" cxnId="{4EC12615-6D5E-4A95-92DA-2170BB0DCB54}">
      <dgm:prSet/>
      <dgm:spPr/>
      <dgm:t>
        <a:bodyPr/>
        <a:lstStyle/>
        <a:p>
          <a:endParaRPr lang="en-US"/>
        </a:p>
      </dgm:t>
    </dgm:pt>
    <dgm:pt modelId="{93CEE290-BBC1-42A0-9488-7DED107D9D12}">
      <dgm:prSet phldrT="[Text]"/>
      <dgm:spPr/>
      <dgm:t>
        <a:bodyPr/>
        <a:lstStyle/>
        <a:p>
          <a:r>
            <a:rPr lang="en-US" dirty="0" smtClean="0"/>
            <a:t>Sulfonylurea</a:t>
          </a:r>
        </a:p>
        <a:p>
          <a:r>
            <a:rPr lang="en-US" dirty="0" smtClean="0"/>
            <a:t>TZD</a:t>
          </a:r>
        </a:p>
        <a:p>
          <a:r>
            <a:rPr lang="en-US" dirty="0" smtClean="0"/>
            <a:t>Insulin</a:t>
          </a:r>
          <a:endParaRPr lang="en-US" dirty="0"/>
        </a:p>
      </dgm:t>
    </dgm:pt>
    <dgm:pt modelId="{EC9F0D04-021B-470A-9398-CD34386B6CC7}" type="parTrans" cxnId="{FC82E4D5-0919-447D-847C-9E2E70FB364D}">
      <dgm:prSet/>
      <dgm:spPr/>
      <dgm:t>
        <a:bodyPr/>
        <a:lstStyle/>
        <a:p>
          <a:endParaRPr lang="en-US"/>
        </a:p>
      </dgm:t>
    </dgm:pt>
    <dgm:pt modelId="{140A226C-0A2E-4837-8DCB-C51CD2ECC6DF}" type="sibTrans" cxnId="{FC82E4D5-0919-447D-847C-9E2E70FB364D}">
      <dgm:prSet/>
      <dgm:spPr/>
      <dgm:t>
        <a:bodyPr/>
        <a:lstStyle/>
        <a:p>
          <a:endParaRPr lang="en-US"/>
        </a:p>
      </dgm:t>
    </dgm:pt>
    <dgm:pt modelId="{B83637B8-300F-470D-8AF8-211276913F8A}">
      <dgm:prSet phldrT="[Text]"/>
      <dgm:spPr/>
      <dgm:t>
        <a:bodyPr/>
        <a:lstStyle/>
        <a:p>
          <a:r>
            <a:rPr lang="en-US" dirty="0" smtClean="0"/>
            <a:t>Weight neutral</a:t>
          </a:r>
          <a:endParaRPr lang="en-US" dirty="0"/>
        </a:p>
      </dgm:t>
    </dgm:pt>
    <dgm:pt modelId="{D23E0079-6F88-44E2-B77E-FBBE71F57D71}" type="parTrans" cxnId="{05C8A99C-E4CE-47D3-8A4F-E451449088A2}">
      <dgm:prSet/>
      <dgm:spPr/>
      <dgm:t>
        <a:bodyPr/>
        <a:lstStyle/>
        <a:p>
          <a:endParaRPr lang="en-US"/>
        </a:p>
      </dgm:t>
    </dgm:pt>
    <dgm:pt modelId="{2762950B-CD4C-4E7A-B9DE-FA37CAE1573C}" type="sibTrans" cxnId="{05C8A99C-E4CE-47D3-8A4F-E451449088A2}">
      <dgm:prSet/>
      <dgm:spPr/>
      <dgm:t>
        <a:bodyPr/>
        <a:lstStyle/>
        <a:p>
          <a:endParaRPr lang="en-US"/>
        </a:p>
      </dgm:t>
    </dgm:pt>
    <dgm:pt modelId="{25840E7B-A392-4BA8-9CC5-EB8851EDD65A}">
      <dgm:prSet phldrT="[Text]"/>
      <dgm:spPr/>
      <dgm:t>
        <a:bodyPr/>
        <a:lstStyle/>
        <a:p>
          <a:r>
            <a:rPr lang="en-US" dirty="0" smtClean="0"/>
            <a:t>Metformin</a:t>
          </a:r>
        </a:p>
        <a:p>
          <a:r>
            <a:rPr lang="en-US" dirty="0" err="1" smtClean="0"/>
            <a:t>Glinides</a:t>
          </a:r>
          <a:endParaRPr lang="en-US" dirty="0" smtClean="0"/>
        </a:p>
        <a:p>
          <a:r>
            <a:rPr lang="en-US" dirty="0" smtClean="0"/>
            <a:t>DPP 4 inhibitor</a:t>
          </a:r>
        </a:p>
        <a:p>
          <a:r>
            <a:rPr lang="en-US" dirty="0" smtClean="0"/>
            <a:t>Alpha </a:t>
          </a:r>
          <a:r>
            <a:rPr lang="en-US" dirty="0" err="1" smtClean="0"/>
            <a:t>glucosidase</a:t>
          </a:r>
          <a:r>
            <a:rPr lang="en-US" dirty="0" smtClean="0"/>
            <a:t> inhibitor</a:t>
          </a:r>
          <a:endParaRPr lang="en-US" dirty="0"/>
        </a:p>
      </dgm:t>
    </dgm:pt>
    <dgm:pt modelId="{894A84C9-802E-452A-9B7B-24B8BCC5B703}" type="parTrans" cxnId="{F8B15FFE-3BE6-49B4-98A3-60DC3CE624FB}">
      <dgm:prSet/>
      <dgm:spPr/>
      <dgm:t>
        <a:bodyPr/>
        <a:lstStyle/>
        <a:p>
          <a:endParaRPr lang="en-US"/>
        </a:p>
      </dgm:t>
    </dgm:pt>
    <dgm:pt modelId="{056E3356-F6E2-406B-8718-4BC13B0E876C}" type="sibTrans" cxnId="{F8B15FFE-3BE6-49B4-98A3-60DC3CE624FB}">
      <dgm:prSet/>
      <dgm:spPr/>
      <dgm:t>
        <a:bodyPr/>
        <a:lstStyle/>
        <a:p>
          <a:endParaRPr lang="en-US"/>
        </a:p>
      </dgm:t>
    </dgm:pt>
    <dgm:pt modelId="{F7C238E6-AF28-45B0-97C9-839361B9757F}">
      <dgm:prSet phldrT="[Text]"/>
      <dgm:spPr/>
      <dgm:t>
        <a:bodyPr/>
        <a:lstStyle/>
        <a:p>
          <a:r>
            <a:rPr lang="en-US" dirty="0" smtClean="0"/>
            <a:t>Weight loss</a:t>
          </a:r>
          <a:endParaRPr lang="en-US" dirty="0"/>
        </a:p>
      </dgm:t>
    </dgm:pt>
    <dgm:pt modelId="{AF537A31-F0F4-4C6A-B065-C1844251F9A6}" type="parTrans" cxnId="{1D644527-CDCE-4BFB-B808-8F0A0631278D}">
      <dgm:prSet/>
      <dgm:spPr/>
      <dgm:t>
        <a:bodyPr/>
        <a:lstStyle/>
        <a:p>
          <a:endParaRPr lang="en-US"/>
        </a:p>
      </dgm:t>
    </dgm:pt>
    <dgm:pt modelId="{0853D1F1-1B68-4A5C-8BB9-9199E9C3D860}" type="sibTrans" cxnId="{1D644527-CDCE-4BFB-B808-8F0A0631278D}">
      <dgm:prSet/>
      <dgm:spPr/>
      <dgm:t>
        <a:bodyPr/>
        <a:lstStyle/>
        <a:p>
          <a:endParaRPr lang="en-US"/>
        </a:p>
      </dgm:t>
    </dgm:pt>
    <dgm:pt modelId="{5DC911DE-14B4-4908-B179-DC90F41EDFFD}">
      <dgm:prSet phldrT="[Text]"/>
      <dgm:spPr/>
      <dgm:t>
        <a:bodyPr/>
        <a:lstStyle/>
        <a:p>
          <a:r>
            <a:rPr lang="en-US" dirty="0" smtClean="0"/>
            <a:t>GLP-1 agonist</a:t>
          </a:r>
        </a:p>
        <a:p>
          <a:r>
            <a:rPr lang="en-US" dirty="0" smtClean="0"/>
            <a:t>SGLT 2 inhibitor</a:t>
          </a:r>
          <a:endParaRPr lang="en-US" dirty="0"/>
        </a:p>
      </dgm:t>
    </dgm:pt>
    <dgm:pt modelId="{9106F417-283E-4A01-AF9B-6F9B8A4695B1}" type="parTrans" cxnId="{7FB644FC-CCAA-4819-B9D6-F25BF1454839}">
      <dgm:prSet/>
      <dgm:spPr/>
      <dgm:t>
        <a:bodyPr/>
        <a:lstStyle/>
        <a:p>
          <a:endParaRPr lang="en-US"/>
        </a:p>
      </dgm:t>
    </dgm:pt>
    <dgm:pt modelId="{2C458843-6045-44C9-8CA7-D04D06099197}" type="sibTrans" cxnId="{7FB644FC-CCAA-4819-B9D6-F25BF1454839}">
      <dgm:prSet/>
      <dgm:spPr/>
      <dgm:t>
        <a:bodyPr/>
        <a:lstStyle/>
        <a:p>
          <a:endParaRPr lang="en-US"/>
        </a:p>
      </dgm:t>
    </dgm:pt>
    <dgm:pt modelId="{8DA73AC5-C98C-496A-9619-96D358D4C4E5}" type="pres">
      <dgm:prSet presAssocID="{67B76CE5-E227-43BB-86BF-6CE07228D982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8B2BB2E-EBC0-43FB-BC0C-8AEB9F6795E8}" type="pres">
      <dgm:prSet presAssocID="{4D3ABFC8-439E-4713-8002-9DEAF6774FF5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47FA7E-5FCE-4ECF-A89A-9E889B58E900}" type="pres">
      <dgm:prSet presAssocID="{4D3ABFC8-439E-4713-8002-9DEAF6774FF5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030181-7B29-42CD-9259-AE544F5E2172}" type="pres">
      <dgm:prSet presAssocID="{B83637B8-300F-470D-8AF8-211276913F8A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F28278-4DC9-4126-915A-36151669084B}" type="pres">
      <dgm:prSet presAssocID="{B83637B8-300F-470D-8AF8-211276913F8A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EDFA5A-81CA-4A54-8E4E-61950F686DE2}" type="pres">
      <dgm:prSet presAssocID="{F7C238E6-AF28-45B0-97C9-839361B9757F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D3FF62-44C3-4A2C-A25B-52D39EE8DBB0}" type="pres">
      <dgm:prSet presAssocID="{F7C238E6-AF28-45B0-97C9-839361B9757F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4670DE-E252-4097-B0F1-740377AC0826}" type="presOf" srcId="{F7C238E6-AF28-45B0-97C9-839361B9757F}" destId="{6BEDFA5A-81CA-4A54-8E4E-61950F686DE2}" srcOrd="0" destOrd="0" presId="urn:microsoft.com/office/officeart/2009/3/layout/IncreasingArrowsProcess"/>
    <dgm:cxn modelId="{7FB644FC-CCAA-4819-B9D6-F25BF1454839}" srcId="{F7C238E6-AF28-45B0-97C9-839361B9757F}" destId="{5DC911DE-14B4-4908-B179-DC90F41EDFFD}" srcOrd="0" destOrd="0" parTransId="{9106F417-283E-4A01-AF9B-6F9B8A4695B1}" sibTransId="{2C458843-6045-44C9-8CA7-D04D06099197}"/>
    <dgm:cxn modelId="{3E55C94B-9F4C-4387-ABA5-70EDB0D9923D}" type="presOf" srcId="{4D3ABFC8-439E-4713-8002-9DEAF6774FF5}" destId="{98B2BB2E-EBC0-43FB-BC0C-8AEB9F6795E8}" srcOrd="0" destOrd="0" presId="urn:microsoft.com/office/officeart/2009/3/layout/IncreasingArrowsProcess"/>
    <dgm:cxn modelId="{05AD845A-8B2E-4F95-8781-3FDAD5C004C9}" type="presOf" srcId="{67B76CE5-E227-43BB-86BF-6CE07228D982}" destId="{8DA73AC5-C98C-496A-9619-96D358D4C4E5}" srcOrd="0" destOrd="0" presId="urn:microsoft.com/office/officeart/2009/3/layout/IncreasingArrowsProcess"/>
    <dgm:cxn modelId="{FC82E4D5-0919-447D-847C-9E2E70FB364D}" srcId="{4D3ABFC8-439E-4713-8002-9DEAF6774FF5}" destId="{93CEE290-BBC1-42A0-9488-7DED107D9D12}" srcOrd="0" destOrd="0" parTransId="{EC9F0D04-021B-470A-9398-CD34386B6CC7}" sibTransId="{140A226C-0A2E-4837-8DCB-C51CD2ECC6DF}"/>
    <dgm:cxn modelId="{F8B15FFE-3BE6-49B4-98A3-60DC3CE624FB}" srcId="{B83637B8-300F-470D-8AF8-211276913F8A}" destId="{25840E7B-A392-4BA8-9CC5-EB8851EDD65A}" srcOrd="0" destOrd="0" parTransId="{894A84C9-802E-452A-9B7B-24B8BCC5B703}" sibTransId="{056E3356-F6E2-406B-8718-4BC13B0E876C}"/>
    <dgm:cxn modelId="{9F5778DB-D47E-4254-98F7-4A3470792BB7}" type="presOf" srcId="{B83637B8-300F-470D-8AF8-211276913F8A}" destId="{2E030181-7B29-42CD-9259-AE544F5E2172}" srcOrd="0" destOrd="0" presId="urn:microsoft.com/office/officeart/2009/3/layout/IncreasingArrowsProcess"/>
    <dgm:cxn modelId="{CC11CE9E-8715-4A58-ACCB-D857B2258651}" type="presOf" srcId="{25840E7B-A392-4BA8-9CC5-EB8851EDD65A}" destId="{3FF28278-4DC9-4126-915A-36151669084B}" srcOrd="0" destOrd="0" presId="urn:microsoft.com/office/officeart/2009/3/layout/IncreasingArrowsProcess"/>
    <dgm:cxn modelId="{1D644527-CDCE-4BFB-B808-8F0A0631278D}" srcId="{67B76CE5-E227-43BB-86BF-6CE07228D982}" destId="{F7C238E6-AF28-45B0-97C9-839361B9757F}" srcOrd="2" destOrd="0" parTransId="{AF537A31-F0F4-4C6A-B065-C1844251F9A6}" sibTransId="{0853D1F1-1B68-4A5C-8BB9-9199E9C3D860}"/>
    <dgm:cxn modelId="{24B4A977-AB32-45B9-A3D1-8C42FBBA1832}" type="presOf" srcId="{5DC911DE-14B4-4908-B179-DC90F41EDFFD}" destId="{38D3FF62-44C3-4A2C-A25B-52D39EE8DBB0}" srcOrd="0" destOrd="0" presId="urn:microsoft.com/office/officeart/2009/3/layout/IncreasingArrowsProcess"/>
    <dgm:cxn modelId="{4EC12615-6D5E-4A95-92DA-2170BB0DCB54}" srcId="{67B76CE5-E227-43BB-86BF-6CE07228D982}" destId="{4D3ABFC8-439E-4713-8002-9DEAF6774FF5}" srcOrd="0" destOrd="0" parTransId="{CDD6228C-7D82-43D2-ADA5-9D7530A74972}" sibTransId="{CF4C1349-D456-4E6A-9BD3-160B46F71E89}"/>
    <dgm:cxn modelId="{05C8A99C-E4CE-47D3-8A4F-E451449088A2}" srcId="{67B76CE5-E227-43BB-86BF-6CE07228D982}" destId="{B83637B8-300F-470D-8AF8-211276913F8A}" srcOrd="1" destOrd="0" parTransId="{D23E0079-6F88-44E2-B77E-FBBE71F57D71}" sibTransId="{2762950B-CD4C-4E7A-B9DE-FA37CAE1573C}"/>
    <dgm:cxn modelId="{6AD6767C-DE4D-49D8-A32B-804CA9C0E6CB}" type="presOf" srcId="{93CEE290-BBC1-42A0-9488-7DED107D9D12}" destId="{5947FA7E-5FCE-4ECF-A89A-9E889B58E900}" srcOrd="0" destOrd="0" presId="urn:microsoft.com/office/officeart/2009/3/layout/IncreasingArrowsProcess"/>
    <dgm:cxn modelId="{057A4C2B-E57B-4E09-BE21-FEA67F497D0B}" type="presParOf" srcId="{8DA73AC5-C98C-496A-9619-96D358D4C4E5}" destId="{98B2BB2E-EBC0-43FB-BC0C-8AEB9F6795E8}" srcOrd="0" destOrd="0" presId="urn:microsoft.com/office/officeart/2009/3/layout/IncreasingArrowsProcess"/>
    <dgm:cxn modelId="{2DBB91B9-A04C-4A1D-AD96-C32EDDEEEBFF}" type="presParOf" srcId="{8DA73AC5-C98C-496A-9619-96D358D4C4E5}" destId="{5947FA7E-5FCE-4ECF-A89A-9E889B58E900}" srcOrd="1" destOrd="0" presId="urn:microsoft.com/office/officeart/2009/3/layout/IncreasingArrowsProcess"/>
    <dgm:cxn modelId="{C7F9D716-5D79-4FE9-A32C-AFB8F178DB8C}" type="presParOf" srcId="{8DA73AC5-C98C-496A-9619-96D358D4C4E5}" destId="{2E030181-7B29-42CD-9259-AE544F5E2172}" srcOrd="2" destOrd="0" presId="urn:microsoft.com/office/officeart/2009/3/layout/IncreasingArrowsProcess"/>
    <dgm:cxn modelId="{0F9FBBD5-46EC-42F3-823C-3ADF7202D418}" type="presParOf" srcId="{8DA73AC5-C98C-496A-9619-96D358D4C4E5}" destId="{3FF28278-4DC9-4126-915A-36151669084B}" srcOrd="3" destOrd="0" presId="urn:microsoft.com/office/officeart/2009/3/layout/IncreasingArrowsProcess"/>
    <dgm:cxn modelId="{88E18164-94BB-4384-B7A8-E854CDA7996C}" type="presParOf" srcId="{8DA73AC5-C98C-496A-9619-96D358D4C4E5}" destId="{6BEDFA5A-81CA-4A54-8E4E-61950F686DE2}" srcOrd="4" destOrd="0" presId="urn:microsoft.com/office/officeart/2009/3/layout/IncreasingArrowsProcess"/>
    <dgm:cxn modelId="{38451FF9-598D-49FA-ABDB-F6EFCB173307}" type="presParOf" srcId="{8DA73AC5-C98C-496A-9619-96D358D4C4E5}" destId="{38D3FF62-44C3-4A2C-A25B-52D39EE8DBB0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D9F9-10FE-4207-935B-A00D142E5B4D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9271-A578-4C53-A7CF-BAE404DE8C6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931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D9F9-10FE-4207-935B-A00D142E5B4D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9271-A578-4C53-A7CF-BAE404DE8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260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D9F9-10FE-4207-935B-A00D142E5B4D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9271-A578-4C53-A7CF-BAE404DE8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9892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D9F9-10FE-4207-935B-A00D142E5B4D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9271-A578-4C53-A7CF-BAE404DE8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1676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D9F9-10FE-4207-935B-A00D142E5B4D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9271-A578-4C53-A7CF-BAE404DE8C6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0211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D9F9-10FE-4207-935B-A00D142E5B4D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9271-A578-4C53-A7CF-BAE404DE8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668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D9F9-10FE-4207-935B-A00D142E5B4D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9271-A578-4C53-A7CF-BAE404DE8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6540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D9F9-10FE-4207-935B-A00D142E5B4D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9271-A578-4C53-A7CF-BAE404DE8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896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D9F9-10FE-4207-935B-A00D142E5B4D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9271-A578-4C53-A7CF-BAE404DE8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892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399D9F9-10FE-4207-935B-A00D142E5B4D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E79271-A578-4C53-A7CF-BAE404DE8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723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9D9F9-10FE-4207-935B-A00D142E5B4D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79271-A578-4C53-A7CF-BAE404DE8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5435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399D9F9-10FE-4207-935B-A00D142E5B4D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9E79271-A578-4C53-A7CF-BAE404DE8C6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5421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Improving Adherence in</a:t>
            </a:r>
            <a:br>
              <a:rPr lang="en-US" dirty="0" smtClean="0"/>
            </a:br>
            <a:r>
              <a:rPr lang="en-US" dirty="0" smtClean="0"/>
              <a:t>Type 2 Diabetes Mellitus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Allison Petznick DO</a:t>
            </a:r>
          </a:p>
          <a:p>
            <a:r>
              <a:rPr lang="en-US" dirty="0" smtClean="0"/>
              <a:t>NOMS Family Medicine</a:t>
            </a:r>
          </a:p>
          <a:p>
            <a:r>
              <a:rPr lang="en-US" dirty="0" smtClean="0"/>
              <a:t>Sandusky, 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87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350" y="618821"/>
            <a:ext cx="10058400" cy="1023213"/>
          </a:xfrm>
        </p:spPr>
        <p:txBody>
          <a:bodyPr/>
          <a:lstStyle/>
          <a:p>
            <a:r>
              <a:rPr lang="en-US" dirty="0" smtClean="0"/>
              <a:t>Health literacy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40011"/>
            <a:ext cx="10515600" cy="3866250"/>
          </a:xfrm>
        </p:spPr>
        <p:txBody>
          <a:bodyPr/>
          <a:lstStyle/>
          <a:p>
            <a:r>
              <a:rPr lang="en-US" dirty="0" smtClean="0"/>
              <a:t>The degree to which individuals have the capacity to obtain, process, and understand basic health information needed to make appropriate health decisions and services needed to prevent or treat illness.  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xmlns="" val="3951576395"/>
              </p:ext>
            </p:extLst>
          </p:nvPr>
        </p:nvGraphicFramePr>
        <p:xfrm>
          <a:off x="722184" y="2991895"/>
          <a:ext cx="3763319" cy="3185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xmlns="" val="617711455"/>
              </p:ext>
            </p:extLst>
          </p:nvPr>
        </p:nvGraphicFramePr>
        <p:xfrm>
          <a:off x="5029200" y="2990336"/>
          <a:ext cx="5130799" cy="3147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92779" y="6273225"/>
            <a:ext cx="7606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Schillinger</a:t>
            </a:r>
            <a:r>
              <a:rPr lang="en-US" sz="1400" dirty="0" smtClean="0"/>
              <a:t> D et al.  Association of health literacy with diabetes outcomes.  </a:t>
            </a:r>
            <a:r>
              <a:rPr lang="en-US" sz="1400" i="1" dirty="0" smtClean="0"/>
              <a:t>JAMA</a:t>
            </a:r>
            <a:r>
              <a:rPr lang="en-US" sz="1400" dirty="0" smtClean="0"/>
              <a:t>.  2002; 288: 475-482</a:t>
            </a:r>
            <a:r>
              <a:rPr lang="en-US" dirty="0" smtClean="0"/>
              <a:t>.</a:t>
            </a:r>
          </a:p>
          <a:p>
            <a:r>
              <a:rPr lang="en-US" sz="1400" dirty="0" smtClean="0"/>
              <a:t>CDC US adults literacy scale 2003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411436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centered 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849" y="1964724"/>
            <a:ext cx="10515600" cy="129844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“Providing care that is respectful of and responsive to individual patient preferences, needs, and values and ensuring that patient values guide all clinical decisions”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97280" y="6424481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Inzucchi</a:t>
            </a:r>
            <a:r>
              <a:rPr lang="en-US" sz="1400" dirty="0" smtClean="0"/>
              <a:t> et al. Management of hyperglycemia in type 2 diabetes: a patient centered approach.  </a:t>
            </a:r>
            <a:r>
              <a:rPr lang="en-US" sz="1400" i="1" dirty="0" smtClean="0"/>
              <a:t>Diabetes Care.  </a:t>
            </a:r>
            <a:r>
              <a:rPr lang="en-US" sz="1400" dirty="0" smtClean="0"/>
              <a:t>2012; 35: 1364-1379.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12509" y="2759124"/>
            <a:ext cx="2475844" cy="2763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984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centered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33770"/>
          </a:xfrm>
        </p:spPr>
        <p:txBody>
          <a:bodyPr/>
          <a:lstStyle/>
          <a:p>
            <a:r>
              <a:rPr lang="en-US" dirty="0" smtClean="0"/>
              <a:t>Health behaviors</a:t>
            </a:r>
          </a:p>
          <a:p>
            <a:pPr lvl="1"/>
            <a:r>
              <a:rPr lang="en-US" dirty="0" smtClean="0"/>
              <a:t>Healthy eating, medication taking, physical activity, not smoking</a:t>
            </a:r>
          </a:p>
          <a:p>
            <a:r>
              <a:rPr lang="en-US" dirty="0" smtClean="0"/>
              <a:t>Quality of life</a:t>
            </a:r>
          </a:p>
          <a:p>
            <a:pPr lvl="1"/>
            <a:r>
              <a:rPr lang="en-US" dirty="0" smtClean="0"/>
              <a:t>Emotional and physical health</a:t>
            </a:r>
          </a:p>
          <a:p>
            <a:r>
              <a:rPr lang="en-US" dirty="0" smtClean="0"/>
              <a:t>Self management goals</a:t>
            </a:r>
          </a:p>
          <a:p>
            <a:pPr lvl="1"/>
            <a:r>
              <a:rPr lang="en-US" dirty="0" smtClean="0"/>
              <a:t>Set specific goals</a:t>
            </a:r>
          </a:p>
          <a:p>
            <a:r>
              <a:rPr lang="en-US" dirty="0" smtClean="0"/>
              <a:t>Patient centered care</a:t>
            </a:r>
          </a:p>
          <a:p>
            <a:pPr lvl="1"/>
            <a:r>
              <a:rPr lang="en-US" dirty="0" smtClean="0"/>
              <a:t>Patient engagement, shared decision making, patient preferences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334780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Glasglow</a:t>
            </a:r>
            <a:r>
              <a:rPr lang="en-US" sz="1400" dirty="0" smtClean="0"/>
              <a:t> et al.  Where is the patient in diabetes performance?  The case for including patient centered and self management measures.  </a:t>
            </a:r>
            <a:r>
              <a:rPr lang="en-US" sz="1400" i="1" dirty="0" smtClean="0"/>
              <a:t>Diabetes Care</a:t>
            </a:r>
            <a:r>
              <a:rPr lang="en-US" sz="1400" dirty="0" smtClean="0"/>
              <a:t>.  2008; 31: 1046-1050.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42580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5C Intervention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794" y="2101651"/>
            <a:ext cx="8229600" cy="3327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ea typeface="ＭＳ Ｐゴシック" panose="020B0600070205080204" pitchFamily="34" charset="-128"/>
              </a:rPr>
              <a:t>Construct a problem definition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ea typeface="ＭＳ Ｐゴシック" panose="020B0600070205080204" pitchFamily="34" charset="-128"/>
              </a:rPr>
              <a:t>What is the patient’s concern/problem area?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ea typeface="ＭＳ Ｐゴシック" panose="020B0600070205080204" pitchFamily="34" charset="-128"/>
              </a:rPr>
              <a:t>Collaborative goal setting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ea typeface="ＭＳ Ｐゴシック" panose="020B0600070205080204" pitchFamily="34" charset="-128"/>
              </a:rPr>
              <a:t>Set specific, measurable, action oriented, and realistic goals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ea typeface="ＭＳ Ｐゴシック" panose="020B0600070205080204" pitchFamily="34" charset="-128"/>
              </a:rPr>
              <a:t>Collaborative problem solving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ea typeface="ＭＳ Ｐゴシック" panose="020B0600070205080204" pitchFamily="34" charset="-128"/>
              </a:rPr>
              <a:t>Identify barriers and formulate a strategy for success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ea typeface="ＭＳ Ｐゴシック" panose="020B0600070205080204" pitchFamily="34" charset="-128"/>
              </a:rPr>
              <a:t>Contracting for change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ea typeface="ＭＳ Ｐゴシック" panose="020B0600070205080204" pitchFamily="34" charset="-128"/>
              </a:rPr>
              <a:t>Track outcomes and reward successes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ea typeface="ＭＳ Ｐゴシック" panose="020B0600070205080204" pitchFamily="34" charset="-128"/>
              </a:rPr>
              <a:t>Continuing support</a:t>
            </a:r>
          </a:p>
        </p:txBody>
      </p:sp>
      <p:sp>
        <p:nvSpPr>
          <p:cNvPr id="38916" name="TextBox 3"/>
          <p:cNvSpPr txBox="1">
            <a:spLocks noChangeArrowheads="1"/>
          </p:cNvSpPr>
          <p:nvPr/>
        </p:nvSpPr>
        <p:spPr bwMode="auto">
          <a:xfrm>
            <a:off x="1033437" y="6411181"/>
            <a:ext cx="101222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 err="1">
                <a:latin typeface="Calibri" panose="020F0502020204030204" pitchFamily="34" charset="0"/>
              </a:rPr>
              <a:t>Peyrot</a:t>
            </a:r>
            <a:r>
              <a:rPr lang="en-US" altLang="en-US" sz="1400" dirty="0">
                <a:latin typeface="Calibri" panose="020F0502020204030204" pitchFamily="34" charset="0"/>
              </a:rPr>
              <a:t> M et al. </a:t>
            </a:r>
            <a:r>
              <a:rPr lang="en-US" altLang="en-US" sz="1400" dirty="0" smtClean="0">
                <a:latin typeface="Calibri" panose="020F0502020204030204" pitchFamily="34" charset="0"/>
              </a:rPr>
              <a:t>Behavioral and psychosocial interventions in diabetes: a conceptual review.  </a:t>
            </a:r>
            <a:r>
              <a:rPr lang="en-US" altLang="en-US" sz="1400" i="1" dirty="0" smtClean="0">
                <a:latin typeface="Calibri" panose="020F0502020204030204" pitchFamily="34" charset="0"/>
              </a:rPr>
              <a:t>Diabetes </a:t>
            </a:r>
            <a:r>
              <a:rPr lang="en-US" altLang="en-US" sz="1400" i="1" dirty="0">
                <a:latin typeface="Calibri" panose="020F0502020204030204" pitchFamily="34" charset="0"/>
              </a:rPr>
              <a:t>Care </a:t>
            </a:r>
            <a:r>
              <a:rPr lang="en-US" altLang="en-US" sz="1400" dirty="0">
                <a:latin typeface="Calibri" panose="020F0502020204030204" pitchFamily="34" charset="0"/>
              </a:rPr>
              <a:t>2007: 30; 2433-2440</a:t>
            </a:r>
          </a:p>
        </p:txBody>
      </p:sp>
    </p:spTree>
    <p:extLst>
      <p:ext uri="{BB962C8B-B14F-4D97-AF65-F5344CB8AC3E}">
        <p14:creationId xmlns:p14="http://schemas.microsoft.com/office/powerpoint/2010/main" xmlns="" val="37912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Motivations, Goals,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562" y="1949192"/>
            <a:ext cx="6118654" cy="2437456"/>
          </a:xfrm>
        </p:spPr>
        <p:txBody>
          <a:bodyPr/>
          <a:lstStyle/>
          <a:p>
            <a:r>
              <a:rPr lang="en-US" dirty="0" smtClean="0"/>
              <a:t>Focus on ACTIONS, not outcomes</a:t>
            </a:r>
          </a:p>
          <a:p>
            <a:r>
              <a:rPr lang="en-US" dirty="0" smtClean="0"/>
              <a:t>Define barriers</a:t>
            </a:r>
          </a:p>
          <a:p>
            <a:r>
              <a:rPr lang="en-US" dirty="0" smtClean="0"/>
              <a:t>Verbalize goals</a:t>
            </a:r>
          </a:p>
          <a:p>
            <a:r>
              <a:rPr lang="en-US" dirty="0" smtClean="0"/>
              <a:t>Provide reinforcement and follow up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4697" y="6413157"/>
            <a:ext cx="84997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Funnell</a:t>
            </a:r>
            <a:r>
              <a:rPr lang="en-US" sz="1400" dirty="0" smtClean="0"/>
              <a:t> MM et al.  The diabetes attitudes, wishes, and needs study (DAWN).  </a:t>
            </a:r>
            <a:r>
              <a:rPr lang="en-US" sz="1400" i="1" dirty="0" smtClean="0"/>
              <a:t>Clinical Diabetes</a:t>
            </a:r>
            <a:r>
              <a:rPr lang="en-US" sz="1400" dirty="0" smtClean="0"/>
              <a:t>.  2006; 24: 154-155.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8510" y="1757061"/>
            <a:ext cx="4732996" cy="3496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495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the regimen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44346" y="1846263"/>
            <a:ext cx="5363633" cy="4022725"/>
          </a:xfrm>
        </p:spPr>
      </p:pic>
    </p:spTree>
    <p:extLst>
      <p:ext uri="{BB962C8B-B14F-4D97-AF65-F5344CB8AC3E}">
        <p14:creationId xmlns:p14="http://schemas.microsoft.com/office/powerpoint/2010/main" xmlns="" val="118132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classes of diabetes medications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017146684"/>
              </p:ext>
            </p:extLst>
          </p:nvPr>
        </p:nvGraphicFramePr>
        <p:xfrm>
          <a:off x="1599514" y="111664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03299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GLP-1 agonists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54659" y="1825625"/>
            <a:ext cx="8229600" cy="4351338"/>
          </a:xfrm>
        </p:spPr>
      </p:pic>
    </p:spTree>
    <p:extLst>
      <p:ext uri="{BB962C8B-B14F-4D97-AF65-F5344CB8AC3E}">
        <p14:creationId xmlns:p14="http://schemas.microsoft.com/office/powerpoint/2010/main" xmlns="" val="419177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SGLT 2 inhibitors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81312" y="1846263"/>
            <a:ext cx="6089701" cy="4022725"/>
          </a:xfrm>
        </p:spPr>
      </p:pic>
    </p:spTree>
    <p:extLst>
      <p:ext uri="{BB962C8B-B14F-4D97-AF65-F5344CB8AC3E}">
        <p14:creationId xmlns:p14="http://schemas.microsoft.com/office/powerpoint/2010/main" xmlns="" val="216918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Intensive glucose control is associated with decreased risk for diabetes related complications</a:t>
            </a:r>
          </a:p>
          <a:p>
            <a:pPr lvl="1"/>
            <a:r>
              <a:rPr lang="en-US" dirty="0" smtClean="0"/>
              <a:t>Goal should be tailored to the patient (A1c 6-8%)</a:t>
            </a:r>
          </a:p>
          <a:p>
            <a:r>
              <a:rPr lang="en-US" dirty="0" smtClean="0"/>
              <a:t>This is only effective if the patient understands and adheres to treatment plan</a:t>
            </a:r>
          </a:p>
          <a:p>
            <a:r>
              <a:rPr lang="en-US" dirty="0" smtClean="0"/>
              <a:t>Don’t allow yourself or the patient to be overwhelmed by health measures</a:t>
            </a:r>
          </a:p>
          <a:p>
            <a:r>
              <a:rPr lang="en-US" dirty="0" smtClean="0"/>
              <a:t>Focus on ACTIONS… Not outcomes</a:t>
            </a:r>
          </a:p>
          <a:p>
            <a:r>
              <a:rPr lang="en-US" dirty="0" smtClean="0"/>
              <a:t>Simplify the treatment regimen if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697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Evidence for importance of tight glucose control</a:t>
            </a:r>
          </a:p>
          <a:p>
            <a:r>
              <a:rPr lang="en-US" dirty="0" smtClean="0"/>
              <a:t>Barriers preventing glucose control</a:t>
            </a:r>
          </a:p>
          <a:p>
            <a:r>
              <a:rPr lang="en-US" dirty="0" smtClean="0"/>
              <a:t>Interventions for improving glucose control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950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UKPDS Trial</a:t>
            </a:r>
            <a:endParaRPr lang="en-US" dirty="0"/>
          </a:p>
        </p:txBody>
      </p:sp>
      <p:pic>
        <p:nvPicPr>
          <p:cNvPr id="4" name="Picture 2" descr="ukpds risk reductio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444346" y="1846263"/>
            <a:ext cx="5363633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4609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56528"/>
          </a:xfrm>
        </p:spPr>
        <p:txBody>
          <a:bodyPr/>
          <a:lstStyle/>
          <a:p>
            <a:pPr algn="ctr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ACCORD, ADVANCE, VADT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31748" name="Picture 2" descr="acco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00201"/>
            <a:ext cx="3670300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3" descr="advan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07126" y="1579563"/>
            <a:ext cx="4003675" cy="259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1251" y="3778251"/>
            <a:ext cx="4810125" cy="234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9714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43342"/>
          </a:xfrm>
        </p:spPr>
        <p:txBody>
          <a:bodyPr/>
          <a:lstStyle/>
          <a:p>
            <a:r>
              <a:rPr lang="en-US" dirty="0" smtClean="0"/>
              <a:t>Barriers to achieving glucose control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1176469"/>
              </p:ext>
            </p:extLst>
          </p:nvPr>
        </p:nvGraphicFramePr>
        <p:xfrm>
          <a:off x="1097280" y="2142825"/>
          <a:ext cx="100584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Physican</a:t>
                      </a:r>
                      <a:r>
                        <a:rPr lang="en-US" baseline="0" dirty="0" smtClean="0"/>
                        <a:t> related</a:t>
                      </a:r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Patient related</a:t>
                      </a:r>
                      <a:endParaRPr lang="en-US" dirty="0"/>
                    </a:p>
                  </a:txBody>
                  <a:tcPr marL="87464" marR="87464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Concern for side effects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Time</a:t>
                      </a:r>
                      <a:r>
                        <a:rPr lang="en-US" baseline="0" dirty="0" smtClean="0"/>
                        <a:t> constraints</a:t>
                      </a:r>
                    </a:p>
                    <a:p>
                      <a:r>
                        <a:rPr lang="en-US" baseline="0" dirty="0" smtClean="0"/>
                        <a:t>Insurance denial of medication use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Difficulty with transportation</a:t>
                      </a:r>
                      <a:endParaRPr lang="en-US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aseline="0" dirty="0" smtClean="0"/>
                        <a:t>Cost of medications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aseline="0" dirty="0" smtClean="0"/>
                        <a:t>Lack of education or understanding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aseline="0" dirty="0" smtClean="0"/>
                        <a:t>Stress in social/work life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aseline="0" dirty="0" smtClean="0"/>
                        <a:t>Inconvenience or complexity of regimen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aseline="0" dirty="0" smtClean="0"/>
                        <a:t>Side effects from medications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aseline="0" dirty="0" smtClean="0"/>
                        <a:t>Memory issues and lack of routine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aseline="0" dirty="0" smtClean="0"/>
                        <a:t>Depression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aseline="0" dirty="0" smtClean="0"/>
                        <a:t>Lack of trust with their provider or medications</a:t>
                      </a:r>
                      <a:endParaRPr lang="en-US" dirty="0"/>
                    </a:p>
                  </a:txBody>
                  <a:tcPr marL="87464" marR="8746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2849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Impact of treatment non-compliance on mortality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4018417" cy="4023360"/>
          </a:xfrm>
        </p:spPr>
        <p:txBody>
          <a:bodyPr/>
          <a:lstStyle/>
          <a:p>
            <a:r>
              <a:rPr lang="en-US" dirty="0" smtClean="0"/>
              <a:t>15,984 patients with type 2 diabetes</a:t>
            </a:r>
          </a:p>
          <a:p>
            <a:pPr lvl="1"/>
            <a:r>
              <a:rPr lang="en-US" dirty="0" smtClean="0"/>
              <a:t>39% patients missed at least one appointment 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1969686058"/>
              </p:ext>
            </p:extLst>
          </p:nvPr>
        </p:nvGraphicFramePr>
        <p:xfrm>
          <a:off x="5362832" y="1737360"/>
          <a:ext cx="6054811" cy="3883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4907" y="6311900"/>
            <a:ext cx="10612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Currie CJ.  The impact of treatment non-compliance on mortality in people with type 2 diabetes mellitus.  </a:t>
            </a:r>
            <a:r>
              <a:rPr lang="en-US" sz="1400" i="1" dirty="0" smtClean="0"/>
              <a:t>Diabetes Care. </a:t>
            </a:r>
            <a:r>
              <a:rPr lang="en-US" sz="1400" dirty="0" smtClean="0"/>
              <a:t> 2012; 35: 1279-1284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429417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Inertia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81852470"/>
              </p:ext>
            </p:extLst>
          </p:nvPr>
        </p:nvGraphicFramePr>
        <p:xfrm>
          <a:off x="838200" y="1380782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19865" y="6363730"/>
            <a:ext cx="67243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Khunti</a:t>
            </a:r>
            <a:r>
              <a:rPr lang="en-US" sz="1600" dirty="0" smtClean="0"/>
              <a:t> K.  Clinical inertia in people with type 2 diabetes.  </a:t>
            </a:r>
            <a:r>
              <a:rPr lang="en-US" sz="1600" i="1" dirty="0" smtClean="0"/>
              <a:t>Diabetes Care.  </a:t>
            </a:r>
            <a:r>
              <a:rPr lang="en-US" sz="1600" dirty="0" smtClean="0"/>
              <a:t>2013;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17943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DAWN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24851"/>
          </a:xfrm>
        </p:spPr>
        <p:txBody>
          <a:bodyPr>
            <a:normAutofit/>
          </a:bodyPr>
          <a:lstStyle/>
          <a:p>
            <a:r>
              <a:rPr lang="en-US" dirty="0" smtClean="0"/>
              <a:t>85% patients experience severe stress at the time of diagnosis and 50% still have considerable stress 15 years after diagnosis</a:t>
            </a:r>
          </a:p>
          <a:p>
            <a:r>
              <a:rPr lang="en-US" dirty="0" smtClean="0"/>
              <a:t>Only 19.4% (DM-1) patients and 16.2% (DM-2) report they completely carried out all recommendations the provider had given them</a:t>
            </a:r>
          </a:p>
          <a:p>
            <a:r>
              <a:rPr lang="en-US" dirty="0" smtClean="0"/>
              <a:t>However 88.8% rated quality of relationship with physician as good</a:t>
            </a:r>
          </a:p>
          <a:p>
            <a:endParaRPr lang="en-US" dirty="0"/>
          </a:p>
          <a:p>
            <a:r>
              <a:rPr lang="en-US" dirty="0" smtClean="0"/>
              <a:t>SO WHAT IS THE PROBLEM????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2470" y="6376085"/>
            <a:ext cx="9243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Funnell</a:t>
            </a:r>
            <a:r>
              <a:rPr lang="en-US" sz="1600" dirty="0" smtClean="0"/>
              <a:t> MM.  The diabetes attitudes, wishes, and needs (DAWN) study.  </a:t>
            </a:r>
            <a:r>
              <a:rPr lang="en-US" sz="1600" i="1" dirty="0" smtClean="0"/>
              <a:t>Clinical Diabetes</a:t>
            </a:r>
            <a:r>
              <a:rPr lang="en-US" sz="1600" dirty="0" smtClean="0"/>
              <a:t>.  2006; 24: 154-155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423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7861"/>
            <a:ext cx="10515600" cy="880724"/>
          </a:xfrm>
        </p:spPr>
        <p:txBody>
          <a:bodyPr>
            <a:normAutofit/>
          </a:bodyPr>
          <a:lstStyle/>
          <a:p>
            <a:r>
              <a:rPr lang="en-US" dirty="0" smtClean="0"/>
              <a:t>Too much is not a always a good thing…..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5873"/>
            <a:ext cx="10515600" cy="4004765"/>
          </a:xfrm>
        </p:spPr>
        <p:txBody>
          <a:bodyPr/>
          <a:lstStyle/>
          <a:p>
            <a:r>
              <a:rPr lang="en-US" dirty="0" smtClean="0"/>
              <a:t>Overwhelming physicians and patients with goal oriented care</a:t>
            </a: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1259356" y="2417045"/>
            <a:ext cx="1124465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A1c &lt; 7%</a:t>
            </a:r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616806" y="3568509"/>
            <a:ext cx="1532239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BP &lt; 140/80</a:t>
            </a:r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1044528" y="4566412"/>
            <a:ext cx="1198605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LDL &lt; 100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>
            <a:off x="1515629" y="5643850"/>
            <a:ext cx="1705233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HDL &gt; 40 (male) &gt; 50 female)</a:t>
            </a:r>
            <a:endParaRPr lang="en-US" dirty="0"/>
          </a:p>
        </p:txBody>
      </p:sp>
      <p:sp>
        <p:nvSpPr>
          <p:cNvPr id="8" name="Flowchart: Process 7"/>
          <p:cNvSpPr/>
          <p:nvPr/>
        </p:nvSpPr>
        <p:spPr>
          <a:xfrm>
            <a:off x="5755801" y="2435636"/>
            <a:ext cx="1062682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Eye exam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>
            <a:off x="6731095" y="3533500"/>
            <a:ext cx="126039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Foot exam</a:t>
            </a:r>
            <a:endParaRPr lang="en-US" dirty="0"/>
          </a:p>
        </p:txBody>
      </p:sp>
      <p:sp>
        <p:nvSpPr>
          <p:cNvPr id="10" name="Flowchart: Process 9"/>
          <p:cNvSpPr/>
          <p:nvPr/>
        </p:nvSpPr>
        <p:spPr>
          <a:xfrm>
            <a:off x="7936133" y="4544292"/>
            <a:ext cx="1386016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Pneumonia vaccine</a:t>
            </a:r>
            <a:endParaRPr lang="en-US" dirty="0"/>
          </a:p>
        </p:txBody>
      </p:sp>
      <p:sp>
        <p:nvSpPr>
          <p:cNvPr id="11" name="Flowchart: Process 10"/>
          <p:cNvSpPr/>
          <p:nvPr/>
        </p:nvSpPr>
        <p:spPr>
          <a:xfrm>
            <a:off x="8836111" y="3499589"/>
            <a:ext cx="1322173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Influenza vaccine</a:t>
            </a:r>
            <a:endParaRPr lang="en-US" dirty="0"/>
          </a:p>
        </p:txBody>
      </p:sp>
      <p:sp>
        <p:nvSpPr>
          <p:cNvPr id="12" name="Flowchart: Process 11"/>
          <p:cNvSpPr/>
          <p:nvPr/>
        </p:nvSpPr>
        <p:spPr>
          <a:xfrm>
            <a:off x="6453836" y="5022486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PVR </a:t>
            </a:r>
            <a:endParaRPr lang="en-US" dirty="0"/>
          </a:p>
        </p:txBody>
      </p:sp>
      <p:sp>
        <p:nvSpPr>
          <p:cNvPr id="13" name="Flowchart: Process 12"/>
          <p:cNvSpPr/>
          <p:nvPr/>
        </p:nvSpPr>
        <p:spPr>
          <a:xfrm>
            <a:off x="3162816" y="4684629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Weight</a:t>
            </a:r>
            <a:endParaRPr lang="en-US" dirty="0"/>
          </a:p>
        </p:txBody>
      </p:sp>
      <p:sp>
        <p:nvSpPr>
          <p:cNvPr id="14" name="Flowchart: Process 13"/>
          <p:cNvSpPr/>
          <p:nvPr/>
        </p:nvSpPr>
        <p:spPr>
          <a:xfrm>
            <a:off x="2903581" y="3527779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Healthy diet</a:t>
            </a:r>
            <a:endParaRPr lang="en-US" dirty="0"/>
          </a:p>
        </p:txBody>
      </p:sp>
      <p:sp>
        <p:nvSpPr>
          <p:cNvPr id="15" name="Flowchart: Process 14"/>
          <p:cNvSpPr/>
          <p:nvPr/>
        </p:nvSpPr>
        <p:spPr>
          <a:xfrm>
            <a:off x="3448817" y="2497412"/>
            <a:ext cx="1196548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16" name="Flowchart: Process 15"/>
          <p:cNvSpPr/>
          <p:nvPr/>
        </p:nvSpPr>
        <p:spPr>
          <a:xfrm>
            <a:off x="4555013" y="5575918"/>
            <a:ext cx="1421027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Depression screening</a:t>
            </a:r>
            <a:endParaRPr lang="en-US" dirty="0"/>
          </a:p>
        </p:txBody>
      </p:sp>
      <p:sp>
        <p:nvSpPr>
          <p:cNvPr id="17" name="Flowchart: Process 16"/>
          <p:cNvSpPr/>
          <p:nvPr/>
        </p:nvSpPr>
        <p:spPr>
          <a:xfrm>
            <a:off x="7714741" y="5555084"/>
            <a:ext cx="9144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18" name="Flowchart: Process 17"/>
          <p:cNvSpPr/>
          <p:nvPr/>
        </p:nvSpPr>
        <p:spPr>
          <a:xfrm>
            <a:off x="7841392" y="2479566"/>
            <a:ext cx="1198605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Smoking cessation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98493" y="3434762"/>
            <a:ext cx="19812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0686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17638</TotalTime>
  <Words>728</Words>
  <Application>Microsoft Office PowerPoint</Application>
  <PresentationFormat>Custom</PresentationFormat>
  <Paragraphs>115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Retrospect</vt:lpstr>
      <vt:lpstr>Improving Adherence in Type 2 Diabetes Mellitus</vt:lpstr>
      <vt:lpstr>Objectives</vt:lpstr>
      <vt:lpstr>UKPDS Trial</vt:lpstr>
      <vt:lpstr>ACCORD, ADVANCE, VADT</vt:lpstr>
      <vt:lpstr>Barriers to achieving glucose control</vt:lpstr>
      <vt:lpstr>Impact of treatment non-compliance on mortality</vt:lpstr>
      <vt:lpstr>Clinical Inertia</vt:lpstr>
      <vt:lpstr>DAWN study</vt:lpstr>
      <vt:lpstr>Too much is not a always a good thing…..</vt:lpstr>
      <vt:lpstr>Health literacy</vt:lpstr>
      <vt:lpstr>Patient centered approach </vt:lpstr>
      <vt:lpstr>Patient centered measures</vt:lpstr>
      <vt:lpstr>5C Intervention</vt:lpstr>
      <vt:lpstr>Motivations, Goals, Barriers</vt:lpstr>
      <vt:lpstr>Simplify the regimen</vt:lpstr>
      <vt:lpstr>New classes of diabetes medications</vt:lpstr>
      <vt:lpstr>GLP-1 agonists</vt:lpstr>
      <vt:lpstr>SGLT 2 inhibitors</vt:lpstr>
      <vt:lpstr>Take home points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Adherence in Type 2 Diabetes Mellitus</dc:title>
  <dc:creator>Allison Petznick</dc:creator>
  <cp:lastModifiedBy>joy studer</cp:lastModifiedBy>
  <cp:revision>41</cp:revision>
  <dcterms:created xsi:type="dcterms:W3CDTF">2014-09-13T19:16:07Z</dcterms:created>
  <dcterms:modified xsi:type="dcterms:W3CDTF">2014-10-30T16:42:51Z</dcterms:modified>
</cp:coreProperties>
</file>