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8" r:id="rId1"/>
  </p:sldMasterIdLst>
  <p:notesMasterIdLst>
    <p:notesMasterId r:id="rId90"/>
  </p:notesMasterIdLst>
  <p:sldIdLst>
    <p:sldId id="257" r:id="rId2"/>
    <p:sldId id="262" r:id="rId3"/>
    <p:sldId id="362" r:id="rId4"/>
    <p:sldId id="363" r:id="rId5"/>
    <p:sldId id="364" r:id="rId6"/>
    <p:sldId id="340" r:id="rId7"/>
    <p:sldId id="360" r:id="rId8"/>
    <p:sldId id="342" r:id="rId9"/>
    <p:sldId id="343" r:id="rId10"/>
    <p:sldId id="344" r:id="rId11"/>
    <p:sldId id="345" r:id="rId12"/>
    <p:sldId id="346" r:id="rId13"/>
    <p:sldId id="347" r:id="rId14"/>
    <p:sldId id="359" r:id="rId15"/>
    <p:sldId id="438" r:id="rId16"/>
    <p:sldId id="439" r:id="rId17"/>
    <p:sldId id="440" r:id="rId18"/>
    <p:sldId id="441" r:id="rId19"/>
    <p:sldId id="437" r:id="rId20"/>
    <p:sldId id="348" r:id="rId21"/>
    <p:sldId id="349" r:id="rId22"/>
    <p:sldId id="350" r:id="rId23"/>
    <p:sldId id="351" r:id="rId24"/>
    <p:sldId id="402" r:id="rId25"/>
    <p:sldId id="355" r:id="rId26"/>
    <p:sldId id="442" r:id="rId27"/>
    <p:sldId id="357" r:id="rId28"/>
    <p:sldId id="358" r:id="rId29"/>
    <p:sldId id="405" r:id="rId30"/>
    <p:sldId id="407" r:id="rId31"/>
    <p:sldId id="408" r:id="rId32"/>
    <p:sldId id="409" r:id="rId33"/>
    <p:sldId id="410" r:id="rId34"/>
    <p:sldId id="427" r:id="rId35"/>
    <p:sldId id="422" r:id="rId36"/>
    <p:sldId id="423" r:id="rId37"/>
    <p:sldId id="424" r:id="rId38"/>
    <p:sldId id="426" r:id="rId39"/>
    <p:sldId id="417" r:id="rId40"/>
    <p:sldId id="418" r:id="rId41"/>
    <p:sldId id="419" r:id="rId42"/>
    <p:sldId id="420" r:id="rId43"/>
    <p:sldId id="421" r:id="rId44"/>
    <p:sldId id="365" r:id="rId45"/>
    <p:sldId id="411" r:id="rId46"/>
    <p:sldId id="412" r:id="rId47"/>
    <p:sldId id="404" r:id="rId48"/>
    <p:sldId id="380" r:id="rId49"/>
    <p:sldId id="382" r:id="rId50"/>
    <p:sldId id="383" r:id="rId51"/>
    <p:sldId id="384" r:id="rId52"/>
    <p:sldId id="431" r:id="rId53"/>
    <p:sldId id="432" r:id="rId54"/>
    <p:sldId id="429" r:id="rId55"/>
    <p:sldId id="430" r:id="rId56"/>
    <p:sldId id="428" r:id="rId57"/>
    <p:sldId id="385" r:id="rId58"/>
    <p:sldId id="434" r:id="rId59"/>
    <p:sldId id="386" r:id="rId60"/>
    <p:sldId id="433" r:id="rId61"/>
    <p:sldId id="435" r:id="rId62"/>
    <p:sldId id="366" r:id="rId63"/>
    <p:sldId id="367" r:id="rId64"/>
    <p:sldId id="368" r:id="rId65"/>
    <p:sldId id="369" r:id="rId66"/>
    <p:sldId id="370" r:id="rId67"/>
    <p:sldId id="371" r:id="rId68"/>
    <p:sldId id="372" r:id="rId69"/>
    <p:sldId id="373" r:id="rId70"/>
    <p:sldId id="374" r:id="rId71"/>
    <p:sldId id="375" r:id="rId72"/>
    <p:sldId id="376" r:id="rId73"/>
    <p:sldId id="377" r:id="rId74"/>
    <p:sldId id="378" r:id="rId75"/>
    <p:sldId id="379" r:id="rId76"/>
    <p:sldId id="381" r:id="rId77"/>
    <p:sldId id="387" r:id="rId78"/>
    <p:sldId id="305" r:id="rId79"/>
    <p:sldId id="339" r:id="rId80"/>
    <p:sldId id="321" r:id="rId81"/>
    <p:sldId id="315" r:id="rId82"/>
    <p:sldId id="316" r:id="rId83"/>
    <p:sldId id="282" r:id="rId84"/>
    <p:sldId id="333" r:id="rId85"/>
    <p:sldId id="289" r:id="rId86"/>
    <p:sldId id="291" r:id="rId87"/>
    <p:sldId id="318" r:id="rId88"/>
    <p:sldId id="395" r:id="rId8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12" autoAdjust="0"/>
    <p:restoredTop sz="76371" autoAdjust="0"/>
  </p:normalViewPr>
  <p:slideViewPr>
    <p:cSldViewPr>
      <p:cViewPr>
        <p:scale>
          <a:sx n="60" d="100"/>
          <a:sy n="60" d="100"/>
        </p:scale>
        <p:origin x="-832" y="-80"/>
      </p:cViewPr>
      <p:guideLst>
        <p:guide orient="horz" pos="2160"/>
        <p:guide pos="2880"/>
      </p:guideLst>
    </p:cSldViewPr>
  </p:slideViewPr>
  <p:notesTextViewPr>
    <p:cViewPr>
      <p:scale>
        <a:sx n="1" d="1"/>
        <a:sy n="1" d="1"/>
      </p:scale>
      <p:origin x="0" y="0"/>
    </p:cViewPr>
  </p:notesTextViewPr>
  <p:sorterViewPr>
    <p:cViewPr>
      <p:scale>
        <a:sx n="100" d="100"/>
        <a:sy n="100" d="100"/>
      </p:scale>
      <p:origin x="0" y="5208"/>
    </p:cViewPr>
  </p:sorter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90" Type="http://schemas.openxmlformats.org/officeDocument/2006/relationships/notesMaster" Target="notesMasters/notesMaster1.xml"/><Relationship Id="rId91" Type="http://schemas.openxmlformats.org/officeDocument/2006/relationships/printerSettings" Target="printerSettings/printerSettings1.bin"/><Relationship Id="rId92" Type="http://schemas.openxmlformats.org/officeDocument/2006/relationships/presProps" Target="presProps.xml"/><Relationship Id="rId93" Type="http://schemas.openxmlformats.org/officeDocument/2006/relationships/viewProps" Target="viewProps.xml"/><Relationship Id="rId94" Type="http://schemas.openxmlformats.org/officeDocument/2006/relationships/theme" Target="theme/theme1.xml"/><Relationship Id="rId95"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287F3F4-7ADC-4E64-8196-222D4F1C08A9}" type="datetimeFigureOut">
              <a:rPr lang="en-US" smtClean="0"/>
              <a:t>10/20/16</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93CA301E-99C0-4B58-9BB9-532FBDBA646B}" type="slidenum">
              <a:rPr lang="en-US" smtClean="0"/>
              <a:t>‹#›</a:t>
            </a:fld>
            <a:endParaRPr lang="en-US" dirty="0"/>
          </a:p>
        </p:txBody>
      </p:sp>
    </p:spTree>
    <p:extLst>
      <p:ext uri="{BB962C8B-B14F-4D97-AF65-F5344CB8AC3E}">
        <p14:creationId xmlns:p14="http://schemas.microsoft.com/office/powerpoint/2010/main" val="33454972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9.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0.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2.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3.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4.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5.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6.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7.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532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4D4172B-2398-46BB-8F4E-A5E0020FB9E6}" type="slidenum">
              <a:rPr lang="en-US" smtClean="0"/>
              <a:pPr fontAlgn="base">
                <a:spcBef>
                  <a:spcPct val="0"/>
                </a:spcBef>
                <a:spcAft>
                  <a:spcPct val="0"/>
                </a:spcAft>
                <a:defRPr/>
              </a:pPr>
              <a:t>1</a:t>
            </a:fld>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CA301E-99C0-4B58-9BB9-532FBDBA646B}" type="slidenum">
              <a:rPr lang="en-US" smtClean="0"/>
              <a:t>10</a:t>
            </a:fld>
            <a:endParaRPr lang="en-US" dirty="0"/>
          </a:p>
        </p:txBody>
      </p:sp>
    </p:spTree>
    <p:extLst>
      <p:ext uri="{BB962C8B-B14F-4D97-AF65-F5344CB8AC3E}">
        <p14:creationId xmlns:p14="http://schemas.microsoft.com/office/powerpoint/2010/main" val="3589757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9217235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9034401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8720634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93CA301E-99C0-4B58-9BB9-532FBDBA646B}" type="slidenum">
              <a:rPr lang="en-US" smtClean="0"/>
              <a:t>14</a:t>
            </a:fld>
            <a:endParaRPr lang="en-US" dirty="0"/>
          </a:p>
        </p:txBody>
      </p:sp>
    </p:spTree>
    <p:extLst>
      <p:ext uri="{BB962C8B-B14F-4D97-AF65-F5344CB8AC3E}">
        <p14:creationId xmlns:p14="http://schemas.microsoft.com/office/powerpoint/2010/main" val="42497683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US" dirty="0"/>
          </a:p>
        </p:txBody>
      </p:sp>
    </p:spTree>
    <p:extLst>
      <p:ext uri="{BB962C8B-B14F-4D97-AF65-F5344CB8AC3E}">
        <p14:creationId xmlns:p14="http://schemas.microsoft.com/office/powerpoint/2010/main" val="25803901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US" dirty="0"/>
          </a:p>
        </p:txBody>
      </p:sp>
    </p:spTree>
    <p:extLst>
      <p:ext uri="{BB962C8B-B14F-4D97-AF65-F5344CB8AC3E}">
        <p14:creationId xmlns:p14="http://schemas.microsoft.com/office/powerpoint/2010/main" val="32765802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CA301E-99C0-4B58-9BB9-532FBDBA646B}" type="slidenum">
              <a:rPr lang="en-US" smtClean="0"/>
              <a:t>19</a:t>
            </a:fld>
            <a:endParaRPr lang="en-US" dirty="0"/>
          </a:p>
        </p:txBody>
      </p:sp>
    </p:spTree>
    <p:extLst>
      <p:ext uri="{BB962C8B-B14F-4D97-AF65-F5344CB8AC3E}">
        <p14:creationId xmlns:p14="http://schemas.microsoft.com/office/powerpoint/2010/main" val="8469301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CA301E-99C0-4B58-9BB9-532FBDBA646B}"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33580942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135000"/>
              </a:lnSpc>
              <a:spcBef>
                <a:spcPct val="0"/>
              </a:spcBef>
            </a:pPr>
            <a:endParaRPr lang="en-US" altLang="en-US" dirty="0"/>
          </a:p>
        </p:txBody>
      </p:sp>
      <p:sp>
        <p:nvSpPr>
          <p:cNvPr id="542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B493C62-5D44-4D59-93DC-659313DCFDBD}" type="slidenum">
              <a:rPr lang="en-US" smtClean="0">
                <a:solidFill>
                  <a:prstClr val="black"/>
                </a:solidFill>
                <a:ea typeface="ＭＳ Ｐゴシック"/>
                <a:cs typeface="ＭＳ Ｐゴシック"/>
              </a:rPr>
              <a:pPr fontAlgn="base">
                <a:spcBef>
                  <a:spcPct val="0"/>
                </a:spcBef>
                <a:spcAft>
                  <a:spcPct val="0"/>
                </a:spcAft>
                <a:defRPr/>
              </a:pPr>
              <a:t>21</a:t>
            </a:fld>
            <a:endParaRPr lang="en-US" dirty="0" smtClean="0">
              <a:solidFill>
                <a:prstClr val="black"/>
              </a:solidFill>
              <a:ea typeface="ＭＳ Ｐゴシック"/>
              <a:cs typeface="ＭＳ Ｐゴシック"/>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p:spPr>
      </p:sp>
      <p:sp>
        <p:nvSpPr>
          <p:cNvPr id="604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583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47FB033-EB1B-47D6-AC7E-AF27F2750004}" type="slidenum">
              <a:rPr lang="en-US" smtClean="0"/>
              <a:pPr fontAlgn="base">
                <a:spcBef>
                  <a:spcPct val="0"/>
                </a:spcBef>
                <a:spcAft>
                  <a:spcPct val="0"/>
                </a:spcAft>
                <a:defRPr/>
              </a:pPr>
              <a:t>2</a:t>
            </a:fld>
            <a:endParaRPr 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US" dirty="0"/>
          </a:p>
        </p:txBody>
      </p:sp>
    </p:spTree>
    <p:extLst>
      <p:ext uri="{BB962C8B-B14F-4D97-AF65-F5344CB8AC3E}">
        <p14:creationId xmlns:p14="http://schemas.microsoft.com/office/powerpoint/2010/main" val="1607005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CA301E-99C0-4B58-9BB9-532FBDBA646B}" type="slidenum">
              <a:rPr lang="en-US" smtClean="0"/>
              <a:t>23</a:t>
            </a:fld>
            <a:endParaRPr lang="en-US" dirty="0"/>
          </a:p>
        </p:txBody>
      </p:sp>
    </p:spTree>
    <p:extLst>
      <p:ext uri="{BB962C8B-B14F-4D97-AF65-F5344CB8AC3E}">
        <p14:creationId xmlns:p14="http://schemas.microsoft.com/office/powerpoint/2010/main" val="37555127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CA301E-99C0-4B58-9BB9-532FBDBA646B}" type="slidenum">
              <a:rPr lang="en-US" smtClean="0"/>
              <a:t>24</a:t>
            </a:fld>
            <a:endParaRPr lang="en-US" dirty="0"/>
          </a:p>
        </p:txBody>
      </p:sp>
    </p:spTree>
    <p:extLst>
      <p:ext uri="{BB962C8B-B14F-4D97-AF65-F5344CB8AC3E}">
        <p14:creationId xmlns:p14="http://schemas.microsoft.com/office/powerpoint/2010/main" val="37555127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361971-8FE6-4320-8DAF-1166C19B2023}" type="slidenum">
              <a:rPr lang="en-US" smtClean="0">
                <a:solidFill>
                  <a:prstClr val="black"/>
                </a:solidFill>
              </a:rPr>
              <a:pPr/>
              <a:t>25</a:t>
            </a:fld>
            <a:endParaRPr lang="en-US" dirty="0">
              <a:solidFill>
                <a:prstClr val="black"/>
              </a:solidFill>
            </a:endParaRPr>
          </a:p>
        </p:txBody>
      </p:sp>
    </p:spTree>
    <p:extLst>
      <p:ext uri="{BB962C8B-B14F-4D97-AF65-F5344CB8AC3E}">
        <p14:creationId xmlns:p14="http://schemas.microsoft.com/office/powerpoint/2010/main" val="36117876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US" dirty="0"/>
          </a:p>
        </p:txBody>
      </p:sp>
    </p:spTree>
    <p:extLst>
      <p:ext uri="{BB962C8B-B14F-4D97-AF65-F5344CB8AC3E}">
        <p14:creationId xmlns:p14="http://schemas.microsoft.com/office/powerpoint/2010/main" val="33712760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8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2" name="Footer Placeholder 1"/>
          <p:cNvSpPr>
            <a:spLocks noGrp="1"/>
          </p:cNvSpPr>
          <p:nvPr>
            <p:ph type="ftr" sz="quarter" idx="10"/>
          </p:nvPr>
        </p:nvSpPr>
        <p:spPr/>
        <p:txBody>
          <a:bodyPr/>
          <a:lstStyle/>
          <a:p>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CA301E-99C0-4B58-9BB9-532FBDBA646B}" type="slidenum">
              <a:rPr lang="en-US" smtClean="0"/>
              <a:t>31</a:t>
            </a:fld>
            <a:endParaRPr lang="en-US" dirty="0"/>
          </a:p>
        </p:txBody>
      </p:sp>
    </p:spTree>
    <p:extLst>
      <p:ext uri="{BB962C8B-B14F-4D97-AF65-F5344CB8AC3E}">
        <p14:creationId xmlns:p14="http://schemas.microsoft.com/office/powerpoint/2010/main" val="37555127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93CA301E-99C0-4B58-9BB9-532FBDBA646B}" type="slidenum">
              <a:rPr lang="en-US" smtClean="0"/>
              <a:t>32</a:t>
            </a:fld>
            <a:endParaRPr lang="en-US" dirty="0"/>
          </a:p>
        </p:txBody>
      </p:sp>
    </p:spTree>
    <p:extLst>
      <p:ext uri="{BB962C8B-B14F-4D97-AF65-F5344CB8AC3E}">
        <p14:creationId xmlns:p14="http://schemas.microsoft.com/office/powerpoint/2010/main" val="375551272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CA301E-99C0-4B58-9BB9-532FBDBA646B}" type="slidenum">
              <a:rPr lang="en-US" smtClean="0"/>
              <a:t>33</a:t>
            </a:fld>
            <a:endParaRPr lang="en-US" dirty="0"/>
          </a:p>
        </p:txBody>
      </p:sp>
    </p:spTree>
    <p:extLst>
      <p:ext uri="{BB962C8B-B14F-4D97-AF65-F5344CB8AC3E}">
        <p14:creationId xmlns:p14="http://schemas.microsoft.com/office/powerpoint/2010/main" val="81036408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D17B2D-4E9A-4FE8-9ACE-DC2D663A4EFB}" type="slidenum">
              <a:rPr lang="en-US" smtClean="0"/>
              <a:t>34</a:t>
            </a:fld>
            <a:endParaRPr lang="en-US" dirty="0"/>
          </a:p>
        </p:txBody>
      </p:sp>
    </p:spTree>
    <p:extLst>
      <p:ext uri="{BB962C8B-B14F-4D97-AF65-F5344CB8AC3E}">
        <p14:creationId xmlns:p14="http://schemas.microsoft.com/office/powerpoint/2010/main" val="38971475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p:spPr>
      </p:sp>
      <p:sp>
        <p:nvSpPr>
          <p:cNvPr id="645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dirty="0"/>
          </a:p>
        </p:txBody>
      </p:sp>
      <p:sp>
        <p:nvSpPr>
          <p:cNvPr id="4" name="Slide Number Placeholder 3"/>
          <p:cNvSpPr>
            <a:spLocks noGrp="1"/>
          </p:cNvSpPr>
          <p:nvPr>
            <p:ph type="sldNum" sz="quarter" idx="5"/>
          </p:nvPr>
        </p:nvSpPr>
        <p:spPr/>
        <p:txBody>
          <a:bodyPr/>
          <a:lstStyle/>
          <a:p>
            <a:pPr>
              <a:defRPr/>
            </a:pPr>
            <a:fld id="{5436C67C-3FD5-43DF-906C-0E978D35A63F}" type="slidenum">
              <a:rPr lang="en-US" smtClean="0"/>
              <a:pPr>
                <a:defRPr/>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Slide Number Placeholder 3"/>
          <p:cNvSpPr>
            <a:spLocks noGrp="1"/>
          </p:cNvSpPr>
          <p:nvPr>
            <p:ph type="sldNum" sz="quarter" idx="5"/>
          </p:nvPr>
        </p:nvSpPr>
        <p:spPr/>
        <p:txBody>
          <a:bodyPr/>
          <a:lstStyle/>
          <a:p>
            <a:pPr>
              <a:defRPr/>
            </a:pPr>
            <a:fld id="{5E6199FE-FBB4-4FF3-BBBD-E23FE1C8BB33}" type="slidenum">
              <a:rPr lang="en-US" smtClean="0"/>
              <a:pPr>
                <a:defRPr/>
              </a:pPr>
              <a:t>35</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92500"/>
          </a:bodyPr>
          <a:lstStyle/>
          <a:p>
            <a:pPr defTabSz="931567">
              <a:defRPr/>
            </a:pPr>
            <a:endParaRPr lang="en-US" dirty="0"/>
          </a:p>
        </p:txBody>
      </p:sp>
      <p:sp>
        <p:nvSpPr>
          <p:cNvPr id="4" name="Slide Number Placeholder 3"/>
          <p:cNvSpPr>
            <a:spLocks noGrp="1"/>
          </p:cNvSpPr>
          <p:nvPr>
            <p:ph type="sldNum" sz="quarter" idx="5"/>
          </p:nvPr>
        </p:nvSpPr>
        <p:spPr/>
        <p:txBody>
          <a:bodyPr/>
          <a:lstStyle/>
          <a:p>
            <a:pPr>
              <a:defRPr/>
            </a:pPr>
            <a:fld id="{F3E6BB17-D310-4B3B-A9ED-502AF0B96F88}" type="slidenum">
              <a:rPr lang="en-US" smtClean="0"/>
              <a:pPr>
                <a:defRPr/>
              </a:pPr>
              <a:t>36</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bwMode="auto">
          <a:noFill/>
          <a:ln>
            <a:solidFill>
              <a:srgbClr val="000000"/>
            </a:solidFill>
            <a:miter lim="800000"/>
            <a:headEnd/>
            <a:tailEnd/>
          </a:ln>
        </p:spPr>
      </p:sp>
      <p:sp>
        <p:nvSpPr>
          <p:cNvPr id="12185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942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5853D96D-B5A8-4804-A738-AD98FA992A5E}" type="slidenum">
              <a:rPr lang="en-US" smtClean="0">
                <a:latin typeface="Arial" charset="0"/>
              </a:rPr>
              <a:pPr>
                <a:defRPr/>
              </a:pPr>
              <a:t>37</a:t>
            </a:fld>
            <a:endParaRPr lang="en-US" dirty="0" smtClean="0">
              <a:latin typeface="Arial"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CA301E-99C0-4B58-9BB9-532FBDBA646B}" type="slidenum">
              <a:rPr lang="en-US" smtClean="0"/>
              <a:t>38</a:t>
            </a:fld>
            <a:endParaRPr lang="en-US" dirty="0"/>
          </a:p>
        </p:txBody>
      </p:sp>
    </p:spTree>
    <p:extLst>
      <p:ext uri="{BB962C8B-B14F-4D97-AF65-F5344CB8AC3E}">
        <p14:creationId xmlns:p14="http://schemas.microsoft.com/office/powerpoint/2010/main" val="259240791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70000" lnSpcReduction="20000"/>
          </a:bodyPr>
          <a:lstStyle/>
          <a:p>
            <a:pPr>
              <a:defRPr/>
            </a:pPr>
            <a:endParaRPr lang="en-US" dirty="0"/>
          </a:p>
        </p:txBody>
      </p:sp>
      <p:sp>
        <p:nvSpPr>
          <p:cNvPr id="3789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0BE1F38-D2B8-4CF4-82BF-56ABB33EBCCC}" type="slidenum">
              <a:rPr lang="en-US" smtClean="0"/>
              <a:pPr fontAlgn="base">
                <a:spcBef>
                  <a:spcPct val="0"/>
                </a:spcBef>
                <a:spcAft>
                  <a:spcPct val="0"/>
                </a:spcAft>
                <a:defRPr/>
              </a:pPr>
              <a:t>39</a:t>
            </a:fld>
            <a:endParaRPr lang="en-US" dirty="0"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Slide Number Placeholder 3"/>
          <p:cNvSpPr>
            <a:spLocks noGrp="1"/>
          </p:cNvSpPr>
          <p:nvPr>
            <p:ph type="sldNum" sz="quarter" idx="5"/>
          </p:nvPr>
        </p:nvSpPr>
        <p:spPr/>
        <p:txBody>
          <a:bodyPr/>
          <a:lstStyle/>
          <a:p>
            <a:pPr>
              <a:defRPr/>
            </a:pPr>
            <a:fld id="{BA1567F9-CA40-47D5-B82A-46CD64DEC41B}" type="slidenum">
              <a:rPr lang="en-US" smtClean="0"/>
              <a:pPr>
                <a:defRPr/>
              </a:pPr>
              <a:t>40</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extLst/>
        </p:spPr>
        <p:txBody>
          <a:bodyPr wrap="square" numCol="1" anchor="t" anchorCtr="0" compatLnSpc="1">
            <a:prstTxWarp prst="textNoShape">
              <a:avLst/>
            </a:prstTxWarp>
          </a:bodyPr>
          <a:lstStyle/>
          <a:p>
            <a:pPr marL="4853" indent="-4853">
              <a:defRPr/>
            </a:pPr>
            <a:endParaRPr lang="en-US" dirty="0"/>
          </a:p>
        </p:txBody>
      </p:sp>
      <p:sp>
        <p:nvSpPr>
          <p:cNvPr id="389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46E3B5F-C369-4F64-85CF-7B57834467CF}" type="slidenum">
              <a:rPr lang="en-US" smtClean="0"/>
              <a:pPr fontAlgn="base">
                <a:spcBef>
                  <a:spcPct val="0"/>
                </a:spcBef>
                <a:spcAft>
                  <a:spcPct val="0"/>
                </a:spcAft>
                <a:defRPr/>
              </a:pPr>
              <a:t>41</a:t>
            </a:fld>
            <a:endParaRPr lang="en-US" dirty="0"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Slide Number Placeholder 3"/>
          <p:cNvSpPr>
            <a:spLocks noGrp="1"/>
          </p:cNvSpPr>
          <p:nvPr>
            <p:ph type="sldNum" sz="quarter" idx="5"/>
          </p:nvPr>
        </p:nvSpPr>
        <p:spPr/>
        <p:txBody>
          <a:bodyPr/>
          <a:lstStyle/>
          <a:p>
            <a:pPr>
              <a:defRPr/>
            </a:pPr>
            <a:fld id="{C6591419-0954-43B0-84C6-95D4F73DEDA5}" type="slidenum">
              <a:rPr lang="en-US" smtClean="0"/>
              <a:pPr>
                <a:defRPr/>
              </a:pPr>
              <a:t>42</a:t>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2E79FD-16AD-462F-B47C-C001F6363033}" type="slidenum">
              <a:rPr lang="en-US" smtClean="0"/>
              <a:t>43</a:t>
            </a:fld>
            <a:endParaRPr lang="en-US" dirty="0"/>
          </a:p>
        </p:txBody>
      </p:sp>
    </p:spTree>
    <p:extLst>
      <p:ext uri="{BB962C8B-B14F-4D97-AF65-F5344CB8AC3E}">
        <p14:creationId xmlns:p14="http://schemas.microsoft.com/office/powerpoint/2010/main" val="196192783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CA301E-99C0-4B58-9BB9-532FBDBA646B}" type="slidenum">
              <a:rPr lang="en-US" smtClean="0"/>
              <a:t>44</a:t>
            </a:fld>
            <a:endParaRPr lang="en-US" dirty="0"/>
          </a:p>
        </p:txBody>
      </p:sp>
    </p:spTree>
    <p:extLst>
      <p:ext uri="{BB962C8B-B14F-4D97-AF65-F5344CB8AC3E}">
        <p14:creationId xmlns:p14="http://schemas.microsoft.com/office/powerpoint/2010/main" val="4096324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CA301E-99C0-4B58-9BB9-532FBDBA646B}" type="slidenum">
              <a:rPr lang="en-US" smtClean="0"/>
              <a:t>4</a:t>
            </a:fld>
            <a:endParaRPr lang="en-US" dirty="0"/>
          </a:p>
        </p:txBody>
      </p:sp>
    </p:spTree>
    <p:extLst>
      <p:ext uri="{BB962C8B-B14F-4D97-AF65-F5344CB8AC3E}">
        <p14:creationId xmlns:p14="http://schemas.microsoft.com/office/powerpoint/2010/main" val="169745351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dirty="0"/>
          </a:p>
        </p:txBody>
      </p:sp>
      <p:sp>
        <p:nvSpPr>
          <p:cNvPr id="4" name="Slide Number Placeholder 3"/>
          <p:cNvSpPr>
            <a:spLocks noGrp="1"/>
          </p:cNvSpPr>
          <p:nvPr>
            <p:ph type="sldNum" sz="quarter" idx="5"/>
          </p:nvPr>
        </p:nvSpPr>
        <p:spPr/>
        <p:txBody>
          <a:bodyPr/>
          <a:lstStyle/>
          <a:p>
            <a:pPr>
              <a:defRPr/>
            </a:pPr>
            <a:fld id="{50E0D9E2-ED62-4E9F-A3A5-79353D633708}" type="slidenum">
              <a:rPr lang="en-US" smtClean="0"/>
              <a:pPr>
                <a:defRPr/>
              </a:pPr>
              <a:t>45</a:t>
            </a:fld>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2"/>
            <a:endParaRPr lang="en-US" dirty="0"/>
          </a:p>
        </p:txBody>
      </p:sp>
      <p:sp>
        <p:nvSpPr>
          <p:cNvPr id="4" name="Slide Number Placeholder 3"/>
          <p:cNvSpPr>
            <a:spLocks noGrp="1"/>
          </p:cNvSpPr>
          <p:nvPr>
            <p:ph type="sldNum" sz="quarter" idx="5"/>
          </p:nvPr>
        </p:nvSpPr>
        <p:spPr/>
        <p:txBody>
          <a:bodyPr/>
          <a:lstStyle/>
          <a:p>
            <a:pPr>
              <a:defRPr/>
            </a:pPr>
            <a:fld id="{41822A40-6E7C-49CE-ACA3-378702F68E2C}" type="slidenum">
              <a:rPr lang="en-US" smtClean="0"/>
              <a:pPr>
                <a:defRPr/>
              </a:pPr>
              <a:t>46</a:t>
            </a:fld>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59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p>
        </p:txBody>
      </p:sp>
      <p:sp>
        <p:nvSpPr>
          <p:cNvPr id="4" name="Slide Number Placeholder 3"/>
          <p:cNvSpPr>
            <a:spLocks noGrp="1"/>
          </p:cNvSpPr>
          <p:nvPr>
            <p:ph type="sldNum" sz="quarter" idx="5"/>
          </p:nvPr>
        </p:nvSpPr>
        <p:spPr/>
        <p:txBody>
          <a:bodyPr/>
          <a:lstStyle/>
          <a:p>
            <a:pPr>
              <a:defRPr/>
            </a:pPr>
            <a:fld id="{077E4C10-5F7E-42E2-981B-B3E73718F472}" type="slidenum">
              <a:rPr lang="en-US" smtClean="0"/>
              <a:pPr>
                <a:defRPr/>
              </a:pPr>
              <a:t>48</a:t>
            </a:fld>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7A7067D-6351-4D37-B691-31DC078E27CC}" type="slidenum">
              <a:rPr lang="en-US" smtClean="0"/>
              <a:pPr>
                <a:defRPr/>
              </a:pPr>
              <a:t>49</a:t>
            </a:fld>
            <a:endParaRPr lang="en-US" dirty="0"/>
          </a:p>
        </p:txBody>
      </p:sp>
    </p:spTree>
    <p:extLst>
      <p:ext uri="{BB962C8B-B14F-4D97-AF65-F5344CB8AC3E}">
        <p14:creationId xmlns:p14="http://schemas.microsoft.com/office/powerpoint/2010/main" val="48190623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CA301E-99C0-4B58-9BB9-532FBDBA646B}" type="slidenum">
              <a:rPr lang="en-US" smtClean="0"/>
              <a:t>54</a:t>
            </a:fld>
            <a:endParaRPr lang="en-US" dirty="0"/>
          </a:p>
        </p:txBody>
      </p:sp>
    </p:spTree>
    <p:extLst>
      <p:ext uri="{BB962C8B-B14F-4D97-AF65-F5344CB8AC3E}">
        <p14:creationId xmlns:p14="http://schemas.microsoft.com/office/powerpoint/2010/main" val="201676615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7A7067D-6351-4D37-B691-31DC078E27CC}" type="slidenum">
              <a:rPr lang="en-US" smtClean="0"/>
              <a:pPr>
                <a:defRPr/>
              </a:pPr>
              <a:t>56</a:t>
            </a:fld>
            <a:endParaRPr lang="en-US" dirty="0"/>
          </a:p>
        </p:txBody>
      </p:sp>
    </p:spTree>
    <p:extLst>
      <p:ext uri="{BB962C8B-B14F-4D97-AF65-F5344CB8AC3E}">
        <p14:creationId xmlns:p14="http://schemas.microsoft.com/office/powerpoint/2010/main" val="296770632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7A7067D-6351-4D37-B691-31DC078E27CC}" type="slidenum">
              <a:rPr lang="en-US" smtClean="0"/>
              <a:pPr>
                <a:defRPr/>
              </a:pPr>
              <a:t>58</a:t>
            </a:fld>
            <a:endParaRPr lang="en-US" dirty="0"/>
          </a:p>
        </p:txBody>
      </p:sp>
    </p:spTree>
    <p:extLst>
      <p:ext uri="{BB962C8B-B14F-4D97-AF65-F5344CB8AC3E}">
        <p14:creationId xmlns:p14="http://schemas.microsoft.com/office/powerpoint/2010/main" val="73642878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1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Slide Number Placeholder 3"/>
          <p:cNvSpPr>
            <a:spLocks noGrp="1"/>
          </p:cNvSpPr>
          <p:nvPr>
            <p:ph type="sldNum" sz="quarter" idx="5"/>
          </p:nvPr>
        </p:nvSpPr>
        <p:spPr/>
        <p:txBody>
          <a:bodyPr/>
          <a:lstStyle/>
          <a:p>
            <a:pPr>
              <a:defRPr/>
            </a:pPr>
            <a:fld id="{EFC060DD-6380-4F68-BAF8-2DB9FB759EE8}" type="slidenum">
              <a:rPr lang="en-US" smtClean="0"/>
              <a:pPr>
                <a:defRPr/>
              </a:pPr>
              <a:t>60</a:t>
            </a:fld>
            <a:endParaRPr 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7A7067D-6351-4D37-B691-31DC078E27CC}" type="slidenum">
              <a:rPr lang="en-US" smtClean="0"/>
              <a:pPr>
                <a:defRPr/>
              </a:pPr>
              <a:t>61</a:t>
            </a:fld>
            <a:endParaRPr lang="en-US" dirty="0"/>
          </a:p>
        </p:txBody>
      </p:sp>
    </p:spTree>
    <p:extLst>
      <p:ext uri="{BB962C8B-B14F-4D97-AF65-F5344CB8AC3E}">
        <p14:creationId xmlns:p14="http://schemas.microsoft.com/office/powerpoint/2010/main" val="48190623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59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p>
        </p:txBody>
      </p:sp>
      <p:sp>
        <p:nvSpPr>
          <p:cNvPr id="4" name="Slide Number Placeholder 3"/>
          <p:cNvSpPr>
            <a:spLocks noGrp="1"/>
          </p:cNvSpPr>
          <p:nvPr>
            <p:ph type="sldNum" sz="quarter" idx="5"/>
          </p:nvPr>
        </p:nvSpPr>
        <p:spPr/>
        <p:txBody>
          <a:bodyPr/>
          <a:lstStyle/>
          <a:p>
            <a:pPr>
              <a:defRPr/>
            </a:pPr>
            <a:fld id="{077E4C10-5F7E-42E2-981B-B3E73718F472}" type="slidenum">
              <a:rPr lang="en-US" smtClean="0"/>
              <a:pPr>
                <a:defRPr/>
              </a:pPr>
              <a:t>62</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2001ECC-FC1D-4168-B9BC-7ECDE2D6EB58}" type="slidenum">
              <a:rPr lang="en-US" smtClean="0"/>
              <a:pPr>
                <a:defRPr/>
              </a:pPr>
              <a:t>5</a:t>
            </a:fld>
            <a:endParaRPr lang="en-US" dirty="0"/>
          </a:p>
        </p:txBody>
      </p:sp>
    </p:spTree>
    <p:extLst>
      <p:ext uri="{BB962C8B-B14F-4D97-AF65-F5344CB8AC3E}">
        <p14:creationId xmlns:p14="http://schemas.microsoft.com/office/powerpoint/2010/main" val="145368556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7A7067D-6351-4D37-B691-31DC078E27CC}" type="slidenum">
              <a:rPr lang="en-US" smtClean="0"/>
              <a:pPr>
                <a:defRPr/>
              </a:pPr>
              <a:t>63</a:t>
            </a:fld>
            <a:endParaRPr lang="en-US" dirty="0"/>
          </a:p>
        </p:txBody>
      </p:sp>
    </p:spTree>
    <p:extLst>
      <p:ext uri="{BB962C8B-B14F-4D97-AF65-F5344CB8AC3E}">
        <p14:creationId xmlns:p14="http://schemas.microsoft.com/office/powerpoint/2010/main" val="48190623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7A7067D-6351-4D37-B691-31DC078E27CC}" type="slidenum">
              <a:rPr lang="en-US" smtClean="0"/>
              <a:pPr>
                <a:defRPr/>
              </a:pPr>
              <a:t>64</a:t>
            </a:fld>
            <a:endParaRPr lang="en-US" dirty="0"/>
          </a:p>
        </p:txBody>
      </p:sp>
    </p:spTree>
    <p:extLst>
      <p:ext uri="{BB962C8B-B14F-4D97-AF65-F5344CB8AC3E}">
        <p14:creationId xmlns:p14="http://schemas.microsoft.com/office/powerpoint/2010/main" val="78802069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37A7067D-6351-4D37-B691-31DC078E27CC}" type="slidenum">
              <a:rPr lang="en-US" smtClean="0"/>
              <a:pPr>
                <a:defRPr/>
              </a:pPr>
              <a:t>65</a:t>
            </a:fld>
            <a:endParaRPr lang="en-US" dirty="0"/>
          </a:p>
        </p:txBody>
      </p:sp>
    </p:spTree>
    <p:extLst>
      <p:ext uri="{BB962C8B-B14F-4D97-AF65-F5344CB8AC3E}">
        <p14:creationId xmlns:p14="http://schemas.microsoft.com/office/powerpoint/2010/main" val="329824214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7A7067D-6351-4D37-B691-31DC078E27CC}" type="slidenum">
              <a:rPr lang="en-US" smtClean="0"/>
              <a:pPr>
                <a:defRPr/>
              </a:pPr>
              <a:t>66</a:t>
            </a:fld>
            <a:endParaRPr lang="en-US" dirty="0"/>
          </a:p>
        </p:txBody>
      </p:sp>
    </p:spTree>
    <p:extLst>
      <p:ext uri="{BB962C8B-B14F-4D97-AF65-F5344CB8AC3E}">
        <p14:creationId xmlns:p14="http://schemas.microsoft.com/office/powerpoint/2010/main" val="82099715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37A7067D-6351-4D37-B691-31DC078E27CC}" type="slidenum">
              <a:rPr lang="en-US" smtClean="0"/>
              <a:pPr>
                <a:defRPr/>
              </a:pPr>
              <a:t>67</a:t>
            </a:fld>
            <a:endParaRPr lang="en-US" dirty="0"/>
          </a:p>
        </p:txBody>
      </p:sp>
    </p:spTree>
    <p:extLst>
      <p:ext uri="{BB962C8B-B14F-4D97-AF65-F5344CB8AC3E}">
        <p14:creationId xmlns:p14="http://schemas.microsoft.com/office/powerpoint/2010/main" val="398605067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7A7067D-6351-4D37-B691-31DC078E27CC}" type="slidenum">
              <a:rPr lang="en-US" smtClean="0"/>
              <a:pPr>
                <a:defRPr/>
              </a:pPr>
              <a:t>68</a:t>
            </a:fld>
            <a:endParaRPr lang="en-US" dirty="0"/>
          </a:p>
        </p:txBody>
      </p:sp>
    </p:spTree>
    <p:extLst>
      <p:ext uri="{BB962C8B-B14F-4D97-AF65-F5344CB8AC3E}">
        <p14:creationId xmlns:p14="http://schemas.microsoft.com/office/powerpoint/2010/main" val="78802069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37A7067D-6351-4D37-B691-31DC078E27CC}" type="slidenum">
              <a:rPr lang="en-US" smtClean="0"/>
              <a:pPr>
                <a:defRPr/>
              </a:pPr>
              <a:t>69</a:t>
            </a:fld>
            <a:endParaRPr lang="en-US" dirty="0"/>
          </a:p>
        </p:txBody>
      </p:sp>
    </p:spTree>
    <p:extLst>
      <p:ext uri="{BB962C8B-B14F-4D97-AF65-F5344CB8AC3E}">
        <p14:creationId xmlns:p14="http://schemas.microsoft.com/office/powerpoint/2010/main" val="329824214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7A7067D-6351-4D37-B691-31DC078E27CC}" type="slidenum">
              <a:rPr lang="en-US" smtClean="0"/>
              <a:pPr>
                <a:defRPr/>
              </a:pPr>
              <a:t>70</a:t>
            </a:fld>
            <a:endParaRPr lang="en-US" dirty="0"/>
          </a:p>
        </p:txBody>
      </p:sp>
    </p:spTree>
    <p:extLst>
      <p:ext uri="{BB962C8B-B14F-4D97-AF65-F5344CB8AC3E}">
        <p14:creationId xmlns:p14="http://schemas.microsoft.com/office/powerpoint/2010/main" val="296770632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7A7067D-6351-4D37-B691-31DC078E27CC}" type="slidenum">
              <a:rPr lang="en-US" smtClean="0"/>
              <a:pPr>
                <a:defRPr/>
              </a:pPr>
              <a:t>71</a:t>
            </a:fld>
            <a:endParaRPr lang="en-US" dirty="0"/>
          </a:p>
        </p:txBody>
      </p:sp>
    </p:spTree>
    <p:extLst>
      <p:ext uri="{BB962C8B-B14F-4D97-AF65-F5344CB8AC3E}">
        <p14:creationId xmlns:p14="http://schemas.microsoft.com/office/powerpoint/2010/main" val="82099715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7A7067D-6351-4D37-B691-31DC078E27CC}" type="slidenum">
              <a:rPr lang="en-US" smtClean="0"/>
              <a:pPr>
                <a:defRPr/>
              </a:pPr>
              <a:t>72</a:t>
            </a:fld>
            <a:endParaRPr lang="en-US" dirty="0"/>
          </a:p>
        </p:txBody>
      </p:sp>
    </p:spTree>
    <p:extLst>
      <p:ext uri="{BB962C8B-B14F-4D97-AF65-F5344CB8AC3E}">
        <p14:creationId xmlns:p14="http://schemas.microsoft.com/office/powerpoint/2010/main" val="7364287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p:spPr>
      </p:sp>
      <p:sp>
        <p:nvSpPr>
          <p:cNvPr id="686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522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450AAE5-312C-4598-ADEA-C353B95FCCB9}" type="slidenum">
              <a:rPr lang="en-US" smtClean="0"/>
              <a:pPr fontAlgn="base">
                <a:spcBef>
                  <a:spcPct val="0"/>
                </a:spcBef>
                <a:spcAft>
                  <a:spcPct val="0"/>
                </a:spcAft>
                <a:defRPr/>
              </a:pPr>
              <a:t>6</a:t>
            </a:fld>
            <a:endParaRPr lang="en-US" dirty="0"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37A7067D-6351-4D37-B691-31DC078E27CC}" type="slidenum">
              <a:rPr lang="en-US" smtClean="0"/>
              <a:pPr>
                <a:defRPr/>
              </a:pPr>
              <a:t>73</a:t>
            </a:fld>
            <a:endParaRPr lang="en-US" dirty="0"/>
          </a:p>
        </p:txBody>
      </p:sp>
    </p:spTree>
    <p:extLst>
      <p:ext uri="{BB962C8B-B14F-4D97-AF65-F5344CB8AC3E}">
        <p14:creationId xmlns:p14="http://schemas.microsoft.com/office/powerpoint/2010/main" val="398605067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endParaRPr lang="en-US" dirty="0"/>
          </a:p>
        </p:txBody>
      </p:sp>
      <p:sp>
        <p:nvSpPr>
          <p:cNvPr id="4" name="Slide Number Placeholder 3"/>
          <p:cNvSpPr>
            <a:spLocks noGrp="1"/>
          </p:cNvSpPr>
          <p:nvPr>
            <p:ph type="sldNum" sz="quarter" idx="10"/>
          </p:nvPr>
        </p:nvSpPr>
        <p:spPr/>
        <p:txBody>
          <a:bodyPr/>
          <a:lstStyle/>
          <a:p>
            <a:pPr>
              <a:defRPr/>
            </a:pPr>
            <a:fld id="{37A7067D-6351-4D37-B691-31DC078E27CC}" type="slidenum">
              <a:rPr lang="en-US" smtClean="0"/>
              <a:pPr>
                <a:defRPr/>
              </a:pPr>
              <a:t>74</a:t>
            </a:fld>
            <a:endParaRPr lang="en-US" dirty="0"/>
          </a:p>
        </p:txBody>
      </p:sp>
    </p:spTree>
    <p:extLst>
      <p:ext uri="{BB962C8B-B14F-4D97-AF65-F5344CB8AC3E}">
        <p14:creationId xmlns:p14="http://schemas.microsoft.com/office/powerpoint/2010/main" val="176297079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7A7067D-6351-4D37-B691-31DC078E27CC}" type="slidenum">
              <a:rPr lang="en-US" smtClean="0"/>
              <a:pPr>
                <a:defRPr/>
              </a:pPr>
              <a:t>75</a:t>
            </a:fld>
            <a:endParaRPr lang="en-US" dirty="0"/>
          </a:p>
        </p:txBody>
      </p:sp>
    </p:spTree>
    <p:extLst>
      <p:ext uri="{BB962C8B-B14F-4D97-AF65-F5344CB8AC3E}">
        <p14:creationId xmlns:p14="http://schemas.microsoft.com/office/powerpoint/2010/main" val="48190623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1239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7C889E0-66BB-4ED0-86E1-89DAAE9F8A82}" type="slidenum">
              <a:rPr lang="en-US" smtClean="0"/>
              <a:pPr fontAlgn="base">
                <a:spcBef>
                  <a:spcPct val="0"/>
                </a:spcBef>
                <a:spcAft>
                  <a:spcPct val="0"/>
                </a:spcAft>
                <a:defRPr/>
              </a:pPr>
              <a:t>76</a:t>
            </a:fld>
            <a:endParaRPr lang="en-US" dirty="0"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p:spPr>
      </p:sp>
      <p:sp>
        <p:nvSpPr>
          <p:cNvPr id="9933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819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FE72158-DD81-484A-A034-6FD62C488D59}" type="slidenum">
              <a:rPr lang="en-US" smtClean="0"/>
              <a:pPr fontAlgn="base">
                <a:spcBef>
                  <a:spcPct val="0"/>
                </a:spcBef>
                <a:spcAft>
                  <a:spcPct val="0"/>
                </a:spcAft>
                <a:defRPr/>
              </a:pPr>
              <a:t>79</a:t>
            </a:fld>
            <a:endParaRPr lang="en-US" dirty="0"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72F8BC-940A-4B8F-A540-C227FC5FFB20}" type="slidenum">
              <a:rPr lang="en-US" smtClean="0"/>
              <a:t>80</a:t>
            </a:fld>
            <a:endParaRPr lang="en-US" dirty="0"/>
          </a:p>
        </p:txBody>
      </p:sp>
    </p:spTree>
    <p:extLst>
      <p:ext uri="{BB962C8B-B14F-4D97-AF65-F5344CB8AC3E}">
        <p14:creationId xmlns:p14="http://schemas.microsoft.com/office/powerpoint/2010/main" val="40649028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CA301E-99C0-4B58-9BB9-532FBDBA646B}" type="slidenum">
              <a:rPr lang="en-US" smtClean="0"/>
              <a:t>81</a:t>
            </a:fld>
            <a:endParaRPr lang="en-US" dirty="0"/>
          </a:p>
        </p:txBody>
      </p:sp>
    </p:spTree>
    <p:extLst>
      <p:ext uri="{BB962C8B-B14F-4D97-AF65-F5344CB8AC3E}">
        <p14:creationId xmlns:p14="http://schemas.microsoft.com/office/powerpoint/2010/main" val="113287793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2001ECC-FC1D-4168-B9BC-7ECDE2D6EB58}" type="slidenum">
              <a:rPr lang="en-US" smtClean="0"/>
              <a:pPr>
                <a:defRPr/>
              </a:pPr>
              <a:t>82</a:t>
            </a:fld>
            <a:endParaRPr lang="en-US" dirty="0"/>
          </a:p>
        </p:txBody>
      </p:sp>
    </p:spTree>
    <p:extLst>
      <p:ext uri="{BB962C8B-B14F-4D97-AF65-F5344CB8AC3E}">
        <p14:creationId xmlns:p14="http://schemas.microsoft.com/office/powerpoint/2010/main" val="426757397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p:spPr>
      </p:sp>
      <p:sp>
        <p:nvSpPr>
          <p:cNvPr id="839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6758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A4DE1C3-11D0-416C-8314-1C8051E27E59}" type="slidenum">
              <a:rPr lang="en-US" smtClean="0"/>
              <a:pPr fontAlgn="base">
                <a:spcBef>
                  <a:spcPct val="0"/>
                </a:spcBef>
                <a:spcAft>
                  <a:spcPct val="0"/>
                </a:spcAft>
                <a:defRPr/>
              </a:pPr>
              <a:t>83</a:t>
            </a:fld>
            <a:endParaRPr lang="en-US" dirty="0" smtClean="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10"/>
          </p:nvPr>
        </p:nvSpPr>
        <p:spPr/>
        <p:txBody>
          <a:bodyPr/>
          <a:lstStyle/>
          <a:p>
            <a:fld id="{93CA301E-99C0-4B58-9BB9-532FBDBA646B}" type="slidenum">
              <a:rPr lang="en-US" smtClean="0"/>
              <a:t>84</a:t>
            </a:fld>
            <a:endParaRPr lang="en-US" dirty="0"/>
          </a:p>
        </p:txBody>
      </p:sp>
    </p:spTree>
    <p:extLst>
      <p:ext uri="{BB962C8B-B14F-4D97-AF65-F5344CB8AC3E}">
        <p14:creationId xmlns:p14="http://schemas.microsoft.com/office/powerpoint/2010/main" val="39332574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endParaRPr lang="en-US" dirty="0"/>
          </a:p>
        </p:txBody>
      </p:sp>
      <p:sp>
        <p:nvSpPr>
          <p:cNvPr id="4" name="Slide Number Placeholder 3"/>
          <p:cNvSpPr>
            <a:spLocks noGrp="1"/>
          </p:cNvSpPr>
          <p:nvPr>
            <p:ph type="sldNum" sz="quarter" idx="10"/>
          </p:nvPr>
        </p:nvSpPr>
        <p:spPr/>
        <p:txBody>
          <a:bodyPr/>
          <a:lstStyle/>
          <a:p>
            <a:pPr>
              <a:defRPr/>
            </a:pPr>
            <a:fld id="{82001ECC-FC1D-4168-B9BC-7ECDE2D6EB58}" type="slidenum">
              <a:rPr lang="en-US" smtClean="0"/>
              <a:pPr>
                <a:defRPr/>
              </a:pPr>
              <a:t>7</a:t>
            </a:fld>
            <a:endParaRPr lang="en-US" dirty="0"/>
          </a:p>
        </p:txBody>
      </p:sp>
    </p:spTree>
    <p:extLst>
      <p:ext uri="{BB962C8B-B14F-4D97-AF65-F5344CB8AC3E}">
        <p14:creationId xmlns:p14="http://schemas.microsoft.com/office/powerpoint/2010/main" val="346506321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727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spcBef>
                <a:spcPct val="30000"/>
              </a:spcBef>
              <a:defRPr sz="1200">
                <a:solidFill>
                  <a:schemeClr val="tx1"/>
                </a:solidFill>
                <a:latin typeface="Arial" pitchFamily="34" charset="0"/>
              </a:defRPr>
            </a:lvl1pPr>
            <a:lvl2pPr marL="739775" indent="-282575" defTabSz="930275" eaLnBrk="0" hangingPunct="0">
              <a:spcBef>
                <a:spcPct val="30000"/>
              </a:spcBef>
              <a:defRPr sz="1200">
                <a:solidFill>
                  <a:schemeClr val="tx1"/>
                </a:solidFill>
                <a:latin typeface="Arial" pitchFamily="34" charset="0"/>
              </a:defRPr>
            </a:lvl2pPr>
            <a:lvl3pPr marL="1138238" indent="-225425" defTabSz="930275" eaLnBrk="0" hangingPunct="0">
              <a:spcBef>
                <a:spcPct val="30000"/>
              </a:spcBef>
              <a:defRPr sz="1200">
                <a:solidFill>
                  <a:schemeClr val="tx1"/>
                </a:solidFill>
                <a:latin typeface="Arial" pitchFamily="34" charset="0"/>
              </a:defRPr>
            </a:lvl3pPr>
            <a:lvl4pPr marL="1595438" indent="-225425" defTabSz="930275" eaLnBrk="0" hangingPunct="0">
              <a:spcBef>
                <a:spcPct val="30000"/>
              </a:spcBef>
              <a:defRPr sz="1200">
                <a:solidFill>
                  <a:schemeClr val="tx1"/>
                </a:solidFill>
                <a:latin typeface="Arial" pitchFamily="34" charset="0"/>
              </a:defRPr>
            </a:lvl4pPr>
            <a:lvl5pPr marL="2051050" indent="-225425" defTabSz="930275" eaLnBrk="0" hangingPunct="0">
              <a:spcBef>
                <a:spcPct val="30000"/>
              </a:spcBef>
              <a:defRPr sz="1200">
                <a:solidFill>
                  <a:schemeClr val="tx1"/>
                </a:solidFill>
                <a:latin typeface="Arial" pitchFamily="34" charset="0"/>
              </a:defRPr>
            </a:lvl5pPr>
            <a:lvl6pPr marL="2508250" indent="-225425" defTabSz="930275" eaLnBrk="0" fontAlgn="base" hangingPunct="0">
              <a:spcBef>
                <a:spcPct val="30000"/>
              </a:spcBef>
              <a:spcAft>
                <a:spcPct val="0"/>
              </a:spcAft>
              <a:defRPr sz="1200">
                <a:solidFill>
                  <a:schemeClr val="tx1"/>
                </a:solidFill>
                <a:latin typeface="Arial" pitchFamily="34" charset="0"/>
              </a:defRPr>
            </a:lvl6pPr>
            <a:lvl7pPr marL="2965450" indent="-225425" defTabSz="930275" eaLnBrk="0" fontAlgn="base" hangingPunct="0">
              <a:spcBef>
                <a:spcPct val="30000"/>
              </a:spcBef>
              <a:spcAft>
                <a:spcPct val="0"/>
              </a:spcAft>
              <a:defRPr sz="1200">
                <a:solidFill>
                  <a:schemeClr val="tx1"/>
                </a:solidFill>
                <a:latin typeface="Arial" pitchFamily="34" charset="0"/>
              </a:defRPr>
            </a:lvl7pPr>
            <a:lvl8pPr marL="3422650" indent="-225425" defTabSz="930275" eaLnBrk="0" fontAlgn="base" hangingPunct="0">
              <a:spcBef>
                <a:spcPct val="30000"/>
              </a:spcBef>
              <a:spcAft>
                <a:spcPct val="0"/>
              </a:spcAft>
              <a:defRPr sz="1200">
                <a:solidFill>
                  <a:schemeClr val="tx1"/>
                </a:solidFill>
                <a:latin typeface="Arial" pitchFamily="34" charset="0"/>
              </a:defRPr>
            </a:lvl8pPr>
            <a:lvl9pPr marL="3879850" indent="-225425" defTabSz="930275"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3C12F37D-5825-48E4-B179-985C8CFD4C27}" type="slidenum">
              <a:rPr lang="en-US" altLang="en-US" smtClean="0"/>
              <a:pPr eaLnBrk="1" hangingPunct="1">
                <a:spcBef>
                  <a:spcPct val="0"/>
                </a:spcBef>
              </a:pPr>
              <a:t>85</a:t>
            </a:fld>
            <a:endParaRPr lang="en-US" altLang="en-US" dirty="0" smtClean="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normAutofit fontScale="925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317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73FA1A8-6692-4736-BA1C-BB5841F13CD2}" type="slidenum">
              <a:rPr lang="en-US" smtClean="0"/>
              <a:pPr fontAlgn="base">
                <a:spcBef>
                  <a:spcPct val="0"/>
                </a:spcBef>
                <a:spcAft>
                  <a:spcPct val="0"/>
                </a:spcAft>
                <a:defRPr/>
              </a:pPr>
              <a:t>86</a:t>
            </a:fld>
            <a:endParaRPr lang="en-US" dirty="0" smtClean="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p:spPr>
      </p:sp>
      <p:sp>
        <p:nvSpPr>
          <p:cNvPr id="87043" name="Notes Placeholder 2"/>
          <p:cNvSpPr>
            <a:spLocks noGrp="1"/>
          </p:cNvSpPr>
          <p:nvPr>
            <p:ph type="body" idx="1"/>
          </p:nvPr>
        </p:nvSpPr>
        <p:spPr bwMode="auto">
          <a:noFill/>
        </p:spPr>
        <p:txBody>
          <a:bodyPr wrap="square" numCol="1" anchor="t" anchorCtr="0" compatLnSpc="1">
            <a:prstTxWarp prst="textNoShape">
              <a:avLst/>
            </a:prstTxWarp>
          </a:bodyPr>
          <a:lstStyle/>
          <a:p>
            <a:pPr marL="0" lvl="2"/>
            <a:endParaRPr lang="en-US" dirty="0" smtClean="0"/>
          </a:p>
        </p:txBody>
      </p:sp>
      <p:sp>
        <p:nvSpPr>
          <p:cNvPr id="7066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29E7F3D-1F75-4722-86DE-B58313B85B64}" type="slidenum">
              <a:rPr lang="en-US" smtClean="0"/>
              <a:pPr fontAlgn="base">
                <a:spcBef>
                  <a:spcPct val="0"/>
                </a:spcBef>
                <a:spcAft>
                  <a:spcPct val="0"/>
                </a:spcAft>
                <a:defRPr/>
              </a:pPr>
              <a:t>87</a:t>
            </a:fld>
            <a:endParaRPr lang="en-US" dirty="0" smtClean="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CA301E-99C0-4B58-9BB9-532FBDBA646B}" type="slidenum">
              <a:rPr lang="en-US" smtClean="0"/>
              <a:t>88</a:t>
            </a:fld>
            <a:endParaRPr lang="en-US" dirty="0"/>
          </a:p>
        </p:txBody>
      </p:sp>
    </p:spTree>
    <p:extLst>
      <p:ext uri="{BB962C8B-B14F-4D97-AF65-F5344CB8AC3E}">
        <p14:creationId xmlns:p14="http://schemas.microsoft.com/office/powerpoint/2010/main" val="15857904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xfrm>
            <a:off x="1619250" y="231775"/>
            <a:ext cx="3616325" cy="2711450"/>
          </a:xfrm>
          <a:noFill/>
          <a:ln>
            <a:solidFill>
              <a:srgbClr val="000000"/>
            </a:solidFill>
            <a:miter lim="800000"/>
            <a:headEnd/>
            <a:tailEnd/>
          </a:ln>
        </p:spPr>
      </p:sp>
      <p:sp>
        <p:nvSpPr>
          <p:cNvPr id="41987" name="Notes Placeholder 2"/>
          <p:cNvSpPr>
            <a:spLocks noGrp="1"/>
          </p:cNvSpPr>
          <p:nvPr>
            <p:ph type="body" idx="1"/>
          </p:nvPr>
        </p:nvSpPr>
        <p:spPr bwMode="auto">
          <a:xfrm>
            <a:off x="155788" y="3021015"/>
            <a:ext cx="6698827" cy="5578475"/>
          </a:xfrm>
        </p:spPr>
        <p:txBody>
          <a:bodyPr wrap="square" numCol="1" anchor="t" anchorCtr="0" compatLnSpc="1">
            <a:prstTxWarp prst="textNoShape">
              <a:avLst/>
            </a:prstTxWarp>
            <a:normAutofit fontScale="92500" lnSpcReduction="10000"/>
          </a:bodyPr>
          <a:lstStyle/>
          <a:p>
            <a:pPr>
              <a:defRPr/>
            </a:pPr>
            <a:endParaRPr lang="en-US" dirty="0"/>
          </a:p>
        </p:txBody>
      </p:sp>
      <p:sp>
        <p:nvSpPr>
          <p:cNvPr id="573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7CF0E40-FE10-4ED7-BF24-6EAC6CC118FF}" type="slidenum">
              <a:rPr lang="en-US" smtClean="0"/>
              <a:pPr fontAlgn="base">
                <a:spcBef>
                  <a:spcPct val="0"/>
                </a:spcBef>
                <a:spcAft>
                  <a:spcPct val="0"/>
                </a:spcAft>
                <a:defRPr/>
              </a:pPr>
              <a:t>8</a:t>
            </a:fld>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CA301E-99C0-4B58-9BB9-532FBDBA646B}" type="slidenum">
              <a:rPr lang="en-US" smtClean="0"/>
              <a:t>9</a:t>
            </a:fld>
            <a:endParaRPr lang="en-US" dirty="0"/>
          </a:p>
        </p:txBody>
      </p:sp>
    </p:spTree>
    <p:extLst>
      <p:ext uri="{BB962C8B-B14F-4D97-AF65-F5344CB8AC3E}">
        <p14:creationId xmlns:p14="http://schemas.microsoft.com/office/powerpoint/2010/main" val="38524825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lgn="ctr">
              <a:defRPr sz="4000"/>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sz="280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p>
        </p:txBody>
      </p:sp>
      <p:pic>
        <p:nvPicPr>
          <p:cNvPr id="4" name="Picture 6"/>
          <p:cNvPicPr>
            <a:picLocks noChangeAspect="1"/>
          </p:cNvPicPr>
          <p:nvPr/>
        </p:nvPicPr>
        <p:blipFill>
          <a:blip r:embed="rId2">
            <a:grayscl/>
            <a:extLst>
              <a:ext uri="{28A0092B-C50C-407E-A947-70E740481C1C}">
                <a14:useLocalDpi xmlns:a14="http://schemas.microsoft.com/office/drawing/2010/main" val="0"/>
              </a:ext>
            </a:extLst>
          </a:blip>
          <a:srcRect/>
          <a:stretch>
            <a:fillRect/>
          </a:stretch>
        </p:blipFill>
        <p:spPr bwMode="auto">
          <a:xfrm>
            <a:off x="7543800" y="5486400"/>
            <a:ext cx="1143000" cy="617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372486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2pPr marL="742950" indent="-285750">
              <a:buSzPct val="80000"/>
              <a:buFont typeface="Arial" panose="020B0604020202020204" pitchFamily="34" charset="0"/>
              <a:buChar char="•"/>
              <a:defRPr/>
            </a:lvl2pPr>
            <a:lvl3pPr marL="1143000" indent="-228600">
              <a:buFont typeface="Wingdings" pitchFamily="2" charset="2"/>
              <a:buChar char="ü"/>
              <a:defRPr/>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24607755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5791200"/>
            <a:ext cx="2133600" cy="365125"/>
          </a:xfrm>
          <a:prstGeom prst="rect">
            <a:avLst/>
          </a:prstGeom>
        </p:spPr>
        <p:txBody>
          <a:bodyPr/>
          <a:lstStyle>
            <a:lvl1pPr>
              <a:defRPr/>
            </a:lvl1pPr>
          </a:lstStyle>
          <a:p>
            <a:fld id="{8A88B76A-3E24-479D-A311-0EA7F5F2EDA4}" type="datetimeFigureOut">
              <a:rPr lang="en-US" smtClean="0"/>
              <a:t>10/20/16</a:t>
            </a:fld>
            <a:endParaRPr lang="en-US" dirty="0"/>
          </a:p>
        </p:txBody>
      </p:sp>
      <p:sp>
        <p:nvSpPr>
          <p:cNvPr id="5" name="Footer Placeholder 4"/>
          <p:cNvSpPr>
            <a:spLocks noGrp="1"/>
          </p:cNvSpPr>
          <p:nvPr>
            <p:ph type="ftr" sz="quarter" idx="11"/>
          </p:nvPr>
        </p:nvSpPr>
        <p:spPr>
          <a:xfrm>
            <a:off x="3124200" y="5791200"/>
            <a:ext cx="2895600" cy="365125"/>
          </a:xfrm>
          <a:prstGeom prst="rect">
            <a:avLst/>
          </a:prstGeom>
        </p:spPr>
        <p:txBody>
          <a:bodyPr/>
          <a:lstStyle>
            <a:lvl1pPr>
              <a:defRPr/>
            </a:lvl1pPr>
          </a:lstStyle>
          <a:p>
            <a:endParaRPr lang="en-US" dirty="0"/>
          </a:p>
        </p:txBody>
      </p:sp>
      <p:sp>
        <p:nvSpPr>
          <p:cNvPr id="6" name="Slide Number Placeholder 5"/>
          <p:cNvSpPr>
            <a:spLocks noGrp="1"/>
          </p:cNvSpPr>
          <p:nvPr>
            <p:ph type="sldNum" sz="quarter" idx="12"/>
          </p:nvPr>
        </p:nvSpPr>
        <p:spPr>
          <a:xfrm>
            <a:off x="6781800" y="6096000"/>
            <a:ext cx="2133600" cy="365125"/>
          </a:xfrm>
          <a:prstGeom prst="rect">
            <a:avLst/>
          </a:prstGeom>
        </p:spPr>
        <p:txBody>
          <a:bodyPr/>
          <a:lstStyle>
            <a:lvl1pPr>
              <a:defRPr/>
            </a:lvl1pPr>
          </a:lstStyle>
          <a:p>
            <a:fld id="{577EA700-EB18-479D-B1A7-67DC9707F5EC}" type="slidenum">
              <a:rPr lang="en-US" smtClean="0"/>
              <a:t>‹#›</a:t>
            </a:fld>
            <a:endParaRPr lang="en-US" dirty="0"/>
          </a:p>
        </p:txBody>
      </p:sp>
    </p:spTree>
    <p:extLst>
      <p:ext uri="{BB962C8B-B14F-4D97-AF65-F5344CB8AC3E}">
        <p14:creationId xmlns:p14="http://schemas.microsoft.com/office/powerpoint/2010/main" val="19156003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05000"/>
            <a:ext cx="4038600" cy="4221163"/>
          </a:xfrm>
        </p:spPr>
        <p:txBody>
          <a:bodyPr/>
          <a:lstStyle>
            <a:lvl1pPr>
              <a:defRPr sz="2800"/>
            </a:lvl1pPr>
            <a:lvl2pPr marL="742950" indent="-285750">
              <a:buSzPct val="80000"/>
              <a:buFont typeface="Courier New" pitchFamily="49" charset="0"/>
              <a:buChar char="o"/>
              <a:defRPr sz="2400"/>
            </a:lvl2pPr>
            <a:lvl3pPr marL="1143000" indent="-228600">
              <a:buFont typeface="Wingdings" pitchFamily="2" charset="2"/>
              <a:buChar cha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905000"/>
            <a:ext cx="4038600" cy="4221163"/>
          </a:xfrm>
        </p:spPr>
        <p:txBody>
          <a:bodyPr/>
          <a:lstStyle>
            <a:lvl1pPr>
              <a:defRPr sz="2800"/>
            </a:lvl1pPr>
            <a:lvl2pPr marL="742950" indent="-285750">
              <a:buSzPct val="80000"/>
              <a:buFont typeface="Courier New" pitchFamily="49" charset="0"/>
              <a:buChar char="o"/>
              <a:defRPr sz="2400"/>
            </a:lvl2pPr>
            <a:lvl3pPr marL="1143000" indent="-228600">
              <a:buFont typeface="Wingdings" pitchFamily="2" charset="2"/>
              <a:buChar cha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a:xfrm>
            <a:off x="457200" y="5791200"/>
            <a:ext cx="2133600" cy="365125"/>
          </a:xfrm>
          <a:prstGeom prst="rect">
            <a:avLst/>
          </a:prstGeom>
        </p:spPr>
        <p:txBody>
          <a:bodyPr/>
          <a:lstStyle>
            <a:lvl1pPr>
              <a:defRPr/>
            </a:lvl1pPr>
          </a:lstStyle>
          <a:p>
            <a:fld id="{8A88B76A-3E24-479D-A311-0EA7F5F2EDA4}" type="datetimeFigureOut">
              <a:rPr lang="en-US" smtClean="0"/>
              <a:t>10/20/16</a:t>
            </a:fld>
            <a:endParaRPr lang="en-US" dirty="0"/>
          </a:p>
        </p:txBody>
      </p:sp>
      <p:sp>
        <p:nvSpPr>
          <p:cNvPr id="6" name="Footer Placeholder 4"/>
          <p:cNvSpPr>
            <a:spLocks noGrp="1"/>
          </p:cNvSpPr>
          <p:nvPr>
            <p:ph type="ftr" sz="quarter" idx="11"/>
          </p:nvPr>
        </p:nvSpPr>
        <p:spPr>
          <a:xfrm>
            <a:off x="3124200" y="5791200"/>
            <a:ext cx="2895600" cy="365125"/>
          </a:xfrm>
          <a:prstGeom prst="rect">
            <a:avLst/>
          </a:prstGeom>
        </p:spPr>
        <p:txBody>
          <a:bodyPr/>
          <a:lstStyle>
            <a:lvl1pPr>
              <a:defRPr/>
            </a:lvl1pPr>
          </a:lstStyle>
          <a:p>
            <a:endParaRPr lang="en-US" dirty="0"/>
          </a:p>
        </p:txBody>
      </p:sp>
      <p:sp>
        <p:nvSpPr>
          <p:cNvPr id="7" name="Slide Number Placeholder 5"/>
          <p:cNvSpPr>
            <a:spLocks noGrp="1"/>
          </p:cNvSpPr>
          <p:nvPr>
            <p:ph type="sldNum" sz="quarter" idx="12"/>
          </p:nvPr>
        </p:nvSpPr>
        <p:spPr>
          <a:xfrm>
            <a:off x="6781800" y="6096000"/>
            <a:ext cx="2133600" cy="365125"/>
          </a:xfrm>
          <a:prstGeom prst="rect">
            <a:avLst/>
          </a:prstGeom>
        </p:spPr>
        <p:txBody>
          <a:bodyPr/>
          <a:lstStyle>
            <a:lvl1pPr>
              <a:defRPr/>
            </a:lvl1pPr>
          </a:lstStyle>
          <a:p>
            <a:fld id="{577EA700-EB18-479D-B1A7-67DC9707F5EC}" type="slidenum">
              <a:rPr lang="en-US" smtClean="0"/>
              <a:t>‹#›</a:t>
            </a:fld>
            <a:endParaRPr lang="en-US" dirty="0"/>
          </a:p>
        </p:txBody>
      </p:sp>
    </p:spTree>
    <p:extLst>
      <p:ext uri="{BB962C8B-B14F-4D97-AF65-F5344CB8AC3E}">
        <p14:creationId xmlns:p14="http://schemas.microsoft.com/office/powerpoint/2010/main" val="140688784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1.xml"/><Relationship Id="rId6"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28600"/>
            <a:ext cx="6096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7" name="Text Placeholder 2"/>
          <p:cNvSpPr>
            <a:spLocks noGrp="1"/>
          </p:cNvSpPr>
          <p:nvPr>
            <p:ph type="body" idx="1"/>
          </p:nvPr>
        </p:nvSpPr>
        <p:spPr bwMode="auto">
          <a:xfrm>
            <a:off x="457200" y="1600200"/>
            <a:ext cx="82296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Lst>
  <p:txStyles>
    <p:titleStyle>
      <a:lvl1pPr algn="l" rtl="0" eaLnBrk="1" fontAlgn="base" hangingPunct="1">
        <a:spcBef>
          <a:spcPct val="0"/>
        </a:spcBef>
        <a:spcAft>
          <a:spcPct val="0"/>
        </a:spcAft>
        <a:defRPr sz="3200" kern="1200">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4400">
          <a:solidFill>
            <a:schemeClr val="tx1"/>
          </a:solidFill>
          <a:latin typeface="Times New Roman" pitchFamily="18" charset="0"/>
          <a:cs typeface="Times New Roman" pitchFamily="18" charset="0"/>
        </a:defRPr>
      </a:lvl2pPr>
      <a:lvl3pPr algn="l" rtl="0" eaLnBrk="1" fontAlgn="base" hangingPunct="1">
        <a:spcBef>
          <a:spcPct val="0"/>
        </a:spcBef>
        <a:spcAft>
          <a:spcPct val="0"/>
        </a:spcAft>
        <a:defRPr sz="4400">
          <a:solidFill>
            <a:schemeClr val="tx1"/>
          </a:solidFill>
          <a:latin typeface="Times New Roman" pitchFamily="18" charset="0"/>
          <a:cs typeface="Times New Roman" pitchFamily="18" charset="0"/>
        </a:defRPr>
      </a:lvl3pPr>
      <a:lvl4pPr algn="l" rtl="0" eaLnBrk="1" fontAlgn="base" hangingPunct="1">
        <a:spcBef>
          <a:spcPct val="0"/>
        </a:spcBef>
        <a:spcAft>
          <a:spcPct val="0"/>
        </a:spcAft>
        <a:defRPr sz="4400">
          <a:solidFill>
            <a:schemeClr val="tx1"/>
          </a:solidFill>
          <a:latin typeface="Times New Roman" pitchFamily="18" charset="0"/>
          <a:cs typeface="Times New Roman" pitchFamily="18" charset="0"/>
        </a:defRPr>
      </a:lvl4pPr>
      <a:lvl5pPr algn="l" rtl="0" eaLnBrk="1" fontAlgn="base" hangingPunct="1">
        <a:spcBef>
          <a:spcPct val="0"/>
        </a:spcBef>
        <a:spcAft>
          <a:spcPct val="0"/>
        </a:spcAft>
        <a:defRPr sz="4400">
          <a:solidFill>
            <a:schemeClr val="tx1"/>
          </a:solidFill>
          <a:latin typeface="Times New Roman" pitchFamily="18" charset="0"/>
          <a:cs typeface="Times New Roman" pitchFamily="18" charset="0"/>
        </a:defRPr>
      </a:lvl5pPr>
      <a:lvl6pPr marL="457200" algn="ctr" rtl="0" eaLnBrk="1" fontAlgn="base" hangingPunct="1">
        <a:spcBef>
          <a:spcPct val="0"/>
        </a:spcBef>
        <a:spcAft>
          <a:spcPct val="0"/>
        </a:spcAft>
        <a:defRPr sz="4400">
          <a:solidFill>
            <a:schemeClr val="tx1"/>
          </a:solidFill>
          <a:latin typeface="Times New Roman" pitchFamily="18" charset="0"/>
          <a:cs typeface="Times New Roman" pitchFamily="18" charset="0"/>
        </a:defRPr>
      </a:lvl6pPr>
      <a:lvl7pPr marL="914400" algn="ctr" rtl="0" eaLnBrk="1" fontAlgn="base" hangingPunct="1">
        <a:spcBef>
          <a:spcPct val="0"/>
        </a:spcBef>
        <a:spcAft>
          <a:spcPct val="0"/>
        </a:spcAft>
        <a:defRPr sz="4400">
          <a:solidFill>
            <a:schemeClr val="tx1"/>
          </a:solidFill>
          <a:latin typeface="Times New Roman" pitchFamily="18" charset="0"/>
          <a:cs typeface="Times New Roman" pitchFamily="18" charset="0"/>
        </a:defRPr>
      </a:lvl7pPr>
      <a:lvl8pPr marL="1371600" algn="ctr" rtl="0" eaLnBrk="1" fontAlgn="base" hangingPunct="1">
        <a:spcBef>
          <a:spcPct val="0"/>
        </a:spcBef>
        <a:spcAft>
          <a:spcPct val="0"/>
        </a:spcAft>
        <a:defRPr sz="4400">
          <a:solidFill>
            <a:schemeClr val="tx1"/>
          </a:solidFill>
          <a:latin typeface="Times New Roman" pitchFamily="18" charset="0"/>
          <a:cs typeface="Times New Roman" pitchFamily="18" charset="0"/>
        </a:defRPr>
      </a:lvl8pPr>
      <a:lvl9pPr marL="1828800" algn="ctr" rtl="0" eaLnBrk="1" fontAlgn="base" hangingPunct="1">
        <a:spcBef>
          <a:spcPct val="0"/>
        </a:spcBef>
        <a:spcAft>
          <a:spcPct val="0"/>
        </a:spcAft>
        <a:defRPr sz="4400">
          <a:solidFill>
            <a:schemeClr val="tx1"/>
          </a:solidFill>
          <a:latin typeface="Times New Roman" pitchFamily="18" charset="0"/>
          <a:cs typeface="Times New Roman" pitchFamily="18" charset="0"/>
        </a:defRPr>
      </a:lvl9pPr>
    </p:titleStyle>
    <p:bodyStyle>
      <a:lvl1pPr marL="342900" indent="-342900" algn="l" rtl="0" eaLnBrk="1" fontAlgn="base" hangingPunct="1">
        <a:spcBef>
          <a:spcPct val="20000"/>
        </a:spcBef>
        <a:spcAft>
          <a:spcPct val="0"/>
        </a:spcAft>
        <a:buFont typeface="Wingdings" panose="05000000000000000000" pitchFamily="2" charset="2"/>
        <a:buChar char="§"/>
        <a:defRPr sz="2000" kern="1200">
          <a:solidFill>
            <a:schemeClr val="tx1"/>
          </a:solidFill>
          <a:latin typeface="Arial" pitchFamily="34" charset="0"/>
          <a:ea typeface="+mn-ea"/>
          <a:cs typeface="Arial" pitchFamily="34" charset="0"/>
        </a:defRPr>
      </a:lvl1pPr>
      <a:lvl2pPr marL="742950" indent="-285750" algn="l" rtl="0" eaLnBrk="1" fontAlgn="base" hangingPunct="1">
        <a:spcBef>
          <a:spcPct val="20000"/>
        </a:spcBef>
        <a:spcAft>
          <a:spcPct val="0"/>
        </a:spcAft>
        <a:buSzPct val="80000"/>
        <a:buFont typeface="Arial" panose="020B0604020202020204" pitchFamily="34" charset="0"/>
        <a:buChar char="•"/>
        <a:defRPr sz="1800" kern="1200">
          <a:solidFill>
            <a:schemeClr val="tx1"/>
          </a:solidFill>
          <a:latin typeface="Arial" pitchFamily="34" charset="0"/>
          <a:ea typeface="+mn-ea"/>
          <a:cs typeface="Arial" pitchFamily="34" charset="0"/>
        </a:defRPr>
      </a:lvl2pPr>
      <a:lvl3pPr marL="1143000" indent="-228600" algn="l" rtl="0" eaLnBrk="1" fontAlgn="base" hangingPunct="1">
        <a:spcBef>
          <a:spcPct val="20000"/>
        </a:spcBef>
        <a:spcAft>
          <a:spcPct val="0"/>
        </a:spcAft>
        <a:buFont typeface="Wingdings" pitchFamily="2" charset="2"/>
        <a:buChar char="ü"/>
        <a:defRPr sz="1600" kern="1200">
          <a:solidFill>
            <a:schemeClr val="tx1"/>
          </a:solidFill>
          <a:latin typeface="Arial" pitchFamily="34" charset="0"/>
          <a:ea typeface="+mn-ea"/>
          <a:cs typeface="Arial" pitchFamily="34" charset="0"/>
        </a:defRPr>
      </a:lvl3pPr>
      <a:lvl4pPr marL="1600200" indent="-228600" algn="l" rtl="0" eaLnBrk="1" fontAlgn="base" hangingPunct="1">
        <a:spcBef>
          <a:spcPct val="20000"/>
        </a:spcBef>
        <a:spcAft>
          <a:spcPct val="0"/>
        </a:spcAft>
        <a:buFont typeface="Wingdings" panose="05000000000000000000" pitchFamily="2" charset="2"/>
        <a:buChar char="Ø"/>
        <a:defRPr sz="1400" kern="1200">
          <a:solidFill>
            <a:schemeClr val="tx1"/>
          </a:solidFill>
          <a:latin typeface="Arial" pitchFamily="34" charset="0"/>
          <a:ea typeface="+mn-ea"/>
          <a:cs typeface="Arial" pitchFamily="34" charset="0"/>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hyperlink" Target="http://www.novitas-solutions.com/webcenter/portal/MedicareJL/pagebyid?contentId=00003494"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novitas-solutions.com/webcenter/portal/MedicareJL/pagebyid?contentId=00002956" TargetMode="External"/><Relationship Id="rId3" Type="http://schemas.openxmlformats.org/officeDocument/2006/relationships/hyperlink" Target="https://www.cms.gov/Outreach-and-Education/Medicare-Learning-Network-MLN/MLNMattersArticles/index.html"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www.cms.gov/Medicare/Coding/ICD10/Clarifying-Questions-and-Answers-Related-to-the-July-6-2015-CMS-AMA-Joint-Announcement.pdf" TargetMode="External"/><Relationship Id="rId4" Type="http://schemas.openxmlformats.org/officeDocument/2006/relationships/hyperlink" Target="https://www.cms.gov/Medicare/Coding/ICD10/2017-ICD-10-CM-and-GEMs.html" TargetMode="External"/><Relationship Id="rId5" Type="http://schemas.openxmlformats.org/officeDocument/2006/relationships/hyperlink" Target="https://www.cms.gov/medicare/coding/icd10/index.html" TargetMode="External"/><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hyperlink" Target="https://www.cms.gov/Outreach-and-Education/Outreach/FFSProvPartProg/Provider-Partnership-Email-Archive-Items/2016-03-03-Enews.html" TargetMode="External"/><Relationship Id="rId4" Type="http://schemas.openxmlformats.org/officeDocument/2006/relationships/hyperlink" Target="http://www.novitas-solutions.com/webcenter/portal/MedicareJL/page/pagebyid?contentId=00106360" TargetMode="External"/><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hyperlink" Target="https://www.cms.gov/Outreach-and-Education/Medicare-Learning-Network-MLN/MLNMattersArticles/Downloads/MM9631.pdf"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hyperlink" Target="https://www.cms.gov/Outreach-and-Education/Medicare-Learning-Network-MLN/MLNMattersArticles/Downloads/MM9603.pdf"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hyperlink" Target="https://www.cms.gov/Regulations-and-Guidance/Guidance/Transmittals/Downloads/R270FM.pdf"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hyperlink" Target="http://collaborate.novitas-solutions.com/novitas/poedu/Lists/2013%20CR%20Tracking/Attachments/1220/Issued%20(04-25-16)%20TDL-160312.pdf"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hyperlink" Target="https://www.cms.gov/Outreach-and-Education/Medicare-Learning-Network-MLN/MLNMattersArticles/Downloads/SE1615.pdf"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novitas-solutions.com/webcenter/portal/MedicareJL/pagebyid?contentId=00088725"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www.cms.gov/Outreach-and-Education/Medicare-Learning-Network-MLN/MLNMattersArticles/Downloads/MM9633.pdf" TargetMode="External"/><Relationship Id="rId4" Type="http://schemas.openxmlformats.org/officeDocument/2006/relationships/hyperlink" Target="http://www.cms.gov/Outreach-and-Education/Medicare-Learning-Network-MLN/MLNMattersArticles/Downloads/MM9502.pdf" TargetMode="External"/><Relationship Id="rId5" Type="http://schemas.openxmlformats.org/officeDocument/2006/relationships/hyperlink" Target="http://www.cms.gov/Outreach-and-Education/Medicare-Learning-Network-MLN/MLNMattersArticles/Downloads/MM9111.pdf" TargetMode="External"/><Relationship Id="rId6" Type="http://schemas.openxmlformats.org/officeDocument/2006/relationships/hyperlink" Target="http://www.cms.gov/Outreach-and-Education/Medicare-Learning-Network-MLN/MLNMattersArticles/Downloads/MM9516.pdf" TargetMode="External"/><Relationship Id="rId7" Type="http://schemas.openxmlformats.org/officeDocument/2006/relationships/hyperlink" Target="https://www.cms.gov/Outreach-and-Education/Medicare-Learning-Network-MLN/MLNMattersArticles/Downloads/MM9668.pdf" TargetMode="External"/><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8.xml.rels><?xml version="1.0" encoding="UTF-8" standalone="yes"?>
<Relationships xmlns="http://schemas.openxmlformats.org/package/2006/relationships"><Relationship Id="rId3" Type="http://schemas.openxmlformats.org/officeDocument/2006/relationships/hyperlink" Target="http://www.cms.gov/Outreach-and-Education/Medicare-Learning-Network-MLN/MLNMattersArticles/Downloads/MM9466.pdf" TargetMode="External"/><Relationship Id="rId4" Type="http://schemas.openxmlformats.org/officeDocument/2006/relationships/hyperlink" Target="https://www.cms.gov/Outreach-and-Education/Medicare-Learning-Network-MLN/MLNMattersArticles/Downloads/MM9612.pdf" TargetMode="External"/><Relationship Id="rId5" Type="http://schemas.openxmlformats.org/officeDocument/2006/relationships/hyperlink" Target="https://www.cms.gov/Outreach-and-Education/Medicare-Learning-Network-MLN/MLNMattersArticles/Downloads/MM9299.pdf" TargetMode="External"/><Relationship Id="rId1" Type="http://schemas.openxmlformats.org/officeDocument/2006/relationships/slideLayout" Target="../slideLayouts/slideLayout2.xml"/><Relationship Id="rId2" Type="http://schemas.openxmlformats.org/officeDocument/2006/relationships/hyperlink" Target="http://www.cms.gov/Outreach-and-Education/Medicare-Learning-Network-MLN/MLNMattersArticles/Downloads/MM9688.pdf"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hyperlink" Target="https://www.cms.gov/medicare-coverage-database/details/ncd-details.aspx?NCDId=281&amp;ver=3"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hyperlink" Target="https://www.cms.gov/Outreach-and-Education/Medicare-Learning-Network-MLN/MLNMattersArticles/Downloads/MM9434.pdf"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hyperlink" Target="https://www.cms.gov/Medicare/Prevention/PrevntionGenInfo/Downloads/MPS_QuickReferenceChart_1.pdf"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hyperlink" Target="http://www.novitas-solutionslearning.com/"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hyperlink" Target="https://www.cms.gov/Regulations-and-Guidance/Guidance/Manuals/downloads/clm104c12.pdf"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43.xml.rels><?xml version="1.0" encoding="UTF-8" standalone="yes"?>
<Relationships xmlns="http://schemas.openxmlformats.org/package/2006/relationships"><Relationship Id="rId3" Type="http://schemas.openxmlformats.org/officeDocument/2006/relationships/hyperlink" Target="http://www.novitas-solutions.com/webcenter/portal/MedicareJL/IncidentTool" TargetMode="External"/><Relationship Id="rId4" Type="http://schemas.openxmlformats.org/officeDocument/2006/relationships/hyperlink" Target="http://www.novitas-solutions.com/webcenter/portal/MedicareJL/pagebyid?contentId=00004947" TargetMode="External"/><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s>
</file>

<file path=ppt/slides/_rels/slide45.xml.rels><?xml version="1.0" encoding="UTF-8" standalone="yes"?>
<Relationships xmlns="http://schemas.openxmlformats.org/package/2006/relationships"><Relationship Id="rId3" Type="http://schemas.openxmlformats.org/officeDocument/2006/relationships/hyperlink" Target="https://www.cms.gov/Regulations-and-Guidance/Guidance/Manuals/Downloads/clm104c12.pdf" TargetMode="External"/><Relationship Id="rId4" Type="http://schemas.openxmlformats.org/officeDocument/2006/relationships/hyperlink" Target="https://www.ssa.gov/OP_Home/ssact/title18/1862.htm" TargetMode="External"/><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hyperlink" Target="http://www.cms.gov/manuals/downloads/clm104c12.pdf" TargetMode="Externa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novitas-solutions.com/webcenter/portal/MedicareJL/EMScoreSheet" TargetMode="Externa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 Id="rId3"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 Id="rId3" Type="http://schemas.openxmlformats.org/officeDocument/2006/relationships/image" Target="../media/image9.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2.png"/><Relationship Id="rId6"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 Id="rId3" Type="http://schemas.openxmlformats.org/officeDocument/2006/relationships/image" Target="../media/image6.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9.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 Id="rId3" Type="http://schemas.openxmlformats.org/officeDocument/2006/relationships/image" Target="../media/image6.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hyperlink" Target="http://www.novitas-solutions.com/webcenter/spaces/CERT_JL" TargetMode="Externa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 Id="rId3" Type="http://schemas.openxmlformats.org/officeDocument/2006/relationships/image" Target="../media/image7.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 Id="rId3" Type="http://schemas.openxmlformats.org/officeDocument/2006/relationships/image" Target="../media/image9.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xml"/></Relationships>
</file>

<file path=ppt/slides/_rels/slide74.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6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2.xml"/><Relationship Id="rId3" Type="http://schemas.openxmlformats.org/officeDocument/2006/relationships/image" Target="../media/image6.PNG"/></Relationships>
</file>

<file path=ppt/slides/_rels/slide76.xml.rels><?xml version="1.0" encoding="UTF-8" standalone="yes"?>
<Relationships xmlns="http://schemas.openxmlformats.org/package/2006/relationships"><Relationship Id="rId3" Type="http://schemas.openxmlformats.org/officeDocument/2006/relationships/hyperlink" Target="http://www.cms.gov/Outreach-and-Education/Medicare-Learning-Network-MLN/MLNMattersArticles/downloads/MM6698.pdf" TargetMode="External"/><Relationship Id="rId4" Type="http://schemas.openxmlformats.org/officeDocument/2006/relationships/hyperlink" Target="http://www.cms.gov/Outreach-and-Education/Medicare-Learning-Network-MLN/MLNMattersArticles/downloads/MM6740.pdf" TargetMode="External"/><Relationship Id="rId5" Type="http://schemas.openxmlformats.org/officeDocument/2006/relationships/hyperlink" Target="http://www.cms.gov/Outreach-and-Education/Medicare-Learning-Network-MLN/MLNMattersArticles/downloads/SE1010.pdf" TargetMode="External"/><Relationship Id="rId6" Type="http://schemas.openxmlformats.org/officeDocument/2006/relationships/hyperlink" Target="http://www.cms.gov/Regulations-and-Guidance/Guidance/Manuals/downloads/clm104c12.pdf" TargetMode="External"/><Relationship Id="rId1" Type="http://schemas.openxmlformats.org/officeDocument/2006/relationships/slideLayout" Target="../slideLayouts/slideLayout2.xml"/><Relationship Id="rId2" Type="http://schemas.openxmlformats.org/officeDocument/2006/relationships/notesSlide" Target="../notesSlides/notesSlide6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4.xml"/><Relationship Id="rId3" Type="http://schemas.openxmlformats.org/officeDocument/2006/relationships/hyperlink" Target="http://www.cms.gov/"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5.xml"/><Relationship Id="rId3" Type="http://schemas.openxmlformats.org/officeDocument/2006/relationships/hyperlink" Target="http://www.novitas-solutions.com/webcenter/portal/MedicareJL/pagebyid?contentId=00092539" TargetMode="External"/></Relationships>
</file>

<file path=ppt/slides/_rels/slide81.xml.rels><?xml version="1.0" encoding="UTF-8" standalone="yes"?>
<Relationships xmlns="http://schemas.openxmlformats.org/package/2006/relationships"><Relationship Id="rId3" Type="http://schemas.openxmlformats.org/officeDocument/2006/relationships/hyperlink" Target="http://www.novitas-solutions.com/" TargetMode="External"/><Relationship Id="rId4" Type="http://schemas.openxmlformats.org/officeDocument/2006/relationships/hyperlink" Target="http://www.novitas-solutions.com/webcenter/portal/MedicareJL/pagebyid?contentId=00082787" TargetMode="External"/><Relationship Id="rId1" Type="http://schemas.openxmlformats.org/officeDocument/2006/relationships/slideLayout" Target="../slideLayouts/slideLayout2.xml"/><Relationship Id="rId2" Type="http://schemas.openxmlformats.org/officeDocument/2006/relationships/notesSlide" Target="../notesSlides/notesSlide66.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7.xml"/><Relationship Id="rId3" Type="http://schemas.openxmlformats.org/officeDocument/2006/relationships/image" Target="../media/image14.pn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8.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9.xml"/><Relationship Id="rId3" Type="http://schemas.openxmlformats.org/officeDocument/2006/relationships/hyperlink" Target="http://www.novitas-solutions.com/webcenter/spaces/ElectronicBillingEDI_JL" TargetMode="Externa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0.xml"/><Relationship Id="rId3" Type="http://schemas.openxmlformats.org/officeDocument/2006/relationships/hyperlink" Target="http://www.novitas-solutions.com/webcenter/spaces/MedicareJL/page/pagebyid?contentId=00024648" TargetMode="Externa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1.xml"/><Relationship Id="rId3" Type="http://schemas.openxmlformats.org/officeDocument/2006/relationships/hyperlink" Target="http://novitas-solutions.com/cs/idcplg?IdcService=GET_FILE&amp;RevisionSelectionMethod=LatestReleased&amp;dDocName=00086496&amp;allowInterrupt=1" TargetMode="External"/></Relationships>
</file>

<file path=ppt/slides/_rels/slide87.xml.rels><?xml version="1.0" encoding="UTF-8" standalone="yes"?>
<Relationships xmlns="http://schemas.openxmlformats.org/package/2006/relationships"><Relationship Id="rId3" Type="http://schemas.openxmlformats.org/officeDocument/2006/relationships/hyperlink" Target="http://www.novitas-solutions.com/webcenter/portal/CustomerServiceCenter_JL/Self-Service+Tools" TargetMode="External"/><Relationship Id="rId4" Type="http://schemas.openxmlformats.org/officeDocument/2006/relationships/hyperlink" Target="http://www.medicare.gov/index.html" TargetMode="External"/><Relationship Id="rId1" Type="http://schemas.openxmlformats.org/officeDocument/2006/relationships/slideLayout" Target="../slideLayouts/slideLayout2.xml"/><Relationship Id="rId2" Type="http://schemas.openxmlformats.org/officeDocument/2006/relationships/notesSlide" Target="../notesSlides/notesSlide72.xml"/></Relationships>
</file>

<file path=ppt/slides/_rels/slide88.xml.rels><?xml version="1.0" encoding="UTF-8" standalone="yes"?>
<Relationships xmlns="http://schemas.openxmlformats.org/package/2006/relationships"><Relationship Id="rId3" Type="http://schemas.openxmlformats.org/officeDocument/2006/relationships/hyperlink" Target="mailto:Denise.church@novitas-solutions.com" TargetMode="External"/><Relationship Id="rId4" Type="http://schemas.openxmlformats.org/officeDocument/2006/relationships/hyperlink" Target="mailto:gregory.hart@novitas-solutions.com" TargetMode="External"/><Relationship Id="rId1" Type="http://schemas.openxmlformats.org/officeDocument/2006/relationships/slideLayout" Target="../slideLayouts/slideLayout2.xml"/><Relationship Id="rId2" Type="http://schemas.openxmlformats.org/officeDocument/2006/relationships/notesSlide" Target="../notesSlides/notesSlide7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hyperlink" Target="https://www.cms.gov/Outreach-and-Education/Medicare-Learning-Network-MLN/MLNProducts/downloads/Signature_Requirements_Fact_Sheet_ICN905364.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38400"/>
            <a:ext cx="7772400" cy="1470025"/>
          </a:xfrm>
        </p:spPr>
        <p:txBody>
          <a:bodyPr/>
          <a:lstStyle/>
          <a:p>
            <a:r>
              <a:rPr lang="en-US" dirty="0"/>
              <a:t>Premier Oncology Hematology Management Society (POHMS)</a:t>
            </a:r>
            <a:r>
              <a:rPr lang="en-US" dirty="0" smtClean="0"/>
              <a:t/>
            </a:r>
            <a:br>
              <a:rPr lang="en-US" dirty="0" smtClean="0"/>
            </a:br>
            <a:r>
              <a:rPr lang="en-US" dirty="0" smtClean="0"/>
              <a:t/>
            </a:r>
            <a:br>
              <a:rPr lang="en-US" dirty="0" smtClean="0"/>
            </a:br>
            <a:r>
              <a:rPr lang="en-US" dirty="0" smtClean="0"/>
              <a:t>Medicare Updates and Advanced Evaluation and Management Coding and Documentation</a:t>
            </a:r>
            <a:endParaRPr lang="en-US" dirty="0"/>
          </a:p>
        </p:txBody>
      </p:sp>
      <p:sp>
        <p:nvSpPr>
          <p:cNvPr id="6147" name="Subtitle 2"/>
          <p:cNvSpPr>
            <a:spLocks noGrp="1"/>
          </p:cNvSpPr>
          <p:nvPr>
            <p:ph type="subTitle" idx="1"/>
          </p:nvPr>
        </p:nvSpPr>
        <p:spPr>
          <a:xfrm>
            <a:off x="1371600" y="4495800"/>
            <a:ext cx="6400800" cy="1752600"/>
          </a:xfrm>
        </p:spPr>
        <p:txBody>
          <a:bodyPr/>
          <a:lstStyle/>
          <a:p>
            <a:endParaRPr lang="en-US" dirty="0" smtClean="0"/>
          </a:p>
          <a:p>
            <a:endParaRPr lang="en-US" dirty="0" smtClean="0"/>
          </a:p>
          <a:p>
            <a:r>
              <a:rPr lang="en-US" dirty="0" smtClean="0"/>
              <a:t>October 28, 2016</a:t>
            </a:r>
          </a:p>
          <a:p>
            <a:endParaRPr lang="en-US" dirty="0" smtClean="0"/>
          </a:p>
          <a:p>
            <a:r>
              <a:rPr lang="en-US" dirty="0" smtClean="0"/>
              <a:t> </a:t>
            </a:r>
          </a:p>
        </p:txBody>
      </p:sp>
    </p:spTree>
    <p:extLst>
      <p:ext uri="{BB962C8B-B14F-4D97-AF65-F5344CB8AC3E}">
        <p14:creationId xmlns:p14="http://schemas.microsoft.com/office/powerpoint/2010/main" val="284651585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CERT Identification Online Tool</a:t>
            </a:r>
          </a:p>
        </p:txBody>
      </p:sp>
      <p:sp>
        <p:nvSpPr>
          <p:cNvPr id="3" name="Content Placeholder 2"/>
          <p:cNvSpPr>
            <a:spLocks noGrp="1"/>
          </p:cNvSpPr>
          <p:nvPr>
            <p:ph idx="1"/>
          </p:nvPr>
        </p:nvSpPr>
        <p:spPr/>
        <p:txBody>
          <a:bodyPr/>
          <a:lstStyle/>
          <a:p>
            <a:r>
              <a:rPr lang="en-US" dirty="0" smtClean="0"/>
              <a:t>Provides status information </a:t>
            </a:r>
            <a:r>
              <a:rPr lang="en-US" dirty="0"/>
              <a:t>for sampled claims </a:t>
            </a:r>
            <a:r>
              <a:rPr lang="en-US" dirty="0" smtClean="0"/>
              <a:t>using CID number where </a:t>
            </a:r>
            <a:r>
              <a:rPr lang="en-US" dirty="0"/>
              <a:t>a decision has been made by the CERT </a:t>
            </a:r>
            <a:r>
              <a:rPr lang="en-US" dirty="0" smtClean="0"/>
              <a:t>contractor:</a:t>
            </a:r>
            <a:endParaRPr lang="en-US" dirty="0"/>
          </a:p>
          <a:p>
            <a:pPr lvl="1"/>
            <a:r>
              <a:rPr lang="en-US" dirty="0" smtClean="0"/>
              <a:t>Claim </a:t>
            </a:r>
            <a:r>
              <a:rPr lang="en-US" dirty="0"/>
              <a:t>in </a:t>
            </a:r>
            <a:r>
              <a:rPr lang="en-US" dirty="0" smtClean="0"/>
              <a:t>Error- CERT </a:t>
            </a:r>
            <a:r>
              <a:rPr lang="en-US" dirty="0"/>
              <a:t>error was assessed or not </a:t>
            </a:r>
          </a:p>
          <a:p>
            <a:pPr lvl="1"/>
            <a:r>
              <a:rPr lang="en-US" dirty="0" smtClean="0"/>
              <a:t>Status Date- last </a:t>
            </a:r>
            <a:r>
              <a:rPr lang="en-US" dirty="0"/>
              <a:t>date that CERT updated/reviewed the case</a:t>
            </a:r>
          </a:p>
          <a:p>
            <a:pPr lvl="1"/>
            <a:r>
              <a:rPr lang="en-US" dirty="0" smtClean="0"/>
              <a:t>Status Decision- where </a:t>
            </a:r>
            <a:r>
              <a:rPr lang="en-US" dirty="0"/>
              <a:t>the claim is with the CERT Review Contractor</a:t>
            </a:r>
          </a:p>
          <a:p>
            <a:pPr lvl="1"/>
            <a:r>
              <a:rPr lang="en-US" dirty="0" smtClean="0"/>
              <a:t>Appealed- if </a:t>
            </a:r>
            <a:r>
              <a:rPr lang="en-US" dirty="0"/>
              <a:t>an appeal was initiated and </a:t>
            </a:r>
            <a:r>
              <a:rPr lang="en-US" dirty="0" smtClean="0"/>
              <a:t>the appeal status </a:t>
            </a:r>
          </a:p>
          <a:p>
            <a:pPr lvl="1"/>
            <a:r>
              <a:rPr lang="en-US" dirty="0" smtClean="0"/>
              <a:t>Error Code- errors assessed</a:t>
            </a:r>
          </a:p>
          <a:p>
            <a:pPr lvl="1"/>
            <a:endParaRPr lang="en-US" dirty="0"/>
          </a:p>
          <a:p>
            <a:pPr lvl="1"/>
            <a:endParaRPr lang="en-US" dirty="0"/>
          </a:p>
          <a:p>
            <a:pPr marL="457200" lvl="1" indent="0">
              <a:buNone/>
            </a:pPr>
            <a:endParaRPr lang="en-US" dirty="0"/>
          </a:p>
        </p:txBody>
      </p:sp>
      <p:pic>
        <p:nvPicPr>
          <p:cNvPr id="2050" name="Picture 2" descr="The CERT Identification Online Tool has been updated with the most recent claim sampling. You can find this tool on the CERT Center under &quot;Interactive Tools&quot;. Simply enter the CID number and click the &quot;search CID&quot; button to obtain a status of your CERT sampled claim. Providers can find the CID number assigned to the claim under review on the letter from the CERT Documentation Contractor.&#10;&#10;This tool provides information for sampled claims where a decision has been made by the CERT contractor. Once you enter the CID number (numbers only) and click the &quot;search CID&quot; button, the following data will be displayed:&#10;&#10;• Claim in Error: - Identifies whether a CERT error was assessed or not &#10;&#10;• Status Date: - Identifies the last date that CERT updated/reviewed the case&#10;&#10;• Status Decision: Identifies where the claim is with the CERT Review Contractor&#10;&#10;• Appealed: Identifies if an appeal was initiated and what the status of the Appeal is&#10;&#10;• Error Code: Identifies if an error was assessed, that error code will be listed here&#10;&#10;You may check as many CID numbers as you like; simply clear the field, enter a new CID number, and click the &quot;search CID&quot; button.&#10;" title="CERT Identification Online Too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4114800"/>
            <a:ext cx="6324600" cy="23622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18210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Evaluation and Management</a:t>
            </a:r>
            <a:endParaRPr lang="en-US" dirty="0"/>
          </a:p>
        </p:txBody>
      </p:sp>
      <p:sp>
        <p:nvSpPr>
          <p:cNvPr id="3" name="Content Placeholder 2"/>
          <p:cNvSpPr>
            <a:spLocks noGrp="1"/>
          </p:cNvSpPr>
          <p:nvPr>
            <p:ph idx="1"/>
          </p:nvPr>
        </p:nvSpPr>
        <p:spPr/>
        <p:txBody>
          <a:bodyPr/>
          <a:lstStyle/>
          <a:p>
            <a:r>
              <a:rPr lang="en-US" dirty="0" smtClean="0"/>
              <a:t>CPT Code- 99232 Subsequent hospital care:</a:t>
            </a:r>
          </a:p>
          <a:p>
            <a:pPr lvl="1"/>
            <a:r>
              <a:rPr lang="en-US" dirty="0" smtClean="0"/>
              <a:t>Missing documentation:</a:t>
            </a:r>
          </a:p>
          <a:p>
            <a:pPr lvl="2"/>
            <a:r>
              <a:rPr lang="en-US" dirty="0" smtClean="0"/>
              <a:t>Documentation does not support a face to face interaction between the patient and the physician</a:t>
            </a:r>
          </a:p>
          <a:p>
            <a:pPr lvl="1"/>
            <a:r>
              <a:rPr lang="en-US" dirty="0" smtClean="0"/>
              <a:t>Documentation received:</a:t>
            </a:r>
          </a:p>
          <a:p>
            <a:pPr lvl="2"/>
            <a:r>
              <a:rPr lang="en-US" dirty="0" smtClean="0"/>
              <a:t>Documentation is a review of a lab study and possible plans to discharge the next day:</a:t>
            </a:r>
          </a:p>
          <a:p>
            <a:pPr lvl="3"/>
            <a:r>
              <a:rPr lang="en-US" dirty="0" smtClean="0"/>
              <a:t>Submitted an authenticated hospital visit progress note for the billed DOS but does not support a face to face</a:t>
            </a:r>
          </a:p>
          <a:p>
            <a:r>
              <a:rPr lang="en-US" dirty="0" smtClean="0"/>
              <a:t>CERT error:</a:t>
            </a:r>
          </a:p>
          <a:p>
            <a:pPr lvl="1"/>
            <a:r>
              <a:rPr lang="en-US" dirty="0" smtClean="0"/>
              <a:t>Insufficient documentation</a:t>
            </a:r>
            <a:endParaRPr lang="en-US" dirty="0"/>
          </a:p>
        </p:txBody>
      </p:sp>
      <p:sp>
        <p:nvSpPr>
          <p:cNvPr id="7" name="Footer Placeholder 4"/>
          <p:cNvSpPr txBox="1">
            <a:spLocks/>
          </p:cNvSpPr>
          <p:nvPr/>
        </p:nvSpPr>
        <p:spPr>
          <a:xfrm>
            <a:off x="533400" y="6019800"/>
            <a:ext cx="7772400" cy="4413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1200" dirty="0">
                <a:latin typeface="Arial" panose="020B0604020202020204" pitchFamily="34" charset="0"/>
                <a:cs typeface="Arial" panose="020B0604020202020204" pitchFamily="34" charset="0"/>
              </a:rPr>
              <a:t>Current Procedural Terminology (CPT) only copyright 2015 American Medical Association. All rights reserved</a:t>
            </a:r>
            <a:r>
              <a:rPr lang="en-US" sz="1200" dirty="0" smtClean="0">
                <a:latin typeface="Arial" panose="020B0604020202020204" pitchFamily="34" charset="0"/>
                <a:cs typeface="Arial" panose="020B0604020202020204" pitchFamily="34" charset="0"/>
              </a:rPr>
              <a:t>.</a:t>
            </a:r>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475185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Lab Test</a:t>
            </a:r>
            <a:endParaRPr lang="en-US" dirty="0"/>
          </a:p>
        </p:txBody>
      </p:sp>
      <p:sp>
        <p:nvSpPr>
          <p:cNvPr id="5" name="Content Placeholder 4"/>
          <p:cNvSpPr>
            <a:spLocks noGrp="1"/>
          </p:cNvSpPr>
          <p:nvPr>
            <p:ph idx="1"/>
          </p:nvPr>
        </p:nvSpPr>
        <p:spPr>
          <a:xfrm>
            <a:off x="457200" y="1600200"/>
            <a:ext cx="8229600" cy="3962400"/>
          </a:xfrm>
        </p:spPr>
        <p:txBody>
          <a:bodyPr/>
          <a:lstStyle/>
          <a:p>
            <a:r>
              <a:rPr lang="en-US" dirty="0" smtClean="0"/>
              <a:t>CPT code 80053 – Comprehensive metabolic panel:</a:t>
            </a:r>
          </a:p>
          <a:p>
            <a:pPr lvl="1"/>
            <a:r>
              <a:rPr lang="en-US" dirty="0" smtClean="0"/>
              <a:t>Missing Documentation:</a:t>
            </a:r>
          </a:p>
          <a:p>
            <a:pPr lvl="2"/>
            <a:r>
              <a:rPr lang="en-US" dirty="0" smtClean="0"/>
              <a:t>The order for the billed lab work or the intent to order the billed comprehensive metabolic panel, complete blood count with differential</a:t>
            </a:r>
          </a:p>
          <a:p>
            <a:pPr lvl="1"/>
            <a:r>
              <a:rPr lang="en-US" dirty="0" smtClean="0"/>
              <a:t>Documentation received:</a:t>
            </a:r>
          </a:p>
          <a:p>
            <a:pPr lvl="2"/>
            <a:r>
              <a:rPr lang="en-US" dirty="0" smtClean="0"/>
              <a:t>Results:</a:t>
            </a:r>
          </a:p>
          <a:p>
            <a:pPr lvl="3"/>
            <a:r>
              <a:rPr lang="en-US" dirty="0" smtClean="0"/>
              <a:t>Progress notes that support the necessity</a:t>
            </a:r>
          </a:p>
          <a:p>
            <a:pPr lvl="3"/>
            <a:r>
              <a:rPr lang="en-US" dirty="0" smtClean="0"/>
              <a:t>No specific orders </a:t>
            </a:r>
          </a:p>
          <a:p>
            <a:r>
              <a:rPr lang="en-US" dirty="0" smtClean="0"/>
              <a:t>CERT Error:</a:t>
            </a:r>
          </a:p>
          <a:p>
            <a:pPr lvl="1"/>
            <a:r>
              <a:rPr lang="en-US" dirty="0" smtClean="0"/>
              <a:t> Insufficient documentation</a:t>
            </a:r>
            <a:endParaRPr lang="en-US" dirty="0"/>
          </a:p>
        </p:txBody>
      </p:sp>
      <p:sp>
        <p:nvSpPr>
          <p:cNvPr id="9" name="Footer Placeholder 4"/>
          <p:cNvSpPr txBox="1">
            <a:spLocks/>
          </p:cNvSpPr>
          <p:nvPr/>
        </p:nvSpPr>
        <p:spPr>
          <a:xfrm>
            <a:off x="762000" y="6019800"/>
            <a:ext cx="7772400" cy="4413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1200" dirty="0">
                <a:latin typeface="Arial" panose="020B0604020202020204" pitchFamily="34" charset="0"/>
                <a:cs typeface="Arial" panose="020B0604020202020204" pitchFamily="34" charset="0"/>
              </a:rPr>
              <a:t>Current Procedural Terminology (CPT) only copyright 2015 American Medical Association. All rights reserved</a:t>
            </a:r>
            <a:r>
              <a:rPr lang="en-US" sz="1200" dirty="0" smtClean="0">
                <a:latin typeface="Arial" panose="020B0604020202020204" pitchFamily="34" charset="0"/>
                <a:cs typeface="Arial" panose="020B0604020202020204" pitchFamily="34" charset="0"/>
              </a:rPr>
              <a:t>.</a:t>
            </a:r>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538522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Venipuncture</a:t>
            </a:r>
            <a:endParaRPr lang="en-US" dirty="0"/>
          </a:p>
        </p:txBody>
      </p:sp>
      <p:sp>
        <p:nvSpPr>
          <p:cNvPr id="3" name="Content Placeholder 2"/>
          <p:cNvSpPr>
            <a:spLocks noGrp="1"/>
          </p:cNvSpPr>
          <p:nvPr>
            <p:ph idx="1"/>
          </p:nvPr>
        </p:nvSpPr>
        <p:spPr/>
        <p:txBody>
          <a:bodyPr/>
          <a:lstStyle/>
          <a:p>
            <a:r>
              <a:rPr lang="en-US" dirty="0" smtClean="0"/>
              <a:t>CPT code 36415- Venipuncture:</a:t>
            </a:r>
          </a:p>
          <a:p>
            <a:pPr lvl="1"/>
            <a:r>
              <a:rPr lang="en-US" dirty="0" smtClean="0"/>
              <a:t>Missing Documentation:</a:t>
            </a:r>
          </a:p>
          <a:p>
            <a:pPr lvl="2"/>
            <a:r>
              <a:rPr lang="en-US" dirty="0" smtClean="0"/>
              <a:t>Medical record documentation supporting the medical necessity for billed service</a:t>
            </a:r>
          </a:p>
          <a:p>
            <a:pPr lvl="1"/>
            <a:r>
              <a:rPr lang="en-US" dirty="0" smtClean="0"/>
              <a:t>Received Documentation:</a:t>
            </a:r>
          </a:p>
          <a:p>
            <a:pPr lvl="2"/>
            <a:r>
              <a:rPr lang="en-US" dirty="0" smtClean="0"/>
              <a:t>Unauthenticated note documenting intent/plan to order labs</a:t>
            </a:r>
          </a:p>
          <a:p>
            <a:pPr lvl="2"/>
            <a:r>
              <a:rPr lang="en-US" dirty="0" smtClean="0"/>
              <a:t>Lab results as a result of services which are not covered under Medicare</a:t>
            </a:r>
          </a:p>
          <a:p>
            <a:pPr lvl="2"/>
            <a:r>
              <a:rPr lang="en-US" dirty="0" smtClean="0"/>
              <a:t>Medication record</a:t>
            </a:r>
          </a:p>
          <a:p>
            <a:r>
              <a:rPr lang="en-US" dirty="0" smtClean="0"/>
              <a:t>CERT Error:</a:t>
            </a:r>
          </a:p>
          <a:p>
            <a:pPr lvl="1"/>
            <a:r>
              <a:rPr lang="en-US" dirty="0" smtClean="0"/>
              <a:t> Medically Unnecessary </a:t>
            </a:r>
          </a:p>
          <a:p>
            <a:pPr lvl="2"/>
            <a:endParaRPr lang="en-US" dirty="0"/>
          </a:p>
        </p:txBody>
      </p:sp>
      <p:sp>
        <p:nvSpPr>
          <p:cNvPr id="4" name="Footer Placeholder 4"/>
          <p:cNvSpPr txBox="1">
            <a:spLocks/>
          </p:cNvSpPr>
          <p:nvPr/>
        </p:nvSpPr>
        <p:spPr>
          <a:xfrm>
            <a:off x="567559" y="6001407"/>
            <a:ext cx="7772400" cy="4413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1200" dirty="0">
                <a:latin typeface="Arial" panose="020B0604020202020204" pitchFamily="34" charset="0"/>
                <a:cs typeface="Arial" panose="020B0604020202020204" pitchFamily="34" charset="0"/>
              </a:rPr>
              <a:t>Current Procedural Terminology (CPT) only copyright 2015 American Medical Association. All rights reserved</a:t>
            </a:r>
            <a:r>
              <a:rPr lang="en-US" sz="1200" dirty="0" smtClean="0">
                <a:latin typeface="Arial" panose="020B0604020202020204" pitchFamily="34" charset="0"/>
                <a:cs typeface="Arial" panose="020B0604020202020204" pitchFamily="34" charset="0"/>
              </a:rPr>
              <a:t>.</a:t>
            </a:r>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656393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Medicare Updates</a:t>
            </a:r>
            <a:endParaRPr lang="en-US" dirty="0"/>
          </a:p>
        </p:txBody>
      </p:sp>
      <p:sp>
        <p:nvSpPr>
          <p:cNvPr id="4" name="Text Placeholder 3"/>
          <p:cNvSpPr>
            <a:spLocks noGrp="1"/>
          </p:cNvSpPr>
          <p:nvPr>
            <p:ph type="body" idx="1"/>
          </p:nvPr>
        </p:nvSpPr>
        <p:spPr/>
        <p:txBody>
          <a:bodyPr/>
          <a:lstStyle/>
          <a:p>
            <a:endParaRPr lang="en-US" dirty="0"/>
          </a:p>
        </p:txBody>
      </p:sp>
      <p:sp>
        <p:nvSpPr>
          <p:cNvPr id="6" name="Slide Number Placeholder 5"/>
          <p:cNvSpPr>
            <a:spLocks noGrp="1"/>
          </p:cNvSpPr>
          <p:nvPr>
            <p:ph type="sldNum" sz="quarter" idx="12"/>
          </p:nvPr>
        </p:nvSpPr>
        <p:spPr/>
        <p:txBody>
          <a:bodyPr/>
          <a:lstStyle/>
          <a:p>
            <a:pPr algn="ctr"/>
            <a:fld id="{577EA700-EB18-479D-B1A7-67DC9707F5EC}" type="slidenum">
              <a:rPr lang="en-US" smtClean="0">
                <a:latin typeface="Arial" panose="020B0604020202020204" pitchFamily="34" charset="0"/>
                <a:cs typeface="Arial" panose="020B0604020202020204" pitchFamily="34" charset="0"/>
              </a:rPr>
              <a:pPr algn="ctr"/>
              <a:t>14</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18636721"/>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CR?</a:t>
            </a:r>
            <a:endParaRPr lang="en-US" dirty="0"/>
          </a:p>
        </p:txBody>
      </p:sp>
      <p:sp>
        <p:nvSpPr>
          <p:cNvPr id="3" name="Content Placeholder 2"/>
          <p:cNvSpPr>
            <a:spLocks noGrp="1"/>
          </p:cNvSpPr>
          <p:nvPr>
            <p:ph idx="1"/>
          </p:nvPr>
        </p:nvSpPr>
        <p:spPr/>
        <p:txBody>
          <a:bodyPr/>
          <a:lstStyle/>
          <a:p>
            <a:r>
              <a:rPr lang="en-US" dirty="0" smtClean="0"/>
              <a:t>Change Request (CR)- guidelines from CMS</a:t>
            </a:r>
            <a:endParaRPr lang="en-US" dirty="0"/>
          </a:p>
        </p:txBody>
      </p:sp>
      <p:pic>
        <p:nvPicPr>
          <p:cNvPr id="2050" name="Picture 2" descr="Scrren print of the top of a CR" title="CR"/>
          <p:cNvPicPr>
            <a:picLocks noChangeAspect="1" noChangeArrowheads="1"/>
          </p:cNvPicPr>
          <p:nvPr/>
        </p:nvPicPr>
        <p:blipFill rotWithShape="1">
          <a:blip r:embed="rId3">
            <a:extLst>
              <a:ext uri="{28A0092B-C50C-407E-A947-70E740481C1C}">
                <a14:useLocalDpi xmlns:a14="http://schemas.microsoft.com/office/drawing/2010/main" val="0"/>
              </a:ext>
            </a:extLst>
          </a:blip>
          <a:srcRect l="6786" t="32113" r="12152" b="31896"/>
          <a:stretch/>
        </p:blipFill>
        <p:spPr bwMode="auto">
          <a:xfrm>
            <a:off x="457200" y="2349062"/>
            <a:ext cx="8153400" cy="26328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57135157"/>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How Do I Know if a New CR Has Been Released?</a:t>
            </a:r>
            <a:endParaRPr lang="en-US" dirty="0"/>
          </a:p>
        </p:txBody>
      </p:sp>
      <p:sp>
        <p:nvSpPr>
          <p:cNvPr id="5" name="Content Placeholder 4"/>
          <p:cNvSpPr>
            <a:spLocks noGrp="1"/>
          </p:cNvSpPr>
          <p:nvPr>
            <p:ph idx="1"/>
          </p:nvPr>
        </p:nvSpPr>
        <p:spPr/>
        <p:txBody>
          <a:bodyPr/>
          <a:lstStyle/>
          <a:p>
            <a:r>
              <a:rPr lang="en-US" dirty="0" smtClean="0"/>
              <a:t>Make sure you are signed up for electronic mailing list</a:t>
            </a:r>
          </a:p>
          <a:p>
            <a:r>
              <a:rPr lang="en-US" dirty="0" smtClean="0"/>
              <a:t>CRs will be listed on Novitas website:</a:t>
            </a:r>
          </a:p>
          <a:p>
            <a:pPr lvl="1"/>
            <a:r>
              <a:rPr lang="en-US" dirty="0" smtClean="0"/>
              <a:t>Home page/Top News/All News:</a:t>
            </a:r>
          </a:p>
          <a:p>
            <a:pPr lvl="2"/>
            <a:r>
              <a:rPr lang="en-US" dirty="0" smtClean="0">
                <a:hlinkClick r:id="rId3"/>
              </a:rPr>
              <a:t>http://www.novitas-solutions.com/webcenter/portal/MedicareJL/pagebyid?contentId=00003494</a:t>
            </a:r>
            <a:endParaRPr lang="en-US" dirty="0" smtClean="0"/>
          </a:p>
          <a:p>
            <a:pPr lvl="3"/>
            <a:endParaRPr lang="en-US" dirty="0" smtClean="0"/>
          </a:p>
          <a:p>
            <a:pPr lvl="3"/>
            <a:endParaRPr lang="en-US" dirty="0" smtClean="0"/>
          </a:p>
          <a:p>
            <a:pPr lvl="2"/>
            <a:endParaRPr lang="en-US" dirty="0" smtClean="0"/>
          </a:p>
          <a:p>
            <a:pPr lvl="2"/>
            <a:endParaRPr lang="en-US" dirty="0" smtClean="0"/>
          </a:p>
          <a:p>
            <a:pPr lvl="2"/>
            <a:endParaRPr lang="en-US" dirty="0" smtClean="0"/>
          </a:p>
          <a:p>
            <a:pPr lvl="2"/>
            <a:endParaRPr lang="en-US" dirty="0" smtClean="0"/>
          </a:p>
          <a:p>
            <a:pPr lvl="2"/>
            <a:endParaRPr lang="en-US" dirty="0" smtClean="0"/>
          </a:p>
          <a:p>
            <a:pPr lvl="2"/>
            <a:endParaRPr lang="en-US" dirty="0" smtClean="0"/>
          </a:p>
          <a:p>
            <a:pPr lvl="2"/>
            <a:endParaRPr lang="en-US" dirty="0" smtClean="0"/>
          </a:p>
          <a:p>
            <a:pPr lvl="1"/>
            <a:endParaRPr lang="en-US" dirty="0"/>
          </a:p>
        </p:txBody>
      </p:sp>
    </p:spTree>
    <p:extLst>
      <p:ext uri="{BB962C8B-B14F-4D97-AF65-F5344CB8AC3E}">
        <p14:creationId xmlns:p14="http://schemas.microsoft.com/office/powerpoint/2010/main" val="2510311481"/>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 What is a MLN?</a:t>
            </a:r>
            <a:endParaRPr lang="en-US" dirty="0"/>
          </a:p>
        </p:txBody>
      </p:sp>
      <p:sp>
        <p:nvSpPr>
          <p:cNvPr id="3" name="Content Placeholder 2"/>
          <p:cNvSpPr>
            <a:spLocks noGrp="1"/>
          </p:cNvSpPr>
          <p:nvPr>
            <p:ph idx="1"/>
          </p:nvPr>
        </p:nvSpPr>
        <p:spPr>
          <a:xfrm>
            <a:off x="457200" y="1600200"/>
            <a:ext cx="7543800" cy="4419600"/>
          </a:xfrm>
        </p:spPr>
        <p:txBody>
          <a:bodyPr/>
          <a:lstStyle/>
          <a:p>
            <a:r>
              <a:rPr lang="en-US" dirty="0" smtClean="0"/>
              <a:t>Medicare Learning Network (MLN)- are national articles designed to inform health care professionals about the latest changes to CMS programs</a:t>
            </a:r>
          </a:p>
          <a:p>
            <a:endParaRPr lang="en-US" dirty="0" smtClean="0"/>
          </a:p>
          <a:p>
            <a:endParaRPr lang="en-US" dirty="0" smtClean="0"/>
          </a:p>
          <a:p>
            <a:endParaRPr lang="en-US" dirty="0" smtClean="0"/>
          </a:p>
          <a:p>
            <a:endParaRPr lang="en-US" dirty="0" smtClean="0"/>
          </a:p>
          <a:p>
            <a:endParaRPr lang="en-US" dirty="0"/>
          </a:p>
        </p:txBody>
      </p:sp>
      <p:pic>
        <p:nvPicPr>
          <p:cNvPr id="3074" name="Picture 2" descr="Screen shot of the top of a MLN article" title="MLN Article"/>
          <p:cNvPicPr>
            <a:picLocks noChangeAspect="1" noChangeArrowheads="1"/>
          </p:cNvPicPr>
          <p:nvPr/>
        </p:nvPicPr>
        <p:blipFill rotWithShape="1">
          <a:blip r:embed="rId2">
            <a:extLst>
              <a:ext uri="{28A0092B-C50C-407E-A947-70E740481C1C}">
                <a14:useLocalDpi xmlns:a14="http://schemas.microsoft.com/office/drawing/2010/main" val="0"/>
              </a:ext>
            </a:extLst>
          </a:blip>
          <a:srcRect l="4726" t="18965" r="10214" b="12284"/>
          <a:stretch/>
        </p:blipFill>
        <p:spPr bwMode="auto">
          <a:xfrm>
            <a:off x="609599" y="2895600"/>
            <a:ext cx="7162801" cy="3442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43945808"/>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to Find MLN Articles</a:t>
            </a:r>
            <a:endParaRPr lang="en-US" dirty="0"/>
          </a:p>
        </p:txBody>
      </p:sp>
      <p:sp>
        <p:nvSpPr>
          <p:cNvPr id="3" name="Content Placeholder 2"/>
          <p:cNvSpPr>
            <a:spLocks noGrp="1"/>
          </p:cNvSpPr>
          <p:nvPr>
            <p:ph idx="1"/>
          </p:nvPr>
        </p:nvSpPr>
        <p:spPr/>
        <p:txBody>
          <a:bodyPr/>
          <a:lstStyle/>
          <a:p>
            <a:r>
              <a:rPr lang="en-US" dirty="0" smtClean="0"/>
              <a:t>On our website we list MLN Articles:</a:t>
            </a:r>
          </a:p>
          <a:p>
            <a:pPr lvl="1"/>
            <a:r>
              <a:rPr lang="en-US" dirty="0" smtClean="0"/>
              <a:t>Publication/MLN Articles:</a:t>
            </a:r>
          </a:p>
          <a:p>
            <a:pPr lvl="2"/>
            <a:r>
              <a:rPr lang="en-US" dirty="0" smtClean="0">
                <a:hlinkClick r:id="rId2"/>
              </a:rPr>
              <a:t>http://www.novitas-solutions.com/webcenter/portal/MedicareJL/pagebyid?contentId=00002956</a:t>
            </a:r>
            <a:endParaRPr lang="en-US" dirty="0" smtClean="0"/>
          </a:p>
          <a:p>
            <a:pPr lvl="3"/>
            <a:endParaRPr lang="en-US" dirty="0" smtClean="0"/>
          </a:p>
          <a:p>
            <a:pPr lvl="0"/>
            <a:r>
              <a:rPr lang="en-US" dirty="0" smtClean="0">
                <a:solidFill>
                  <a:prstClr val="black"/>
                </a:solidFill>
              </a:rPr>
              <a:t>CMS website:</a:t>
            </a:r>
          </a:p>
          <a:p>
            <a:pPr lvl="1"/>
            <a:r>
              <a:rPr lang="en-US" dirty="0" smtClean="0">
                <a:solidFill>
                  <a:prstClr val="black"/>
                </a:solidFill>
              </a:rPr>
              <a:t>Outreach and Education-MLN articles:</a:t>
            </a:r>
          </a:p>
          <a:p>
            <a:pPr lvl="2"/>
            <a:r>
              <a:rPr lang="en-US" dirty="0" smtClean="0">
                <a:solidFill>
                  <a:prstClr val="black"/>
                </a:solidFill>
                <a:hlinkClick r:id="rId3"/>
              </a:rPr>
              <a:t>https://www.cms.gov/Outreach-and-Education/Medicare-Learning-Network-MLN/MLNMattersArticles/index.html</a:t>
            </a:r>
            <a:endParaRPr lang="en-US" dirty="0" smtClean="0">
              <a:solidFill>
                <a:prstClr val="black"/>
              </a:solidFill>
            </a:endParaRPr>
          </a:p>
          <a:p>
            <a:endParaRPr lang="en-US" dirty="0" smtClean="0"/>
          </a:p>
          <a:p>
            <a:pPr lvl="3"/>
            <a:endParaRPr lang="en-US" dirty="0" smtClean="0"/>
          </a:p>
          <a:p>
            <a:pPr lvl="3"/>
            <a:endParaRPr lang="en-US" dirty="0" smtClean="0"/>
          </a:p>
          <a:p>
            <a:endParaRPr lang="en-US" dirty="0"/>
          </a:p>
        </p:txBody>
      </p:sp>
    </p:spTree>
    <p:extLst>
      <p:ext uri="{BB962C8B-B14F-4D97-AF65-F5344CB8AC3E}">
        <p14:creationId xmlns:p14="http://schemas.microsoft.com/office/powerpoint/2010/main" val="2797858921"/>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Expiration of CMS ICD-10-CM Grace Period</a:t>
            </a:r>
            <a:endParaRPr lang="en-US" dirty="0"/>
          </a:p>
        </p:txBody>
      </p:sp>
      <p:sp>
        <p:nvSpPr>
          <p:cNvPr id="3" name="Content Placeholder 2"/>
          <p:cNvSpPr>
            <a:spLocks noGrp="1"/>
          </p:cNvSpPr>
          <p:nvPr>
            <p:ph idx="1"/>
          </p:nvPr>
        </p:nvSpPr>
        <p:spPr/>
        <p:txBody>
          <a:bodyPr/>
          <a:lstStyle/>
          <a:p>
            <a:r>
              <a:rPr lang="en-US" dirty="0" smtClean="0"/>
              <a:t>The grace period CMS </a:t>
            </a:r>
            <a:r>
              <a:rPr lang="en-US" dirty="0"/>
              <a:t>and </a:t>
            </a:r>
            <a:r>
              <a:rPr lang="en-US" dirty="0" smtClean="0"/>
              <a:t>American Medical Association (AMA) announced providing Flexibility </a:t>
            </a:r>
            <a:r>
              <a:rPr lang="en-US" dirty="0"/>
              <a:t>Guidance </a:t>
            </a:r>
            <a:r>
              <a:rPr lang="en-US" dirty="0" smtClean="0"/>
              <a:t>to </a:t>
            </a:r>
            <a:r>
              <a:rPr lang="en-US" dirty="0"/>
              <a:t>help providers </a:t>
            </a:r>
            <a:r>
              <a:rPr lang="en-US" dirty="0" smtClean="0"/>
              <a:t>transition to ICD-10-CM ended October 1, 2016: </a:t>
            </a:r>
          </a:p>
          <a:p>
            <a:pPr lvl="1"/>
            <a:r>
              <a:rPr lang="en-US" dirty="0" smtClean="0"/>
              <a:t>CMS has updated their FAQs August </a:t>
            </a:r>
            <a:r>
              <a:rPr lang="en-US" dirty="0"/>
              <a:t>18, </a:t>
            </a:r>
            <a:r>
              <a:rPr lang="en-US" dirty="0" smtClean="0"/>
              <a:t>2016: </a:t>
            </a:r>
            <a:endParaRPr lang="en-US" dirty="0"/>
          </a:p>
          <a:p>
            <a:pPr lvl="2"/>
            <a:r>
              <a:rPr lang="en-US" dirty="0" smtClean="0">
                <a:hlinkClick r:id="rId3"/>
              </a:rPr>
              <a:t>https</a:t>
            </a:r>
            <a:r>
              <a:rPr lang="en-US" dirty="0">
                <a:hlinkClick r:id="rId3"/>
              </a:rPr>
              <a:t>://</a:t>
            </a:r>
            <a:r>
              <a:rPr lang="en-US" dirty="0" smtClean="0">
                <a:hlinkClick r:id="rId3"/>
              </a:rPr>
              <a:t>www.cms.gov/Medicare/Coding/ICD10/Clarifying-Questions-and-Answers-Related-to-the-July-6-2015-CMS-AMA-Joint-Announcement.pdf</a:t>
            </a:r>
            <a:r>
              <a:rPr lang="en-US" dirty="0" smtClean="0"/>
              <a:t> </a:t>
            </a:r>
          </a:p>
          <a:p>
            <a:r>
              <a:rPr lang="en-US" dirty="0" smtClean="0"/>
              <a:t>Be sure to check out the 2017 ICD-10-CM Guidance:</a:t>
            </a:r>
          </a:p>
          <a:p>
            <a:pPr lvl="1"/>
            <a:r>
              <a:rPr lang="en-US" dirty="0">
                <a:hlinkClick r:id="rId4"/>
              </a:rPr>
              <a:t>https://</a:t>
            </a:r>
            <a:r>
              <a:rPr lang="en-US" dirty="0" smtClean="0">
                <a:hlinkClick r:id="rId4"/>
              </a:rPr>
              <a:t>www.cms.gov/Medicare/Coding/ICD10/2017-ICD-10-CM-and-GEMs.html</a:t>
            </a:r>
            <a:r>
              <a:rPr lang="en-US" dirty="0" smtClean="0"/>
              <a:t> </a:t>
            </a:r>
          </a:p>
          <a:p>
            <a:r>
              <a:rPr lang="en-US" dirty="0" smtClean="0"/>
              <a:t>CMS ICD-10-CM Center:</a:t>
            </a:r>
          </a:p>
          <a:p>
            <a:pPr lvl="1"/>
            <a:r>
              <a:rPr lang="en-US" dirty="0">
                <a:hlinkClick r:id="rId5"/>
              </a:rPr>
              <a:t>https://</a:t>
            </a:r>
            <a:r>
              <a:rPr lang="en-US" dirty="0" smtClean="0">
                <a:hlinkClick r:id="rId5"/>
              </a:rPr>
              <a:t>www.cms.gov/medicare/coding/icd10/index.html</a:t>
            </a:r>
            <a:r>
              <a:rPr lang="en-US" dirty="0" smtClean="0"/>
              <a:t> </a:t>
            </a:r>
            <a:endParaRPr lang="en-US" dirty="0"/>
          </a:p>
        </p:txBody>
      </p:sp>
    </p:spTree>
    <p:extLst>
      <p:ext uri="{BB962C8B-B14F-4D97-AF65-F5344CB8AC3E}">
        <p14:creationId xmlns:p14="http://schemas.microsoft.com/office/powerpoint/2010/main" val="64389178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dirty="0" smtClean="0"/>
              <a:t>Disclaimer</a:t>
            </a:r>
          </a:p>
        </p:txBody>
      </p:sp>
      <p:sp>
        <p:nvSpPr>
          <p:cNvPr id="3" name="Content Placeholder 2"/>
          <p:cNvSpPr>
            <a:spLocks noGrp="1"/>
          </p:cNvSpPr>
          <p:nvPr>
            <p:ph idx="1"/>
          </p:nvPr>
        </p:nvSpPr>
        <p:spPr/>
        <p:txBody>
          <a:bodyPr>
            <a:normAutofit fontScale="62500" lnSpcReduction="20000"/>
          </a:bodyPr>
          <a:lstStyle/>
          <a:p>
            <a:r>
              <a:rPr lang="en-US" dirty="0" smtClean="0"/>
              <a:t>All Current Procedural Terminology (CPT) only are copyright 2015 American Medical Association (AMA). All rights reserved. CPT is a registered trademark of the American Medical Association. Applicable Federal Acquisition Regulation/ Defense Federal Acquisition Regulation (FARS/DFARS) Restrictions Apply to Government Use. Fee schedules, relative value units, conversion factors and/or related components are not assigned by the AMA, are not part of CPT, and the AMA is not recommending their use. The AMA does not directly or indirectly practice medicine or dispense medical services. The AMA assumes no liability for data contained or not contained herein.</a:t>
            </a:r>
          </a:p>
          <a:p>
            <a:endParaRPr lang="en-US" dirty="0" smtClean="0"/>
          </a:p>
          <a:p>
            <a:r>
              <a:rPr lang="en-US" dirty="0" smtClean="0"/>
              <a:t>The information enclosed was current at the time it was presented.  Medicare policy changes frequently; links to the source documents have been provided within the document for your reference. This presentation was prepared as a tool to assist providers and is not intended to grant rights or impose obligations.  </a:t>
            </a:r>
          </a:p>
          <a:p>
            <a:endParaRPr lang="en-US" dirty="0" smtClean="0"/>
          </a:p>
          <a:p>
            <a:r>
              <a:rPr lang="en-US" dirty="0" smtClean="0"/>
              <a:t>Although every reasonable effort has been made to assure the accuracy of the information within these pages, the ultimate responsibility for the correct submission of claims and response to any remittance advice lies with the provider of services.</a:t>
            </a:r>
          </a:p>
          <a:p>
            <a:endParaRPr lang="en-US" dirty="0" smtClean="0"/>
          </a:p>
          <a:p>
            <a:r>
              <a:rPr lang="en-US" dirty="0" smtClean="0"/>
              <a:t>Novitas Solutions employees, agents, and staff make no representation, warranty, or guarantee that this compilation of Medicare information is error-free and will bear no responsibility or liability for the results or consequences of the use of this guide.</a:t>
            </a:r>
          </a:p>
          <a:p>
            <a:endParaRPr lang="en-US" dirty="0" smtClean="0"/>
          </a:p>
          <a:p>
            <a:r>
              <a:rPr lang="en-US" dirty="0" smtClean="0"/>
              <a:t>This presentation is a general summary that explains certain aspects of the Medicare program, but is not a legal document. The official Medicare program provisions are contained in the relevant laws, regulations, and rulings.</a:t>
            </a:r>
          </a:p>
          <a:p>
            <a:endParaRPr lang="en-US" dirty="0" smtClean="0"/>
          </a:p>
          <a:p>
            <a:r>
              <a:rPr lang="en-US" dirty="0" smtClean="0"/>
              <a:t>Novitas Solutions does not permit videotaping or audio recording of training events.</a:t>
            </a:r>
          </a:p>
        </p:txBody>
      </p:sp>
    </p:spTree>
    <p:extLst>
      <p:ext uri="{BB962C8B-B14F-4D97-AF65-F5344CB8AC3E}">
        <p14:creationId xmlns:p14="http://schemas.microsoft.com/office/powerpoint/2010/main" val="649838740"/>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Sequestration Update</a:t>
            </a:r>
          </a:p>
        </p:txBody>
      </p:sp>
      <p:sp>
        <p:nvSpPr>
          <p:cNvPr id="5" name="Content Placeholder 4"/>
          <p:cNvSpPr>
            <a:spLocks noGrp="1"/>
          </p:cNvSpPr>
          <p:nvPr>
            <p:ph idx="1"/>
          </p:nvPr>
        </p:nvSpPr>
        <p:spPr>
          <a:xfrm>
            <a:off x="457200" y="1600200"/>
            <a:ext cx="8382000" cy="4724400"/>
          </a:xfrm>
        </p:spPr>
        <p:txBody>
          <a:bodyPr>
            <a:normAutofit/>
          </a:bodyPr>
          <a:lstStyle/>
          <a:p>
            <a:r>
              <a:rPr lang="en-US" dirty="0"/>
              <a:t>Mandatory Payment Reduction of 2% </a:t>
            </a:r>
            <a:r>
              <a:rPr lang="en-US" dirty="0" smtClean="0"/>
              <a:t>continues until further notice </a:t>
            </a:r>
            <a:r>
              <a:rPr lang="en-US" dirty="0"/>
              <a:t>for the Medicare Fee For Service </a:t>
            </a:r>
            <a:r>
              <a:rPr lang="en-US" dirty="0" smtClean="0"/>
              <a:t>Program</a:t>
            </a:r>
          </a:p>
          <a:p>
            <a:r>
              <a:rPr lang="en-US" dirty="0" smtClean="0"/>
              <a:t>Applied </a:t>
            </a:r>
            <a:r>
              <a:rPr lang="en-US" dirty="0"/>
              <a:t>to all claims after determining coinsurance, any applicable deductible, and any applicable Medicare Secondary Payment </a:t>
            </a:r>
            <a:r>
              <a:rPr lang="en-US" dirty="0" smtClean="0"/>
              <a:t>adjustments</a:t>
            </a:r>
            <a:endParaRPr lang="en-US" dirty="0"/>
          </a:p>
          <a:p>
            <a:r>
              <a:rPr lang="en-US" dirty="0" smtClean="0"/>
              <a:t>For </a:t>
            </a:r>
            <a:r>
              <a:rPr lang="en-US" dirty="0"/>
              <a:t>more </a:t>
            </a:r>
            <a:r>
              <a:rPr lang="en-US" dirty="0" smtClean="0"/>
              <a:t>information:</a:t>
            </a:r>
            <a:endParaRPr lang="en-US" dirty="0"/>
          </a:p>
          <a:p>
            <a:pPr lvl="1"/>
            <a:r>
              <a:rPr lang="en-US" dirty="0">
                <a:hlinkClick r:id="rId3"/>
              </a:rPr>
              <a:t>https://</a:t>
            </a:r>
            <a:r>
              <a:rPr lang="en-US" dirty="0" smtClean="0">
                <a:hlinkClick r:id="rId3"/>
              </a:rPr>
              <a:t>www.cms.gov/Outreach-and-Education/Outreach/FFSProvPartProg/Provider-Partnership-Email-Archive-Items/2016-03-03-Enews.html</a:t>
            </a:r>
            <a:r>
              <a:rPr lang="en-US" dirty="0" smtClean="0"/>
              <a:t> </a:t>
            </a:r>
            <a:endParaRPr lang="en-US" dirty="0"/>
          </a:p>
          <a:p>
            <a:r>
              <a:rPr lang="en-US" dirty="0" smtClean="0"/>
              <a:t>Frequently </a:t>
            </a:r>
            <a:r>
              <a:rPr lang="en-US" dirty="0"/>
              <a:t>Asked </a:t>
            </a:r>
            <a:r>
              <a:rPr lang="en-US" dirty="0" smtClean="0"/>
              <a:t>Questions:</a:t>
            </a:r>
            <a:endParaRPr lang="en-US" dirty="0"/>
          </a:p>
          <a:p>
            <a:pPr lvl="1"/>
            <a:r>
              <a:rPr lang="en-US" dirty="0">
                <a:hlinkClick r:id="rId4"/>
              </a:rPr>
              <a:t>http://</a:t>
            </a:r>
            <a:r>
              <a:rPr lang="en-US" dirty="0" smtClean="0">
                <a:hlinkClick r:id="rId4"/>
              </a:rPr>
              <a:t>www.novitas-solutions.com/webcenter/portal/MedicareJL/page/pagebyid?contentId=00106360</a:t>
            </a:r>
            <a:r>
              <a:rPr lang="en-US" dirty="0" smtClean="0"/>
              <a:t> </a:t>
            </a:r>
            <a:endParaRPr lang="en-US" dirty="0"/>
          </a:p>
        </p:txBody>
      </p:sp>
    </p:spTree>
    <p:extLst>
      <p:ext uri="{BB962C8B-B14F-4D97-AF65-F5344CB8AC3E}">
        <p14:creationId xmlns:p14="http://schemas.microsoft.com/office/powerpoint/2010/main" val="1617209909"/>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457200" y="304800"/>
            <a:ext cx="6096000" cy="762000"/>
          </a:xfrm>
        </p:spPr>
        <p:txBody>
          <a:bodyPr>
            <a:noAutofit/>
          </a:bodyPr>
          <a:lstStyle/>
          <a:p>
            <a:r>
              <a:rPr lang="en-US" dirty="0" smtClean="0"/>
              <a:t>Coding Revisions to National Coverage Determinations (NCDs) </a:t>
            </a:r>
            <a:endParaRPr lang="en-US" altLang="en-US" dirty="0" smtClean="0"/>
          </a:p>
        </p:txBody>
      </p:sp>
      <p:sp>
        <p:nvSpPr>
          <p:cNvPr id="4099" name="Content Placeholder 2"/>
          <p:cNvSpPr>
            <a:spLocks noGrp="1"/>
          </p:cNvSpPr>
          <p:nvPr>
            <p:ph idx="1"/>
          </p:nvPr>
        </p:nvSpPr>
        <p:spPr/>
        <p:txBody>
          <a:bodyPr>
            <a:normAutofit/>
          </a:bodyPr>
          <a:lstStyle/>
          <a:p>
            <a:r>
              <a:rPr lang="en-US" dirty="0" smtClean="0"/>
              <a:t>Change Request # 9631:</a:t>
            </a:r>
          </a:p>
          <a:p>
            <a:pPr lvl="1"/>
            <a:r>
              <a:rPr lang="en-US" dirty="0" smtClean="0"/>
              <a:t>Effective: October 1, 2016</a:t>
            </a:r>
          </a:p>
          <a:p>
            <a:pPr lvl="1"/>
            <a:r>
              <a:rPr lang="en-US" dirty="0" smtClean="0"/>
              <a:t>Implementation: October 3, 2016</a:t>
            </a:r>
          </a:p>
          <a:p>
            <a:r>
              <a:rPr lang="en-US" dirty="0" smtClean="0"/>
              <a:t>Key Point:</a:t>
            </a:r>
          </a:p>
          <a:p>
            <a:pPr lvl="1"/>
            <a:r>
              <a:rPr lang="en-US" dirty="0" smtClean="0"/>
              <a:t>Many NCDs will be updated with revisions to ICD-10 coding: </a:t>
            </a:r>
          </a:p>
          <a:p>
            <a:pPr lvl="2" defTabSz="931774">
              <a:lnSpc>
                <a:spcPct val="135000"/>
              </a:lnSpc>
              <a:spcBef>
                <a:spcPct val="0"/>
              </a:spcBef>
              <a:defRPr/>
            </a:pPr>
            <a:r>
              <a:rPr lang="en-US" dirty="0" smtClean="0"/>
              <a:t>20.4 – Implantable Automatic Defibrillators</a:t>
            </a:r>
            <a:endParaRPr lang="en-US" dirty="0"/>
          </a:p>
          <a:p>
            <a:pPr lvl="2" defTabSz="931774">
              <a:lnSpc>
                <a:spcPct val="135000"/>
              </a:lnSpc>
              <a:spcBef>
                <a:spcPct val="0"/>
              </a:spcBef>
              <a:defRPr/>
            </a:pPr>
            <a:r>
              <a:rPr lang="en-US" dirty="0" smtClean="0"/>
              <a:t>20.7 – Percutaneous Transluminal Angioplasty (PTA)</a:t>
            </a:r>
            <a:endParaRPr lang="en-US" dirty="0"/>
          </a:p>
          <a:p>
            <a:pPr lvl="2" defTabSz="931774">
              <a:lnSpc>
                <a:spcPct val="135000"/>
              </a:lnSpc>
              <a:spcBef>
                <a:spcPct val="0"/>
              </a:spcBef>
              <a:defRPr/>
            </a:pPr>
            <a:r>
              <a:rPr lang="en-US" dirty="0" smtClean="0"/>
              <a:t>20.9 – Artificial Hearts</a:t>
            </a:r>
            <a:endParaRPr lang="en-US" dirty="0"/>
          </a:p>
          <a:p>
            <a:pPr lvl="2" defTabSz="931774">
              <a:lnSpc>
                <a:spcPct val="135000"/>
              </a:lnSpc>
              <a:spcBef>
                <a:spcPct val="0"/>
              </a:spcBef>
              <a:defRPr/>
            </a:pPr>
            <a:r>
              <a:rPr lang="en-US" dirty="0" smtClean="0"/>
              <a:t>20.29 – Hyperbaric Oxygen Therapy</a:t>
            </a:r>
            <a:endParaRPr lang="en-US" dirty="0"/>
          </a:p>
          <a:p>
            <a:pPr defTabSz="931774">
              <a:lnSpc>
                <a:spcPct val="135000"/>
              </a:lnSpc>
              <a:spcBef>
                <a:spcPct val="0"/>
              </a:spcBef>
              <a:defRPr/>
            </a:pPr>
            <a:r>
              <a:rPr lang="en-US" dirty="0" smtClean="0"/>
              <a:t>Reference:</a:t>
            </a:r>
          </a:p>
          <a:p>
            <a:pPr lvl="1" defTabSz="931774">
              <a:lnSpc>
                <a:spcPct val="135000"/>
              </a:lnSpc>
              <a:spcBef>
                <a:spcPct val="0"/>
              </a:spcBef>
              <a:defRPr/>
            </a:pPr>
            <a:r>
              <a:rPr lang="en-US" dirty="0">
                <a:hlinkClick r:id="rId3"/>
              </a:rPr>
              <a:t>https://</a:t>
            </a:r>
            <a:r>
              <a:rPr lang="en-US" dirty="0" smtClean="0">
                <a:hlinkClick r:id="rId3"/>
              </a:rPr>
              <a:t>www.cms.gov/Outreach-and-Education/Medicare-Learning-Network-MLN/MLNMattersArticles/Downloads/MM9631.pdf</a:t>
            </a:r>
            <a:r>
              <a:rPr lang="en-US" dirty="0" smtClean="0"/>
              <a:t> </a:t>
            </a:r>
            <a:endParaRPr lang="en-US" dirty="0"/>
          </a:p>
        </p:txBody>
      </p:sp>
    </p:spTree>
    <p:extLst>
      <p:ext uri="{BB962C8B-B14F-4D97-AF65-F5344CB8AC3E}">
        <p14:creationId xmlns:p14="http://schemas.microsoft.com/office/powerpoint/2010/main" val="266433282"/>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JW Modifier: Drug </a:t>
            </a:r>
            <a:r>
              <a:rPr lang="en-US" dirty="0" smtClean="0"/>
              <a:t>Amount Discarded/Not Administered </a:t>
            </a:r>
            <a:r>
              <a:rPr lang="en-US" dirty="0"/>
              <a:t>to </a:t>
            </a:r>
            <a:r>
              <a:rPr lang="en-US" dirty="0" smtClean="0"/>
              <a:t>Any Patient</a:t>
            </a:r>
            <a:endParaRPr lang="en-US" dirty="0"/>
          </a:p>
        </p:txBody>
      </p:sp>
      <p:sp>
        <p:nvSpPr>
          <p:cNvPr id="3" name="Content Placeholder 2"/>
          <p:cNvSpPr>
            <a:spLocks noGrp="1"/>
          </p:cNvSpPr>
          <p:nvPr>
            <p:ph idx="1"/>
          </p:nvPr>
        </p:nvSpPr>
        <p:spPr/>
        <p:txBody>
          <a:bodyPr/>
          <a:lstStyle/>
          <a:p>
            <a:r>
              <a:rPr lang="en-US" dirty="0" smtClean="0"/>
              <a:t>Change Request # 9603:</a:t>
            </a:r>
          </a:p>
          <a:p>
            <a:pPr lvl="1"/>
            <a:r>
              <a:rPr lang="en-US" dirty="0" smtClean="0"/>
              <a:t>Effective: January 1, 2017</a:t>
            </a:r>
          </a:p>
          <a:p>
            <a:pPr lvl="1"/>
            <a:r>
              <a:rPr lang="en-US" dirty="0" smtClean="0"/>
              <a:t>Implementation: January 3, 2017</a:t>
            </a:r>
          </a:p>
          <a:p>
            <a:r>
              <a:rPr lang="en-US" dirty="0" smtClean="0"/>
              <a:t>Key Points:</a:t>
            </a:r>
          </a:p>
          <a:p>
            <a:pPr lvl="1"/>
            <a:r>
              <a:rPr lang="en-US" dirty="0" smtClean="0"/>
              <a:t>Use </a:t>
            </a:r>
            <a:r>
              <a:rPr lang="en-US" dirty="0"/>
              <a:t>of the JW </a:t>
            </a:r>
            <a:r>
              <a:rPr lang="en-US" dirty="0" smtClean="0"/>
              <a:t>modifier is required </a:t>
            </a:r>
            <a:r>
              <a:rPr lang="en-US" dirty="0"/>
              <a:t>to identify unused drugs or biologicals that are appropriately </a:t>
            </a:r>
            <a:r>
              <a:rPr lang="en-US" dirty="0" smtClean="0"/>
              <a:t>discarded</a:t>
            </a:r>
          </a:p>
          <a:p>
            <a:pPr lvl="1"/>
            <a:r>
              <a:rPr lang="en-US" dirty="0" smtClean="0"/>
              <a:t>Providers </a:t>
            </a:r>
            <a:r>
              <a:rPr lang="en-US" dirty="0"/>
              <a:t>are required to document the discarded drug or biological in the patient's medical </a:t>
            </a:r>
            <a:r>
              <a:rPr lang="en-US" dirty="0" smtClean="0"/>
              <a:t>record</a:t>
            </a:r>
          </a:p>
          <a:p>
            <a:r>
              <a:rPr lang="en-US" dirty="0" smtClean="0"/>
              <a:t>Reference:</a:t>
            </a:r>
          </a:p>
          <a:p>
            <a:pPr lvl="1"/>
            <a:r>
              <a:rPr lang="en-US" dirty="0">
                <a:hlinkClick r:id="rId3"/>
              </a:rPr>
              <a:t>https://</a:t>
            </a:r>
            <a:r>
              <a:rPr lang="en-US" dirty="0" smtClean="0">
                <a:hlinkClick r:id="rId3"/>
              </a:rPr>
              <a:t>www.cms.gov/Outreach-and-Education/Medicare-Learning-Network-MLN/MLNMattersArticles/Downloads/MM9603.pdf</a:t>
            </a:r>
            <a:endParaRPr lang="en-US" dirty="0" smtClean="0"/>
          </a:p>
          <a:p>
            <a:pPr lvl="1"/>
            <a:endParaRPr lang="en-US" dirty="0" smtClean="0"/>
          </a:p>
          <a:p>
            <a:pPr lvl="1"/>
            <a:endParaRPr lang="en-US" dirty="0"/>
          </a:p>
        </p:txBody>
      </p:sp>
    </p:spTree>
    <p:extLst>
      <p:ext uri="{BB962C8B-B14F-4D97-AF65-F5344CB8AC3E}">
        <p14:creationId xmlns:p14="http://schemas.microsoft.com/office/powerpoint/2010/main" val="2340745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Interest Rate for Overpayments and Underpayments- 4th Qtr. FY 2016</a:t>
            </a:r>
            <a:endParaRPr lang="en-US" dirty="0"/>
          </a:p>
        </p:txBody>
      </p:sp>
      <p:sp>
        <p:nvSpPr>
          <p:cNvPr id="3" name="Content Placeholder 2"/>
          <p:cNvSpPr>
            <a:spLocks noGrp="1"/>
          </p:cNvSpPr>
          <p:nvPr>
            <p:ph idx="1"/>
          </p:nvPr>
        </p:nvSpPr>
        <p:spPr/>
        <p:txBody>
          <a:bodyPr/>
          <a:lstStyle/>
          <a:p>
            <a:r>
              <a:rPr lang="en-US" dirty="0" smtClean="0"/>
              <a:t>Change Request # 9750:</a:t>
            </a:r>
          </a:p>
          <a:p>
            <a:pPr lvl="1"/>
            <a:r>
              <a:rPr lang="en-US" dirty="0" smtClean="0"/>
              <a:t>Effective: July 18, 2016</a:t>
            </a:r>
          </a:p>
          <a:p>
            <a:pPr lvl="1"/>
            <a:r>
              <a:rPr lang="en-US" dirty="0" smtClean="0"/>
              <a:t>Implementation: July 18, 2016</a:t>
            </a:r>
          </a:p>
          <a:p>
            <a:r>
              <a:rPr lang="en-US" dirty="0" smtClean="0"/>
              <a:t>Key Point:</a:t>
            </a:r>
          </a:p>
          <a:p>
            <a:pPr lvl="1"/>
            <a:r>
              <a:rPr lang="en-US" dirty="0" smtClean="0"/>
              <a:t>Implement interest rate of 9.625% for Medicare overpayments and underpayments</a:t>
            </a:r>
          </a:p>
          <a:p>
            <a:r>
              <a:rPr lang="en-US" dirty="0" smtClean="0"/>
              <a:t>Reference:</a:t>
            </a:r>
          </a:p>
          <a:p>
            <a:pPr lvl="1"/>
            <a:r>
              <a:rPr lang="en-US" dirty="0">
                <a:hlinkClick r:id="rId3"/>
              </a:rPr>
              <a:t>https://</a:t>
            </a:r>
            <a:r>
              <a:rPr lang="en-US" dirty="0" smtClean="0">
                <a:hlinkClick r:id="rId3"/>
              </a:rPr>
              <a:t>www.cms.gov/Regulations-and-Guidance/Guidance/Transmittals/Downloads/R270FM.pdf</a:t>
            </a:r>
            <a:endParaRPr lang="en-US" dirty="0" smtClean="0"/>
          </a:p>
          <a:p>
            <a:pPr lvl="1"/>
            <a:endParaRPr lang="en-US" dirty="0" smtClean="0"/>
          </a:p>
        </p:txBody>
      </p:sp>
    </p:spTree>
    <p:extLst>
      <p:ext uri="{BB962C8B-B14F-4D97-AF65-F5344CB8AC3E}">
        <p14:creationId xmlns:p14="http://schemas.microsoft.com/office/powerpoint/2010/main" val="36802578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6400800" cy="1066800"/>
          </a:xfrm>
        </p:spPr>
        <p:txBody>
          <a:bodyPr>
            <a:normAutofit/>
          </a:bodyPr>
          <a:lstStyle/>
          <a:p>
            <a:r>
              <a:rPr lang="en-US" sz="2800" dirty="0" smtClean="0"/>
              <a:t>Medicare Policy Clarified for Prolonged Drug and Biological Infusions</a:t>
            </a:r>
            <a:endParaRPr lang="en-US" sz="2800" dirty="0"/>
          </a:p>
        </p:txBody>
      </p:sp>
      <p:sp>
        <p:nvSpPr>
          <p:cNvPr id="3" name="Content Placeholder 2"/>
          <p:cNvSpPr>
            <a:spLocks noGrp="1"/>
          </p:cNvSpPr>
          <p:nvPr>
            <p:ph idx="1"/>
          </p:nvPr>
        </p:nvSpPr>
        <p:spPr/>
        <p:txBody>
          <a:bodyPr/>
          <a:lstStyle/>
          <a:p>
            <a:r>
              <a:rPr lang="en-US" dirty="0"/>
              <a:t>Special Edition Article </a:t>
            </a:r>
            <a:r>
              <a:rPr lang="en-US" dirty="0" smtClean="0"/>
              <a:t>SE1609</a:t>
            </a:r>
          </a:p>
          <a:p>
            <a:r>
              <a:rPr lang="en-US" dirty="0" smtClean="0"/>
              <a:t>Key Points:</a:t>
            </a:r>
          </a:p>
          <a:p>
            <a:pPr lvl="1"/>
            <a:r>
              <a:rPr lang="en-US" dirty="0" smtClean="0"/>
              <a:t>In some instances, a hospital outpatient department or physician office may:</a:t>
            </a:r>
          </a:p>
          <a:p>
            <a:pPr lvl="2"/>
            <a:r>
              <a:rPr lang="en-US" dirty="0" smtClean="0"/>
              <a:t>Purchase the drug for a medically reasonable and necessary prolonged drug infusion</a:t>
            </a:r>
          </a:p>
          <a:p>
            <a:pPr lvl="2"/>
            <a:r>
              <a:rPr lang="en-US" dirty="0" smtClean="0"/>
              <a:t>Begin the drug infusion in care setting using an external pump</a:t>
            </a:r>
          </a:p>
          <a:p>
            <a:pPr lvl="2"/>
            <a:r>
              <a:rPr lang="en-US" dirty="0" smtClean="0"/>
              <a:t>Send the patient home for a portion of the infusion</a:t>
            </a:r>
          </a:p>
          <a:p>
            <a:pPr lvl="2"/>
            <a:r>
              <a:rPr lang="en-US" dirty="0" smtClean="0"/>
              <a:t>Have the patient return at the end of the infusion period</a:t>
            </a:r>
          </a:p>
          <a:p>
            <a:pPr lvl="1"/>
            <a:r>
              <a:rPr lang="en-US" dirty="0" smtClean="0"/>
              <a:t>Bill A/B MAC for drug or biological, administration, and external infusion pump</a:t>
            </a:r>
          </a:p>
          <a:p>
            <a:r>
              <a:rPr lang="en-US" dirty="0" smtClean="0"/>
              <a:t>Reference:</a:t>
            </a:r>
          </a:p>
          <a:p>
            <a:pPr lvl="1"/>
            <a:r>
              <a:rPr lang="en-US" dirty="0">
                <a:hlinkClick r:id="rId3"/>
              </a:rPr>
              <a:t>http://collaborate.novitas-solutions.com/novitas/poedu/Lists/2013%20CR%20Tracking/Attachments/1220/Issued%20(04-25-16)%</a:t>
            </a:r>
            <a:r>
              <a:rPr lang="en-US" dirty="0" smtClean="0">
                <a:hlinkClick r:id="rId3"/>
              </a:rPr>
              <a:t>20TDL-160312.pdf</a:t>
            </a:r>
            <a:r>
              <a:rPr lang="en-US" dirty="0" smtClean="0"/>
              <a:t> </a:t>
            </a:r>
          </a:p>
        </p:txBody>
      </p:sp>
    </p:spTree>
    <p:extLst>
      <p:ext uri="{BB962C8B-B14F-4D97-AF65-F5344CB8AC3E}">
        <p14:creationId xmlns:p14="http://schemas.microsoft.com/office/powerpoint/2010/main" val="14230049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Medicare Coverage of Diagnostic Testing for Zika Virus</a:t>
            </a:r>
            <a:endParaRPr lang="en-US" dirty="0"/>
          </a:p>
        </p:txBody>
      </p:sp>
      <p:sp>
        <p:nvSpPr>
          <p:cNvPr id="3" name="Content Placeholder 2"/>
          <p:cNvSpPr>
            <a:spLocks noGrp="1"/>
          </p:cNvSpPr>
          <p:nvPr>
            <p:ph idx="1"/>
          </p:nvPr>
        </p:nvSpPr>
        <p:spPr/>
        <p:txBody>
          <a:bodyPr/>
          <a:lstStyle/>
          <a:p>
            <a:r>
              <a:rPr lang="en-US" dirty="0" smtClean="0"/>
              <a:t>Special Edition Article SE1615:</a:t>
            </a:r>
          </a:p>
          <a:p>
            <a:r>
              <a:rPr lang="en-US" dirty="0" smtClean="0"/>
              <a:t>Key Points:</a:t>
            </a:r>
          </a:p>
          <a:p>
            <a:pPr lvl="1"/>
            <a:r>
              <a:rPr lang="en-US" dirty="0" smtClean="0"/>
              <a:t>Medicare Part B pays for clinical diagnostic laboratory tests for diagnosis and treatment of a person’s illness or injury</a:t>
            </a:r>
          </a:p>
          <a:p>
            <a:pPr lvl="1"/>
            <a:r>
              <a:rPr lang="en-US" dirty="0" smtClean="0"/>
              <a:t>No specific HCPCS code for testing Zika virus</a:t>
            </a:r>
          </a:p>
          <a:p>
            <a:pPr lvl="1"/>
            <a:r>
              <a:rPr lang="en-US" dirty="0" smtClean="0"/>
              <a:t>Provide resources and cost information as requested by MAC to establish appropriate payment amounts for the tests</a:t>
            </a:r>
          </a:p>
          <a:p>
            <a:r>
              <a:rPr lang="en-US" dirty="0" smtClean="0"/>
              <a:t>Reference:</a:t>
            </a:r>
          </a:p>
          <a:p>
            <a:pPr lvl="1"/>
            <a:r>
              <a:rPr lang="en-US" dirty="0">
                <a:hlinkClick r:id="rId3"/>
              </a:rPr>
              <a:t>https://www.cms.gov/Outreach-and-Education/Medicare-Learning-Network-MLN/MLNMattersArticles/Downloads/SE1615.pdf</a:t>
            </a:r>
            <a:r>
              <a:rPr lang="en-US" dirty="0"/>
              <a:t> </a:t>
            </a:r>
          </a:p>
          <a:p>
            <a:endParaRPr lang="en-US" dirty="0"/>
          </a:p>
        </p:txBody>
      </p:sp>
    </p:spTree>
    <p:extLst>
      <p:ext uri="{BB962C8B-B14F-4D97-AF65-F5344CB8AC3E}">
        <p14:creationId xmlns:p14="http://schemas.microsoft.com/office/powerpoint/2010/main" val="42601905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Medically Unlikely </a:t>
            </a:r>
            <a:r>
              <a:rPr lang="en-US" dirty="0" smtClean="0"/>
              <a:t>Edits (MUE) </a:t>
            </a:r>
            <a:r>
              <a:rPr lang="en-US" dirty="0"/>
              <a:t>Tips</a:t>
            </a:r>
          </a:p>
        </p:txBody>
      </p:sp>
      <p:sp>
        <p:nvSpPr>
          <p:cNvPr id="3" name="Content Placeholder 2"/>
          <p:cNvSpPr>
            <a:spLocks noGrp="1"/>
          </p:cNvSpPr>
          <p:nvPr>
            <p:ph idx="1"/>
          </p:nvPr>
        </p:nvSpPr>
        <p:spPr/>
        <p:txBody>
          <a:bodyPr>
            <a:normAutofit/>
          </a:bodyPr>
          <a:lstStyle/>
          <a:p>
            <a:r>
              <a:rPr lang="en-US" dirty="0"/>
              <a:t>CMS </a:t>
            </a:r>
            <a:r>
              <a:rPr lang="en-US" dirty="0" smtClean="0"/>
              <a:t>developed </a:t>
            </a:r>
            <a:r>
              <a:rPr lang="en-US" dirty="0"/>
              <a:t>the MUE </a:t>
            </a:r>
            <a:r>
              <a:rPr lang="en-US" dirty="0" smtClean="0"/>
              <a:t>program </a:t>
            </a:r>
            <a:r>
              <a:rPr lang="en-US" dirty="0"/>
              <a:t>to reduce the paid claims error rate for certain </a:t>
            </a:r>
            <a:r>
              <a:rPr lang="en-US" dirty="0" smtClean="0"/>
              <a:t>services</a:t>
            </a:r>
          </a:p>
          <a:p>
            <a:r>
              <a:rPr lang="en-US" dirty="0" smtClean="0"/>
              <a:t>Review </a:t>
            </a:r>
            <a:r>
              <a:rPr lang="en-US" dirty="0"/>
              <a:t>these important points</a:t>
            </a:r>
            <a:r>
              <a:rPr lang="en-US" dirty="0" smtClean="0"/>
              <a:t>:</a:t>
            </a:r>
          </a:p>
          <a:p>
            <a:pPr lvl="1"/>
            <a:r>
              <a:rPr lang="en-US" dirty="0"/>
              <a:t>The MUE for a procedure code is the maximum units of service a provider would report for a single patient on a single date of </a:t>
            </a:r>
            <a:r>
              <a:rPr lang="en-US" dirty="0" smtClean="0"/>
              <a:t>service</a:t>
            </a:r>
            <a:endParaRPr lang="en-US" dirty="0"/>
          </a:p>
          <a:p>
            <a:pPr lvl="1"/>
            <a:r>
              <a:rPr lang="en-US" dirty="0" smtClean="0"/>
              <a:t>MUEs </a:t>
            </a:r>
            <a:r>
              <a:rPr lang="en-US" dirty="0"/>
              <a:t>do not exist for all HCPCS/CPT </a:t>
            </a:r>
            <a:r>
              <a:rPr lang="en-US" dirty="0" smtClean="0"/>
              <a:t>codes </a:t>
            </a:r>
            <a:endParaRPr lang="en-US" dirty="0"/>
          </a:p>
          <a:p>
            <a:pPr lvl="1"/>
            <a:r>
              <a:rPr lang="en-US" dirty="0" smtClean="0"/>
              <a:t>When </a:t>
            </a:r>
            <a:r>
              <a:rPr lang="en-US" dirty="0"/>
              <a:t>requested, the records should explain why the patient required more than the approved MUE for any </a:t>
            </a:r>
            <a:r>
              <a:rPr lang="en-US" dirty="0" smtClean="0"/>
              <a:t>service</a:t>
            </a:r>
          </a:p>
          <a:p>
            <a:pPr lvl="1"/>
            <a:r>
              <a:rPr lang="en-US" dirty="0"/>
              <a:t>While the majority of MUEs are publicly available on the CMS website, CMS will not publish all MUE values because of fraud and abuse </a:t>
            </a:r>
            <a:r>
              <a:rPr lang="en-US" dirty="0" smtClean="0"/>
              <a:t>concerns</a:t>
            </a:r>
          </a:p>
          <a:p>
            <a:r>
              <a:rPr lang="en-US" dirty="0" smtClean="0"/>
              <a:t>For more tips:</a:t>
            </a:r>
          </a:p>
          <a:p>
            <a:pPr lvl="1"/>
            <a:r>
              <a:rPr lang="en-US" dirty="0" smtClean="0">
                <a:hlinkClick r:id="rId2"/>
              </a:rPr>
              <a:t>http</a:t>
            </a:r>
            <a:r>
              <a:rPr lang="en-US" dirty="0">
                <a:hlinkClick r:id="rId2"/>
              </a:rPr>
              <a:t>://</a:t>
            </a:r>
            <a:r>
              <a:rPr lang="en-US" dirty="0" smtClean="0">
                <a:hlinkClick r:id="rId2"/>
              </a:rPr>
              <a:t>www.novitas-solutions.com/webcenter/portal/MedicareJL/pagebyid?contentId=00088725</a:t>
            </a:r>
            <a:endParaRPr lang="en-US" dirty="0" smtClean="0"/>
          </a:p>
          <a:p>
            <a:pPr lvl="2"/>
            <a:endParaRPr lang="en-US" dirty="0" smtClean="0"/>
          </a:p>
          <a:p>
            <a:pPr lvl="2"/>
            <a:endParaRPr lang="en-US" dirty="0" smtClean="0"/>
          </a:p>
          <a:p>
            <a:pPr lvl="2"/>
            <a:endParaRPr lang="en-US" dirty="0"/>
          </a:p>
        </p:txBody>
      </p:sp>
    </p:spTree>
    <p:extLst>
      <p:ext uri="{BB962C8B-B14F-4D97-AF65-F5344CB8AC3E}">
        <p14:creationId xmlns:p14="http://schemas.microsoft.com/office/powerpoint/2010/main" val="2263684659"/>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Medicare Part B Quarterly Updates</a:t>
            </a:r>
          </a:p>
        </p:txBody>
      </p:sp>
      <p:sp>
        <p:nvSpPr>
          <p:cNvPr id="5" name="Content Placeholder 4"/>
          <p:cNvSpPr>
            <a:spLocks noGrp="1"/>
          </p:cNvSpPr>
          <p:nvPr>
            <p:ph idx="1"/>
          </p:nvPr>
        </p:nvSpPr>
        <p:spPr/>
        <p:txBody>
          <a:bodyPr>
            <a:normAutofit fontScale="92500" lnSpcReduction="10000"/>
          </a:bodyPr>
          <a:lstStyle/>
          <a:p>
            <a:r>
              <a:rPr lang="en-US" dirty="0"/>
              <a:t>Quarterly Update to the Medicare Physician Fee Schedule Database (MPFSDB) - July CY 2016 </a:t>
            </a:r>
            <a:r>
              <a:rPr lang="en-US" dirty="0" smtClean="0"/>
              <a:t>Update:</a:t>
            </a:r>
          </a:p>
          <a:p>
            <a:pPr lvl="1"/>
            <a:r>
              <a:rPr lang="en-US" dirty="0">
                <a:hlinkClick r:id="rId3"/>
              </a:rPr>
              <a:t>https://</a:t>
            </a:r>
            <a:r>
              <a:rPr lang="en-US" dirty="0" smtClean="0">
                <a:hlinkClick r:id="rId3"/>
              </a:rPr>
              <a:t>www.cms.gov/Outreach-and-Education/Medicare-Learning-Network-MLN/MLNMattersArticles/Downloads/MM9633.pdf</a:t>
            </a:r>
            <a:endParaRPr lang="en-US" dirty="0" smtClean="0"/>
          </a:p>
          <a:p>
            <a:r>
              <a:rPr lang="en-US" dirty="0" smtClean="0"/>
              <a:t>Healthcare </a:t>
            </a:r>
            <a:r>
              <a:rPr lang="en-US" dirty="0"/>
              <a:t>Common Procedure Coding System (HCPCS) Codes Subject to </a:t>
            </a:r>
            <a:r>
              <a:rPr lang="en-US" dirty="0" smtClean="0"/>
              <a:t>and Excluded </a:t>
            </a:r>
            <a:r>
              <a:rPr lang="en-US" dirty="0"/>
              <a:t>from Clinical Laboratory Improvement Amendments (CLIA) </a:t>
            </a:r>
            <a:r>
              <a:rPr lang="en-US" dirty="0" smtClean="0"/>
              <a:t>Edits, April 4, 2016:</a:t>
            </a:r>
          </a:p>
          <a:p>
            <a:pPr lvl="1"/>
            <a:r>
              <a:rPr lang="en-US" dirty="0">
                <a:hlinkClick r:id="rId4"/>
              </a:rPr>
              <a:t>http://</a:t>
            </a:r>
            <a:r>
              <a:rPr lang="en-US" dirty="0" smtClean="0">
                <a:hlinkClick r:id="rId4"/>
              </a:rPr>
              <a:t>www.cms.gov/Outreach-and-Education/Medicare-Learning-Network-MLN/MLNMattersArticles/Downloads/MM9502.pdf</a:t>
            </a:r>
            <a:endParaRPr lang="en-US" dirty="0" smtClean="0"/>
          </a:p>
          <a:p>
            <a:r>
              <a:rPr lang="en-US" dirty="0"/>
              <a:t>Quarterly Update to the Correct Coding Initiative (CCI) Edits, Version 22.2, Effective July 1, 2016:</a:t>
            </a:r>
            <a:endParaRPr lang="en-US" dirty="0" smtClean="0">
              <a:hlinkClick r:id="rId5"/>
            </a:endParaRPr>
          </a:p>
          <a:p>
            <a:pPr lvl="1"/>
            <a:r>
              <a:rPr lang="en-US" dirty="0">
                <a:hlinkClick r:id="rId6"/>
              </a:rPr>
              <a:t>http://</a:t>
            </a:r>
            <a:r>
              <a:rPr lang="en-US" dirty="0" smtClean="0">
                <a:hlinkClick r:id="rId6"/>
              </a:rPr>
              <a:t>www.cms.gov/Outreach-and-Education/Medicare-Learning-Network-MLN/MLNMattersArticles/Downloads/MM9516.pdf</a:t>
            </a:r>
            <a:endParaRPr lang="en-US" dirty="0" smtClean="0"/>
          </a:p>
          <a:p>
            <a:pPr marL="400050"/>
            <a:r>
              <a:rPr lang="en-US" dirty="0" smtClean="0"/>
              <a:t>July </a:t>
            </a:r>
            <a:r>
              <a:rPr lang="en-US" dirty="0"/>
              <a:t>2016 Update of the Ambulatory Surgical Center (ASC) Payment </a:t>
            </a:r>
            <a:r>
              <a:rPr lang="en-US" dirty="0" smtClean="0"/>
              <a:t>System:</a:t>
            </a:r>
          </a:p>
          <a:p>
            <a:pPr marL="800100" lvl="1"/>
            <a:r>
              <a:rPr lang="en-US" dirty="0">
                <a:hlinkClick r:id="rId7"/>
              </a:rPr>
              <a:t>https://</a:t>
            </a:r>
            <a:r>
              <a:rPr lang="en-US" dirty="0" smtClean="0">
                <a:hlinkClick r:id="rId7"/>
              </a:rPr>
              <a:t>www.cms.gov/Outreach-and-Education/Medicare-Learning-Network-MLN/MLNMattersArticles/Downloads/MM9668.pdf</a:t>
            </a:r>
            <a:endParaRPr lang="en-US" dirty="0" smtClean="0"/>
          </a:p>
          <a:p>
            <a:pPr marL="800100" lvl="1"/>
            <a:endParaRPr lang="en-US" dirty="0" smtClean="0"/>
          </a:p>
          <a:p>
            <a:pPr lvl="1"/>
            <a:endParaRPr lang="en-US" dirty="0" smtClean="0"/>
          </a:p>
          <a:p>
            <a:pPr lvl="1"/>
            <a:endParaRPr lang="en-US" dirty="0" smtClean="0"/>
          </a:p>
          <a:p>
            <a:pPr lvl="1"/>
            <a:endParaRPr lang="en-US" dirty="0"/>
          </a:p>
          <a:p>
            <a:pPr lvl="1"/>
            <a:endParaRPr lang="en-US" dirty="0" smtClean="0"/>
          </a:p>
          <a:p>
            <a:pPr lvl="1"/>
            <a:endParaRPr lang="en-US" dirty="0" smtClean="0"/>
          </a:p>
          <a:p>
            <a:endParaRPr lang="en-US" dirty="0" smtClean="0"/>
          </a:p>
          <a:p>
            <a:pPr lvl="1"/>
            <a:endParaRPr lang="en-US" dirty="0"/>
          </a:p>
        </p:txBody>
      </p:sp>
    </p:spTree>
    <p:extLst>
      <p:ext uri="{BB962C8B-B14F-4D97-AF65-F5344CB8AC3E}">
        <p14:creationId xmlns:p14="http://schemas.microsoft.com/office/powerpoint/2010/main" val="541822001"/>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Quarterly Updates</a:t>
            </a:r>
            <a:endParaRPr lang="en-US" dirty="0"/>
          </a:p>
        </p:txBody>
      </p:sp>
      <p:sp>
        <p:nvSpPr>
          <p:cNvPr id="3" name="Content Placeholder 2"/>
          <p:cNvSpPr>
            <a:spLocks noGrp="1"/>
          </p:cNvSpPr>
          <p:nvPr>
            <p:ph idx="1"/>
          </p:nvPr>
        </p:nvSpPr>
        <p:spPr/>
        <p:txBody>
          <a:bodyPr>
            <a:normAutofit fontScale="92500" lnSpcReduction="10000"/>
          </a:bodyPr>
          <a:lstStyle/>
          <a:p>
            <a:r>
              <a:rPr lang="en-US" dirty="0"/>
              <a:t>October Quarterly Update to 2016 Annual Update of HCPCS Codes Used for Skilled Nursing Facility Consolidated Billing </a:t>
            </a:r>
            <a:r>
              <a:rPr lang="en-US" dirty="0" smtClean="0"/>
              <a:t>Enforcement:</a:t>
            </a:r>
          </a:p>
          <a:p>
            <a:pPr lvl="1"/>
            <a:r>
              <a:rPr lang="en-US" dirty="0">
                <a:hlinkClick r:id="rId2"/>
              </a:rPr>
              <a:t>http://</a:t>
            </a:r>
            <a:r>
              <a:rPr lang="en-US" dirty="0" smtClean="0">
                <a:hlinkClick r:id="rId2"/>
              </a:rPr>
              <a:t>www.cms.gov/Outreach-and-Education/Medicare-Learning-Network-MLN/MLNMattersArticles/Downloads/MM9688.pdf</a:t>
            </a:r>
            <a:endParaRPr lang="en-US" dirty="0" smtClean="0"/>
          </a:p>
          <a:p>
            <a:r>
              <a:rPr lang="en-US" dirty="0" smtClean="0"/>
              <a:t>Remittance </a:t>
            </a:r>
            <a:r>
              <a:rPr lang="en-US" dirty="0"/>
              <a:t>Advice Remark and Claims Adjustment Reason Code,  Medicare Remit Easy Print and PC Print </a:t>
            </a:r>
            <a:r>
              <a:rPr lang="en-US" dirty="0" smtClean="0"/>
              <a:t>Update-July, 2016: </a:t>
            </a:r>
          </a:p>
          <a:p>
            <a:pPr lvl="1"/>
            <a:r>
              <a:rPr lang="en-US" dirty="0">
                <a:hlinkClick r:id="rId3"/>
              </a:rPr>
              <a:t>http://</a:t>
            </a:r>
            <a:r>
              <a:rPr lang="en-US" dirty="0" smtClean="0">
                <a:hlinkClick r:id="rId3"/>
              </a:rPr>
              <a:t>www.cms.gov/Outreach-and-Education/Medicare-Learning-Network-MLN/MLNMattersArticles/Downloads/MM9466.pdf</a:t>
            </a:r>
            <a:endParaRPr lang="en-US" dirty="0" smtClean="0"/>
          </a:p>
          <a:p>
            <a:r>
              <a:rPr lang="en-US" dirty="0" smtClean="0"/>
              <a:t>July 2016-Average </a:t>
            </a:r>
            <a:r>
              <a:rPr lang="en-US" dirty="0"/>
              <a:t>Sales Price (ASP) Medicare Part B Drug Pricing Files and Revisions to Prior Quarterly Pricing Files</a:t>
            </a:r>
            <a:r>
              <a:rPr lang="en-US" dirty="0" smtClean="0"/>
              <a:t>:</a:t>
            </a:r>
          </a:p>
          <a:p>
            <a:pPr lvl="1"/>
            <a:r>
              <a:rPr lang="en-US" dirty="0">
                <a:hlinkClick r:id="rId4"/>
              </a:rPr>
              <a:t>https://</a:t>
            </a:r>
            <a:r>
              <a:rPr lang="en-US" dirty="0" smtClean="0">
                <a:hlinkClick r:id="rId4"/>
              </a:rPr>
              <a:t>www.cms.gov/Outreach-and-Education/Medicare-Learning-Network-MLN/MLNMattersArticles/Downloads/MM9612.pdf</a:t>
            </a:r>
            <a:endParaRPr lang="en-US" dirty="0" smtClean="0"/>
          </a:p>
          <a:p>
            <a:r>
              <a:rPr lang="en-US" dirty="0" smtClean="0"/>
              <a:t>Influenza </a:t>
            </a:r>
            <a:r>
              <a:rPr lang="en-US" dirty="0"/>
              <a:t>Vaccine Payment Allowances - Annual Update for 2015-2016 Season:</a:t>
            </a:r>
          </a:p>
          <a:p>
            <a:pPr lvl="1"/>
            <a:r>
              <a:rPr lang="en-US" dirty="0">
                <a:hlinkClick r:id="rId5"/>
              </a:rPr>
              <a:t>https://www.cms.gov/Outreach-and-Education/Medicare-Learning-Network-MLN/MLNMattersArticles/Downloads/MM9299.pdf</a:t>
            </a:r>
            <a:r>
              <a:rPr lang="en-US" dirty="0"/>
              <a:t> </a:t>
            </a:r>
          </a:p>
          <a:p>
            <a:endParaRPr lang="en-US" dirty="0"/>
          </a:p>
        </p:txBody>
      </p:sp>
    </p:spTree>
    <p:extLst>
      <p:ext uri="{BB962C8B-B14F-4D97-AF65-F5344CB8AC3E}">
        <p14:creationId xmlns:p14="http://schemas.microsoft.com/office/powerpoint/2010/main" val="24689980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Preventive Services</a:t>
            </a:r>
            <a:endParaRPr lang="en-US" dirty="0"/>
          </a:p>
        </p:txBody>
      </p:sp>
      <p:sp>
        <p:nvSpPr>
          <p:cNvPr id="3" name="Tex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2705628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smtClean="0"/>
              <a:t>Agenda</a:t>
            </a:r>
            <a:endParaRPr lang="en-US" dirty="0" smtClean="0"/>
          </a:p>
        </p:txBody>
      </p:sp>
      <p:sp>
        <p:nvSpPr>
          <p:cNvPr id="3" name="Content Placeholder 2"/>
          <p:cNvSpPr>
            <a:spLocks noGrp="1"/>
          </p:cNvSpPr>
          <p:nvPr>
            <p:ph idx="1"/>
          </p:nvPr>
        </p:nvSpPr>
        <p:spPr/>
        <p:txBody>
          <a:bodyPr/>
          <a:lstStyle/>
          <a:p>
            <a:r>
              <a:rPr lang="en-US" dirty="0" smtClean="0"/>
              <a:t>Comprehensive Error Rate Testing (CERT) Program </a:t>
            </a:r>
          </a:p>
          <a:p>
            <a:r>
              <a:rPr lang="en-US" dirty="0" smtClean="0"/>
              <a:t>Medicare Updates</a:t>
            </a:r>
          </a:p>
          <a:p>
            <a:r>
              <a:rPr lang="en-US" dirty="0" smtClean="0"/>
              <a:t>Preventive Services</a:t>
            </a:r>
          </a:p>
          <a:p>
            <a:r>
              <a:rPr lang="en-US" dirty="0" smtClean="0"/>
              <a:t>“Incident to” guidelines</a:t>
            </a:r>
          </a:p>
          <a:p>
            <a:r>
              <a:rPr lang="en-US" dirty="0" smtClean="0"/>
              <a:t>Scoring Medical Records</a:t>
            </a:r>
          </a:p>
          <a:p>
            <a:r>
              <a:rPr lang="en-US" dirty="0" smtClean="0"/>
              <a:t>Important Updates and Reminders</a:t>
            </a:r>
          </a:p>
          <a:p>
            <a:r>
              <a:rPr lang="en-US" dirty="0" smtClean="0"/>
              <a:t>Self-Service Options</a:t>
            </a:r>
          </a:p>
          <a:p>
            <a:pPr lvl="1"/>
            <a:endParaRPr lang="en-US" dirty="0" smtClean="0"/>
          </a:p>
        </p:txBody>
      </p:sp>
    </p:spTree>
    <p:extLst>
      <p:ext uri="{BB962C8B-B14F-4D97-AF65-F5344CB8AC3E}">
        <p14:creationId xmlns:p14="http://schemas.microsoft.com/office/powerpoint/2010/main" val="826810668"/>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pPr>
              <a:defRPr/>
            </a:pPr>
            <a:r>
              <a:rPr lang="en-US" sz="3600" b="1" dirty="0" smtClean="0"/>
              <a:t/>
            </a:r>
            <a:br>
              <a:rPr lang="en-US" sz="3600" b="1" dirty="0" smtClean="0"/>
            </a:br>
            <a:r>
              <a:rPr lang="en-US" sz="3600" dirty="0" smtClean="0"/>
              <a:t>Preventive Services and Screenings Covered by Medicare</a:t>
            </a:r>
            <a:r>
              <a:rPr lang="en-US" b="1" dirty="0" smtClean="0"/>
              <a:t/>
            </a:r>
            <a:br>
              <a:rPr lang="en-US" b="1" dirty="0" smtClean="0"/>
            </a:br>
            <a:endParaRPr lang="en-US" dirty="0"/>
          </a:p>
        </p:txBody>
      </p:sp>
      <p:sp>
        <p:nvSpPr>
          <p:cNvPr id="6" name="Content Placeholder 5"/>
          <p:cNvSpPr>
            <a:spLocks noGrp="1"/>
          </p:cNvSpPr>
          <p:nvPr>
            <p:ph sz="half" idx="1"/>
          </p:nvPr>
        </p:nvSpPr>
        <p:spPr>
          <a:xfrm>
            <a:off x="457200" y="1676400"/>
            <a:ext cx="4038600" cy="4449763"/>
          </a:xfrm>
        </p:spPr>
        <p:txBody>
          <a:bodyPr>
            <a:normAutofit fontScale="40000" lnSpcReduction="20000"/>
          </a:bodyPr>
          <a:lstStyle/>
          <a:p>
            <a:pPr>
              <a:defRPr/>
            </a:pPr>
            <a:r>
              <a:rPr lang="en-US" sz="3500" dirty="0" smtClean="0"/>
              <a:t>Abdominal Aortic Aneurysm Screening</a:t>
            </a:r>
          </a:p>
          <a:p>
            <a:pPr>
              <a:defRPr/>
            </a:pPr>
            <a:r>
              <a:rPr lang="en-US" sz="3500" dirty="0" smtClean="0"/>
              <a:t>Alcohol Misuse Screening and Behavioral counseling Intervention in Primary Care</a:t>
            </a:r>
          </a:p>
          <a:p>
            <a:pPr>
              <a:defRPr/>
            </a:pPr>
            <a:r>
              <a:rPr lang="en-US" sz="3500" dirty="0" smtClean="0"/>
              <a:t>Annual Wellness Visit (Including Personalized Prevention Plan Services)</a:t>
            </a:r>
          </a:p>
          <a:p>
            <a:pPr>
              <a:defRPr/>
            </a:pPr>
            <a:r>
              <a:rPr lang="en-US" sz="3500" dirty="0" smtClean="0"/>
              <a:t>Bone Mass Measurements</a:t>
            </a:r>
          </a:p>
          <a:p>
            <a:pPr>
              <a:defRPr/>
            </a:pPr>
            <a:r>
              <a:rPr lang="en-US" sz="3500" dirty="0" smtClean="0"/>
              <a:t>Cancer Screenings </a:t>
            </a:r>
          </a:p>
          <a:p>
            <a:pPr lvl="1">
              <a:buFont typeface="Arial" charset="0"/>
              <a:buChar char="•"/>
              <a:defRPr/>
            </a:pPr>
            <a:r>
              <a:rPr lang="en-US" sz="3100" dirty="0" smtClean="0"/>
              <a:t>Breast Cancer (mammograms and clinical breast exam)</a:t>
            </a:r>
          </a:p>
          <a:p>
            <a:pPr lvl="1">
              <a:buFont typeface="Arial" charset="0"/>
              <a:buChar char="•"/>
              <a:defRPr/>
            </a:pPr>
            <a:r>
              <a:rPr lang="en-US" sz="3100" dirty="0" smtClean="0"/>
              <a:t>Cervical and Vaginal Cancer (pap test and pelvic exam [includes the clinical breast exam])</a:t>
            </a:r>
          </a:p>
          <a:p>
            <a:pPr lvl="1">
              <a:buFont typeface="Arial" charset="0"/>
              <a:buChar char="•"/>
              <a:defRPr/>
            </a:pPr>
            <a:r>
              <a:rPr lang="en-US" sz="3100" dirty="0" smtClean="0"/>
              <a:t>Colorectal Cancer </a:t>
            </a:r>
          </a:p>
          <a:p>
            <a:pPr lvl="1">
              <a:buFont typeface="Arial" charset="0"/>
              <a:buChar char="•"/>
              <a:defRPr/>
            </a:pPr>
            <a:r>
              <a:rPr lang="en-US" sz="3100" dirty="0" smtClean="0"/>
              <a:t>Fecal Occult Blood Test</a:t>
            </a:r>
          </a:p>
          <a:p>
            <a:pPr lvl="1">
              <a:buFont typeface="Arial" charset="0"/>
              <a:buChar char="•"/>
              <a:defRPr/>
            </a:pPr>
            <a:r>
              <a:rPr lang="en-US" sz="3100" dirty="0" smtClean="0"/>
              <a:t>Flexible Sigmoidoscopy</a:t>
            </a:r>
          </a:p>
          <a:p>
            <a:pPr lvl="1">
              <a:buFont typeface="Arial" charset="0"/>
              <a:buChar char="•"/>
              <a:defRPr/>
            </a:pPr>
            <a:r>
              <a:rPr lang="en-US" sz="3100" dirty="0" smtClean="0"/>
              <a:t>Colonoscopy</a:t>
            </a:r>
          </a:p>
          <a:p>
            <a:pPr lvl="1">
              <a:buFont typeface="Arial" charset="0"/>
              <a:buChar char="•"/>
              <a:defRPr/>
            </a:pPr>
            <a:r>
              <a:rPr lang="en-US" sz="3100" dirty="0" smtClean="0"/>
              <a:t>Barium Enema</a:t>
            </a:r>
          </a:p>
          <a:p>
            <a:pPr lvl="1">
              <a:buFont typeface="Arial" charset="0"/>
              <a:buChar char="•"/>
              <a:defRPr/>
            </a:pPr>
            <a:r>
              <a:rPr lang="en-US" sz="3100" dirty="0" smtClean="0"/>
              <a:t>Prostate (Prostate Specific Antigen blood test and Digital Rectal Exam)</a:t>
            </a:r>
          </a:p>
          <a:p>
            <a:pPr lvl="1">
              <a:buFont typeface="Arial" charset="0"/>
              <a:buChar char="•"/>
              <a:defRPr/>
            </a:pPr>
            <a:r>
              <a:rPr lang="en-US" sz="3100" dirty="0" smtClean="0"/>
              <a:t>Lung Cancer</a:t>
            </a:r>
          </a:p>
          <a:p>
            <a:pPr>
              <a:defRPr/>
            </a:pPr>
            <a:r>
              <a:rPr lang="en-US" sz="3500" dirty="0" smtClean="0"/>
              <a:t>Cardiovascular Disease Screening</a:t>
            </a:r>
          </a:p>
          <a:p>
            <a:pPr>
              <a:buFont typeface="Arial" charset="0"/>
              <a:buChar char="•"/>
              <a:defRPr/>
            </a:pPr>
            <a:endParaRPr lang="en-US" dirty="0"/>
          </a:p>
        </p:txBody>
      </p:sp>
      <p:sp>
        <p:nvSpPr>
          <p:cNvPr id="7" name="Content Placeholder 6"/>
          <p:cNvSpPr>
            <a:spLocks noGrp="1"/>
          </p:cNvSpPr>
          <p:nvPr>
            <p:ph sz="half" idx="2"/>
          </p:nvPr>
        </p:nvSpPr>
        <p:spPr>
          <a:xfrm>
            <a:off x="4648200" y="1676400"/>
            <a:ext cx="4038600" cy="4221163"/>
          </a:xfrm>
        </p:spPr>
        <p:txBody>
          <a:bodyPr>
            <a:normAutofit fontScale="40000" lnSpcReduction="20000"/>
          </a:bodyPr>
          <a:lstStyle/>
          <a:p>
            <a:pPr>
              <a:defRPr/>
            </a:pPr>
            <a:r>
              <a:rPr lang="en-US" sz="3500" dirty="0" smtClean="0"/>
              <a:t>Depression Screening in Adults</a:t>
            </a:r>
          </a:p>
          <a:p>
            <a:pPr>
              <a:defRPr/>
            </a:pPr>
            <a:r>
              <a:rPr lang="en-US" sz="3500" dirty="0" smtClean="0"/>
              <a:t>Diabetes Screening</a:t>
            </a:r>
          </a:p>
          <a:p>
            <a:pPr>
              <a:defRPr/>
            </a:pPr>
            <a:r>
              <a:rPr lang="en-US" sz="3500" dirty="0" smtClean="0"/>
              <a:t>Diabetes Self-Management Training</a:t>
            </a:r>
          </a:p>
          <a:p>
            <a:pPr>
              <a:defRPr/>
            </a:pPr>
            <a:r>
              <a:rPr lang="en-US" sz="3500" dirty="0" smtClean="0"/>
              <a:t>Glaucoma Screening</a:t>
            </a:r>
          </a:p>
          <a:p>
            <a:pPr>
              <a:defRPr/>
            </a:pPr>
            <a:r>
              <a:rPr lang="en-US" sz="3500" dirty="0" smtClean="0"/>
              <a:t>Hepatitis C</a:t>
            </a:r>
          </a:p>
          <a:p>
            <a:pPr>
              <a:defRPr/>
            </a:pPr>
            <a:r>
              <a:rPr lang="en-US" sz="3500" dirty="0" smtClean="0"/>
              <a:t>Human Immunodeficiency Virus (HIV) Screening</a:t>
            </a:r>
          </a:p>
          <a:p>
            <a:pPr>
              <a:defRPr/>
            </a:pPr>
            <a:r>
              <a:rPr lang="en-US" sz="3500" dirty="0" smtClean="0"/>
              <a:t>Immunizations (Seasonal Influenza, Pneumococcal, and Hepatitis B)</a:t>
            </a:r>
          </a:p>
          <a:p>
            <a:pPr>
              <a:defRPr/>
            </a:pPr>
            <a:r>
              <a:rPr lang="en-US" sz="3500" dirty="0" smtClean="0"/>
              <a:t>Initial Preventive Physical Examination (IPPE) (also commonly referred to as the “Welcome to Medicare” Preventive Visit)</a:t>
            </a:r>
          </a:p>
          <a:p>
            <a:pPr>
              <a:defRPr/>
            </a:pPr>
            <a:r>
              <a:rPr lang="en-US" sz="3500" dirty="0" smtClean="0"/>
              <a:t>Intensive Behavioral Therapy for Cardiovascular Disease</a:t>
            </a:r>
          </a:p>
          <a:p>
            <a:pPr>
              <a:defRPr/>
            </a:pPr>
            <a:r>
              <a:rPr lang="en-US" sz="3500" dirty="0" smtClean="0"/>
              <a:t>Intensive Behavioral Therapy for Obesity</a:t>
            </a:r>
          </a:p>
          <a:p>
            <a:pPr>
              <a:defRPr/>
            </a:pPr>
            <a:r>
              <a:rPr lang="en-US" sz="3500" dirty="0" smtClean="0"/>
              <a:t>Medical Nutrition Therapy (for beneficiaries with diabetes or renal disease)</a:t>
            </a:r>
          </a:p>
          <a:p>
            <a:pPr>
              <a:defRPr/>
            </a:pPr>
            <a:r>
              <a:rPr lang="en-US" sz="3500" dirty="0" smtClean="0"/>
              <a:t>Sexually Transmitted Infections (STIs) Screening and High-Intensity Behavioral Counseling (HIBC) to prevent STIs</a:t>
            </a:r>
          </a:p>
          <a:p>
            <a:pPr>
              <a:defRPr/>
            </a:pPr>
            <a:r>
              <a:rPr lang="en-US" sz="3500" dirty="0" smtClean="0"/>
              <a:t>Tobacco-Use Cessation Counseling</a:t>
            </a:r>
          </a:p>
          <a:p>
            <a:pPr>
              <a:buFont typeface="Arial" charset="0"/>
              <a:buChar char="•"/>
              <a:defRPr/>
            </a:pPr>
            <a:endParaRPr lang="en-US" dirty="0"/>
          </a:p>
        </p:txBody>
      </p:sp>
    </p:spTree>
    <p:extLst>
      <p:ext uri="{BB962C8B-B14F-4D97-AF65-F5344CB8AC3E}">
        <p14:creationId xmlns:p14="http://schemas.microsoft.com/office/powerpoint/2010/main" val="1250319174"/>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6096000" cy="1066800"/>
          </a:xfrm>
        </p:spPr>
        <p:txBody>
          <a:bodyPr>
            <a:noAutofit/>
          </a:bodyPr>
          <a:lstStyle/>
          <a:p>
            <a:r>
              <a:rPr lang="en-US" dirty="0" smtClean="0"/>
              <a:t>Updated Diagnosis Code List for Colorectal Cancer Screening</a:t>
            </a:r>
            <a:endParaRPr lang="en-US" dirty="0"/>
          </a:p>
        </p:txBody>
      </p:sp>
      <p:sp>
        <p:nvSpPr>
          <p:cNvPr id="3" name="Content Placeholder 2"/>
          <p:cNvSpPr>
            <a:spLocks noGrp="1"/>
          </p:cNvSpPr>
          <p:nvPr>
            <p:ph idx="1"/>
          </p:nvPr>
        </p:nvSpPr>
        <p:spPr/>
        <p:txBody>
          <a:bodyPr>
            <a:normAutofit/>
          </a:bodyPr>
          <a:lstStyle/>
          <a:p>
            <a:r>
              <a:rPr lang="en-US" dirty="0" smtClean="0"/>
              <a:t>CMS is adding 44 ICD-10 diagnosis codes to NCD 210.3, Colorectal Cancer Screening that were originally in CR 8691 and inadvertently omitted in CR 9252 Coding Revision to NCD:</a:t>
            </a:r>
          </a:p>
          <a:p>
            <a:pPr lvl="1"/>
            <a:r>
              <a:rPr lang="en-US" dirty="0"/>
              <a:t>All of these CRs are ICD-10 coding and other changes contained in </a:t>
            </a:r>
            <a:r>
              <a:rPr lang="en-US" dirty="0" smtClean="0"/>
              <a:t>NCDs</a:t>
            </a:r>
          </a:p>
          <a:p>
            <a:r>
              <a:rPr lang="en-US" dirty="0" smtClean="0"/>
              <a:t>Colorectal Cancer Screenings performed for any of the additional codes effective for claims with dates of services on and after October 1, 2015 are payable under NCD 210.3 and other policy guidelines</a:t>
            </a:r>
          </a:p>
          <a:p>
            <a:r>
              <a:rPr lang="en-US" dirty="0" smtClean="0"/>
              <a:t>Reference:</a:t>
            </a:r>
          </a:p>
          <a:p>
            <a:pPr lvl="1"/>
            <a:r>
              <a:rPr lang="en-US" u="sng" dirty="0">
                <a:hlinkClick r:id="rId3"/>
              </a:rPr>
              <a:t>https://www.cms.gov/medicare-coverage-database/details/ncd-details.aspx?NCDId=281&amp;ver=3 </a:t>
            </a:r>
            <a:endParaRPr lang="en-US" dirty="0" smtClean="0"/>
          </a:p>
          <a:p>
            <a:pPr lvl="1"/>
            <a:endParaRPr lang="en-US" dirty="0" smtClean="0"/>
          </a:p>
        </p:txBody>
      </p:sp>
    </p:spTree>
    <p:extLst>
      <p:ext uri="{BB962C8B-B14F-4D97-AF65-F5344CB8AC3E}">
        <p14:creationId xmlns:p14="http://schemas.microsoft.com/office/powerpoint/2010/main" val="22239558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6172200" cy="1295400"/>
          </a:xfrm>
        </p:spPr>
        <p:txBody>
          <a:bodyPr>
            <a:normAutofit fontScale="90000"/>
          </a:bodyPr>
          <a:lstStyle/>
          <a:p>
            <a:r>
              <a:rPr lang="en-US" dirty="0" smtClean="0"/>
              <a:t>Screening for Cervical Cancer With Human Papillomavirus (HPV) Testing</a:t>
            </a:r>
            <a:endParaRPr lang="en-US" dirty="0"/>
          </a:p>
        </p:txBody>
      </p:sp>
      <p:sp>
        <p:nvSpPr>
          <p:cNvPr id="3" name="Content Placeholder 2"/>
          <p:cNvSpPr>
            <a:spLocks noGrp="1"/>
          </p:cNvSpPr>
          <p:nvPr>
            <p:ph idx="1"/>
          </p:nvPr>
        </p:nvSpPr>
        <p:spPr>
          <a:xfrm>
            <a:off x="457200" y="1752600"/>
            <a:ext cx="8229600" cy="4373563"/>
          </a:xfrm>
        </p:spPr>
        <p:txBody>
          <a:bodyPr>
            <a:normAutofit lnSpcReduction="10000"/>
          </a:bodyPr>
          <a:lstStyle/>
          <a:p>
            <a:pPr>
              <a:buFont typeface="Wingdings" panose="05000000000000000000" pitchFamily="2" charset="2"/>
              <a:buChar char="§"/>
            </a:pPr>
            <a:r>
              <a:rPr lang="en-US" dirty="0" smtClean="0"/>
              <a:t>Change Request # 9434:</a:t>
            </a:r>
          </a:p>
          <a:p>
            <a:pPr lvl="1">
              <a:buFont typeface="Arial" panose="020B0604020202020204" pitchFamily="34" charset="0"/>
              <a:buChar char="•"/>
            </a:pPr>
            <a:r>
              <a:rPr lang="en-US" dirty="0" smtClean="0"/>
              <a:t>Effective: July 9, 2015</a:t>
            </a:r>
          </a:p>
          <a:p>
            <a:pPr lvl="1"/>
            <a:r>
              <a:rPr lang="en-US" dirty="0" smtClean="0"/>
              <a:t>Implementation: January 3, 2017</a:t>
            </a:r>
          </a:p>
          <a:p>
            <a:pPr>
              <a:buFont typeface="Wingdings" panose="05000000000000000000" pitchFamily="2" charset="2"/>
              <a:buChar char="§"/>
            </a:pPr>
            <a:r>
              <a:rPr lang="en-US" dirty="0" smtClean="0"/>
              <a:t>Key Points: </a:t>
            </a:r>
          </a:p>
          <a:p>
            <a:pPr lvl="1"/>
            <a:r>
              <a:rPr lang="en-US" dirty="0"/>
              <a:t>For individuals entitled to benefits under Medicare Part A and Medicare Part B</a:t>
            </a:r>
          </a:p>
          <a:p>
            <a:pPr lvl="1"/>
            <a:r>
              <a:rPr lang="en-US" dirty="0" smtClean="0"/>
              <a:t>Adding HPV testing under specified conditions:</a:t>
            </a:r>
          </a:p>
          <a:p>
            <a:pPr lvl="2"/>
            <a:r>
              <a:rPr lang="en-US" dirty="0" smtClean="0"/>
              <a:t>Reasonable and necessary for the prevention or early detection of cervical cancer</a:t>
            </a:r>
          </a:p>
          <a:p>
            <a:pPr lvl="2"/>
            <a:r>
              <a:rPr lang="en-US" dirty="0" smtClean="0"/>
              <a:t>Testing allowed once every five years as an additional preventive service</a:t>
            </a:r>
          </a:p>
          <a:p>
            <a:pPr lvl="2"/>
            <a:r>
              <a:rPr lang="en-US" dirty="0" smtClean="0"/>
              <a:t>Applies to beneficiaries aged 30 to 65 years in conjunction with the Pap smear test</a:t>
            </a:r>
          </a:p>
          <a:p>
            <a:pPr>
              <a:buFont typeface="Wingdings" panose="05000000000000000000" pitchFamily="2" charset="2"/>
              <a:buChar char="§"/>
            </a:pPr>
            <a:r>
              <a:rPr lang="en-US" dirty="0" smtClean="0"/>
              <a:t>Reference:</a:t>
            </a:r>
          </a:p>
          <a:p>
            <a:pPr lvl="1"/>
            <a:r>
              <a:rPr lang="en-US" dirty="0">
                <a:hlinkClick r:id="rId3"/>
              </a:rPr>
              <a:t>https://</a:t>
            </a:r>
            <a:r>
              <a:rPr lang="en-US" dirty="0" smtClean="0">
                <a:hlinkClick r:id="rId3"/>
              </a:rPr>
              <a:t>www.cms.gov/Outreach-and-Education/Medicare-Learning-Network-MLN/MLNMattersArticles/Downloads/MM9434.pdf</a:t>
            </a:r>
            <a:endParaRPr lang="en-US" dirty="0" smtClean="0"/>
          </a:p>
          <a:p>
            <a:pPr lvl="1"/>
            <a:endParaRPr lang="en-US" dirty="0" smtClean="0"/>
          </a:p>
        </p:txBody>
      </p:sp>
    </p:spTree>
    <p:extLst>
      <p:ext uri="{BB962C8B-B14F-4D97-AF65-F5344CB8AC3E}">
        <p14:creationId xmlns:p14="http://schemas.microsoft.com/office/powerpoint/2010/main" val="41169755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Preventive </a:t>
            </a:r>
            <a:r>
              <a:rPr lang="en-US" dirty="0" smtClean="0"/>
              <a:t>Services</a:t>
            </a:r>
            <a:endParaRPr lang="en-US" dirty="0"/>
          </a:p>
        </p:txBody>
      </p:sp>
      <p:sp>
        <p:nvSpPr>
          <p:cNvPr id="3" name="Content Placeholder 2"/>
          <p:cNvSpPr>
            <a:spLocks noGrp="1"/>
          </p:cNvSpPr>
          <p:nvPr>
            <p:ph idx="1"/>
          </p:nvPr>
        </p:nvSpPr>
        <p:spPr/>
        <p:txBody>
          <a:bodyPr/>
          <a:lstStyle/>
          <a:p>
            <a:r>
              <a:rPr lang="en-US" dirty="0"/>
              <a:t>Quick Reference Chart for Medicare Preventive </a:t>
            </a:r>
            <a:r>
              <a:rPr lang="en-US" dirty="0" smtClean="0"/>
              <a:t>Services:</a:t>
            </a:r>
            <a:endParaRPr lang="en-US" dirty="0"/>
          </a:p>
          <a:p>
            <a:pPr lvl="1"/>
            <a:r>
              <a:rPr lang="en-US" dirty="0">
                <a:hlinkClick r:id="rId3"/>
              </a:rPr>
              <a:t>https://</a:t>
            </a:r>
            <a:r>
              <a:rPr lang="en-US" dirty="0" smtClean="0">
                <a:hlinkClick r:id="rId3"/>
              </a:rPr>
              <a:t>www.cms.gov/Medicare/Prevention/PrevntionGenInfo/Downloads/MPS_QuickReferenceChart_1.pdf</a:t>
            </a:r>
            <a:r>
              <a:rPr lang="en-US" dirty="0" smtClean="0"/>
              <a:t> </a:t>
            </a:r>
            <a:endParaRPr lang="en-US" dirty="0"/>
          </a:p>
          <a:p>
            <a:pPr marL="457200" lvl="1" indent="0">
              <a:buNone/>
            </a:pPr>
            <a:endParaRPr lang="en-US" dirty="0"/>
          </a:p>
        </p:txBody>
      </p:sp>
    </p:spTree>
    <p:extLst>
      <p:ext uri="{BB962C8B-B14F-4D97-AF65-F5344CB8AC3E}">
        <p14:creationId xmlns:p14="http://schemas.microsoft.com/office/powerpoint/2010/main" val="1210358950"/>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2016 Novitas Solutions</a:t>
            </a:r>
            <a:br>
              <a:rPr lang="en-US" dirty="0" smtClean="0"/>
            </a:br>
            <a:r>
              <a:rPr lang="en-US" dirty="0" smtClean="0"/>
              <a:t>Medicare Symposiums</a:t>
            </a:r>
            <a:endParaRPr lang="en-US" dirty="0"/>
          </a:p>
        </p:txBody>
      </p:sp>
      <p:sp>
        <p:nvSpPr>
          <p:cNvPr id="5" name="Content Placeholder 4"/>
          <p:cNvSpPr>
            <a:spLocks noGrp="1"/>
          </p:cNvSpPr>
          <p:nvPr>
            <p:ph idx="1"/>
          </p:nvPr>
        </p:nvSpPr>
        <p:spPr/>
        <p:txBody>
          <a:bodyPr/>
          <a:lstStyle/>
          <a:p>
            <a:r>
              <a:rPr lang="en-US" dirty="0"/>
              <a:t>Register </a:t>
            </a:r>
            <a:r>
              <a:rPr lang="en-US" dirty="0" smtClean="0"/>
              <a:t>at</a:t>
            </a:r>
            <a:r>
              <a:rPr lang="en-US" dirty="0"/>
              <a:t>:</a:t>
            </a:r>
          </a:p>
          <a:p>
            <a:pPr lvl="1"/>
            <a:r>
              <a:rPr lang="en-US" dirty="0">
                <a:hlinkClick r:id="rId3"/>
              </a:rPr>
              <a:t>http://</a:t>
            </a:r>
            <a:r>
              <a:rPr lang="en-US" dirty="0" smtClean="0">
                <a:hlinkClick r:id="rId3"/>
              </a:rPr>
              <a:t>www.novitas-solutionslearning.com</a:t>
            </a:r>
            <a:endParaRPr lang="en-US" dirty="0" smtClean="0"/>
          </a:p>
          <a:p>
            <a:pPr lvl="1"/>
            <a:endParaRPr lang="en-US" dirty="0" smtClean="0"/>
          </a:p>
          <a:p>
            <a:pPr lvl="1"/>
            <a:endParaRPr lang="en-US" b="1" dirty="0"/>
          </a:p>
          <a:p>
            <a:endParaRPr lang="en-US" dirty="0"/>
          </a:p>
        </p:txBody>
      </p:sp>
      <p:graphicFrame>
        <p:nvGraphicFramePr>
          <p:cNvPr id="9" name="Table 8"/>
          <p:cNvGraphicFramePr>
            <a:graphicFrameLocks noGrp="1"/>
          </p:cNvGraphicFramePr>
          <p:nvPr>
            <p:extLst>
              <p:ext uri="{D42A27DB-BD31-4B8C-83A1-F6EECF244321}">
                <p14:modId xmlns:p14="http://schemas.microsoft.com/office/powerpoint/2010/main" val="851660842"/>
              </p:ext>
            </p:extLst>
          </p:nvPr>
        </p:nvGraphicFramePr>
        <p:xfrm>
          <a:off x="533400" y="2743200"/>
          <a:ext cx="8305800" cy="889000"/>
        </p:xfrm>
        <a:graphic>
          <a:graphicData uri="http://schemas.openxmlformats.org/drawingml/2006/table">
            <a:tbl>
              <a:tblPr firstRow="1" bandRow="1">
                <a:tableStyleId>{5C22544A-7EE6-4342-B048-85BDC9FD1C3A}</a:tableStyleId>
              </a:tblPr>
              <a:tblGrid>
                <a:gridCol w="1752600"/>
                <a:gridCol w="1981200"/>
                <a:gridCol w="4572000"/>
              </a:tblGrid>
              <a:tr h="370840">
                <a:tc>
                  <a:txBody>
                    <a:bodyPr/>
                    <a:lstStyle/>
                    <a:p>
                      <a:r>
                        <a:rPr lang="en-US" dirty="0" smtClean="0">
                          <a:latin typeface="Arial" panose="020B0604020202020204" pitchFamily="34" charset="0"/>
                          <a:cs typeface="Arial" panose="020B0604020202020204" pitchFamily="34" charset="0"/>
                        </a:rPr>
                        <a:t>Date</a:t>
                      </a:r>
                      <a:endParaRPr lang="en-US" dirty="0">
                        <a:latin typeface="Arial" panose="020B0604020202020204" pitchFamily="34" charset="0"/>
                        <a:cs typeface="Arial" panose="020B0604020202020204" pitchFamily="34" charset="0"/>
                      </a:endParaRPr>
                    </a:p>
                  </a:txBody>
                  <a:tcPr/>
                </a:tc>
                <a:tc>
                  <a:txBody>
                    <a:bodyPr/>
                    <a:lstStyle/>
                    <a:p>
                      <a:r>
                        <a:rPr lang="en-US" dirty="0" smtClean="0">
                          <a:latin typeface="Arial" panose="020B0604020202020204" pitchFamily="34" charset="0"/>
                          <a:cs typeface="Arial" panose="020B0604020202020204" pitchFamily="34" charset="0"/>
                        </a:rPr>
                        <a:t>City,</a:t>
                      </a:r>
                      <a:r>
                        <a:rPr lang="en-US" baseline="0" dirty="0" smtClean="0">
                          <a:latin typeface="Arial" panose="020B0604020202020204" pitchFamily="34" charset="0"/>
                          <a:cs typeface="Arial" panose="020B0604020202020204" pitchFamily="34" charset="0"/>
                        </a:rPr>
                        <a:t> State</a:t>
                      </a:r>
                      <a:endParaRPr lang="en-US" dirty="0">
                        <a:latin typeface="Arial" panose="020B0604020202020204" pitchFamily="34" charset="0"/>
                        <a:cs typeface="Arial" panose="020B0604020202020204" pitchFamily="34" charset="0"/>
                      </a:endParaRPr>
                    </a:p>
                  </a:txBody>
                  <a:tcPr/>
                </a:tc>
                <a:tc>
                  <a:txBody>
                    <a:bodyPr/>
                    <a:lstStyle/>
                    <a:p>
                      <a:r>
                        <a:rPr lang="en-US" dirty="0" smtClean="0">
                          <a:latin typeface="Arial" panose="020B0604020202020204" pitchFamily="34" charset="0"/>
                          <a:cs typeface="Arial" panose="020B0604020202020204" pitchFamily="34" charset="0"/>
                        </a:rPr>
                        <a:t>Location</a:t>
                      </a:r>
                      <a:endParaRPr lang="en-US" dirty="0">
                        <a:latin typeface="Arial" panose="020B0604020202020204" pitchFamily="34" charset="0"/>
                        <a:cs typeface="Arial" panose="020B0604020202020204" pitchFamily="34" charset="0"/>
                      </a:endParaRPr>
                    </a:p>
                  </a:txBody>
                  <a:tcPr/>
                </a:tc>
              </a:tr>
              <a:tr h="370840">
                <a:tc>
                  <a:txBody>
                    <a:bodyPr/>
                    <a:lstStyle/>
                    <a:p>
                      <a:r>
                        <a:rPr lang="en-US" sz="1400" dirty="0" smtClean="0">
                          <a:latin typeface="Arial" panose="020B0604020202020204" pitchFamily="34" charset="0"/>
                          <a:cs typeface="Arial" panose="020B0604020202020204" pitchFamily="34" charset="0"/>
                        </a:rPr>
                        <a:t>November16, 2016</a:t>
                      </a:r>
                      <a:endParaRPr lang="en-US" sz="1400" dirty="0">
                        <a:latin typeface="Arial" panose="020B0604020202020204" pitchFamily="34" charset="0"/>
                        <a:cs typeface="Arial" panose="020B0604020202020204" pitchFamily="34" charset="0"/>
                      </a:endParaRPr>
                    </a:p>
                  </a:txBody>
                  <a:tcPr/>
                </a:tc>
                <a:tc>
                  <a:txBody>
                    <a:bodyPr/>
                    <a:lstStyle/>
                    <a:p>
                      <a:r>
                        <a:rPr lang="en-US" sz="1400" dirty="0" smtClean="0">
                          <a:latin typeface="Arial" panose="020B0604020202020204" pitchFamily="34" charset="0"/>
                          <a:cs typeface="Arial" panose="020B0604020202020204" pitchFamily="34" charset="0"/>
                        </a:rPr>
                        <a:t>Langhorne, PA 19047</a:t>
                      </a:r>
                      <a:endParaRPr lang="en-US" sz="1400" dirty="0">
                        <a:latin typeface="Arial" panose="020B0604020202020204" pitchFamily="34" charset="0"/>
                        <a:cs typeface="Arial" panose="020B0604020202020204" pitchFamily="34" charset="0"/>
                      </a:endParaRPr>
                    </a:p>
                  </a:txBody>
                  <a:tcPr/>
                </a:tc>
                <a:tc>
                  <a:txBody>
                    <a:bodyPr/>
                    <a:lstStyle/>
                    <a:p>
                      <a:r>
                        <a:rPr lang="en-US" sz="1400" b="0" i="0" u="none" strike="noStrike" kern="1200" baseline="0" dirty="0" smtClean="0">
                          <a:solidFill>
                            <a:schemeClr val="dk1"/>
                          </a:solidFill>
                          <a:latin typeface="Arial" panose="020B0604020202020204" pitchFamily="34" charset="0"/>
                          <a:ea typeface="+mn-ea"/>
                          <a:cs typeface="Arial" panose="020B0604020202020204" pitchFamily="34" charset="0"/>
                        </a:rPr>
                        <a:t>Sheraton Bucks County Hotel</a:t>
                      </a:r>
                    </a:p>
                    <a:p>
                      <a:r>
                        <a:rPr lang="en-US" sz="1400" b="0" i="0" u="none" strike="noStrike" kern="1200" baseline="0" dirty="0" smtClean="0">
                          <a:solidFill>
                            <a:schemeClr val="dk1"/>
                          </a:solidFill>
                          <a:latin typeface="Arial" panose="020B0604020202020204" pitchFamily="34" charset="0"/>
                          <a:ea typeface="+mn-ea"/>
                          <a:cs typeface="Arial" panose="020B0604020202020204" pitchFamily="34" charset="0"/>
                        </a:rPr>
                        <a:t>400 Oxford Valley Road	</a:t>
                      </a:r>
                    </a:p>
                  </a:txBody>
                  <a:tcPr/>
                </a:tc>
              </a:tr>
            </a:tbl>
          </a:graphicData>
        </a:graphic>
      </p:graphicFrame>
    </p:spTree>
    <p:extLst>
      <p:ext uri="{BB962C8B-B14F-4D97-AF65-F5344CB8AC3E}">
        <p14:creationId xmlns:p14="http://schemas.microsoft.com/office/powerpoint/2010/main" val="13551792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eaLnBrk="1" hangingPunct="1"/>
            <a:r>
              <a:rPr lang="en-US" altLang="en-US" dirty="0" smtClean="0"/>
              <a:t>“Incident To” Guidelines</a:t>
            </a:r>
          </a:p>
        </p:txBody>
      </p:sp>
      <p:sp>
        <p:nvSpPr>
          <p:cNvPr id="4" name="Text Placeholder 3"/>
          <p:cNvSpPr>
            <a:spLocks noGrp="1"/>
          </p:cNvSpPr>
          <p:nvPr>
            <p:ph type="body" idx="1"/>
          </p:nvPr>
        </p:nvSpPr>
        <p:spPr/>
        <p:txBody>
          <a:bodyPr/>
          <a:lstStyle/>
          <a:p>
            <a:pPr eaLnBrk="1" hangingPunct="1">
              <a:defRPr/>
            </a:pPr>
            <a:endParaRPr lang="en-US" dirty="0"/>
          </a:p>
        </p:txBody>
      </p:sp>
    </p:spTree>
    <p:extLst>
      <p:ext uri="{BB962C8B-B14F-4D97-AF65-F5344CB8AC3E}">
        <p14:creationId xmlns:p14="http://schemas.microsoft.com/office/powerpoint/2010/main" val="668243081"/>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3"/>
          <p:cNvSpPr>
            <a:spLocks noGrp="1"/>
          </p:cNvSpPr>
          <p:nvPr>
            <p:ph type="title"/>
          </p:nvPr>
        </p:nvSpPr>
        <p:spPr/>
        <p:txBody>
          <a:bodyPr/>
          <a:lstStyle/>
          <a:p>
            <a:r>
              <a:rPr lang="en-US" dirty="0" smtClean="0"/>
              <a:t>“Incident To”</a:t>
            </a:r>
          </a:p>
        </p:txBody>
      </p:sp>
      <p:sp>
        <p:nvSpPr>
          <p:cNvPr id="68611" name="Content Placeholder 4"/>
          <p:cNvSpPr>
            <a:spLocks noGrp="1"/>
          </p:cNvSpPr>
          <p:nvPr>
            <p:ph idx="1"/>
          </p:nvPr>
        </p:nvSpPr>
        <p:spPr/>
        <p:txBody>
          <a:bodyPr/>
          <a:lstStyle/>
          <a:p>
            <a:pPr>
              <a:spcBef>
                <a:spcPts val="0"/>
              </a:spcBef>
            </a:pPr>
            <a:r>
              <a:rPr lang="en-US" dirty="0" smtClean="0"/>
              <a:t>Commonly furnished in physician’s offices or clinics</a:t>
            </a:r>
          </a:p>
          <a:p>
            <a:pPr marL="0" indent="0">
              <a:spcBef>
                <a:spcPts val="0"/>
              </a:spcBef>
              <a:buNone/>
            </a:pPr>
            <a:endParaRPr lang="en-US" dirty="0" smtClean="0"/>
          </a:p>
          <a:p>
            <a:pPr>
              <a:spcBef>
                <a:spcPts val="0"/>
              </a:spcBef>
            </a:pPr>
            <a:r>
              <a:rPr lang="en-US" dirty="0" smtClean="0"/>
              <a:t>Integral although incidental:</a:t>
            </a:r>
          </a:p>
          <a:p>
            <a:pPr lvl="1">
              <a:spcBef>
                <a:spcPts val="0"/>
              </a:spcBef>
            </a:pPr>
            <a:r>
              <a:rPr lang="en-US" dirty="0" smtClean="0"/>
              <a:t>Course of treatment initiated by physician</a:t>
            </a:r>
          </a:p>
          <a:p>
            <a:pPr lvl="1">
              <a:spcBef>
                <a:spcPts val="0"/>
              </a:spcBef>
            </a:pPr>
            <a:r>
              <a:rPr lang="en-US" dirty="0" smtClean="0"/>
              <a:t>Physician involvement reflects continuing active participation in and management of care</a:t>
            </a:r>
          </a:p>
          <a:p>
            <a:pPr lvl="1">
              <a:spcBef>
                <a:spcPts val="0"/>
              </a:spcBef>
            </a:pPr>
            <a:r>
              <a:rPr lang="en-US" dirty="0" smtClean="0"/>
              <a:t>Commonly rendered without charge or included in the physician's bill</a:t>
            </a:r>
          </a:p>
          <a:p>
            <a:pPr lvl="1">
              <a:spcBef>
                <a:spcPts val="0"/>
              </a:spcBef>
            </a:pPr>
            <a:endParaRPr lang="en-US" dirty="0"/>
          </a:p>
          <a:p>
            <a:r>
              <a:rPr lang="en-US" dirty="0"/>
              <a:t>Direct Supervision:</a:t>
            </a:r>
          </a:p>
          <a:p>
            <a:pPr lvl="1"/>
            <a:r>
              <a:rPr lang="en-US" dirty="0"/>
              <a:t>Supervising physician can be a member of the group</a:t>
            </a:r>
          </a:p>
          <a:p>
            <a:pPr lvl="1"/>
            <a:r>
              <a:rPr lang="en-US" dirty="0"/>
              <a:t>Must be present in the office </a:t>
            </a:r>
            <a:r>
              <a:rPr lang="en-US" dirty="0" smtClean="0"/>
              <a:t>suite, or within an institution, and </a:t>
            </a:r>
            <a:r>
              <a:rPr lang="en-US" dirty="0"/>
              <a:t>immediately available</a:t>
            </a:r>
          </a:p>
          <a:p>
            <a:pPr lvl="1"/>
            <a:r>
              <a:rPr lang="en-US" dirty="0"/>
              <a:t>Does not have to be in the same room</a:t>
            </a:r>
          </a:p>
          <a:p>
            <a:pPr marL="457200" lvl="1" indent="0">
              <a:spcBef>
                <a:spcPts val="0"/>
              </a:spcBef>
              <a:buNone/>
            </a:pPr>
            <a:endParaRPr lang="en-US" dirty="0" smtClean="0"/>
          </a:p>
          <a:p>
            <a:pPr lvl="1"/>
            <a:endParaRPr lang="en-US" dirty="0" smtClean="0"/>
          </a:p>
          <a:p>
            <a:endParaRPr lang="en-US" dirty="0" smtClean="0"/>
          </a:p>
        </p:txBody>
      </p:sp>
    </p:spTree>
    <p:extLst>
      <p:ext uri="{BB962C8B-B14F-4D97-AF65-F5344CB8AC3E}">
        <p14:creationId xmlns:p14="http://schemas.microsoft.com/office/powerpoint/2010/main" val="2602762319"/>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r>
              <a:rPr lang="en-US" dirty="0" smtClean="0"/>
              <a:t>“Incident To” Documentation Requirements</a:t>
            </a:r>
          </a:p>
        </p:txBody>
      </p:sp>
      <p:sp>
        <p:nvSpPr>
          <p:cNvPr id="69635" name="Content Placeholder 2"/>
          <p:cNvSpPr>
            <a:spLocks noGrp="1"/>
          </p:cNvSpPr>
          <p:nvPr>
            <p:ph idx="1"/>
          </p:nvPr>
        </p:nvSpPr>
        <p:spPr/>
        <p:txBody>
          <a:bodyPr/>
          <a:lstStyle/>
          <a:p>
            <a:pPr>
              <a:spcBef>
                <a:spcPts val="0"/>
              </a:spcBef>
            </a:pPr>
            <a:r>
              <a:rPr lang="en-US" dirty="0" smtClean="0"/>
              <a:t>Identify who rendered the service</a:t>
            </a:r>
          </a:p>
          <a:p>
            <a:pPr marL="0" indent="0">
              <a:spcBef>
                <a:spcPts val="0"/>
              </a:spcBef>
              <a:buNone/>
            </a:pPr>
            <a:endParaRPr lang="en-US" dirty="0" smtClean="0"/>
          </a:p>
          <a:p>
            <a:pPr>
              <a:spcBef>
                <a:spcPts val="0"/>
              </a:spcBef>
            </a:pPr>
            <a:r>
              <a:rPr lang="en-US" dirty="0" smtClean="0"/>
              <a:t>Indicate supervision requirement is met</a:t>
            </a:r>
          </a:p>
          <a:p>
            <a:pPr marL="0" indent="0">
              <a:spcBef>
                <a:spcPts val="0"/>
              </a:spcBef>
              <a:buNone/>
            </a:pPr>
            <a:endParaRPr lang="en-US" dirty="0" smtClean="0"/>
          </a:p>
          <a:p>
            <a:pPr>
              <a:spcBef>
                <a:spcPts val="0"/>
              </a:spcBef>
            </a:pPr>
            <a:r>
              <a:rPr lang="en-US" dirty="0" smtClean="0"/>
              <a:t>Show physician’s initiation and continued involvement in treatment</a:t>
            </a:r>
          </a:p>
          <a:p>
            <a:pPr marL="0" indent="0">
              <a:spcBef>
                <a:spcPts val="0"/>
              </a:spcBef>
              <a:buNone/>
            </a:pPr>
            <a:endParaRPr lang="en-US" dirty="0" smtClean="0"/>
          </a:p>
          <a:p>
            <a:pPr>
              <a:spcBef>
                <a:spcPts val="0"/>
              </a:spcBef>
            </a:pPr>
            <a:r>
              <a:rPr lang="en-US" dirty="0" smtClean="0"/>
              <a:t>Reasonable and necessary</a:t>
            </a:r>
          </a:p>
          <a:p>
            <a:pPr marL="0" indent="0">
              <a:spcBef>
                <a:spcPts val="0"/>
              </a:spcBef>
              <a:buNone/>
            </a:pPr>
            <a:endParaRPr lang="en-US" dirty="0" smtClean="0"/>
          </a:p>
          <a:p>
            <a:pPr>
              <a:spcBef>
                <a:spcPts val="0"/>
              </a:spcBef>
            </a:pPr>
            <a:r>
              <a:rPr lang="en-US" dirty="0" smtClean="0"/>
              <a:t>Within scope of practice for non-physician practitioner</a:t>
            </a:r>
          </a:p>
          <a:p>
            <a:endParaRPr lang="en-US" dirty="0" smtClean="0"/>
          </a:p>
        </p:txBody>
      </p:sp>
    </p:spTree>
    <p:extLst>
      <p:ext uri="{BB962C8B-B14F-4D97-AF65-F5344CB8AC3E}">
        <p14:creationId xmlns:p14="http://schemas.microsoft.com/office/powerpoint/2010/main" val="169473645"/>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Billing 99211</a:t>
            </a:r>
            <a:endParaRPr lang="en-US" dirty="0"/>
          </a:p>
        </p:txBody>
      </p:sp>
      <p:sp>
        <p:nvSpPr>
          <p:cNvPr id="5" name="Content Placeholder 4"/>
          <p:cNvSpPr>
            <a:spLocks noGrp="1"/>
          </p:cNvSpPr>
          <p:nvPr>
            <p:ph idx="1"/>
          </p:nvPr>
        </p:nvSpPr>
        <p:spPr>
          <a:xfrm>
            <a:off x="457200" y="1600200"/>
            <a:ext cx="8229600" cy="4343400"/>
          </a:xfrm>
        </p:spPr>
        <p:txBody>
          <a:bodyPr/>
          <a:lstStyle/>
          <a:p>
            <a:r>
              <a:rPr lang="en-US" dirty="0" smtClean="0"/>
              <a:t>May not require the presence of a physician</a:t>
            </a:r>
          </a:p>
          <a:p>
            <a:r>
              <a:rPr lang="en-US" dirty="0" smtClean="0"/>
              <a:t>Documentation must support:</a:t>
            </a:r>
          </a:p>
          <a:p>
            <a:pPr lvl="1"/>
            <a:r>
              <a:rPr lang="en-US" dirty="0" smtClean="0"/>
              <a:t>Face-to-face encounter</a:t>
            </a:r>
          </a:p>
          <a:p>
            <a:pPr lvl="1"/>
            <a:r>
              <a:rPr lang="en-US" dirty="0" smtClean="0"/>
              <a:t>Evaluation and management of patient</a:t>
            </a:r>
          </a:p>
          <a:p>
            <a:r>
              <a:rPr lang="en-US" dirty="0" smtClean="0"/>
              <a:t>Requires direct physician supervision</a:t>
            </a:r>
          </a:p>
          <a:p>
            <a:r>
              <a:rPr lang="en-US" dirty="0" smtClean="0"/>
              <a:t>Modifier 25 not appropriate</a:t>
            </a:r>
          </a:p>
          <a:p>
            <a:r>
              <a:rPr lang="en-US" dirty="0" smtClean="0"/>
              <a:t>Not paid with drug administration services, therapeutic, or diagnostic injection codes:</a:t>
            </a:r>
          </a:p>
          <a:p>
            <a:pPr lvl="1"/>
            <a:r>
              <a:rPr lang="en-US" dirty="0" smtClean="0"/>
              <a:t>Includes flu and pneumonia injections and chemotherapy and non-chemotherapy drug infusion codes</a:t>
            </a:r>
          </a:p>
          <a:p>
            <a:pPr lvl="1"/>
            <a:r>
              <a:rPr lang="en-US" dirty="0" smtClean="0">
                <a:hlinkClick r:id="rId3"/>
              </a:rPr>
              <a:t>https://www.cms.gov/Regulations-and-Guidance/Guidance/Manuals/downloads/clm104c12.pdf</a:t>
            </a:r>
            <a:r>
              <a:rPr lang="en-US" dirty="0" smtClean="0"/>
              <a:t>   </a:t>
            </a:r>
          </a:p>
          <a:p>
            <a:endParaRPr lang="en-US" dirty="0"/>
          </a:p>
        </p:txBody>
      </p:sp>
      <p:sp>
        <p:nvSpPr>
          <p:cNvPr id="6" name="Footer Placeholder 4"/>
          <p:cNvSpPr txBox="1">
            <a:spLocks/>
          </p:cNvSpPr>
          <p:nvPr/>
        </p:nvSpPr>
        <p:spPr>
          <a:xfrm>
            <a:off x="0" y="6172200"/>
            <a:ext cx="9144000" cy="288925"/>
          </a:xfrm>
          <a:prstGeom prst="rect">
            <a:avLst/>
          </a:prstGeom>
        </p:spPr>
        <p:txBody>
          <a:bodyPr/>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lgn="ctr">
              <a:defRPr/>
            </a:pPr>
            <a:r>
              <a:rPr lang="en-US" sz="1200" dirty="0" smtClean="0">
                <a:solidFill>
                  <a:schemeClr val="bg1">
                    <a:lumMod val="50000"/>
                  </a:schemeClr>
                </a:solidFill>
              </a:rPr>
              <a:t>Current Procedural Terminology (CPT) only copyright 2015 American Medical Association. All rights reserved.</a:t>
            </a:r>
            <a:endParaRPr lang="en-US" sz="1200" dirty="0">
              <a:solidFill>
                <a:schemeClr val="bg1">
                  <a:lumMod val="50000"/>
                </a:schemeClr>
              </a:solidFill>
            </a:endParaRPr>
          </a:p>
        </p:txBody>
      </p:sp>
    </p:spTree>
    <p:extLst>
      <p:ext uri="{BB962C8B-B14F-4D97-AF65-F5344CB8AC3E}">
        <p14:creationId xmlns:p14="http://schemas.microsoft.com/office/powerpoint/2010/main" val="319285150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Frequently Asked Question #1</a:t>
            </a:r>
          </a:p>
        </p:txBody>
      </p:sp>
      <p:sp>
        <p:nvSpPr>
          <p:cNvPr id="23555" name="Content Placeholder 2"/>
          <p:cNvSpPr>
            <a:spLocks noGrp="1"/>
          </p:cNvSpPr>
          <p:nvPr>
            <p:ph idx="1"/>
          </p:nvPr>
        </p:nvSpPr>
        <p:spPr/>
        <p:txBody>
          <a:bodyPr/>
          <a:lstStyle/>
          <a:p>
            <a:r>
              <a:rPr lang="en-US" dirty="0" smtClean="0"/>
              <a:t>Question: </a:t>
            </a:r>
          </a:p>
          <a:p>
            <a:pPr lvl="1"/>
            <a:r>
              <a:rPr lang="en-US" dirty="0" smtClean="0"/>
              <a:t>Can a Non-Physician Practitioner (NPP) see a new patient and bill the service “incident to”?</a:t>
            </a:r>
          </a:p>
          <a:p>
            <a:endParaRPr lang="en-US" dirty="0" smtClean="0"/>
          </a:p>
          <a:p>
            <a:r>
              <a:rPr lang="en-US" dirty="0" smtClean="0"/>
              <a:t>Answer: </a:t>
            </a:r>
          </a:p>
          <a:p>
            <a:pPr lvl="1"/>
            <a:r>
              <a:rPr lang="en-US" dirty="0" smtClean="0"/>
              <a:t>No. The physician must personally treat the patient first before “incident to” services may be billed.  The NPP may bill for a new patient visit. </a:t>
            </a:r>
          </a:p>
          <a:p>
            <a:endParaRPr lang="en-US" dirty="0" smtClean="0"/>
          </a:p>
        </p:txBody>
      </p:sp>
    </p:spTree>
    <p:extLst>
      <p:ext uri="{BB962C8B-B14F-4D97-AF65-F5344CB8AC3E}">
        <p14:creationId xmlns:p14="http://schemas.microsoft.com/office/powerpoint/2010/main" val="422686068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Objectives</a:t>
            </a:r>
            <a:endParaRPr lang="en-US" dirty="0"/>
          </a:p>
        </p:txBody>
      </p:sp>
      <p:sp>
        <p:nvSpPr>
          <p:cNvPr id="3" name="Content Placeholder 2"/>
          <p:cNvSpPr>
            <a:spLocks noGrp="1"/>
          </p:cNvSpPr>
          <p:nvPr>
            <p:ph idx="1"/>
          </p:nvPr>
        </p:nvSpPr>
        <p:spPr/>
        <p:txBody>
          <a:bodyPr/>
          <a:lstStyle/>
          <a:p>
            <a:r>
              <a:rPr lang="en-US" dirty="0" smtClean="0"/>
              <a:t>Review pertinent Medicare Updates</a:t>
            </a:r>
          </a:p>
          <a:p>
            <a:r>
              <a:rPr lang="en-US" dirty="0" smtClean="0"/>
              <a:t>Review “incident to” guidelines </a:t>
            </a:r>
          </a:p>
          <a:p>
            <a:r>
              <a:rPr lang="en-US" dirty="0" smtClean="0"/>
              <a:t>Apply principles of proper documentation to the scoring process</a:t>
            </a:r>
          </a:p>
          <a:p>
            <a:endParaRPr lang="en-US" dirty="0"/>
          </a:p>
        </p:txBody>
      </p:sp>
    </p:spTree>
    <p:extLst>
      <p:ext uri="{BB962C8B-B14F-4D97-AF65-F5344CB8AC3E}">
        <p14:creationId xmlns:p14="http://schemas.microsoft.com/office/powerpoint/2010/main" val="560025247"/>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US" altLang="en-US" dirty="0" smtClean="0"/>
              <a:t>Frequently Asked Question #2</a:t>
            </a:r>
          </a:p>
        </p:txBody>
      </p:sp>
      <p:sp>
        <p:nvSpPr>
          <p:cNvPr id="3" name="Content Placeholder 2"/>
          <p:cNvSpPr>
            <a:spLocks noGrp="1"/>
          </p:cNvSpPr>
          <p:nvPr>
            <p:ph idx="1"/>
          </p:nvPr>
        </p:nvSpPr>
        <p:spPr/>
        <p:txBody>
          <a:bodyPr/>
          <a:lstStyle/>
          <a:p>
            <a:r>
              <a:rPr lang="en-US" dirty="0" smtClean="0"/>
              <a:t>Question: </a:t>
            </a:r>
          </a:p>
          <a:p>
            <a:pPr lvl="1"/>
            <a:r>
              <a:rPr lang="en-US" dirty="0" smtClean="0"/>
              <a:t>How often must the physician/non-physician practitioner (NPP) personally see the patient when services are performed “incident to”?</a:t>
            </a:r>
          </a:p>
          <a:p>
            <a:endParaRPr lang="en-US" dirty="0" smtClean="0"/>
          </a:p>
          <a:p>
            <a:r>
              <a:rPr lang="en-US" dirty="0" smtClean="0"/>
              <a:t>Answer: </a:t>
            </a:r>
          </a:p>
          <a:p>
            <a:pPr lvl="1"/>
            <a:r>
              <a:rPr lang="en-US" dirty="0" smtClean="0"/>
              <a:t>During the course of treatment, a physician/NPP must personally see the patient often enough to assess the course of treatment and the patient’s progress and, where necessary, to change the treatment regimen. </a:t>
            </a:r>
          </a:p>
          <a:p>
            <a:endParaRPr lang="en-US" dirty="0"/>
          </a:p>
        </p:txBody>
      </p:sp>
    </p:spTree>
    <p:extLst>
      <p:ext uri="{BB962C8B-B14F-4D97-AF65-F5344CB8AC3E}">
        <p14:creationId xmlns:p14="http://schemas.microsoft.com/office/powerpoint/2010/main" val="250540394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altLang="en-US" dirty="0" smtClean="0"/>
              <a:t>Frequently Asked Question #3</a:t>
            </a:r>
          </a:p>
        </p:txBody>
      </p:sp>
      <p:sp>
        <p:nvSpPr>
          <p:cNvPr id="37891" name="Content Placeholder 2"/>
          <p:cNvSpPr>
            <a:spLocks noGrp="1"/>
          </p:cNvSpPr>
          <p:nvPr>
            <p:ph idx="1"/>
          </p:nvPr>
        </p:nvSpPr>
        <p:spPr/>
        <p:txBody>
          <a:bodyPr/>
          <a:lstStyle/>
          <a:p>
            <a:r>
              <a:rPr lang="en-US" altLang="en-US" dirty="0" smtClean="0"/>
              <a:t>Question: </a:t>
            </a:r>
          </a:p>
          <a:p>
            <a:pPr lvl="1"/>
            <a:r>
              <a:rPr lang="en-US" altLang="en-US" dirty="0" smtClean="0"/>
              <a:t>If the physician is not in the office, but available by phone, can the Non-Physician Practitioner (NPP) bill under the “incident to” guidelines?</a:t>
            </a:r>
          </a:p>
          <a:p>
            <a:endParaRPr lang="en-US" altLang="en-US" dirty="0" smtClean="0"/>
          </a:p>
          <a:p>
            <a:r>
              <a:rPr lang="en-US" altLang="en-US" dirty="0" smtClean="0"/>
              <a:t>Answer: </a:t>
            </a:r>
          </a:p>
          <a:p>
            <a:pPr lvl="1"/>
            <a:r>
              <a:rPr lang="en-US" altLang="en-US" dirty="0" smtClean="0"/>
              <a:t>No, there must be direct physician supervision. The NPP would bill for the service under his/her provider number. </a:t>
            </a:r>
          </a:p>
        </p:txBody>
      </p:sp>
    </p:spTree>
    <p:extLst>
      <p:ext uri="{BB962C8B-B14F-4D97-AF65-F5344CB8AC3E}">
        <p14:creationId xmlns:p14="http://schemas.microsoft.com/office/powerpoint/2010/main" val="706729274"/>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pPr eaLnBrk="1" hangingPunct="1"/>
            <a:r>
              <a:rPr lang="en-US" altLang="en-US" dirty="0" smtClean="0"/>
              <a:t>Points to Remember</a:t>
            </a:r>
          </a:p>
        </p:txBody>
      </p:sp>
      <p:sp>
        <p:nvSpPr>
          <p:cNvPr id="18435" name="Content Placeholder 2"/>
          <p:cNvSpPr>
            <a:spLocks noGrp="1"/>
          </p:cNvSpPr>
          <p:nvPr>
            <p:ph idx="1"/>
          </p:nvPr>
        </p:nvSpPr>
        <p:spPr>
          <a:xfrm>
            <a:off x="457200" y="1600200"/>
            <a:ext cx="8229600" cy="4876800"/>
          </a:xfrm>
        </p:spPr>
        <p:txBody>
          <a:bodyPr>
            <a:normAutofit/>
          </a:bodyPr>
          <a:lstStyle/>
          <a:p>
            <a:pPr eaLnBrk="1" hangingPunct="1">
              <a:defRPr/>
            </a:pPr>
            <a:r>
              <a:rPr lang="en-US" dirty="0" smtClean="0"/>
              <a:t>New patient visits can never be billed as “incident to” services</a:t>
            </a:r>
          </a:p>
          <a:p>
            <a:pPr eaLnBrk="1" hangingPunct="1">
              <a:defRPr/>
            </a:pPr>
            <a:r>
              <a:rPr lang="en-US" dirty="0" smtClean="0"/>
              <a:t>“Incident to” cannot be furnished in a hospital setting (inpatient, outpatient, or emergency room)</a:t>
            </a:r>
          </a:p>
          <a:p>
            <a:pPr eaLnBrk="1" hangingPunct="1">
              <a:defRPr/>
            </a:pPr>
            <a:r>
              <a:rPr lang="en-US" dirty="0" smtClean="0"/>
              <a:t>Non-physician practitioners may direct bill if “incident to” requirements are not met</a:t>
            </a:r>
          </a:p>
          <a:p>
            <a:pPr marL="0" indent="0" eaLnBrk="1" hangingPunct="1">
              <a:buNone/>
              <a:defRPr/>
            </a:pPr>
            <a:endParaRPr lang="en-US" dirty="0"/>
          </a:p>
        </p:txBody>
      </p:sp>
    </p:spTree>
    <p:extLst>
      <p:ext uri="{BB962C8B-B14F-4D97-AF65-F5344CB8AC3E}">
        <p14:creationId xmlns:p14="http://schemas.microsoft.com/office/powerpoint/2010/main" val="391708890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“Incident To” Self-Service Tool</a:t>
            </a:r>
            <a:endParaRPr lang="en-US" dirty="0"/>
          </a:p>
        </p:txBody>
      </p:sp>
      <p:sp>
        <p:nvSpPr>
          <p:cNvPr id="3" name="Content Placeholder 2"/>
          <p:cNvSpPr>
            <a:spLocks noGrp="1"/>
          </p:cNvSpPr>
          <p:nvPr>
            <p:ph idx="1"/>
          </p:nvPr>
        </p:nvSpPr>
        <p:spPr/>
        <p:txBody>
          <a:bodyPr>
            <a:normAutofit/>
          </a:bodyPr>
          <a:lstStyle/>
          <a:p>
            <a:r>
              <a:rPr lang="en-US" dirty="0" smtClean="0"/>
              <a:t>New “Incident To” self-service tool:</a:t>
            </a:r>
          </a:p>
          <a:p>
            <a:pPr lvl="1"/>
            <a:r>
              <a:rPr lang="en-US" dirty="0" smtClean="0"/>
              <a:t>Series of questions</a:t>
            </a:r>
          </a:p>
          <a:p>
            <a:pPr lvl="1"/>
            <a:r>
              <a:rPr lang="en-US" dirty="0" smtClean="0"/>
              <a:t>Assist providers with understand the coverage criteria</a:t>
            </a:r>
          </a:p>
          <a:p>
            <a:pPr lvl="2"/>
            <a:r>
              <a:rPr lang="en-US" dirty="0" smtClean="0">
                <a:hlinkClick r:id="rId3"/>
              </a:rPr>
              <a:t>http://www.novitas-solutions.com/webcenter/portal/MedicareJL/IncidentTool</a:t>
            </a:r>
            <a:endParaRPr lang="en-US" dirty="0" smtClean="0"/>
          </a:p>
          <a:p>
            <a:r>
              <a:rPr lang="en-US" dirty="0"/>
              <a:t>Article on </a:t>
            </a:r>
            <a:r>
              <a:rPr lang="en-US" dirty="0" smtClean="0"/>
              <a:t>“Incident To” Services:</a:t>
            </a:r>
            <a:endParaRPr lang="en-US" dirty="0"/>
          </a:p>
          <a:p>
            <a:pPr lvl="1"/>
            <a:r>
              <a:rPr lang="en-US" dirty="0" smtClean="0">
                <a:hlinkClick r:id="rId4"/>
              </a:rPr>
              <a:t>http</a:t>
            </a:r>
            <a:r>
              <a:rPr lang="en-US" dirty="0">
                <a:hlinkClick r:id="rId4"/>
              </a:rPr>
              <a:t>://</a:t>
            </a:r>
            <a:r>
              <a:rPr lang="en-US" dirty="0" smtClean="0">
                <a:hlinkClick r:id="rId4"/>
              </a:rPr>
              <a:t>www.novitas-solutions.com/webcenter/portal/MedicareJL/pagebyid?contentId=00004947</a:t>
            </a:r>
            <a:endParaRPr lang="en-US" dirty="0" smtClean="0"/>
          </a:p>
          <a:p>
            <a:pPr lvl="2"/>
            <a:endParaRPr lang="en-US" dirty="0"/>
          </a:p>
        </p:txBody>
      </p:sp>
    </p:spTree>
    <p:extLst>
      <p:ext uri="{BB962C8B-B14F-4D97-AF65-F5344CB8AC3E}">
        <p14:creationId xmlns:p14="http://schemas.microsoft.com/office/powerpoint/2010/main" val="22419496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Scoring Medical Records</a:t>
            </a:r>
            <a:endParaRPr lang="en-US" dirty="0"/>
          </a:p>
        </p:txBody>
      </p:sp>
      <p:sp>
        <p:nvSpPr>
          <p:cNvPr id="3" name="Tex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02775171"/>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miter lim="800000"/>
            <a:headEnd/>
            <a:tailEnd/>
          </a:ln>
        </p:spPr>
        <p:txBody>
          <a:bodyPr>
            <a:normAutofit/>
          </a:bodyPr>
          <a:lstStyle/>
          <a:p>
            <a:pPr eaLnBrk="1" fontAlgn="auto" hangingPunct="1">
              <a:spcAft>
                <a:spcPts val="0"/>
              </a:spcAft>
              <a:defRPr/>
            </a:pPr>
            <a:r>
              <a:rPr lang="en-US" dirty="0" smtClean="0"/>
              <a:t>Medical Necessity</a:t>
            </a:r>
            <a:endParaRPr lang="en-US" dirty="0"/>
          </a:p>
        </p:txBody>
      </p:sp>
      <p:sp>
        <p:nvSpPr>
          <p:cNvPr id="32771" name="Content Placeholder 2"/>
          <p:cNvSpPr>
            <a:spLocks noGrp="1"/>
          </p:cNvSpPr>
          <p:nvPr>
            <p:ph idx="1"/>
          </p:nvPr>
        </p:nvSpPr>
        <p:spPr/>
        <p:txBody>
          <a:bodyPr/>
          <a:lstStyle/>
          <a:p>
            <a:pPr eaLnBrk="1" hangingPunct="1"/>
            <a:r>
              <a:rPr lang="en-US" altLang="en-US" dirty="0" smtClean="0"/>
              <a:t>All E/M services must clearly/adequately document</a:t>
            </a:r>
          </a:p>
          <a:p>
            <a:pPr eaLnBrk="1" hangingPunct="1"/>
            <a:r>
              <a:rPr lang="en-US" altLang="en-US" dirty="0" smtClean="0"/>
              <a:t>Overarching criteria for payment in addition to the individual requirements of CPT</a:t>
            </a:r>
          </a:p>
          <a:p>
            <a:r>
              <a:rPr lang="en-US" altLang="en-US" dirty="0"/>
              <a:t>Federal Law requires that Medicare not pay for services that are not medically necessary</a:t>
            </a:r>
          </a:p>
          <a:p>
            <a:pPr eaLnBrk="1" hangingPunct="1"/>
            <a:r>
              <a:rPr lang="en-US" altLang="en-US" dirty="0" smtClean="0"/>
              <a:t>Not medically necessary or appropriate to bill higher level of E/M when lower level of service is warranted</a:t>
            </a:r>
          </a:p>
          <a:p>
            <a:pPr eaLnBrk="1" hangingPunct="1"/>
            <a:r>
              <a:rPr lang="en-US" altLang="en-US" dirty="0" smtClean="0"/>
              <a:t>References:</a:t>
            </a:r>
          </a:p>
          <a:p>
            <a:pPr lvl="1"/>
            <a:r>
              <a:rPr lang="en-US" dirty="0"/>
              <a:t>CMS Internet Only Manual Medicare Claims Processing Manual, Publication 100-04, Chapter 12, Section 30.6.1 </a:t>
            </a:r>
            <a:r>
              <a:rPr lang="en-US" dirty="0" smtClean="0"/>
              <a:t>A: </a:t>
            </a:r>
          </a:p>
          <a:p>
            <a:pPr lvl="2"/>
            <a:r>
              <a:rPr lang="en-US" u="sng" dirty="0">
                <a:hlinkClick r:id="rId3"/>
              </a:rPr>
              <a:t>https://</a:t>
            </a:r>
            <a:r>
              <a:rPr lang="en-US" u="sng" dirty="0" smtClean="0">
                <a:hlinkClick r:id="rId3"/>
              </a:rPr>
              <a:t>www.cms.gov/Regulations-and-Guidance/Guidance/Manuals/Downloads/clm104c12.pdf</a:t>
            </a:r>
            <a:r>
              <a:rPr lang="en-US" u="sng" dirty="0" smtClean="0"/>
              <a:t> </a:t>
            </a:r>
          </a:p>
          <a:p>
            <a:pPr lvl="1"/>
            <a:r>
              <a:rPr lang="en-US" dirty="0"/>
              <a:t>The Social Security Act 1862 (a)(1)(A</a:t>
            </a:r>
            <a:r>
              <a:rPr lang="en-US" dirty="0" smtClean="0"/>
              <a:t>):</a:t>
            </a:r>
          </a:p>
          <a:p>
            <a:pPr lvl="2"/>
            <a:r>
              <a:rPr lang="en-US" dirty="0"/>
              <a:t> </a:t>
            </a:r>
            <a:r>
              <a:rPr lang="en-US" dirty="0">
                <a:hlinkClick r:id="rId4"/>
              </a:rPr>
              <a:t>https://</a:t>
            </a:r>
            <a:r>
              <a:rPr lang="en-US" dirty="0" smtClean="0">
                <a:hlinkClick r:id="rId4"/>
              </a:rPr>
              <a:t>www.ssa.gov/OP_Home/ssact/title18/1862.htm</a:t>
            </a:r>
            <a:r>
              <a:rPr lang="en-US" dirty="0" smtClean="0"/>
              <a:t> </a:t>
            </a:r>
            <a:endParaRPr lang="en-US" dirty="0"/>
          </a:p>
          <a:p>
            <a:pPr lvl="1"/>
            <a:endParaRPr lang="en-US" altLang="en-US" dirty="0" smtClean="0"/>
          </a:p>
          <a:p>
            <a:pPr eaLnBrk="1" hangingPunct="1"/>
            <a:endParaRPr lang="en-US" altLang="en-US" dirty="0" smtClean="0"/>
          </a:p>
        </p:txBody>
      </p:sp>
    </p:spTree>
    <p:extLst>
      <p:ext uri="{BB962C8B-B14F-4D97-AF65-F5344CB8AC3E}">
        <p14:creationId xmlns:p14="http://schemas.microsoft.com/office/powerpoint/2010/main" val="4170630961"/>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dirty="0" smtClean="0"/>
              <a:t>New and Established Defined</a:t>
            </a:r>
          </a:p>
        </p:txBody>
      </p:sp>
      <p:sp>
        <p:nvSpPr>
          <p:cNvPr id="8195" name="Content Placeholder 2"/>
          <p:cNvSpPr>
            <a:spLocks noGrp="1"/>
          </p:cNvSpPr>
          <p:nvPr>
            <p:ph idx="1"/>
          </p:nvPr>
        </p:nvSpPr>
        <p:spPr/>
        <p:txBody>
          <a:bodyPr/>
          <a:lstStyle/>
          <a:p>
            <a:r>
              <a:rPr lang="en-US" dirty="0" smtClean="0"/>
              <a:t>New Patient- a patient who has not received any professional services, i.e., evaluation and management service or other face-to-face service (e.g., surgical procedure) from the physician or physician group practice (same physician specialty) within the previous three years</a:t>
            </a:r>
            <a:br>
              <a:rPr lang="en-US" dirty="0" smtClean="0"/>
            </a:br>
            <a:endParaRPr lang="en-US" dirty="0" smtClean="0"/>
          </a:p>
          <a:p>
            <a:r>
              <a:rPr lang="en-US" dirty="0" smtClean="0"/>
              <a:t>Established Patient - patient has had a professional face-to-face service from the practitioner or from a practitioner of the same specialty in the group within three previous years</a:t>
            </a:r>
            <a:br>
              <a:rPr lang="en-US" dirty="0" smtClean="0"/>
            </a:br>
            <a:endParaRPr lang="en-US" dirty="0" smtClean="0"/>
          </a:p>
          <a:p>
            <a:r>
              <a:rPr lang="en-US" dirty="0" smtClean="0"/>
              <a:t>Reference: </a:t>
            </a:r>
          </a:p>
          <a:p>
            <a:pPr lvl="1"/>
            <a:r>
              <a:rPr lang="en-US" dirty="0" smtClean="0"/>
              <a:t>IOM 100-04, Chapter 12 Section 30.6.7:</a:t>
            </a:r>
          </a:p>
          <a:p>
            <a:pPr lvl="2"/>
            <a:r>
              <a:rPr lang="en-US" dirty="0" smtClean="0">
                <a:hlinkClick r:id="rId3"/>
              </a:rPr>
              <a:t>http://www.cms.gov/manuals/downloads/clm104c12.pdf</a:t>
            </a:r>
            <a:endParaRPr lang="en-US" dirty="0" smtClean="0"/>
          </a:p>
          <a:p>
            <a:endParaRPr lang="en-US" dirty="0" smtClean="0"/>
          </a:p>
        </p:txBody>
      </p:sp>
    </p:spTree>
    <p:extLst>
      <p:ext uri="{BB962C8B-B14F-4D97-AF65-F5344CB8AC3E}">
        <p14:creationId xmlns:p14="http://schemas.microsoft.com/office/powerpoint/2010/main" val="3078647023"/>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 Interactive Score Sheet</a:t>
            </a:r>
            <a:br>
              <a:rPr lang="en-US" dirty="0" smtClean="0"/>
            </a:br>
            <a:endParaRPr lang="en-US" dirty="0"/>
          </a:p>
        </p:txBody>
      </p:sp>
      <p:sp>
        <p:nvSpPr>
          <p:cNvPr id="3" name="Content Placeholder 2"/>
          <p:cNvSpPr>
            <a:spLocks noGrp="1"/>
          </p:cNvSpPr>
          <p:nvPr>
            <p:ph idx="1"/>
          </p:nvPr>
        </p:nvSpPr>
        <p:spPr/>
        <p:txBody>
          <a:bodyPr/>
          <a:lstStyle/>
          <a:p>
            <a:r>
              <a:rPr lang="en-US" dirty="0" smtClean="0"/>
              <a:t>This interactive score sheet was created as a tool to assist providers in selecting a code and is not intended as a replacement for the 1995 and 1997 E/M documentation guidelines published by the Centers for Medicare &amp; Medicaid Services (CMS):</a:t>
            </a:r>
          </a:p>
          <a:p>
            <a:pPr lvl="1"/>
            <a:r>
              <a:rPr lang="en-US" dirty="0" smtClean="0">
                <a:hlinkClick r:id="rId2"/>
              </a:rPr>
              <a:t>http://www.novitas-solutions.com/webcenter/portal/MedicareJL/EMScoreSheet</a:t>
            </a:r>
            <a:endParaRPr lang="en-US" dirty="0" smtClean="0"/>
          </a:p>
          <a:p>
            <a:pPr lvl="2"/>
            <a:endParaRPr lang="en-US" dirty="0" smtClean="0"/>
          </a:p>
          <a:p>
            <a:pPr lvl="2"/>
            <a:endParaRPr lang="en-US" dirty="0" smtClean="0"/>
          </a:p>
          <a:p>
            <a:pPr lvl="2"/>
            <a:endParaRPr lang="en-US" dirty="0" smtClean="0"/>
          </a:p>
          <a:p>
            <a:pPr lvl="1"/>
            <a:endParaRPr lang="en-US" dirty="0" smtClean="0"/>
          </a:p>
          <a:p>
            <a:pPr lvl="1"/>
            <a:endParaRPr lang="en-US" dirty="0"/>
          </a:p>
        </p:txBody>
      </p:sp>
    </p:spTree>
    <p:extLst>
      <p:ext uri="{BB962C8B-B14F-4D97-AF65-F5344CB8AC3E}">
        <p14:creationId xmlns:p14="http://schemas.microsoft.com/office/powerpoint/2010/main" val="157856929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2"/>
          <p:cNvSpPr>
            <a:spLocks noGrp="1"/>
          </p:cNvSpPr>
          <p:nvPr>
            <p:ph type="title"/>
          </p:nvPr>
        </p:nvSpPr>
        <p:spPr/>
        <p:txBody>
          <a:bodyPr>
            <a:normAutofit/>
          </a:bodyPr>
          <a:lstStyle/>
          <a:p>
            <a:r>
              <a:rPr lang="en-US" dirty="0" smtClean="0"/>
              <a:t>Medical Record 1 – Established Patient Office Visit Billed at 99215</a:t>
            </a:r>
          </a:p>
        </p:txBody>
      </p:sp>
      <p:sp>
        <p:nvSpPr>
          <p:cNvPr id="5" name="Text Placeholder 4"/>
          <p:cNvSpPr>
            <a:spLocks noGrp="1"/>
          </p:cNvSpPr>
          <p:nvPr>
            <p:ph type="body" idx="1"/>
          </p:nvPr>
        </p:nvSpPr>
        <p:spPr/>
        <p:txBody>
          <a:bodyPr/>
          <a:lstStyle/>
          <a:p>
            <a:pPr>
              <a:defRPr/>
            </a:pPr>
            <a:endParaRPr lang="en-US" dirty="0"/>
          </a:p>
        </p:txBody>
      </p:sp>
      <p:sp>
        <p:nvSpPr>
          <p:cNvPr id="9" name="Footer Placeholder 4"/>
          <p:cNvSpPr txBox="1">
            <a:spLocks/>
          </p:cNvSpPr>
          <p:nvPr/>
        </p:nvSpPr>
        <p:spPr>
          <a:xfrm>
            <a:off x="0" y="6172200"/>
            <a:ext cx="9144000" cy="288925"/>
          </a:xfrm>
          <a:prstGeom prst="rect">
            <a:avLst/>
          </a:prstGeom>
        </p:spPr>
        <p:txBody>
          <a:bodyPr/>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lgn="ctr">
              <a:defRPr/>
            </a:pPr>
            <a:r>
              <a:rPr lang="en-US" sz="1200" dirty="0" smtClean="0">
                <a:solidFill>
                  <a:schemeClr val="bg1">
                    <a:lumMod val="50000"/>
                  </a:schemeClr>
                </a:solidFill>
              </a:rPr>
              <a:t>Current Procedural Terminology (CPT) only copyright 2015 American Medical Association. All rights reserved.</a:t>
            </a:r>
            <a:endParaRPr lang="en-US" sz="1200" dirty="0">
              <a:solidFill>
                <a:schemeClr val="bg1">
                  <a:lumMod val="50000"/>
                </a:schemeClr>
              </a:solidFill>
            </a:endParaRPr>
          </a:p>
        </p:txBody>
      </p:sp>
    </p:spTree>
    <p:extLst>
      <p:ext uri="{BB962C8B-B14F-4D97-AF65-F5344CB8AC3E}">
        <p14:creationId xmlns:p14="http://schemas.microsoft.com/office/powerpoint/2010/main" val="3171254882"/>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705676"/>
            <a:ext cx="9144000" cy="3446648"/>
          </a:xfrm>
          <a:prstGeom prst="rect">
            <a:avLst/>
          </a:prstGeom>
        </p:spPr>
      </p:pic>
      <p:sp>
        <p:nvSpPr>
          <p:cNvPr id="2" name="Title 1"/>
          <p:cNvSpPr>
            <a:spLocks noGrp="1"/>
          </p:cNvSpPr>
          <p:nvPr>
            <p:ph type="title"/>
          </p:nvPr>
        </p:nvSpPr>
        <p:spPr/>
        <p:txBody>
          <a:bodyPr/>
          <a:lstStyle/>
          <a:p>
            <a:r>
              <a:rPr lang="en-US" dirty="0" smtClean="0"/>
              <a:t>Established Patient Office Requires 2 of 3 Key Components</a:t>
            </a:r>
            <a:endParaRPr lang="en-US" dirty="0"/>
          </a:p>
        </p:txBody>
      </p:sp>
      <p:sp>
        <p:nvSpPr>
          <p:cNvPr id="14" name="Footer Placeholder 4"/>
          <p:cNvSpPr txBox="1">
            <a:spLocks/>
          </p:cNvSpPr>
          <p:nvPr/>
        </p:nvSpPr>
        <p:spPr>
          <a:xfrm>
            <a:off x="0" y="6172200"/>
            <a:ext cx="9144000" cy="288925"/>
          </a:xfrm>
          <a:prstGeom prst="rect">
            <a:avLst/>
          </a:prstGeom>
        </p:spPr>
        <p:txBody>
          <a:bodyPr/>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lgn="ctr">
              <a:defRPr/>
            </a:pPr>
            <a:r>
              <a:rPr lang="en-US" sz="1200" dirty="0" smtClean="0">
                <a:solidFill>
                  <a:schemeClr val="bg1">
                    <a:lumMod val="50000"/>
                  </a:schemeClr>
                </a:solidFill>
              </a:rPr>
              <a:t>Current Procedural Terminology (CPT) only copyright 2015 American Medical Association. All rights reserved.</a:t>
            </a:r>
            <a:endParaRPr lang="en-US" sz="1200" dirty="0">
              <a:solidFill>
                <a:schemeClr val="bg1">
                  <a:lumMod val="50000"/>
                </a:schemeClr>
              </a:solidFill>
            </a:endParaRPr>
          </a:p>
        </p:txBody>
      </p:sp>
    </p:spTree>
    <p:extLst>
      <p:ext uri="{BB962C8B-B14F-4D97-AF65-F5344CB8AC3E}">
        <p14:creationId xmlns:p14="http://schemas.microsoft.com/office/powerpoint/2010/main" val="290290306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Acronym List</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77707793"/>
              </p:ext>
            </p:extLst>
          </p:nvPr>
        </p:nvGraphicFramePr>
        <p:xfrm>
          <a:off x="457200" y="1600200"/>
          <a:ext cx="8229600" cy="4079240"/>
        </p:xfrm>
        <a:graphic>
          <a:graphicData uri="http://schemas.openxmlformats.org/drawingml/2006/table">
            <a:tbl>
              <a:tblPr firstRow="1" bandRow="1">
                <a:tableStyleId>{5C22544A-7EE6-4342-B048-85BDC9FD1C3A}</a:tableStyleId>
              </a:tblPr>
              <a:tblGrid>
                <a:gridCol w="1981200"/>
                <a:gridCol w="6248400"/>
              </a:tblGrid>
              <a:tr h="370840">
                <a:tc>
                  <a:txBody>
                    <a:bodyPr/>
                    <a:lstStyle/>
                    <a:p>
                      <a:r>
                        <a:rPr lang="en-US" dirty="0" smtClean="0">
                          <a:latin typeface="Arial" panose="020B0604020202020204" pitchFamily="34" charset="0"/>
                          <a:cs typeface="Arial" panose="020B0604020202020204" pitchFamily="34" charset="0"/>
                        </a:rPr>
                        <a:t>Acronym</a:t>
                      </a:r>
                      <a:endParaRPr lang="en-US" dirty="0">
                        <a:latin typeface="Arial" panose="020B0604020202020204" pitchFamily="34" charset="0"/>
                        <a:cs typeface="Arial" panose="020B0604020202020204" pitchFamily="34" charset="0"/>
                      </a:endParaRPr>
                    </a:p>
                  </a:txBody>
                  <a:tcPr/>
                </a:tc>
                <a:tc>
                  <a:txBody>
                    <a:bodyPr/>
                    <a:lstStyle/>
                    <a:p>
                      <a:r>
                        <a:rPr lang="en-US" dirty="0" smtClean="0">
                          <a:latin typeface="Arial" panose="020B0604020202020204" pitchFamily="34" charset="0"/>
                          <a:cs typeface="Arial" panose="020B0604020202020204" pitchFamily="34" charset="0"/>
                        </a:rPr>
                        <a:t>Definition</a:t>
                      </a:r>
                      <a:endParaRPr lang="en-US" dirty="0">
                        <a:latin typeface="Arial" panose="020B0604020202020204" pitchFamily="34" charset="0"/>
                        <a:cs typeface="Arial" panose="020B0604020202020204" pitchFamily="34" charset="0"/>
                      </a:endParaRPr>
                    </a:p>
                  </a:txBody>
                  <a:tcPr/>
                </a:tc>
              </a:tr>
              <a:tr h="370840">
                <a:tc>
                  <a:txBody>
                    <a:bodyPr/>
                    <a:lstStyle/>
                    <a:p>
                      <a:r>
                        <a:rPr lang="en-US" dirty="0" smtClean="0">
                          <a:latin typeface="Arial" panose="020B0604020202020204" pitchFamily="34" charset="0"/>
                          <a:cs typeface="Arial" panose="020B0604020202020204" pitchFamily="34" charset="0"/>
                        </a:rPr>
                        <a:t>CERT</a:t>
                      </a:r>
                      <a:endParaRPr lang="en-US" dirty="0">
                        <a:latin typeface="Arial" panose="020B0604020202020204" pitchFamily="34" charset="0"/>
                        <a:cs typeface="Arial" panose="020B0604020202020204" pitchFamily="34" charset="0"/>
                      </a:endParaRPr>
                    </a:p>
                  </a:txBody>
                  <a:tcPr/>
                </a:tc>
                <a:tc>
                  <a:txBody>
                    <a:bodyPr/>
                    <a:lstStyle/>
                    <a:p>
                      <a:r>
                        <a:rPr lang="en-US" dirty="0" smtClean="0">
                          <a:latin typeface="Arial" panose="020B0604020202020204" pitchFamily="34" charset="0"/>
                          <a:cs typeface="Arial" panose="020B0604020202020204" pitchFamily="34" charset="0"/>
                        </a:rPr>
                        <a:t>Comprehensive Error Rate Testing</a:t>
                      </a:r>
                      <a:endParaRPr lang="en-US" dirty="0">
                        <a:latin typeface="Arial" panose="020B0604020202020204" pitchFamily="34" charset="0"/>
                        <a:cs typeface="Arial" panose="020B0604020202020204" pitchFamily="34" charset="0"/>
                      </a:endParaRPr>
                    </a:p>
                  </a:txBody>
                  <a:tcPr/>
                </a:tc>
              </a:tr>
              <a:tr h="370840">
                <a:tc>
                  <a:txBody>
                    <a:bodyPr/>
                    <a:lstStyle/>
                    <a:p>
                      <a:r>
                        <a:rPr lang="en-US" dirty="0" smtClean="0">
                          <a:latin typeface="Arial" panose="020B0604020202020204" pitchFamily="34" charset="0"/>
                          <a:cs typeface="Arial" panose="020B0604020202020204" pitchFamily="34" charset="0"/>
                        </a:rPr>
                        <a:t>CPT</a:t>
                      </a:r>
                      <a:endParaRPr lang="en-US" dirty="0">
                        <a:latin typeface="Arial" panose="020B0604020202020204" pitchFamily="34" charset="0"/>
                        <a:cs typeface="Arial" panose="020B0604020202020204" pitchFamily="34" charset="0"/>
                      </a:endParaRPr>
                    </a:p>
                  </a:txBody>
                  <a:tcPr/>
                </a:tc>
                <a:tc>
                  <a:txBody>
                    <a:bodyPr/>
                    <a:lstStyle/>
                    <a:p>
                      <a:r>
                        <a:rPr lang="en-US" dirty="0" smtClean="0">
                          <a:latin typeface="Arial" panose="020B0604020202020204" pitchFamily="34" charset="0"/>
                          <a:cs typeface="Arial" panose="020B0604020202020204" pitchFamily="34" charset="0"/>
                        </a:rPr>
                        <a:t>Current Procedural Terminology</a:t>
                      </a:r>
                      <a:endParaRPr lang="en-US" dirty="0">
                        <a:latin typeface="Arial" panose="020B0604020202020204" pitchFamily="34" charset="0"/>
                        <a:cs typeface="Arial" panose="020B0604020202020204" pitchFamily="34" charset="0"/>
                      </a:endParaRPr>
                    </a:p>
                  </a:txBody>
                  <a:tcPr/>
                </a:tc>
              </a:tr>
              <a:tr h="370840">
                <a:tc>
                  <a:txBody>
                    <a:bodyPr/>
                    <a:lstStyle/>
                    <a:p>
                      <a:r>
                        <a:rPr lang="en-US" dirty="0" smtClean="0">
                          <a:latin typeface="Arial" panose="020B0604020202020204" pitchFamily="34" charset="0"/>
                          <a:cs typeface="Arial" panose="020B0604020202020204" pitchFamily="34" charset="0"/>
                        </a:rPr>
                        <a:t>E/M</a:t>
                      </a:r>
                      <a:endParaRPr lang="en-US" dirty="0">
                        <a:latin typeface="Arial" panose="020B0604020202020204" pitchFamily="34" charset="0"/>
                        <a:cs typeface="Arial" panose="020B0604020202020204" pitchFamily="34" charset="0"/>
                      </a:endParaRPr>
                    </a:p>
                  </a:txBody>
                  <a:tcPr/>
                </a:tc>
                <a:tc>
                  <a:txBody>
                    <a:bodyPr/>
                    <a:lstStyle/>
                    <a:p>
                      <a:r>
                        <a:rPr lang="en-US" dirty="0" smtClean="0">
                          <a:latin typeface="Arial" panose="020B0604020202020204" pitchFamily="34" charset="0"/>
                          <a:cs typeface="Arial" panose="020B0604020202020204" pitchFamily="34" charset="0"/>
                        </a:rPr>
                        <a:t>Evaluation and Management</a:t>
                      </a:r>
                      <a:endParaRPr lang="en-US" dirty="0">
                        <a:latin typeface="Arial" panose="020B0604020202020204" pitchFamily="34" charset="0"/>
                        <a:cs typeface="Arial" panose="020B0604020202020204" pitchFamily="34" charset="0"/>
                      </a:endParaRPr>
                    </a:p>
                  </a:txBody>
                  <a:tcPr/>
                </a:tc>
              </a:tr>
              <a:tr h="370840">
                <a:tc>
                  <a:txBody>
                    <a:bodyPr/>
                    <a:lstStyle/>
                    <a:p>
                      <a:r>
                        <a:rPr lang="en-US" dirty="0" smtClean="0">
                          <a:latin typeface="Arial" panose="020B0604020202020204" pitchFamily="34" charset="0"/>
                          <a:cs typeface="Arial" panose="020B0604020202020204" pitchFamily="34" charset="0"/>
                        </a:rPr>
                        <a:t>HPI</a:t>
                      </a:r>
                      <a:endParaRPr lang="en-US" dirty="0">
                        <a:latin typeface="Arial" panose="020B0604020202020204" pitchFamily="34" charset="0"/>
                        <a:cs typeface="Arial" panose="020B0604020202020204" pitchFamily="34" charset="0"/>
                      </a:endParaRPr>
                    </a:p>
                  </a:txBody>
                  <a:tcPr/>
                </a:tc>
                <a:tc>
                  <a:txBody>
                    <a:bodyPr/>
                    <a:lstStyle/>
                    <a:p>
                      <a:r>
                        <a:rPr lang="en-US" dirty="0" smtClean="0">
                          <a:latin typeface="Arial" panose="020B0604020202020204" pitchFamily="34" charset="0"/>
                          <a:cs typeface="Arial" panose="020B0604020202020204" pitchFamily="34" charset="0"/>
                        </a:rPr>
                        <a:t>History of Present Illness</a:t>
                      </a:r>
                      <a:endParaRPr lang="en-US" dirty="0">
                        <a:latin typeface="Arial" panose="020B0604020202020204" pitchFamily="34" charset="0"/>
                        <a:cs typeface="Arial" panose="020B0604020202020204" pitchFamily="34" charset="0"/>
                      </a:endParaRPr>
                    </a:p>
                  </a:txBody>
                  <a:tcPr/>
                </a:tc>
              </a:tr>
              <a:tr h="370840">
                <a:tc>
                  <a:txBody>
                    <a:bodyPr/>
                    <a:lstStyle/>
                    <a:p>
                      <a:r>
                        <a:rPr lang="en-US" dirty="0" smtClean="0">
                          <a:latin typeface="Arial" panose="020B0604020202020204" pitchFamily="34" charset="0"/>
                          <a:cs typeface="Arial" panose="020B0604020202020204" pitchFamily="34" charset="0"/>
                        </a:rPr>
                        <a:t>IVR</a:t>
                      </a:r>
                      <a:endParaRPr lang="en-US" dirty="0">
                        <a:latin typeface="Arial" panose="020B0604020202020204" pitchFamily="34" charset="0"/>
                        <a:cs typeface="Arial" panose="020B0604020202020204" pitchFamily="34" charset="0"/>
                      </a:endParaRPr>
                    </a:p>
                  </a:txBody>
                  <a:tcPr/>
                </a:tc>
                <a:tc>
                  <a:txBody>
                    <a:bodyPr/>
                    <a:lstStyle/>
                    <a:p>
                      <a:r>
                        <a:rPr lang="en-US" dirty="0" smtClean="0">
                          <a:latin typeface="Arial" panose="020B0604020202020204" pitchFamily="34" charset="0"/>
                          <a:cs typeface="Arial" panose="020B0604020202020204" pitchFamily="34" charset="0"/>
                        </a:rPr>
                        <a:t>Interactive Voice</a:t>
                      </a:r>
                      <a:r>
                        <a:rPr lang="en-US" baseline="0" dirty="0" smtClean="0">
                          <a:latin typeface="Arial" panose="020B0604020202020204" pitchFamily="34" charset="0"/>
                          <a:cs typeface="Arial" panose="020B0604020202020204" pitchFamily="34" charset="0"/>
                        </a:rPr>
                        <a:t> Response</a:t>
                      </a:r>
                      <a:endParaRPr lang="en-US" dirty="0">
                        <a:latin typeface="Arial" panose="020B0604020202020204" pitchFamily="34" charset="0"/>
                        <a:cs typeface="Arial" panose="020B0604020202020204" pitchFamily="34" charset="0"/>
                      </a:endParaRPr>
                    </a:p>
                  </a:txBody>
                  <a:tcPr/>
                </a:tc>
              </a:tr>
              <a:tr h="370840">
                <a:tc>
                  <a:txBody>
                    <a:bodyPr/>
                    <a:lstStyle/>
                    <a:p>
                      <a:r>
                        <a:rPr lang="en-US" dirty="0" smtClean="0">
                          <a:latin typeface="Arial" panose="020B0604020202020204" pitchFamily="34" charset="0"/>
                          <a:cs typeface="Arial" panose="020B0604020202020204" pitchFamily="34" charset="0"/>
                        </a:rPr>
                        <a:t>MACRA</a:t>
                      </a:r>
                      <a:endParaRPr lang="en-US" dirty="0">
                        <a:latin typeface="Arial" panose="020B0604020202020204" pitchFamily="34" charset="0"/>
                        <a:cs typeface="Arial" panose="020B0604020202020204" pitchFamily="34" charset="0"/>
                      </a:endParaRPr>
                    </a:p>
                  </a:txBody>
                  <a:tcPr/>
                </a:tc>
                <a:tc>
                  <a:txBody>
                    <a:bodyPr/>
                    <a:lstStyle/>
                    <a:p>
                      <a:r>
                        <a:rPr lang="en-US" dirty="0" smtClean="0">
                          <a:latin typeface="Arial" panose="020B0604020202020204" pitchFamily="34" charset="0"/>
                          <a:cs typeface="Arial" panose="020B0604020202020204" pitchFamily="34" charset="0"/>
                        </a:rPr>
                        <a:t>Medicare Access and CHIP Reauthorization Act of 2015 </a:t>
                      </a:r>
                      <a:endParaRPr lang="en-US" dirty="0">
                        <a:latin typeface="Arial" panose="020B0604020202020204" pitchFamily="34" charset="0"/>
                        <a:cs typeface="Arial" panose="020B0604020202020204" pitchFamily="34" charset="0"/>
                      </a:endParaRPr>
                    </a:p>
                  </a:txBody>
                  <a:tcPr/>
                </a:tc>
              </a:tr>
              <a:tr h="370840">
                <a:tc>
                  <a:txBody>
                    <a:bodyPr/>
                    <a:lstStyle/>
                    <a:p>
                      <a:r>
                        <a:rPr lang="en-US" dirty="0" smtClean="0">
                          <a:latin typeface="Arial" panose="020B0604020202020204" pitchFamily="34" charset="0"/>
                          <a:cs typeface="Arial" panose="020B0604020202020204" pitchFamily="34" charset="0"/>
                        </a:rPr>
                        <a:t>MDM</a:t>
                      </a:r>
                      <a:endParaRPr lang="en-US" dirty="0">
                        <a:latin typeface="Arial" panose="020B0604020202020204" pitchFamily="34" charset="0"/>
                        <a:cs typeface="Arial" panose="020B0604020202020204" pitchFamily="34" charset="0"/>
                      </a:endParaRPr>
                    </a:p>
                  </a:txBody>
                  <a:tcPr/>
                </a:tc>
                <a:tc>
                  <a:txBody>
                    <a:bodyPr/>
                    <a:lstStyle/>
                    <a:p>
                      <a:r>
                        <a:rPr lang="en-US" dirty="0" smtClean="0">
                          <a:latin typeface="Arial" panose="020B0604020202020204" pitchFamily="34" charset="0"/>
                          <a:cs typeface="Arial" panose="020B0604020202020204" pitchFamily="34" charset="0"/>
                        </a:rPr>
                        <a:t>Medical Decision Making</a:t>
                      </a:r>
                      <a:endParaRPr lang="en-US" dirty="0">
                        <a:latin typeface="Arial" panose="020B0604020202020204" pitchFamily="34" charset="0"/>
                        <a:cs typeface="Arial" panose="020B0604020202020204" pitchFamily="34" charset="0"/>
                      </a:endParaRPr>
                    </a:p>
                  </a:txBody>
                  <a:tcPr/>
                </a:tc>
              </a:tr>
              <a:tr h="370840">
                <a:tc>
                  <a:txBody>
                    <a:bodyPr/>
                    <a:lstStyle/>
                    <a:p>
                      <a:r>
                        <a:rPr lang="en-US" dirty="0" smtClean="0">
                          <a:latin typeface="Arial" panose="020B0604020202020204" pitchFamily="34" charset="0"/>
                          <a:cs typeface="Arial" panose="020B0604020202020204" pitchFamily="34" charset="0"/>
                        </a:rPr>
                        <a:t>NPP</a:t>
                      </a:r>
                      <a:endParaRPr lang="en-US" dirty="0">
                        <a:latin typeface="Arial" panose="020B0604020202020204" pitchFamily="34" charset="0"/>
                        <a:cs typeface="Arial" panose="020B0604020202020204" pitchFamily="34" charset="0"/>
                      </a:endParaRPr>
                    </a:p>
                  </a:txBody>
                  <a:tcPr/>
                </a:tc>
                <a:tc>
                  <a:txBody>
                    <a:bodyPr/>
                    <a:lstStyle/>
                    <a:p>
                      <a:r>
                        <a:rPr lang="en-US" dirty="0" smtClean="0">
                          <a:latin typeface="Arial" panose="020B0604020202020204" pitchFamily="34" charset="0"/>
                          <a:cs typeface="Arial" panose="020B0604020202020204" pitchFamily="34" charset="0"/>
                        </a:rPr>
                        <a:t>Non-Physician Practitioner</a:t>
                      </a:r>
                      <a:endParaRPr lang="en-US" dirty="0">
                        <a:latin typeface="Arial" panose="020B0604020202020204" pitchFamily="34" charset="0"/>
                        <a:cs typeface="Arial" panose="020B0604020202020204" pitchFamily="34" charset="0"/>
                      </a:endParaRPr>
                    </a:p>
                  </a:txBody>
                  <a:tcPr/>
                </a:tc>
              </a:tr>
              <a:tr h="370840">
                <a:tc>
                  <a:txBody>
                    <a:bodyPr/>
                    <a:lstStyle/>
                    <a:p>
                      <a:r>
                        <a:rPr lang="en-US" dirty="0" smtClean="0">
                          <a:latin typeface="Arial" panose="020B0604020202020204" pitchFamily="34" charset="0"/>
                          <a:cs typeface="Arial" panose="020B0604020202020204" pitchFamily="34" charset="0"/>
                        </a:rPr>
                        <a:t>PFSH</a:t>
                      </a:r>
                      <a:endParaRPr lang="en-US" dirty="0">
                        <a:latin typeface="Arial" panose="020B0604020202020204" pitchFamily="34" charset="0"/>
                        <a:cs typeface="Arial" panose="020B0604020202020204" pitchFamily="34" charset="0"/>
                      </a:endParaRPr>
                    </a:p>
                  </a:txBody>
                  <a:tcPr/>
                </a:tc>
                <a:tc>
                  <a:txBody>
                    <a:bodyPr/>
                    <a:lstStyle/>
                    <a:p>
                      <a:r>
                        <a:rPr lang="en-US" dirty="0" smtClean="0">
                          <a:latin typeface="Arial" panose="020B0604020202020204" pitchFamily="34" charset="0"/>
                          <a:cs typeface="Arial" panose="020B0604020202020204" pitchFamily="34" charset="0"/>
                        </a:rPr>
                        <a:t>Past Medical, Family, and Social History</a:t>
                      </a:r>
                      <a:endParaRPr lang="en-US" dirty="0">
                        <a:latin typeface="Arial" panose="020B0604020202020204" pitchFamily="34" charset="0"/>
                        <a:cs typeface="Arial" panose="020B0604020202020204" pitchFamily="34" charset="0"/>
                      </a:endParaRPr>
                    </a:p>
                  </a:txBody>
                  <a:tcPr/>
                </a:tc>
              </a:tr>
              <a:tr h="370840">
                <a:tc>
                  <a:txBody>
                    <a:bodyPr/>
                    <a:lstStyle/>
                    <a:p>
                      <a:r>
                        <a:rPr lang="en-US" dirty="0" smtClean="0">
                          <a:latin typeface="Arial" panose="020B0604020202020204" pitchFamily="34" charset="0"/>
                          <a:cs typeface="Arial" panose="020B0604020202020204" pitchFamily="34" charset="0"/>
                        </a:rPr>
                        <a:t>ROS</a:t>
                      </a:r>
                      <a:endParaRPr lang="en-US" dirty="0">
                        <a:latin typeface="Arial" panose="020B0604020202020204" pitchFamily="34" charset="0"/>
                        <a:cs typeface="Arial" panose="020B0604020202020204" pitchFamily="34" charset="0"/>
                      </a:endParaRPr>
                    </a:p>
                  </a:txBody>
                  <a:tcPr/>
                </a:tc>
                <a:tc>
                  <a:txBody>
                    <a:bodyPr/>
                    <a:lstStyle/>
                    <a:p>
                      <a:r>
                        <a:rPr lang="en-US" dirty="0" smtClean="0">
                          <a:latin typeface="Arial" panose="020B0604020202020204" pitchFamily="34" charset="0"/>
                          <a:cs typeface="Arial" panose="020B0604020202020204" pitchFamily="34" charset="0"/>
                        </a:rPr>
                        <a:t>Review of Systems</a:t>
                      </a:r>
                      <a:endParaRPr lang="en-US" dirty="0">
                        <a:latin typeface="Arial" panose="020B0604020202020204" pitchFamily="34" charset="0"/>
                        <a:cs typeface="Arial" panose="020B0604020202020204" pitchFamily="34" charset="0"/>
                      </a:endParaRPr>
                    </a:p>
                  </a:txBody>
                  <a:tcPr/>
                </a:tc>
              </a:tr>
            </a:tbl>
          </a:graphicData>
        </a:graphic>
      </p:graphicFrame>
    </p:spTree>
    <p:extLst>
      <p:ext uri="{BB962C8B-B14F-4D97-AF65-F5344CB8AC3E}">
        <p14:creationId xmlns:p14="http://schemas.microsoft.com/office/powerpoint/2010/main" val="713566887"/>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Medical Record 1 Page 1</a:t>
            </a:r>
            <a:endParaRPr lang="en-US" dirty="0"/>
          </a:p>
        </p:txBody>
      </p:sp>
      <p:sp>
        <p:nvSpPr>
          <p:cNvPr id="3" name="Content Placeholder 2"/>
          <p:cNvSpPr>
            <a:spLocks noGrp="1"/>
          </p:cNvSpPr>
          <p:nvPr>
            <p:ph idx="1"/>
          </p:nvPr>
        </p:nvSpPr>
        <p:spPr/>
        <p:txBody>
          <a:bodyPr>
            <a:normAutofit fontScale="85000" lnSpcReduction="10000"/>
          </a:bodyPr>
          <a:lstStyle/>
          <a:p>
            <a:pPr marL="0" indent="0">
              <a:buNone/>
            </a:pPr>
            <a:r>
              <a:rPr lang="en-US" dirty="0"/>
              <a:t>Chief complaint/Primary problem:</a:t>
            </a:r>
          </a:p>
          <a:p>
            <a:pPr marL="0" indent="0">
              <a:buNone/>
            </a:pPr>
            <a:r>
              <a:rPr lang="en-US" dirty="0"/>
              <a:t>Malignant neoplasm of bronchus and lung, unspecified</a:t>
            </a:r>
          </a:p>
          <a:p>
            <a:pPr marL="0" indent="0">
              <a:buNone/>
            </a:pPr>
            <a:r>
              <a:rPr lang="en-US" dirty="0"/>
              <a:t>Anemia in chronic kidney disease</a:t>
            </a:r>
          </a:p>
          <a:p>
            <a:pPr marL="0" indent="0">
              <a:buNone/>
            </a:pPr>
            <a:r>
              <a:rPr lang="en-US" dirty="0" smtClean="0"/>
              <a:t>Mrs</a:t>
            </a:r>
            <a:r>
              <a:rPr lang="en-US" dirty="0"/>
              <a:t>. X is a pleasant 93 year old female who was originally seen here in consultation 2 years ago.  She presented today with shortness of breath and right midlung lesion which was confirmed to be primary bronchogenic carcinoma (the patient has a prior history of breast cancer).  Her histology is squamous and the patient is being treated with carboplatinum AUC 5 on week 1, Abraxane 90 mg/m on week 1, 2, and 3 repeating every 28 days with doses adjusted given her age.  After completing cycle #5, she underwent a repeat CT scan of the chest which revealed continued response and last year was placed on </a:t>
            </a:r>
            <a:r>
              <a:rPr lang="en-US" dirty="0" smtClean="0"/>
              <a:t>Tarceva 25 </a:t>
            </a:r>
            <a:r>
              <a:rPr lang="en-US" dirty="0"/>
              <a:t>mg twice per day.  CT in June showed (polycystic ovarian disease) POD and started Abraxane once again, 3 weeks on, 1 off initially.  She finished cycle #4 and had a repeat CT showing a good response.  We decided Abraxane should continue but on a reduced schedule every 2 weeks.  Last week </a:t>
            </a:r>
            <a:r>
              <a:rPr lang="en-US" dirty="0" smtClean="0"/>
              <a:t>and today </a:t>
            </a:r>
            <a:r>
              <a:rPr lang="en-US" dirty="0"/>
              <a:t>she felt sick.  Complaints of abdominal distention.  </a:t>
            </a:r>
          </a:p>
          <a:p>
            <a:pPr marL="0" indent="0">
              <a:buNone/>
            </a:pPr>
            <a:r>
              <a:rPr lang="en-US" dirty="0"/>
              <a:t>HPI:  Patient presents for continued follow up of </a:t>
            </a:r>
            <a:r>
              <a:rPr lang="en-US" dirty="0" smtClean="0"/>
              <a:t>squamous cell.  She </a:t>
            </a:r>
            <a:r>
              <a:rPr lang="en-US" dirty="0"/>
              <a:t>continues on Tarceva 25 mg PO BID plus Abraxane, now every 2 </a:t>
            </a:r>
            <a:r>
              <a:rPr lang="en-US" dirty="0" smtClean="0"/>
              <a:t>weeks. States she is a type </a:t>
            </a:r>
            <a:r>
              <a:rPr lang="en-US" dirty="0"/>
              <a:t>II diabetic on Levemir and better controlled</a:t>
            </a:r>
          </a:p>
          <a:p>
            <a:endParaRPr lang="en-US" dirty="0"/>
          </a:p>
        </p:txBody>
      </p:sp>
    </p:spTree>
    <p:extLst>
      <p:ext uri="{BB962C8B-B14F-4D97-AF65-F5344CB8AC3E}">
        <p14:creationId xmlns:p14="http://schemas.microsoft.com/office/powerpoint/2010/main" val="559481342"/>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Medical Record 1 Page 2</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smtClean="0"/>
              <a:t>Review of Systems:</a:t>
            </a:r>
          </a:p>
          <a:p>
            <a:pPr marL="0" indent="0">
              <a:buNone/>
            </a:pPr>
            <a:r>
              <a:rPr lang="en-US" dirty="0" smtClean="0"/>
              <a:t>Constitutional</a:t>
            </a:r>
            <a:r>
              <a:rPr lang="en-US" dirty="0"/>
              <a:t>: No complaint of fever or night sweats.  Good hydration and nutritional intake.  Reports some </a:t>
            </a:r>
            <a:r>
              <a:rPr lang="en-US" dirty="0" smtClean="0"/>
              <a:t>fatigue</a:t>
            </a:r>
            <a:r>
              <a:rPr lang="en-US" dirty="0"/>
              <a:t>.</a:t>
            </a:r>
          </a:p>
          <a:p>
            <a:pPr marL="0" indent="0">
              <a:buNone/>
            </a:pPr>
            <a:r>
              <a:rPr lang="en-US" dirty="0"/>
              <a:t>Head and Eyes: Patient denies visual changes</a:t>
            </a:r>
          </a:p>
          <a:p>
            <a:pPr marL="0" indent="0">
              <a:buNone/>
            </a:pPr>
            <a:r>
              <a:rPr lang="en-US" dirty="0"/>
              <a:t>Ear/Nose/Throat: No complaints of ear pain.  No complaints of mouth or throat soreness</a:t>
            </a:r>
          </a:p>
          <a:p>
            <a:pPr marL="0" indent="0">
              <a:buNone/>
            </a:pPr>
            <a:r>
              <a:rPr lang="en-US" dirty="0"/>
              <a:t>Respiratory: Reports non-productive cough, chronic shortness of breath and dyspnea on exertion.  On O2 at 2 L</a:t>
            </a:r>
          </a:p>
          <a:p>
            <a:pPr marL="0" indent="0">
              <a:buNone/>
            </a:pPr>
            <a:r>
              <a:rPr lang="en-US" dirty="0"/>
              <a:t>Cardiovascular: No complaint of chest pain or palpitations</a:t>
            </a:r>
          </a:p>
          <a:p>
            <a:pPr marL="0" indent="0">
              <a:buNone/>
            </a:pPr>
            <a:r>
              <a:rPr lang="en-US" dirty="0"/>
              <a:t>Gastrointestinal: Complaints of abdominal distention and discomfort</a:t>
            </a:r>
          </a:p>
          <a:p>
            <a:pPr marL="0" indent="0">
              <a:buNone/>
            </a:pPr>
            <a:r>
              <a:rPr lang="en-US" dirty="0" smtClean="0"/>
              <a:t>Neurologic</a:t>
            </a:r>
            <a:r>
              <a:rPr lang="en-US" dirty="0"/>
              <a:t>:  Patient denies dizziness and no reports of neuropathy</a:t>
            </a:r>
          </a:p>
          <a:p>
            <a:pPr marL="0" indent="0">
              <a:buNone/>
            </a:pPr>
            <a:r>
              <a:rPr lang="en-US" dirty="0"/>
              <a:t>Dermatologic:  No complaint of rash, itching, or new skin abnormalities.  No complains of bruising or bleeding</a:t>
            </a:r>
          </a:p>
          <a:p>
            <a:pPr marL="0" indent="0">
              <a:buNone/>
            </a:pPr>
            <a:r>
              <a:rPr lang="en-US" dirty="0"/>
              <a:t>Musculoskeletal: Patient denies new back, joint or extremity pain</a:t>
            </a:r>
          </a:p>
          <a:p>
            <a:endParaRPr lang="en-US" dirty="0"/>
          </a:p>
        </p:txBody>
      </p:sp>
    </p:spTree>
    <p:extLst>
      <p:ext uri="{BB962C8B-B14F-4D97-AF65-F5344CB8AC3E}">
        <p14:creationId xmlns:p14="http://schemas.microsoft.com/office/powerpoint/2010/main" val="1408759426"/>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Medical Record 1 Page 3</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dirty="0"/>
              <a:t>Physical Examination:</a:t>
            </a:r>
          </a:p>
          <a:p>
            <a:pPr marL="0" indent="0">
              <a:buNone/>
            </a:pPr>
            <a:r>
              <a:rPr lang="en-US" dirty="0"/>
              <a:t>Vital Signs: Height is 60.0 inches; Temp - 99.2; B/P - 132/54; Pulse – 61; Weight 139 pounds</a:t>
            </a:r>
          </a:p>
          <a:p>
            <a:pPr marL="0" indent="0">
              <a:buNone/>
            </a:pPr>
            <a:r>
              <a:rPr lang="en-US" dirty="0"/>
              <a:t>Constitutional: Patient appears well nourished, well developed and hydrated.  Weight is stable</a:t>
            </a:r>
          </a:p>
          <a:p>
            <a:pPr marL="0" indent="0">
              <a:buNone/>
            </a:pPr>
            <a:r>
              <a:rPr lang="en-US" dirty="0"/>
              <a:t>Eyes:  Conjunctiva and lids are benign in appearance</a:t>
            </a:r>
          </a:p>
          <a:p>
            <a:pPr marL="0" indent="0">
              <a:buNone/>
            </a:pPr>
            <a:r>
              <a:rPr lang="en-US" dirty="0"/>
              <a:t>Nose/Throat: Nose, mouth, tongue, and oropharynx are benign in appearance</a:t>
            </a:r>
          </a:p>
          <a:p>
            <a:pPr marL="0" indent="0">
              <a:buNone/>
            </a:pPr>
            <a:r>
              <a:rPr lang="en-US" dirty="0"/>
              <a:t>Lungs: Normal to inspection.  O2 at 2L nasal cannula, rales in RRL only today</a:t>
            </a:r>
          </a:p>
          <a:p>
            <a:pPr marL="0" indent="0">
              <a:buNone/>
            </a:pPr>
            <a:r>
              <a:rPr lang="en-US" dirty="0"/>
              <a:t>Heart: Regular rate and rhythm.  No murmurs, gallops, or rubs</a:t>
            </a:r>
          </a:p>
          <a:p>
            <a:pPr marL="0" indent="0">
              <a:buNone/>
            </a:pPr>
            <a:r>
              <a:rPr lang="en-US" dirty="0"/>
              <a:t>Skin:  The skin in unremarkable.  No rashes seen, No suspicious lesions</a:t>
            </a:r>
          </a:p>
          <a:p>
            <a:pPr marL="0" indent="0">
              <a:buNone/>
            </a:pPr>
            <a:r>
              <a:rPr lang="en-US" dirty="0"/>
              <a:t>Musculoskeletal: Ambulates with a walker due to unsteady gait</a:t>
            </a:r>
          </a:p>
          <a:p>
            <a:pPr marL="0" indent="0">
              <a:buNone/>
            </a:pPr>
            <a:r>
              <a:rPr lang="en-US" dirty="0"/>
              <a:t>Extremities:  No evidence of edema, cyanosis, or clubbing</a:t>
            </a:r>
          </a:p>
          <a:p>
            <a:pPr marL="0" indent="0">
              <a:buNone/>
            </a:pPr>
            <a:r>
              <a:rPr lang="en-US" dirty="0"/>
              <a:t>Psych:  No unusual anxiety or evidence of depression</a:t>
            </a:r>
          </a:p>
          <a:p>
            <a:pPr marL="0" indent="0">
              <a:buNone/>
            </a:pPr>
            <a:r>
              <a:rPr lang="en-US" dirty="0"/>
              <a:t>Neuro: No motor or sensory deficits. </a:t>
            </a:r>
          </a:p>
        </p:txBody>
      </p:sp>
    </p:spTree>
    <p:extLst>
      <p:ext uri="{BB962C8B-B14F-4D97-AF65-F5344CB8AC3E}">
        <p14:creationId xmlns:p14="http://schemas.microsoft.com/office/powerpoint/2010/main" val="1555539683"/>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Medical Record 1 Page 4</a:t>
            </a:r>
            <a:endParaRPr lang="en-US" dirty="0"/>
          </a:p>
        </p:txBody>
      </p:sp>
      <p:sp>
        <p:nvSpPr>
          <p:cNvPr id="3" name="Content Placeholder 2"/>
          <p:cNvSpPr>
            <a:spLocks noGrp="1"/>
          </p:cNvSpPr>
          <p:nvPr>
            <p:ph idx="1"/>
          </p:nvPr>
        </p:nvSpPr>
        <p:spPr/>
        <p:txBody>
          <a:bodyPr/>
          <a:lstStyle/>
          <a:p>
            <a:pPr marL="0" indent="0">
              <a:buNone/>
            </a:pPr>
            <a:r>
              <a:rPr lang="en-US" dirty="0"/>
              <a:t>Assessment/Plan</a:t>
            </a:r>
          </a:p>
          <a:p>
            <a:pPr marL="0" indent="0">
              <a:buNone/>
            </a:pPr>
            <a:r>
              <a:rPr lang="en-US" dirty="0"/>
              <a:t>Assess: Anemia</a:t>
            </a:r>
          </a:p>
          <a:p>
            <a:pPr marL="0" indent="0">
              <a:buNone/>
            </a:pPr>
            <a:r>
              <a:rPr lang="en-US" dirty="0" smtClean="0"/>
              <a:t>Plan</a:t>
            </a:r>
            <a:r>
              <a:rPr lang="en-US" dirty="0"/>
              <a:t>: APPRISE document signed.  Procrit prn (60,000 U given today)</a:t>
            </a:r>
          </a:p>
          <a:p>
            <a:pPr marL="0" indent="0">
              <a:buNone/>
            </a:pPr>
            <a:r>
              <a:rPr lang="en-US" dirty="0"/>
              <a:t>Assess: Non-small cell lung cancer is stable</a:t>
            </a:r>
          </a:p>
          <a:p>
            <a:pPr marL="0" indent="0">
              <a:buNone/>
            </a:pPr>
            <a:r>
              <a:rPr lang="en-US" dirty="0" smtClean="0"/>
              <a:t>Plan</a:t>
            </a:r>
            <a:r>
              <a:rPr lang="en-US" dirty="0"/>
              <a:t>: Maintain Tarceva, start single agent Abraxane every 2 weeks</a:t>
            </a:r>
          </a:p>
          <a:p>
            <a:pPr marL="0" indent="0">
              <a:buNone/>
            </a:pPr>
            <a:r>
              <a:rPr lang="en-US" dirty="0"/>
              <a:t>Comment/Summary: Mrs. X is responding to treatment clinically.  Last CEA trending up at 18.4.  Her primary doctor has rescheduled her for an abdominal x-ray and I have added a chest X-ray and I will meet with her next week to discuss results.  Today with a hemoglobin of 9.9 she received Procrit 60,000 units.  She is having an abdominal and chest x-ray later today.  Please have the results available at her next visit.</a:t>
            </a:r>
          </a:p>
          <a:p>
            <a:endParaRPr lang="en-US" dirty="0"/>
          </a:p>
        </p:txBody>
      </p:sp>
    </p:spTree>
    <p:extLst>
      <p:ext uri="{BB962C8B-B14F-4D97-AF65-F5344CB8AC3E}">
        <p14:creationId xmlns:p14="http://schemas.microsoft.com/office/powerpoint/2010/main" val="4256203516"/>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Medical Record 1 Page 1</a:t>
            </a:r>
            <a:endParaRPr lang="en-US" dirty="0"/>
          </a:p>
        </p:txBody>
      </p:sp>
      <p:sp>
        <p:nvSpPr>
          <p:cNvPr id="3" name="Content Placeholder 2"/>
          <p:cNvSpPr>
            <a:spLocks noGrp="1"/>
          </p:cNvSpPr>
          <p:nvPr>
            <p:ph idx="1"/>
          </p:nvPr>
        </p:nvSpPr>
        <p:spPr>
          <a:xfrm>
            <a:off x="457200" y="1447800"/>
            <a:ext cx="8229600" cy="4876800"/>
          </a:xfrm>
        </p:spPr>
        <p:txBody>
          <a:bodyPr>
            <a:normAutofit fontScale="85000" lnSpcReduction="20000"/>
          </a:bodyPr>
          <a:lstStyle/>
          <a:p>
            <a:pPr marL="0" indent="0">
              <a:buNone/>
            </a:pPr>
            <a:r>
              <a:rPr lang="en-US" dirty="0"/>
              <a:t>Chief complaint/Primary problem:</a:t>
            </a:r>
          </a:p>
          <a:p>
            <a:pPr marL="0" indent="0">
              <a:buNone/>
            </a:pPr>
            <a:r>
              <a:rPr lang="en-US" dirty="0"/>
              <a:t>Malignant neoplasm of bronchus and lung, unspecified</a:t>
            </a:r>
          </a:p>
          <a:p>
            <a:pPr marL="0" indent="0">
              <a:buNone/>
            </a:pPr>
            <a:r>
              <a:rPr lang="en-US" dirty="0"/>
              <a:t>Anemia in chronic kidney disease</a:t>
            </a:r>
          </a:p>
          <a:p>
            <a:pPr marL="0" indent="0">
              <a:buNone/>
            </a:pPr>
            <a:r>
              <a:rPr lang="en-US" dirty="0" smtClean="0"/>
              <a:t>Mrs</a:t>
            </a:r>
            <a:r>
              <a:rPr lang="en-US" dirty="0"/>
              <a:t>. X is a pleasant 93 year old female who was originally seen here in consultation 2 years ago.  </a:t>
            </a:r>
            <a:r>
              <a:rPr lang="en-US" dirty="0">
                <a:solidFill>
                  <a:srgbClr val="FF0000"/>
                </a:solidFill>
              </a:rPr>
              <a:t>She presented today with shortness of breath </a:t>
            </a:r>
            <a:r>
              <a:rPr lang="en-US" dirty="0" smtClean="0">
                <a:solidFill>
                  <a:srgbClr val="FF0000"/>
                </a:solidFill>
              </a:rPr>
              <a:t>(</a:t>
            </a:r>
            <a:r>
              <a:rPr lang="en-US" u="sng" dirty="0" smtClean="0">
                <a:solidFill>
                  <a:srgbClr val="FF0000"/>
                </a:solidFill>
              </a:rPr>
              <a:t>HPI Assoc Signs and symptoms and </a:t>
            </a:r>
            <a:r>
              <a:rPr lang="en-US" u="sng" dirty="0">
                <a:solidFill>
                  <a:srgbClr val="FF0000"/>
                </a:solidFill>
              </a:rPr>
              <a:t>r</a:t>
            </a:r>
            <a:r>
              <a:rPr lang="en-US" u="sng" dirty="0" smtClean="0">
                <a:solidFill>
                  <a:srgbClr val="FF0000"/>
                </a:solidFill>
              </a:rPr>
              <a:t>esp ROS)</a:t>
            </a:r>
            <a:r>
              <a:rPr lang="en-US" dirty="0" smtClean="0">
                <a:solidFill>
                  <a:srgbClr val="FF0000"/>
                </a:solidFill>
              </a:rPr>
              <a:t> </a:t>
            </a:r>
            <a:r>
              <a:rPr lang="en-US" dirty="0" smtClean="0"/>
              <a:t>and </a:t>
            </a:r>
            <a:r>
              <a:rPr lang="en-US" dirty="0">
                <a:solidFill>
                  <a:srgbClr val="FF0000"/>
                </a:solidFill>
              </a:rPr>
              <a:t>right midlung </a:t>
            </a:r>
            <a:r>
              <a:rPr lang="en-US" dirty="0" smtClean="0">
                <a:solidFill>
                  <a:srgbClr val="FF0000"/>
                </a:solidFill>
              </a:rPr>
              <a:t>lesion (</a:t>
            </a:r>
            <a:r>
              <a:rPr lang="en-US" u="sng" dirty="0" smtClean="0">
                <a:solidFill>
                  <a:srgbClr val="FF0000"/>
                </a:solidFill>
              </a:rPr>
              <a:t>HPI location and resp ROS</a:t>
            </a:r>
            <a:r>
              <a:rPr lang="en-US" dirty="0" smtClean="0">
                <a:solidFill>
                  <a:srgbClr val="FF0000"/>
                </a:solidFill>
              </a:rPr>
              <a:t>) </a:t>
            </a:r>
            <a:r>
              <a:rPr lang="en-US" dirty="0"/>
              <a:t>which was confirmed to be </a:t>
            </a:r>
            <a:r>
              <a:rPr lang="en-US" dirty="0">
                <a:solidFill>
                  <a:srgbClr val="FF0000"/>
                </a:solidFill>
              </a:rPr>
              <a:t>primary bronchogenic </a:t>
            </a:r>
            <a:r>
              <a:rPr lang="en-US" dirty="0" smtClean="0">
                <a:solidFill>
                  <a:srgbClr val="FF0000"/>
                </a:solidFill>
              </a:rPr>
              <a:t>carcinoma (HPI Location) </a:t>
            </a:r>
            <a:r>
              <a:rPr lang="en-US" dirty="0" smtClean="0"/>
              <a:t>(</a:t>
            </a:r>
            <a:r>
              <a:rPr lang="en-US" dirty="0" smtClean="0">
                <a:solidFill>
                  <a:srgbClr val="FF0000"/>
                </a:solidFill>
              </a:rPr>
              <a:t>the patient has a prior history of breast cancer</a:t>
            </a:r>
            <a:r>
              <a:rPr lang="en-US" dirty="0" smtClean="0"/>
              <a:t> - </a:t>
            </a:r>
            <a:r>
              <a:rPr lang="en-US" u="sng" dirty="0" smtClean="0">
                <a:solidFill>
                  <a:srgbClr val="FF0000"/>
                </a:solidFill>
              </a:rPr>
              <a:t>Past history).  </a:t>
            </a:r>
            <a:r>
              <a:rPr lang="en-US" dirty="0"/>
              <a:t>Her histology is squamous and the patient is being treated with carboplatinum AUC 5 on week 1, Abraxane 90 mg/m on week 1, 2, and 3 repeating every 28 days with doses adjusted given her </a:t>
            </a:r>
            <a:r>
              <a:rPr lang="en-US" dirty="0" smtClean="0"/>
              <a:t>age. </a:t>
            </a:r>
            <a:r>
              <a:rPr lang="en-US" dirty="0" smtClean="0">
                <a:solidFill>
                  <a:srgbClr val="FF0000"/>
                </a:solidFill>
              </a:rPr>
              <a:t> </a:t>
            </a:r>
            <a:r>
              <a:rPr lang="en-US" dirty="0"/>
              <a:t>After completing cycle #5, she underwent a </a:t>
            </a:r>
            <a:r>
              <a:rPr lang="en-US" dirty="0">
                <a:solidFill>
                  <a:srgbClr val="FF0000"/>
                </a:solidFill>
              </a:rPr>
              <a:t>repeat CT scan of the chest which revealed continued response </a:t>
            </a:r>
            <a:r>
              <a:rPr lang="en-US" dirty="0" smtClean="0">
                <a:solidFill>
                  <a:srgbClr val="FF0000"/>
                </a:solidFill>
              </a:rPr>
              <a:t>(</a:t>
            </a:r>
            <a:r>
              <a:rPr lang="en-US" u="sng" dirty="0" smtClean="0">
                <a:solidFill>
                  <a:srgbClr val="FF0000"/>
                </a:solidFill>
              </a:rPr>
              <a:t>Amt &amp; Complex of data radiology</a:t>
            </a:r>
            <a:r>
              <a:rPr lang="en-US" dirty="0" smtClean="0">
                <a:solidFill>
                  <a:srgbClr val="FF0000"/>
                </a:solidFill>
              </a:rPr>
              <a:t>) </a:t>
            </a:r>
            <a:r>
              <a:rPr lang="en-US" dirty="0" smtClean="0"/>
              <a:t>and </a:t>
            </a:r>
            <a:r>
              <a:rPr lang="en-US" dirty="0"/>
              <a:t>last year was placed on Tarceva25 mg twice per day.  CT in June showed (polycystic ovarian disease) POD and started Abraxane once again, 3 weeks on, 1 off initially.  She finished cycle #4 and had a </a:t>
            </a:r>
            <a:r>
              <a:rPr lang="en-US" dirty="0">
                <a:solidFill>
                  <a:srgbClr val="FF0000"/>
                </a:solidFill>
              </a:rPr>
              <a:t>repeat CT showing a good response. </a:t>
            </a:r>
            <a:r>
              <a:rPr lang="en-US" u="sng" dirty="0" smtClean="0">
                <a:solidFill>
                  <a:srgbClr val="FF0000"/>
                </a:solidFill>
              </a:rPr>
              <a:t>(Amt </a:t>
            </a:r>
            <a:r>
              <a:rPr lang="en-US" u="sng" dirty="0">
                <a:solidFill>
                  <a:srgbClr val="FF0000"/>
                </a:solidFill>
              </a:rPr>
              <a:t>&amp; Complex of data radiology)</a:t>
            </a:r>
            <a:r>
              <a:rPr lang="en-US" u="sng" dirty="0" smtClean="0"/>
              <a:t>  </a:t>
            </a:r>
            <a:r>
              <a:rPr lang="en-US" dirty="0"/>
              <a:t>We decided </a:t>
            </a:r>
            <a:r>
              <a:rPr lang="en-US" dirty="0">
                <a:solidFill>
                  <a:srgbClr val="FF0000"/>
                </a:solidFill>
              </a:rPr>
              <a:t>Abraxane should continue but on a reduced schedule every 2 weeks</a:t>
            </a:r>
            <a:r>
              <a:rPr lang="en-US" dirty="0" smtClean="0">
                <a:solidFill>
                  <a:srgbClr val="FF0000"/>
                </a:solidFill>
              </a:rPr>
              <a:t>.(</a:t>
            </a:r>
            <a:r>
              <a:rPr lang="en-US" u="sng" dirty="0" smtClean="0">
                <a:solidFill>
                  <a:srgbClr val="FF0000"/>
                </a:solidFill>
              </a:rPr>
              <a:t>modifying factor</a:t>
            </a:r>
            <a:r>
              <a:rPr lang="en-US" dirty="0" smtClean="0">
                <a:solidFill>
                  <a:srgbClr val="FF0000"/>
                </a:solidFill>
              </a:rPr>
              <a:t>).  </a:t>
            </a:r>
            <a:r>
              <a:rPr lang="en-US" dirty="0">
                <a:solidFill>
                  <a:srgbClr val="FF0000"/>
                </a:solidFill>
              </a:rPr>
              <a:t>Last week </a:t>
            </a:r>
            <a:r>
              <a:rPr lang="en-US" dirty="0" smtClean="0">
                <a:solidFill>
                  <a:srgbClr val="FF0000"/>
                </a:solidFill>
              </a:rPr>
              <a:t>and today </a:t>
            </a:r>
            <a:r>
              <a:rPr lang="en-US" dirty="0">
                <a:solidFill>
                  <a:srgbClr val="FF0000"/>
                </a:solidFill>
              </a:rPr>
              <a:t>she felt </a:t>
            </a:r>
            <a:r>
              <a:rPr lang="en-US" dirty="0" smtClean="0">
                <a:solidFill>
                  <a:srgbClr val="FF0000"/>
                </a:solidFill>
              </a:rPr>
              <a:t>sick (</a:t>
            </a:r>
            <a:r>
              <a:rPr lang="en-US" u="sng" dirty="0" smtClean="0">
                <a:solidFill>
                  <a:srgbClr val="FF0000"/>
                </a:solidFill>
              </a:rPr>
              <a:t>HPI duration</a:t>
            </a:r>
            <a:r>
              <a:rPr lang="en-US" dirty="0" smtClean="0">
                <a:solidFill>
                  <a:srgbClr val="FF0000"/>
                </a:solidFill>
              </a:rPr>
              <a:t>).  </a:t>
            </a:r>
            <a:r>
              <a:rPr lang="en-US" dirty="0">
                <a:solidFill>
                  <a:srgbClr val="FF0000"/>
                </a:solidFill>
              </a:rPr>
              <a:t>Complaints of abdominal </a:t>
            </a:r>
            <a:r>
              <a:rPr lang="en-US" dirty="0" smtClean="0">
                <a:solidFill>
                  <a:srgbClr val="FF0000"/>
                </a:solidFill>
              </a:rPr>
              <a:t>distention (</a:t>
            </a:r>
            <a:r>
              <a:rPr lang="en-US" u="sng" dirty="0" smtClean="0">
                <a:solidFill>
                  <a:srgbClr val="FF0000"/>
                </a:solidFill>
              </a:rPr>
              <a:t>HPI assoc signs and symptoms and ROS GI</a:t>
            </a:r>
            <a:r>
              <a:rPr lang="en-US" dirty="0" smtClean="0">
                <a:solidFill>
                  <a:srgbClr val="FF0000"/>
                </a:solidFill>
              </a:rPr>
              <a:t>)</a:t>
            </a:r>
            <a:r>
              <a:rPr lang="en-US" dirty="0" smtClean="0"/>
              <a:t>.  </a:t>
            </a:r>
            <a:endParaRPr lang="en-US" dirty="0"/>
          </a:p>
          <a:p>
            <a:pPr marL="0" indent="0">
              <a:buNone/>
            </a:pPr>
            <a:r>
              <a:rPr lang="en-US" dirty="0"/>
              <a:t>HPI:  Patient presents for continued follow </a:t>
            </a:r>
            <a:r>
              <a:rPr lang="en-US" dirty="0" smtClean="0"/>
              <a:t>up of squamous cell.  </a:t>
            </a:r>
            <a:r>
              <a:rPr lang="en-US" dirty="0" smtClean="0">
                <a:solidFill>
                  <a:srgbClr val="FF0000"/>
                </a:solidFill>
              </a:rPr>
              <a:t>She </a:t>
            </a:r>
            <a:r>
              <a:rPr lang="en-US" dirty="0">
                <a:solidFill>
                  <a:srgbClr val="FF0000"/>
                </a:solidFill>
              </a:rPr>
              <a:t>continues on Tarceva 25 mg PO BID plus Abraxane, now every 2 </a:t>
            </a:r>
            <a:r>
              <a:rPr lang="en-US" dirty="0" smtClean="0">
                <a:solidFill>
                  <a:srgbClr val="FF0000"/>
                </a:solidFill>
              </a:rPr>
              <a:t>weeks (</a:t>
            </a:r>
            <a:r>
              <a:rPr lang="en-US" u="sng" dirty="0" smtClean="0">
                <a:solidFill>
                  <a:srgbClr val="FF0000"/>
                </a:solidFill>
              </a:rPr>
              <a:t>HPI Modifying factor</a:t>
            </a:r>
            <a:r>
              <a:rPr lang="en-US" dirty="0" smtClean="0">
                <a:solidFill>
                  <a:srgbClr val="FF0000"/>
                </a:solidFill>
              </a:rPr>
              <a:t>)</a:t>
            </a:r>
            <a:r>
              <a:rPr lang="en-US" dirty="0"/>
              <a:t>. </a:t>
            </a:r>
            <a:r>
              <a:rPr lang="en-US" dirty="0" smtClean="0">
                <a:solidFill>
                  <a:srgbClr val="FF0000"/>
                </a:solidFill>
              </a:rPr>
              <a:t>States she is a type </a:t>
            </a:r>
            <a:r>
              <a:rPr lang="en-US" dirty="0">
                <a:solidFill>
                  <a:srgbClr val="FF0000"/>
                </a:solidFill>
              </a:rPr>
              <a:t>II diabetic </a:t>
            </a:r>
            <a:r>
              <a:rPr lang="en-US" dirty="0" smtClean="0">
                <a:solidFill>
                  <a:srgbClr val="FF0000"/>
                </a:solidFill>
              </a:rPr>
              <a:t>( ROS endocrine) on Levemir </a:t>
            </a:r>
            <a:r>
              <a:rPr lang="en-US" dirty="0">
                <a:solidFill>
                  <a:srgbClr val="FF0000"/>
                </a:solidFill>
              </a:rPr>
              <a:t>and better </a:t>
            </a:r>
            <a:r>
              <a:rPr lang="en-US" dirty="0" smtClean="0">
                <a:solidFill>
                  <a:srgbClr val="FF0000"/>
                </a:solidFill>
              </a:rPr>
              <a:t>controlled.</a:t>
            </a:r>
            <a:endParaRPr lang="en-US" dirty="0"/>
          </a:p>
          <a:p>
            <a:endParaRPr lang="en-US" dirty="0"/>
          </a:p>
        </p:txBody>
      </p:sp>
    </p:spTree>
    <p:extLst>
      <p:ext uri="{BB962C8B-B14F-4D97-AF65-F5344CB8AC3E}">
        <p14:creationId xmlns:p14="http://schemas.microsoft.com/office/powerpoint/2010/main" val="64548269"/>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Medical Record 1 Page 2</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smtClean="0"/>
              <a:t>Review of Systems:</a:t>
            </a:r>
          </a:p>
          <a:p>
            <a:pPr marL="0" indent="0">
              <a:buNone/>
            </a:pPr>
            <a:r>
              <a:rPr lang="en-US" u="sng" dirty="0" smtClean="0">
                <a:solidFill>
                  <a:srgbClr val="FF0000"/>
                </a:solidFill>
              </a:rPr>
              <a:t>Constitutional</a:t>
            </a:r>
            <a:r>
              <a:rPr lang="en-US" u="sng" dirty="0"/>
              <a:t>:</a:t>
            </a:r>
            <a:r>
              <a:rPr lang="en-US" dirty="0"/>
              <a:t> No complaint of fever or night sweats.  Good hydration and nutritional intake.  Reports some </a:t>
            </a:r>
            <a:r>
              <a:rPr lang="en-US" dirty="0" smtClean="0"/>
              <a:t>fatigue</a:t>
            </a:r>
            <a:r>
              <a:rPr lang="en-US" dirty="0"/>
              <a:t>.</a:t>
            </a:r>
          </a:p>
          <a:p>
            <a:pPr marL="0" indent="0">
              <a:buNone/>
            </a:pPr>
            <a:r>
              <a:rPr lang="en-US" u="sng" dirty="0">
                <a:solidFill>
                  <a:srgbClr val="FF0000"/>
                </a:solidFill>
              </a:rPr>
              <a:t>Head and Eyes</a:t>
            </a:r>
            <a:r>
              <a:rPr lang="en-US" dirty="0"/>
              <a:t>: Patient denies visual changes</a:t>
            </a:r>
          </a:p>
          <a:p>
            <a:pPr marL="0" indent="0">
              <a:buNone/>
            </a:pPr>
            <a:r>
              <a:rPr lang="en-US" u="sng" dirty="0">
                <a:solidFill>
                  <a:srgbClr val="FF0000"/>
                </a:solidFill>
              </a:rPr>
              <a:t>Ear/Nose/Throa</a:t>
            </a:r>
            <a:r>
              <a:rPr lang="en-US" dirty="0"/>
              <a:t>t: No complaints of ear pain.  No complaints of mouth or throat soreness</a:t>
            </a:r>
          </a:p>
          <a:p>
            <a:pPr marL="0" indent="0">
              <a:buNone/>
            </a:pPr>
            <a:r>
              <a:rPr lang="en-US" u="sng" dirty="0">
                <a:solidFill>
                  <a:srgbClr val="FF0000"/>
                </a:solidFill>
              </a:rPr>
              <a:t>Respiratory</a:t>
            </a:r>
            <a:r>
              <a:rPr lang="en-US" dirty="0"/>
              <a:t>: Reports non-productive cough, chronic shortness of breath and dyspnea on exertion.  On O2 at 2 L</a:t>
            </a:r>
          </a:p>
          <a:p>
            <a:pPr marL="0" indent="0">
              <a:buNone/>
            </a:pPr>
            <a:r>
              <a:rPr lang="en-US" u="sng" dirty="0">
                <a:solidFill>
                  <a:srgbClr val="FF0000"/>
                </a:solidFill>
              </a:rPr>
              <a:t>Cardiovascular</a:t>
            </a:r>
            <a:r>
              <a:rPr lang="en-US" dirty="0"/>
              <a:t>: No complaint of chest pain or palpitations</a:t>
            </a:r>
          </a:p>
          <a:p>
            <a:pPr marL="0" indent="0">
              <a:buNone/>
            </a:pPr>
            <a:r>
              <a:rPr lang="en-US" u="sng" dirty="0">
                <a:solidFill>
                  <a:srgbClr val="FF0000"/>
                </a:solidFill>
              </a:rPr>
              <a:t>Gastrointestinal</a:t>
            </a:r>
            <a:r>
              <a:rPr lang="en-US" dirty="0"/>
              <a:t>: Complaints of abdominal distention and discomfort</a:t>
            </a:r>
          </a:p>
          <a:p>
            <a:pPr marL="0" indent="0">
              <a:buNone/>
            </a:pPr>
            <a:r>
              <a:rPr lang="en-US" u="sng" dirty="0" smtClean="0">
                <a:solidFill>
                  <a:srgbClr val="FF0000"/>
                </a:solidFill>
              </a:rPr>
              <a:t>Neurologic</a:t>
            </a:r>
            <a:r>
              <a:rPr lang="en-US" u="sng" dirty="0">
                <a:solidFill>
                  <a:srgbClr val="FF0000"/>
                </a:solidFill>
              </a:rPr>
              <a:t>:</a:t>
            </a:r>
            <a:r>
              <a:rPr lang="en-US" dirty="0"/>
              <a:t>  Patient denies dizziness and no reports of neuropathy</a:t>
            </a:r>
          </a:p>
          <a:p>
            <a:pPr marL="0" indent="0">
              <a:buNone/>
            </a:pPr>
            <a:r>
              <a:rPr lang="en-US" u="sng" dirty="0">
                <a:solidFill>
                  <a:srgbClr val="FF0000"/>
                </a:solidFill>
              </a:rPr>
              <a:t>Dermatologic:</a:t>
            </a:r>
            <a:r>
              <a:rPr lang="en-US" dirty="0"/>
              <a:t>  No complaint of rash, itching, or new skin abnormalities.  No complains of bruising or bleeding</a:t>
            </a:r>
          </a:p>
          <a:p>
            <a:pPr marL="0" indent="0">
              <a:buNone/>
            </a:pPr>
            <a:r>
              <a:rPr lang="en-US" u="sng" dirty="0">
                <a:solidFill>
                  <a:srgbClr val="FF0000"/>
                </a:solidFill>
              </a:rPr>
              <a:t>Musculoskeletal</a:t>
            </a:r>
            <a:r>
              <a:rPr lang="en-US" dirty="0"/>
              <a:t>: Patient denies new back, joint or extremity pain</a:t>
            </a:r>
          </a:p>
          <a:p>
            <a:endParaRPr lang="en-US" dirty="0"/>
          </a:p>
        </p:txBody>
      </p:sp>
    </p:spTree>
    <p:extLst>
      <p:ext uri="{BB962C8B-B14F-4D97-AF65-F5344CB8AC3E}">
        <p14:creationId xmlns:p14="http://schemas.microsoft.com/office/powerpoint/2010/main" val="801139100"/>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History</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65425" y="1600200"/>
            <a:ext cx="6663138" cy="4724400"/>
          </a:xfrm>
        </p:spPr>
      </p:pic>
      <p:sp>
        <p:nvSpPr>
          <p:cNvPr id="7" name="Multiply 6"/>
          <p:cNvSpPr/>
          <p:nvPr/>
        </p:nvSpPr>
        <p:spPr>
          <a:xfrm>
            <a:off x="3885362" y="3320901"/>
            <a:ext cx="152400" cy="152400"/>
          </a:xfrm>
          <a:prstGeom prst="mathMultiply">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8" name="Multiply 7"/>
          <p:cNvSpPr/>
          <p:nvPr/>
        </p:nvSpPr>
        <p:spPr>
          <a:xfrm>
            <a:off x="3907466" y="3473301"/>
            <a:ext cx="152400" cy="152400"/>
          </a:xfrm>
          <a:prstGeom prst="mathMultiply">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9" name="Multiply 8"/>
          <p:cNvSpPr/>
          <p:nvPr/>
        </p:nvSpPr>
        <p:spPr>
          <a:xfrm flipV="1">
            <a:off x="1672966" y="4010104"/>
            <a:ext cx="116079" cy="163643"/>
          </a:xfrm>
          <a:prstGeom prst="mathMultiply">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10" name="Multiply 9"/>
          <p:cNvSpPr/>
          <p:nvPr/>
        </p:nvSpPr>
        <p:spPr>
          <a:xfrm>
            <a:off x="2379947" y="3448497"/>
            <a:ext cx="152400" cy="152400"/>
          </a:xfrm>
          <a:prstGeom prst="mathMultiply">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11" name="Multiply 10"/>
          <p:cNvSpPr/>
          <p:nvPr/>
        </p:nvSpPr>
        <p:spPr>
          <a:xfrm>
            <a:off x="7304567" y="3205726"/>
            <a:ext cx="228600" cy="152400"/>
          </a:xfrm>
          <a:prstGeom prst="mathMultiply">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13" name="Multiply 12"/>
          <p:cNvSpPr/>
          <p:nvPr/>
        </p:nvSpPr>
        <p:spPr>
          <a:xfrm>
            <a:off x="7332452" y="3700232"/>
            <a:ext cx="228600" cy="152400"/>
          </a:xfrm>
          <a:prstGeom prst="mathMultiply">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15" name="Multiply 14"/>
          <p:cNvSpPr/>
          <p:nvPr/>
        </p:nvSpPr>
        <p:spPr>
          <a:xfrm>
            <a:off x="1633868" y="3799367"/>
            <a:ext cx="152400" cy="152400"/>
          </a:xfrm>
          <a:prstGeom prst="mathMultiply">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16" name="Multiply 15"/>
          <p:cNvSpPr/>
          <p:nvPr/>
        </p:nvSpPr>
        <p:spPr>
          <a:xfrm>
            <a:off x="2391261" y="3962400"/>
            <a:ext cx="167640" cy="152400"/>
          </a:xfrm>
          <a:prstGeom prst="mathMultiply">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17" name="Multiply 16"/>
          <p:cNvSpPr/>
          <p:nvPr/>
        </p:nvSpPr>
        <p:spPr>
          <a:xfrm>
            <a:off x="2427445" y="4089928"/>
            <a:ext cx="125950" cy="167640"/>
          </a:xfrm>
          <a:prstGeom prst="mathMultiply">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18" name="Multiply 17"/>
          <p:cNvSpPr/>
          <p:nvPr/>
        </p:nvSpPr>
        <p:spPr>
          <a:xfrm>
            <a:off x="3130229" y="3784122"/>
            <a:ext cx="167640" cy="152400"/>
          </a:xfrm>
          <a:prstGeom prst="mathMultiply">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19" name="Multiply 18"/>
          <p:cNvSpPr/>
          <p:nvPr/>
        </p:nvSpPr>
        <p:spPr>
          <a:xfrm>
            <a:off x="3900055" y="3733800"/>
            <a:ext cx="138545" cy="167640"/>
          </a:xfrm>
          <a:prstGeom prst="mathMultiply">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21" name="Multiply 20"/>
          <p:cNvSpPr/>
          <p:nvPr/>
        </p:nvSpPr>
        <p:spPr>
          <a:xfrm>
            <a:off x="1615777" y="4402348"/>
            <a:ext cx="152400" cy="152400"/>
          </a:xfrm>
          <a:prstGeom prst="mathMultiply">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25" name="Multiply 24"/>
          <p:cNvSpPr/>
          <p:nvPr/>
        </p:nvSpPr>
        <p:spPr>
          <a:xfrm flipH="1">
            <a:off x="6791040" y="4313926"/>
            <a:ext cx="219360" cy="152400"/>
          </a:xfrm>
          <a:prstGeom prst="mathMultiply">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6" name="Rectangle 5"/>
          <p:cNvSpPr/>
          <p:nvPr/>
        </p:nvSpPr>
        <p:spPr>
          <a:xfrm>
            <a:off x="6629400" y="4835104"/>
            <a:ext cx="533400" cy="363748"/>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Left Arrow 11"/>
          <p:cNvSpPr/>
          <p:nvPr/>
        </p:nvSpPr>
        <p:spPr>
          <a:xfrm>
            <a:off x="7772400" y="4410974"/>
            <a:ext cx="533400" cy="110704"/>
          </a:xfrm>
          <a:prstGeom prst="leftArrow">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1143000" y="5257800"/>
            <a:ext cx="6629400" cy="76200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3" name="Straight Connector 32"/>
          <p:cNvCxnSpPr/>
          <p:nvPr/>
        </p:nvCxnSpPr>
        <p:spPr>
          <a:xfrm>
            <a:off x="3297869" y="2150852"/>
            <a:ext cx="4238892"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1371600" y="2286000"/>
            <a:ext cx="54102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40" name="Multiply 39"/>
          <p:cNvSpPr/>
          <p:nvPr/>
        </p:nvSpPr>
        <p:spPr>
          <a:xfrm>
            <a:off x="3132826" y="3962400"/>
            <a:ext cx="167640" cy="152400"/>
          </a:xfrm>
          <a:prstGeom prst="mathMultiply">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42" name="Multiply 41"/>
          <p:cNvSpPr/>
          <p:nvPr/>
        </p:nvSpPr>
        <p:spPr>
          <a:xfrm>
            <a:off x="4648200" y="3760269"/>
            <a:ext cx="156406" cy="233429"/>
          </a:xfrm>
          <a:prstGeom prst="mathMultiply">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34" name="Multiply 33"/>
          <p:cNvSpPr/>
          <p:nvPr/>
        </p:nvSpPr>
        <p:spPr>
          <a:xfrm>
            <a:off x="1636645" y="3308404"/>
            <a:ext cx="152400" cy="152400"/>
          </a:xfrm>
          <a:prstGeom prst="mathMultiply">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35" name="Multiply 34"/>
          <p:cNvSpPr/>
          <p:nvPr/>
        </p:nvSpPr>
        <p:spPr>
          <a:xfrm>
            <a:off x="3908006" y="3947160"/>
            <a:ext cx="138545" cy="167640"/>
          </a:xfrm>
          <a:prstGeom prst="mathMultiply">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01759" y="3733800"/>
            <a:ext cx="177322" cy="192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1783890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ppt_x"/>
                                          </p:val>
                                        </p:tav>
                                        <p:tav tm="100000">
                                          <p:val>
                                            <p:strVal val="#ppt_x"/>
                                          </p:val>
                                        </p:tav>
                                      </p:tavLst>
                                    </p:anim>
                                    <p:anim calcmode="lin" valueType="num">
                                      <p:cBhvr additive="base">
                                        <p:cTn id="8"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animBg="1"/>
      <p:bldP spid="30"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Medical Record 1 Page 3</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dirty="0"/>
              <a:t>Physical Examination:</a:t>
            </a:r>
          </a:p>
          <a:p>
            <a:pPr marL="0" indent="0">
              <a:buNone/>
            </a:pPr>
            <a:r>
              <a:rPr lang="en-US" dirty="0">
                <a:solidFill>
                  <a:srgbClr val="FF0000"/>
                </a:solidFill>
              </a:rPr>
              <a:t>Vital Signs: Height is 60.0 inches; Temp - 99.2; B/P - 132/54; Pulse – 61; Weight 139 </a:t>
            </a:r>
            <a:r>
              <a:rPr lang="en-US" dirty="0" smtClean="0">
                <a:solidFill>
                  <a:srgbClr val="FF0000"/>
                </a:solidFill>
              </a:rPr>
              <a:t>pounds (</a:t>
            </a:r>
            <a:r>
              <a:rPr lang="en-US" u="sng" dirty="0" smtClean="0">
                <a:solidFill>
                  <a:srgbClr val="FF0000"/>
                </a:solidFill>
              </a:rPr>
              <a:t>Constitutional</a:t>
            </a:r>
            <a:r>
              <a:rPr lang="en-US" dirty="0" smtClean="0">
                <a:solidFill>
                  <a:srgbClr val="FF0000"/>
                </a:solidFill>
              </a:rPr>
              <a:t>)</a:t>
            </a:r>
            <a:endParaRPr lang="en-US" dirty="0">
              <a:solidFill>
                <a:srgbClr val="FF0000"/>
              </a:solidFill>
            </a:endParaRPr>
          </a:p>
          <a:p>
            <a:pPr marL="0" indent="0">
              <a:buNone/>
            </a:pPr>
            <a:r>
              <a:rPr lang="en-US" u="sng" dirty="0">
                <a:solidFill>
                  <a:srgbClr val="FF0000"/>
                </a:solidFill>
              </a:rPr>
              <a:t>Constitutional</a:t>
            </a:r>
            <a:r>
              <a:rPr lang="en-US" dirty="0"/>
              <a:t>: Patient appears well nourished, well developed and hydrated.  Weight is stable</a:t>
            </a:r>
          </a:p>
          <a:p>
            <a:pPr marL="0" indent="0">
              <a:buNone/>
            </a:pPr>
            <a:r>
              <a:rPr lang="en-US" u="sng" dirty="0">
                <a:solidFill>
                  <a:srgbClr val="FF0000"/>
                </a:solidFill>
              </a:rPr>
              <a:t>Eyes:</a:t>
            </a:r>
            <a:r>
              <a:rPr lang="en-US" dirty="0"/>
              <a:t>  Conjunctiva and lids are benign in appearance</a:t>
            </a:r>
          </a:p>
          <a:p>
            <a:pPr marL="0" indent="0">
              <a:buNone/>
            </a:pPr>
            <a:r>
              <a:rPr lang="en-US" u="sng" dirty="0">
                <a:solidFill>
                  <a:srgbClr val="FF0000"/>
                </a:solidFill>
              </a:rPr>
              <a:t>Nose/Throa</a:t>
            </a:r>
            <a:r>
              <a:rPr lang="en-US" dirty="0"/>
              <a:t>t: Nose, mouth, tongue, and oropharynx are benign in appearance</a:t>
            </a:r>
          </a:p>
          <a:p>
            <a:pPr marL="0" indent="0">
              <a:buNone/>
            </a:pPr>
            <a:r>
              <a:rPr lang="en-US" u="sng" dirty="0">
                <a:solidFill>
                  <a:srgbClr val="FF0000"/>
                </a:solidFill>
              </a:rPr>
              <a:t>Lungs</a:t>
            </a:r>
            <a:r>
              <a:rPr lang="en-US" dirty="0"/>
              <a:t>: Normal to inspection.  O2 at 2L nasal cannula, rales in RRL only today</a:t>
            </a:r>
          </a:p>
          <a:p>
            <a:pPr marL="0" indent="0">
              <a:buNone/>
            </a:pPr>
            <a:r>
              <a:rPr lang="en-US" u="sng" dirty="0">
                <a:solidFill>
                  <a:srgbClr val="FF0000"/>
                </a:solidFill>
              </a:rPr>
              <a:t>Heart: </a:t>
            </a:r>
            <a:r>
              <a:rPr lang="en-US" dirty="0"/>
              <a:t>Regular rate and rhythm.  No murmurs, gallops, or rubs</a:t>
            </a:r>
          </a:p>
          <a:p>
            <a:pPr marL="0" indent="0">
              <a:buNone/>
            </a:pPr>
            <a:r>
              <a:rPr lang="en-US" u="sng" dirty="0">
                <a:solidFill>
                  <a:srgbClr val="FF0000"/>
                </a:solidFill>
              </a:rPr>
              <a:t>Skin:  </a:t>
            </a:r>
            <a:r>
              <a:rPr lang="en-US" dirty="0"/>
              <a:t>The skin in unremarkable.  No rashes seen, No suspicious lesions</a:t>
            </a:r>
          </a:p>
          <a:p>
            <a:pPr marL="0" indent="0">
              <a:buNone/>
            </a:pPr>
            <a:r>
              <a:rPr lang="en-US" u="sng" dirty="0">
                <a:solidFill>
                  <a:srgbClr val="FF0000"/>
                </a:solidFill>
              </a:rPr>
              <a:t>Musculoskeleta</a:t>
            </a:r>
            <a:r>
              <a:rPr lang="en-US" dirty="0"/>
              <a:t>l: Ambulates with a walker due to unsteady gait</a:t>
            </a:r>
          </a:p>
          <a:p>
            <a:pPr marL="0" indent="0">
              <a:buNone/>
            </a:pPr>
            <a:r>
              <a:rPr lang="en-US" u="sng" dirty="0">
                <a:solidFill>
                  <a:srgbClr val="FF0000"/>
                </a:solidFill>
              </a:rPr>
              <a:t>Extremities</a:t>
            </a:r>
            <a:r>
              <a:rPr lang="en-US" dirty="0"/>
              <a:t>:  No evidence of edema, cyanosis, or clubbing</a:t>
            </a:r>
          </a:p>
          <a:p>
            <a:pPr marL="0" indent="0">
              <a:buNone/>
            </a:pPr>
            <a:r>
              <a:rPr lang="en-US" u="sng" dirty="0">
                <a:solidFill>
                  <a:srgbClr val="FF0000"/>
                </a:solidFill>
              </a:rPr>
              <a:t>Psych</a:t>
            </a:r>
            <a:r>
              <a:rPr lang="en-US" dirty="0"/>
              <a:t>:  No unusual anxiety or evidence of depression</a:t>
            </a:r>
          </a:p>
          <a:p>
            <a:pPr marL="0" indent="0">
              <a:buNone/>
            </a:pPr>
            <a:r>
              <a:rPr lang="en-US" u="sng" dirty="0">
                <a:solidFill>
                  <a:srgbClr val="FF0000"/>
                </a:solidFill>
              </a:rPr>
              <a:t>Neuro</a:t>
            </a:r>
            <a:r>
              <a:rPr lang="en-US" dirty="0"/>
              <a:t>: No motor or sensory deficits. </a:t>
            </a:r>
          </a:p>
        </p:txBody>
      </p:sp>
    </p:spTree>
    <p:extLst>
      <p:ext uri="{BB962C8B-B14F-4D97-AF65-F5344CB8AC3E}">
        <p14:creationId xmlns:p14="http://schemas.microsoft.com/office/powerpoint/2010/main" val="1408759426"/>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 Scoring</a:t>
            </a:r>
            <a:endParaRPr lang="en-US"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5249" t="17473" r="8019"/>
          <a:stretch/>
        </p:blipFill>
        <p:spPr>
          <a:xfrm>
            <a:off x="888521" y="1863305"/>
            <a:ext cx="7556740" cy="3972481"/>
          </a:xfrm>
          <a:prstGeom prst="rect">
            <a:avLst/>
          </a:prstGeom>
        </p:spPr>
      </p:pic>
      <p:sp>
        <p:nvSpPr>
          <p:cNvPr id="9" name="Multiply 8"/>
          <p:cNvSpPr/>
          <p:nvPr/>
        </p:nvSpPr>
        <p:spPr>
          <a:xfrm>
            <a:off x="1454704" y="5096774"/>
            <a:ext cx="152400" cy="152400"/>
          </a:xfrm>
          <a:prstGeom prst="mathMultiply">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12" name="Multiply 11"/>
          <p:cNvSpPr/>
          <p:nvPr/>
        </p:nvSpPr>
        <p:spPr>
          <a:xfrm>
            <a:off x="3979652" y="5207478"/>
            <a:ext cx="152400" cy="152400"/>
          </a:xfrm>
          <a:prstGeom prst="mathMultiply">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13" name="Multiply 12"/>
          <p:cNvSpPr/>
          <p:nvPr/>
        </p:nvSpPr>
        <p:spPr>
          <a:xfrm>
            <a:off x="2485854" y="5080956"/>
            <a:ext cx="152400" cy="152400"/>
          </a:xfrm>
          <a:prstGeom prst="mathMultiply">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14" name="Multiply 13"/>
          <p:cNvSpPr/>
          <p:nvPr/>
        </p:nvSpPr>
        <p:spPr>
          <a:xfrm>
            <a:off x="1457860" y="5334000"/>
            <a:ext cx="152400" cy="152400"/>
          </a:xfrm>
          <a:prstGeom prst="mathMultiply">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15" name="Multiply 14"/>
          <p:cNvSpPr/>
          <p:nvPr/>
        </p:nvSpPr>
        <p:spPr>
          <a:xfrm>
            <a:off x="3311104" y="5105400"/>
            <a:ext cx="152400" cy="152400"/>
          </a:xfrm>
          <a:prstGeom prst="mathMultiply">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16" name="Multiply 15"/>
          <p:cNvSpPr/>
          <p:nvPr/>
        </p:nvSpPr>
        <p:spPr>
          <a:xfrm>
            <a:off x="3979652" y="5087052"/>
            <a:ext cx="152400" cy="152400"/>
          </a:xfrm>
          <a:prstGeom prst="mathMultiply">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18" name="Multiply 17"/>
          <p:cNvSpPr/>
          <p:nvPr/>
        </p:nvSpPr>
        <p:spPr>
          <a:xfrm>
            <a:off x="3982542" y="5334000"/>
            <a:ext cx="152400" cy="152400"/>
          </a:xfrm>
          <a:prstGeom prst="mathMultiply">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19" name="Multiply 18"/>
          <p:cNvSpPr/>
          <p:nvPr/>
        </p:nvSpPr>
        <p:spPr>
          <a:xfrm>
            <a:off x="7696200" y="4419600"/>
            <a:ext cx="152400" cy="152400"/>
          </a:xfrm>
          <a:prstGeom prst="mathMultiply">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20" name="Rectangle 19"/>
          <p:cNvSpPr/>
          <p:nvPr/>
        </p:nvSpPr>
        <p:spPr>
          <a:xfrm>
            <a:off x="7535174" y="5477774"/>
            <a:ext cx="533400" cy="363748"/>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ight Arrow 20"/>
          <p:cNvSpPr/>
          <p:nvPr/>
        </p:nvSpPr>
        <p:spPr>
          <a:xfrm>
            <a:off x="432756" y="5082540"/>
            <a:ext cx="457200" cy="45719"/>
          </a:xfrm>
          <a:prstGeom prst="rightArrow">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Multiply 21"/>
          <p:cNvSpPr/>
          <p:nvPr/>
        </p:nvSpPr>
        <p:spPr>
          <a:xfrm flipV="1">
            <a:off x="2451729" y="5333999"/>
            <a:ext cx="186525" cy="190083"/>
          </a:xfrm>
          <a:prstGeom prst="mathMultiply">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17" name="Multiply 16"/>
          <p:cNvSpPr/>
          <p:nvPr/>
        </p:nvSpPr>
        <p:spPr>
          <a:xfrm flipH="1">
            <a:off x="4800593" y="5080956"/>
            <a:ext cx="237227" cy="168218"/>
          </a:xfrm>
          <a:prstGeom prst="mathMultiply">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23" name="Multiply 22"/>
          <p:cNvSpPr/>
          <p:nvPr/>
        </p:nvSpPr>
        <p:spPr>
          <a:xfrm flipH="1" flipV="1">
            <a:off x="4548277" y="4790463"/>
            <a:ext cx="118614" cy="66065"/>
          </a:xfrm>
          <a:prstGeom prst="mathMultiply">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Tree>
    <p:extLst>
      <p:ext uri="{BB962C8B-B14F-4D97-AF65-F5344CB8AC3E}">
        <p14:creationId xmlns:p14="http://schemas.microsoft.com/office/powerpoint/2010/main" val="344626038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fill="hold"/>
                                        <p:tgtEl>
                                          <p:spTgt spid="20"/>
                                        </p:tgtEl>
                                        <p:attrNameLst>
                                          <p:attrName>ppt_x</p:attrName>
                                        </p:attrNameLst>
                                      </p:cBhvr>
                                      <p:tavLst>
                                        <p:tav tm="0">
                                          <p:val>
                                            <p:strVal val="#ppt_x"/>
                                          </p:val>
                                        </p:tav>
                                        <p:tav tm="100000">
                                          <p:val>
                                            <p:strVal val="#ppt_x"/>
                                          </p:val>
                                        </p:tav>
                                      </p:tavLst>
                                    </p:anim>
                                    <p:anim calcmode="lin" valueType="num">
                                      <p:cBhvr additive="base">
                                        <p:cTn id="1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Medical Record 1 Page 4</a:t>
            </a:r>
            <a:endParaRPr lang="en-US" dirty="0"/>
          </a:p>
        </p:txBody>
      </p:sp>
      <p:sp>
        <p:nvSpPr>
          <p:cNvPr id="3" name="Content Placeholder 2"/>
          <p:cNvSpPr>
            <a:spLocks noGrp="1"/>
          </p:cNvSpPr>
          <p:nvPr>
            <p:ph idx="1"/>
          </p:nvPr>
        </p:nvSpPr>
        <p:spPr/>
        <p:txBody>
          <a:bodyPr/>
          <a:lstStyle/>
          <a:p>
            <a:pPr marL="0" indent="0">
              <a:buNone/>
            </a:pPr>
            <a:r>
              <a:rPr lang="en-US" dirty="0"/>
              <a:t>Assessment/Plan</a:t>
            </a:r>
          </a:p>
          <a:p>
            <a:pPr marL="0" indent="0">
              <a:buNone/>
            </a:pPr>
            <a:r>
              <a:rPr lang="en-US" dirty="0">
                <a:solidFill>
                  <a:srgbClr val="FF0000"/>
                </a:solidFill>
              </a:rPr>
              <a:t>Assess: Anemia</a:t>
            </a:r>
          </a:p>
          <a:p>
            <a:pPr marL="0" indent="0">
              <a:buNone/>
            </a:pPr>
            <a:r>
              <a:rPr lang="en-US" dirty="0" smtClean="0"/>
              <a:t>Plan</a:t>
            </a:r>
            <a:r>
              <a:rPr lang="en-US" dirty="0"/>
              <a:t>: APPRISE document signed.  Procrit prn (60,000 U given today)</a:t>
            </a:r>
          </a:p>
          <a:p>
            <a:pPr marL="0" indent="0">
              <a:buNone/>
            </a:pPr>
            <a:r>
              <a:rPr lang="en-US" dirty="0">
                <a:solidFill>
                  <a:srgbClr val="FF0000"/>
                </a:solidFill>
              </a:rPr>
              <a:t>Assess: Non-small cell lung cancer is stable</a:t>
            </a:r>
          </a:p>
          <a:p>
            <a:pPr marL="0" indent="0">
              <a:buNone/>
            </a:pPr>
            <a:r>
              <a:rPr lang="en-US" dirty="0" smtClean="0"/>
              <a:t>Plan</a:t>
            </a:r>
            <a:r>
              <a:rPr lang="en-US" dirty="0"/>
              <a:t>: Maintain Tarceva, start single agent Abraxane every 2 weeks</a:t>
            </a:r>
          </a:p>
          <a:p>
            <a:pPr marL="0" indent="0">
              <a:buNone/>
            </a:pPr>
            <a:r>
              <a:rPr lang="en-US" dirty="0"/>
              <a:t>Comment/Summary: Mrs. X is responding to treatment clinically.  </a:t>
            </a:r>
            <a:r>
              <a:rPr lang="en-US" dirty="0">
                <a:solidFill>
                  <a:srgbClr val="FF0000"/>
                </a:solidFill>
              </a:rPr>
              <a:t>Last CEA trending up at 18.4.</a:t>
            </a:r>
            <a:r>
              <a:rPr lang="en-US" dirty="0"/>
              <a:t>  Her primary doctor has rescheduled her for an abdominal x-ray and </a:t>
            </a:r>
            <a:r>
              <a:rPr lang="en-US" dirty="0">
                <a:solidFill>
                  <a:srgbClr val="FF0000"/>
                </a:solidFill>
              </a:rPr>
              <a:t>I have added a chest X-ray </a:t>
            </a:r>
            <a:r>
              <a:rPr lang="en-US" dirty="0"/>
              <a:t>and I will meet with her next week to discuss results.  </a:t>
            </a:r>
            <a:r>
              <a:rPr lang="en-US" dirty="0">
                <a:solidFill>
                  <a:srgbClr val="FF0000"/>
                </a:solidFill>
              </a:rPr>
              <a:t>Today with a hemoglobin of 9.9 she received Procrit 60,000 units</a:t>
            </a:r>
            <a:r>
              <a:rPr lang="en-US" dirty="0"/>
              <a:t>.  She is having an abdominal and chest x-ray later today.  Please have the results available at her next visit.</a:t>
            </a:r>
          </a:p>
          <a:p>
            <a:endParaRPr lang="en-US" dirty="0"/>
          </a:p>
        </p:txBody>
      </p:sp>
    </p:spTree>
    <p:extLst>
      <p:ext uri="{BB962C8B-B14F-4D97-AF65-F5344CB8AC3E}">
        <p14:creationId xmlns:p14="http://schemas.microsoft.com/office/powerpoint/2010/main" val="140875942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3"/>
          <p:cNvSpPr>
            <a:spLocks noGrp="1"/>
          </p:cNvSpPr>
          <p:nvPr>
            <p:ph type="title"/>
          </p:nvPr>
        </p:nvSpPr>
        <p:spPr/>
        <p:txBody>
          <a:bodyPr/>
          <a:lstStyle/>
          <a:p>
            <a:r>
              <a:rPr lang="en-US" dirty="0" smtClean="0"/>
              <a:t>Comprehensive Error Rate Testing (CERT) Program</a:t>
            </a:r>
          </a:p>
        </p:txBody>
      </p:sp>
      <p:sp>
        <p:nvSpPr>
          <p:cNvPr id="3" name="Tex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31183985"/>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3"/>
          <p:cNvPicPr>
            <a:picLocks noChangeAspect="1"/>
          </p:cNvPicPr>
          <p:nvPr/>
        </p:nvPicPr>
        <p:blipFill>
          <a:blip r:embed="rId3">
            <a:extLst>
              <a:ext uri="{28A0092B-C50C-407E-A947-70E740481C1C}">
                <a14:useLocalDpi xmlns:a14="http://schemas.microsoft.com/office/drawing/2010/main" val="0"/>
              </a:ext>
            </a:extLst>
          </a:blip>
          <a:srcRect l="8569" t="4921" r="6203"/>
          <a:stretch>
            <a:fillRect/>
          </a:stretch>
        </p:blipFill>
        <p:spPr bwMode="auto">
          <a:xfrm>
            <a:off x="685800" y="1447800"/>
            <a:ext cx="5045075"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39" name="Picture 4"/>
          <p:cNvPicPr>
            <a:picLocks noChangeAspect="1"/>
          </p:cNvPicPr>
          <p:nvPr/>
        </p:nvPicPr>
        <p:blipFill>
          <a:blip r:embed="rId4">
            <a:extLst>
              <a:ext uri="{28A0092B-C50C-407E-A947-70E740481C1C}">
                <a14:useLocalDpi xmlns:a14="http://schemas.microsoft.com/office/drawing/2010/main" val="0"/>
              </a:ext>
            </a:extLst>
          </a:blip>
          <a:srcRect l="9151"/>
          <a:stretch>
            <a:fillRect/>
          </a:stretch>
        </p:blipFill>
        <p:spPr bwMode="auto">
          <a:xfrm>
            <a:off x="6027929" y="1752600"/>
            <a:ext cx="2725738" cy="178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40" name="Title 1"/>
          <p:cNvSpPr>
            <a:spLocks noGrp="1"/>
          </p:cNvSpPr>
          <p:nvPr>
            <p:ph type="title"/>
          </p:nvPr>
        </p:nvSpPr>
        <p:spPr/>
        <p:txBody>
          <a:bodyPr/>
          <a:lstStyle/>
          <a:p>
            <a:r>
              <a:rPr lang="en-US" altLang="en-US" dirty="0" smtClean="0"/>
              <a:t>Medical Decision Making Scoring</a:t>
            </a:r>
          </a:p>
        </p:txBody>
      </p:sp>
      <p:sp>
        <p:nvSpPr>
          <p:cNvPr id="65541" name="TextBox 9"/>
          <p:cNvSpPr txBox="1">
            <a:spLocks noChangeArrowheads="1"/>
          </p:cNvSpPr>
          <p:nvPr/>
        </p:nvSpPr>
        <p:spPr bwMode="auto">
          <a:xfrm>
            <a:off x="2317613" y="2878367"/>
            <a:ext cx="762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Arial" charset="0"/>
                <a:cs typeface="Arial" charset="0"/>
              </a:defRPr>
            </a:lvl1pPr>
            <a:lvl2pPr marL="742950" indent="-285750" eaLnBrk="0" hangingPunct="0">
              <a:spcBef>
                <a:spcPct val="20000"/>
              </a:spcBef>
              <a:buSzPct val="80000"/>
              <a:buFont typeface="Courier New" pitchFamily="49" charset="0"/>
              <a:buChar char="o"/>
              <a:defRPr sz="2800">
                <a:solidFill>
                  <a:schemeClr val="tx1"/>
                </a:solidFill>
                <a:latin typeface="Arial" charset="0"/>
                <a:cs typeface="Arial" charset="0"/>
              </a:defRPr>
            </a:lvl2pPr>
            <a:lvl3pPr marL="1143000" indent="-228600" eaLnBrk="0" hangingPunct="0">
              <a:spcBef>
                <a:spcPct val="20000"/>
              </a:spcBef>
              <a:buFont typeface="Wingdings" pitchFamily="2" charset="2"/>
              <a:buChar char="§"/>
              <a:defRPr sz="2400">
                <a:solidFill>
                  <a:schemeClr val="tx1"/>
                </a:solidFill>
                <a:latin typeface="Arial" charset="0"/>
                <a:cs typeface="Arial" charset="0"/>
              </a:defRPr>
            </a:lvl3pPr>
            <a:lvl4pPr marL="1600200" indent="-228600" eaLnBrk="0" hangingPunct="0">
              <a:spcBef>
                <a:spcPct val="20000"/>
              </a:spcBef>
              <a:buFont typeface="Arial" charset="0"/>
              <a:buChar char="–"/>
              <a:defRPr sz="2000">
                <a:solidFill>
                  <a:schemeClr val="tx1"/>
                </a:solidFill>
                <a:latin typeface="Arial" charset="0"/>
                <a:cs typeface="Arial" charset="0"/>
              </a:defRPr>
            </a:lvl4pPr>
            <a:lvl5pPr marL="2057400" indent="-228600" eaLnBrk="0" hangingPunct="0">
              <a:spcBef>
                <a:spcPct val="20000"/>
              </a:spcBef>
              <a:buFont typeface="Arial" charset="0"/>
              <a:buChar char="»"/>
              <a:defRPr sz="20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9pPr>
          </a:lstStyle>
          <a:p>
            <a:pPr eaLnBrk="1" hangingPunct="1">
              <a:spcBef>
                <a:spcPct val="0"/>
              </a:spcBef>
              <a:buFontTx/>
              <a:buNone/>
            </a:pPr>
            <a:r>
              <a:rPr lang="en-US" altLang="en-US" sz="800" b="1" dirty="0">
                <a:solidFill>
                  <a:srgbClr val="FF0000"/>
                </a:solidFill>
              </a:rPr>
              <a:t>1</a:t>
            </a:r>
          </a:p>
        </p:txBody>
      </p:sp>
      <p:sp>
        <p:nvSpPr>
          <p:cNvPr id="65542" name="TextBox 10"/>
          <p:cNvSpPr txBox="1">
            <a:spLocks noChangeArrowheads="1"/>
          </p:cNvSpPr>
          <p:nvPr/>
        </p:nvSpPr>
        <p:spPr bwMode="auto">
          <a:xfrm>
            <a:off x="2719388" y="3317875"/>
            <a:ext cx="1524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Arial" charset="0"/>
                <a:cs typeface="Arial" charset="0"/>
              </a:defRPr>
            </a:lvl1pPr>
            <a:lvl2pPr marL="742950" indent="-285750" eaLnBrk="0" hangingPunct="0">
              <a:spcBef>
                <a:spcPct val="20000"/>
              </a:spcBef>
              <a:buSzPct val="80000"/>
              <a:buFont typeface="Courier New" pitchFamily="49" charset="0"/>
              <a:buChar char="o"/>
              <a:defRPr sz="2800">
                <a:solidFill>
                  <a:schemeClr val="tx1"/>
                </a:solidFill>
                <a:latin typeface="Arial" charset="0"/>
                <a:cs typeface="Arial" charset="0"/>
              </a:defRPr>
            </a:lvl2pPr>
            <a:lvl3pPr marL="1143000" indent="-228600" eaLnBrk="0" hangingPunct="0">
              <a:spcBef>
                <a:spcPct val="20000"/>
              </a:spcBef>
              <a:buFont typeface="Wingdings" pitchFamily="2" charset="2"/>
              <a:buChar char="§"/>
              <a:defRPr sz="2400">
                <a:solidFill>
                  <a:schemeClr val="tx1"/>
                </a:solidFill>
                <a:latin typeface="Arial" charset="0"/>
                <a:cs typeface="Arial" charset="0"/>
              </a:defRPr>
            </a:lvl3pPr>
            <a:lvl4pPr marL="1600200" indent="-228600" eaLnBrk="0" hangingPunct="0">
              <a:spcBef>
                <a:spcPct val="20000"/>
              </a:spcBef>
              <a:buFont typeface="Arial" charset="0"/>
              <a:buChar char="–"/>
              <a:defRPr sz="2000">
                <a:solidFill>
                  <a:schemeClr val="tx1"/>
                </a:solidFill>
                <a:latin typeface="Arial" charset="0"/>
                <a:cs typeface="Arial" charset="0"/>
              </a:defRPr>
            </a:lvl4pPr>
            <a:lvl5pPr marL="2057400" indent="-228600" eaLnBrk="0" hangingPunct="0">
              <a:spcBef>
                <a:spcPct val="20000"/>
              </a:spcBef>
              <a:buFont typeface="Arial" charset="0"/>
              <a:buChar char="»"/>
              <a:defRPr sz="20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9pPr>
          </a:lstStyle>
          <a:p>
            <a:pPr eaLnBrk="1" hangingPunct="1">
              <a:spcBef>
                <a:spcPct val="0"/>
              </a:spcBef>
              <a:buFontTx/>
              <a:buNone/>
            </a:pPr>
            <a:r>
              <a:rPr lang="en-US" altLang="en-US" sz="800" b="1" dirty="0" smtClean="0">
                <a:solidFill>
                  <a:srgbClr val="FF0000"/>
                </a:solidFill>
              </a:rPr>
              <a:t>3</a:t>
            </a:r>
            <a:endParaRPr lang="en-US" altLang="en-US" sz="800" b="1" dirty="0">
              <a:solidFill>
                <a:srgbClr val="FF0000"/>
              </a:solidFill>
            </a:endParaRPr>
          </a:p>
        </p:txBody>
      </p:sp>
      <p:sp>
        <p:nvSpPr>
          <p:cNvPr id="15" name="Oval 14"/>
          <p:cNvSpPr/>
          <p:nvPr/>
        </p:nvSpPr>
        <p:spPr>
          <a:xfrm>
            <a:off x="5072324" y="2481263"/>
            <a:ext cx="144939" cy="111917"/>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0000"/>
              </a:solidFill>
            </a:endParaRPr>
          </a:p>
        </p:txBody>
      </p:sp>
      <p:sp>
        <p:nvSpPr>
          <p:cNvPr id="65545" name="TextBox 16"/>
          <p:cNvSpPr txBox="1">
            <a:spLocks noChangeArrowheads="1"/>
          </p:cNvSpPr>
          <p:nvPr/>
        </p:nvSpPr>
        <p:spPr bwMode="auto">
          <a:xfrm>
            <a:off x="5057775" y="3454400"/>
            <a:ext cx="152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Arial" charset="0"/>
                <a:cs typeface="Arial" charset="0"/>
              </a:defRPr>
            </a:lvl1pPr>
            <a:lvl2pPr marL="742950" indent="-285750" eaLnBrk="0" hangingPunct="0">
              <a:spcBef>
                <a:spcPct val="20000"/>
              </a:spcBef>
              <a:buSzPct val="80000"/>
              <a:buFont typeface="Courier New" pitchFamily="49" charset="0"/>
              <a:buChar char="o"/>
              <a:defRPr sz="2800">
                <a:solidFill>
                  <a:schemeClr val="tx1"/>
                </a:solidFill>
                <a:latin typeface="Arial" charset="0"/>
                <a:cs typeface="Arial" charset="0"/>
              </a:defRPr>
            </a:lvl2pPr>
            <a:lvl3pPr marL="1143000" indent="-228600" eaLnBrk="0" hangingPunct="0">
              <a:spcBef>
                <a:spcPct val="20000"/>
              </a:spcBef>
              <a:buFont typeface="Wingdings" pitchFamily="2" charset="2"/>
              <a:buChar char="§"/>
              <a:defRPr sz="2400">
                <a:solidFill>
                  <a:schemeClr val="tx1"/>
                </a:solidFill>
                <a:latin typeface="Arial" charset="0"/>
                <a:cs typeface="Arial" charset="0"/>
              </a:defRPr>
            </a:lvl3pPr>
            <a:lvl4pPr marL="1600200" indent="-228600" eaLnBrk="0" hangingPunct="0">
              <a:spcBef>
                <a:spcPct val="20000"/>
              </a:spcBef>
              <a:buFont typeface="Arial" charset="0"/>
              <a:buChar char="–"/>
              <a:defRPr sz="2000">
                <a:solidFill>
                  <a:schemeClr val="tx1"/>
                </a:solidFill>
                <a:latin typeface="Arial" charset="0"/>
                <a:cs typeface="Arial" charset="0"/>
              </a:defRPr>
            </a:lvl4pPr>
            <a:lvl5pPr marL="2057400" indent="-228600" eaLnBrk="0" hangingPunct="0">
              <a:spcBef>
                <a:spcPct val="20000"/>
              </a:spcBef>
              <a:buFont typeface="Arial" charset="0"/>
              <a:buChar char="»"/>
              <a:defRPr sz="20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9pPr>
          </a:lstStyle>
          <a:p>
            <a:pPr eaLnBrk="1" hangingPunct="1">
              <a:spcBef>
                <a:spcPct val="0"/>
              </a:spcBef>
              <a:buFontTx/>
              <a:buNone/>
            </a:pPr>
            <a:r>
              <a:rPr lang="en-US" altLang="en-US" sz="800" b="1" dirty="0" smtClean="0">
                <a:solidFill>
                  <a:srgbClr val="FF0000"/>
                </a:solidFill>
              </a:rPr>
              <a:t>2</a:t>
            </a:r>
            <a:endParaRPr lang="en-US" altLang="en-US" sz="800" b="1" dirty="0">
              <a:solidFill>
                <a:srgbClr val="FF0000"/>
              </a:solidFill>
            </a:endParaRPr>
          </a:p>
        </p:txBody>
      </p:sp>
      <p:sp>
        <p:nvSpPr>
          <p:cNvPr id="18" name="Oval 17"/>
          <p:cNvSpPr/>
          <p:nvPr/>
        </p:nvSpPr>
        <p:spPr>
          <a:xfrm>
            <a:off x="7953130" y="2481263"/>
            <a:ext cx="388937" cy="223837"/>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0000"/>
              </a:solidFill>
            </a:endParaRPr>
          </a:p>
        </p:txBody>
      </p:sp>
      <p:sp>
        <p:nvSpPr>
          <p:cNvPr id="19" name="Oval 18"/>
          <p:cNvSpPr/>
          <p:nvPr/>
        </p:nvSpPr>
        <p:spPr>
          <a:xfrm>
            <a:off x="7949681" y="2747963"/>
            <a:ext cx="388938" cy="223837"/>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0000"/>
              </a:solidFill>
            </a:endParaRPr>
          </a:p>
        </p:txBody>
      </p:sp>
      <p:sp>
        <p:nvSpPr>
          <p:cNvPr id="20" name="Oval 19"/>
          <p:cNvSpPr/>
          <p:nvPr/>
        </p:nvSpPr>
        <p:spPr>
          <a:xfrm>
            <a:off x="7499159" y="3002694"/>
            <a:ext cx="458979" cy="257174"/>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0000"/>
              </a:solidFill>
            </a:endParaRPr>
          </a:p>
        </p:txBody>
      </p:sp>
      <p:sp>
        <p:nvSpPr>
          <p:cNvPr id="21" name="Rectangle 20"/>
          <p:cNvSpPr/>
          <p:nvPr/>
        </p:nvSpPr>
        <p:spPr>
          <a:xfrm>
            <a:off x="7949681" y="3243263"/>
            <a:ext cx="397395" cy="182334"/>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4" name="Rectangle 23"/>
          <p:cNvSpPr/>
          <p:nvPr/>
        </p:nvSpPr>
        <p:spPr>
          <a:xfrm>
            <a:off x="6096000" y="1981200"/>
            <a:ext cx="2725738" cy="304800"/>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8" name="Rectangle 27"/>
          <p:cNvSpPr/>
          <p:nvPr/>
        </p:nvSpPr>
        <p:spPr>
          <a:xfrm>
            <a:off x="4343400" y="5395913"/>
            <a:ext cx="990600" cy="76200"/>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5552" name="Rectangle 2"/>
          <p:cNvSpPr>
            <a:spLocks noChangeArrowheads="1"/>
          </p:cNvSpPr>
          <p:nvPr/>
        </p:nvSpPr>
        <p:spPr bwMode="auto">
          <a:xfrm>
            <a:off x="2739176" y="2848689"/>
            <a:ext cx="17202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Arial" charset="0"/>
                <a:cs typeface="Arial" charset="0"/>
              </a:defRPr>
            </a:lvl1pPr>
            <a:lvl2pPr marL="742950" indent="-285750" eaLnBrk="0" hangingPunct="0">
              <a:spcBef>
                <a:spcPct val="20000"/>
              </a:spcBef>
              <a:buSzPct val="80000"/>
              <a:buFont typeface="Courier New" pitchFamily="49" charset="0"/>
              <a:buChar char="o"/>
              <a:defRPr sz="2800">
                <a:solidFill>
                  <a:schemeClr val="tx1"/>
                </a:solidFill>
                <a:latin typeface="Arial" charset="0"/>
                <a:cs typeface="Arial" charset="0"/>
              </a:defRPr>
            </a:lvl2pPr>
            <a:lvl3pPr marL="1143000" indent="-228600" eaLnBrk="0" hangingPunct="0">
              <a:spcBef>
                <a:spcPct val="20000"/>
              </a:spcBef>
              <a:buFont typeface="Wingdings" pitchFamily="2" charset="2"/>
              <a:buChar char="§"/>
              <a:defRPr sz="2400">
                <a:solidFill>
                  <a:schemeClr val="tx1"/>
                </a:solidFill>
                <a:latin typeface="Arial" charset="0"/>
                <a:cs typeface="Arial" charset="0"/>
              </a:defRPr>
            </a:lvl3pPr>
            <a:lvl4pPr marL="1600200" indent="-228600" eaLnBrk="0" hangingPunct="0">
              <a:spcBef>
                <a:spcPct val="20000"/>
              </a:spcBef>
              <a:buFont typeface="Arial" charset="0"/>
              <a:buChar char="–"/>
              <a:defRPr sz="2000">
                <a:solidFill>
                  <a:schemeClr val="tx1"/>
                </a:solidFill>
                <a:latin typeface="Arial" charset="0"/>
                <a:cs typeface="Arial" charset="0"/>
              </a:defRPr>
            </a:lvl4pPr>
            <a:lvl5pPr marL="2057400" indent="-228600" eaLnBrk="0" hangingPunct="0">
              <a:spcBef>
                <a:spcPct val="20000"/>
              </a:spcBef>
              <a:buFont typeface="Arial" charset="0"/>
              <a:buChar char="»"/>
              <a:defRPr sz="20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9pPr>
          </a:lstStyle>
          <a:p>
            <a:pPr eaLnBrk="1" hangingPunct="1">
              <a:spcBef>
                <a:spcPct val="0"/>
              </a:spcBef>
              <a:buFontTx/>
              <a:buNone/>
            </a:pPr>
            <a:r>
              <a:rPr lang="en-US" altLang="en-US" sz="1000" dirty="0" smtClean="0">
                <a:solidFill>
                  <a:srgbClr val="FF0000"/>
                </a:solidFill>
              </a:rPr>
              <a:t>2</a:t>
            </a:r>
            <a:endParaRPr lang="en-US" altLang="en-US" sz="1000" dirty="0">
              <a:solidFill>
                <a:srgbClr val="FF0000"/>
              </a:solidFill>
            </a:endParaRPr>
          </a:p>
        </p:txBody>
      </p:sp>
      <p:pic>
        <p:nvPicPr>
          <p:cNvPr id="65553"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 y="5181600"/>
            <a:ext cx="533400" cy="57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extBox 9"/>
          <p:cNvSpPr txBox="1">
            <a:spLocks noChangeArrowheads="1"/>
          </p:cNvSpPr>
          <p:nvPr/>
        </p:nvSpPr>
        <p:spPr bwMode="auto">
          <a:xfrm>
            <a:off x="2183688" y="2770645"/>
            <a:ext cx="26785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Arial" charset="0"/>
                <a:cs typeface="Arial" charset="0"/>
              </a:defRPr>
            </a:lvl1pPr>
            <a:lvl2pPr marL="742950" indent="-285750" eaLnBrk="0" hangingPunct="0">
              <a:spcBef>
                <a:spcPct val="20000"/>
              </a:spcBef>
              <a:buSzPct val="80000"/>
              <a:buFont typeface="Courier New" pitchFamily="49" charset="0"/>
              <a:buChar char="o"/>
              <a:defRPr sz="2800">
                <a:solidFill>
                  <a:schemeClr val="tx1"/>
                </a:solidFill>
                <a:latin typeface="Arial" charset="0"/>
                <a:cs typeface="Arial" charset="0"/>
              </a:defRPr>
            </a:lvl2pPr>
            <a:lvl3pPr marL="1143000" indent="-228600" eaLnBrk="0" hangingPunct="0">
              <a:spcBef>
                <a:spcPct val="20000"/>
              </a:spcBef>
              <a:buFont typeface="Wingdings" pitchFamily="2" charset="2"/>
              <a:buChar char="§"/>
              <a:defRPr sz="2400">
                <a:solidFill>
                  <a:schemeClr val="tx1"/>
                </a:solidFill>
                <a:latin typeface="Arial" charset="0"/>
                <a:cs typeface="Arial" charset="0"/>
              </a:defRPr>
            </a:lvl3pPr>
            <a:lvl4pPr marL="1600200" indent="-228600" eaLnBrk="0" hangingPunct="0">
              <a:spcBef>
                <a:spcPct val="20000"/>
              </a:spcBef>
              <a:buFont typeface="Arial" charset="0"/>
              <a:buChar char="–"/>
              <a:defRPr sz="2000">
                <a:solidFill>
                  <a:schemeClr val="tx1"/>
                </a:solidFill>
                <a:latin typeface="Arial" charset="0"/>
                <a:cs typeface="Arial" charset="0"/>
              </a:defRPr>
            </a:lvl4pPr>
            <a:lvl5pPr marL="2057400" indent="-228600" eaLnBrk="0" hangingPunct="0">
              <a:spcBef>
                <a:spcPct val="20000"/>
              </a:spcBef>
              <a:buFont typeface="Arial" charset="0"/>
              <a:buChar char="»"/>
              <a:defRPr sz="20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9pPr>
          </a:lstStyle>
          <a:p>
            <a:pPr eaLnBrk="1" hangingPunct="1">
              <a:spcBef>
                <a:spcPct val="0"/>
              </a:spcBef>
              <a:buFontTx/>
              <a:buNone/>
            </a:pPr>
            <a:r>
              <a:rPr lang="en-US" altLang="en-US" sz="800" b="1" dirty="0">
                <a:solidFill>
                  <a:srgbClr val="FF0000"/>
                </a:solidFill>
              </a:rPr>
              <a:t>1</a:t>
            </a:r>
          </a:p>
        </p:txBody>
      </p:sp>
      <p:sp>
        <p:nvSpPr>
          <p:cNvPr id="22" name="TextBox 9"/>
          <p:cNvSpPr txBox="1">
            <a:spLocks noChangeArrowheads="1"/>
          </p:cNvSpPr>
          <p:nvPr/>
        </p:nvSpPr>
        <p:spPr bwMode="auto">
          <a:xfrm>
            <a:off x="2643352" y="2747963"/>
            <a:ext cx="26785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Arial" charset="0"/>
                <a:cs typeface="Arial" charset="0"/>
              </a:defRPr>
            </a:lvl1pPr>
            <a:lvl2pPr marL="742950" indent="-285750" eaLnBrk="0" hangingPunct="0">
              <a:spcBef>
                <a:spcPct val="20000"/>
              </a:spcBef>
              <a:buSzPct val="80000"/>
              <a:buFont typeface="Courier New" pitchFamily="49" charset="0"/>
              <a:buChar char="o"/>
              <a:defRPr sz="2800">
                <a:solidFill>
                  <a:schemeClr val="tx1"/>
                </a:solidFill>
                <a:latin typeface="Arial" charset="0"/>
                <a:cs typeface="Arial" charset="0"/>
              </a:defRPr>
            </a:lvl2pPr>
            <a:lvl3pPr marL="1143000" indent="-228600" eaLnBrk="0" hangingPunct="0">
              <a:spcBef>
                <a:spcPct val="20000"/>
              </a:spcBef>
              <a:buFont typeface="Wingdings" pitchFamily="2" charset="2"/>
              <a:buChar char="§"/>
              <a:defRPr sz="2400">
                <a:solidFill>
                  <a:schemeClr val="tx1"/>
                </a:solidFill>
                <a:latin typeface="Arial" charset="0"/>
                <a:cs typeface="Arial" charset="0"/>
              </a:defRPr>
            </a:lvl3pPr>
            <a:lvl4pPr marL="1600200" indent="-228600" eaLnBrk="0" hangingPunct="0">
              <a:spcBef>
                <a:spcPct val="20000"/>
              </a:spcBef>
              <a:buFont typeface="Arial" charset="0"/>
              <a:buChar char="–"/>
              <a:defRPr sz="2000">
                <a:solidFill>
                  <a:schemeClr val="tx1"/>
                </a:solidFill>
                <a:latin typeface="Arial" charset="0"/>
                <a:cs typeface="Arial" charset="0"/>
              </a:defRPr>
            </a:lvl4pPr>
            <a:lvl5pPr marL="2057400" indent="-228600" eaLnBrk="0" hangingPunct="0">
              <a:spcBef>
                <a:spcPct val="20000"/>
              </a:spcBef>
              <a:buFont typeface="Arial" charset="0"/>
              <a:buChar char="»"/>
              <a:defRPr sz="20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9pPr>
          </a:lstStyle>
          <a:p>
            <a:pPr eaLnBrk="1" hangingPunct="1">
              <a:spcBef>
                <a:spcPct val="0"/>
              </a:spcBef>
              <a:buFontTx/>
              <a:buNone/>
            </a:pPr>
            <a:r>
              <a:rPr lang="en-US" altLang="en-US" sz="800" b="1" dirty="0">
                <a:solidFill>
                  <a:srgbClr val="FF0000"/>
                </a:solidFill>
              </a:rPr>
              <a:t>1</a:t>
            </a:r>
          </a:p>
        </p:txBody>
      </p:sp>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85875" y="5181600"/>
            <a:ext cx="171450" cy="133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Oval 24"/>
          <p:cNvSpPr/>
          <p:nvPr/>
        </p:nvSpPr>
        <p:spPr>
          <a:xfrm>
            <a:off x="5072324" y="2369346"/>
            <a:ext cx="144939" cy="111917"/>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0000"/>
              </a:solidFill>
            </a:endParaRPr>
          </a:p>
        </p:txBody>
      </p:sp>
    </p:spTree>
    <p:extLst>
      <p:ext uri="{BB962C8B-B14F-4D97-AF65-F5344CB8AC3E}">
        <p14:creationId xmlns:p14="http://schemas.microsoft.com/office/powerpoint/2010/main" val="2943849008"/>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705676"/>
            <a:ext cx="9144000" cy="3446648"/>
          </a:xfrm>
          <a:prstGeom prst="rect">
            <a:avLst/>
          </a:prstGeom>
        </p:spPr>
      </p:pic>
      <p:sp>
        <p:nvSpPr>
          <p:cNvPr id="2" name="Title 1"/>
          <p:cNvSpPr>
            <a:spLocks noGrp="1"/>
          </p:cNvSpPr>
          <p:nvPr>
            <p:ph type="title"/>
          </p:nvPr>
        </p:nvSpPr>
        <p:spPr/>
        <p:txBody>
          <a:bodyPr/>
          <a:lstStyle/>
          <a:p>
            <a:r>
              <a:rPr lang="en-US" dirty="0" smtClean="0"/>
              <a:t>Final Score</a:t>
            </a:r>
            <a:endParaRPr lang="en-US" dirty="0"/>
          </a:p>
        </p:txBody>
      </p:sp>
      <p:sp>
        <p:nvSpPr>
          <p:cNvPr id="6" name="Oval 5"/>
          <p:cNvSpPr/>
          <p:nvPr/>
        </p:nvSpPr>
        <p:spPr>
          <a:xfrm>
            <a:off x="8001000" y="3156339"/>
            <a:ext cx="388960" cy="22462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7" name="Oval 6"/>
          <p:cNvSpPr/>
          <p:nvPr/>
        </p:nvSpPr>
        <p:spPr>
          <a:xfrm>
            <a:off x="8500932" y="3539054"/>
            <a:ext cx="388960" cy="22462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8" name="Oval 7"/>
          <p:cNvSpPr/>
          <p:nvPr/>
        </p:nvSpPr>
        <p:spPr>
          <a:xfrm>
            <a:off x="8001000" y="4089922"/>
            <a:ext cx="388960" cy="22462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10" name="Rectangle 9"/>
          <p:cNvSpPr/>
          <p:nvPr/>
        </p:nvSpPr>
        <p:spPr>
          <a:xfrm>
            <a:off x="6248400" y="2851539"/>
            <a:ext cx="2641492" cy="192490"/>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7807172" y="4724400"/>
            <a:ext cx="693760" cy="427924"/>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p:cNvSpPr txBox="1"/>
          <p:nvPr/>
        </p:nvSpPr>
        <p:spPr>
          <a:xfrm>
            <a:off x="3187808" y="1521010"/>
            <a:ext cx="3402504" cy="369332"/>
          </a:xfrm>
          <a:prstGeom prst="rect">
            <a:avLst/>
          </a:prstGeom>
          <a:noFill/>
        </p:spPr>
        <p:txBody>
          <a:bodyPr wrap="square" rtlCol="0">
            <a:spAutoFit/>
          </a:bodyPr>
          <a:lstStyle/>
          <a:p>
            <a:r>
              <a:rPr lang="en-US" b="1" dirty="0" smtClean="0">
                <a:solidFill>
                  <a:srgbClr val="FF0000"/>
                </a:solidFill>
              </a:rPr>
              <a:t>This was billed as a 99215 </a:t>
            </a:r>
            <a:endParaRPr lang="en-US" b="1" dirty="0">
              <a:solidFill>
                <a:srgbClr val="FF0000"/>
              </a:solidFill>
            </a:endParaRPr>
          </a:p>
        </p:txBody>
      </p:sp>
      <p:sp>
        <p:nvSpPr>
          <p:cNvPr id="13" name="Rectangle 12"/>
          <p:cNvSpPr/>
          <p:nvPr/>
        </p:nvSpPr>
        <p:spPr>
          <a:xfrm>
            <a:off x="3382289" y="5330667"/>
            <a:ext cx="2637512" cy="369332"/>
          </a:xfrm>
          <a:prstGeom prst="rect">
            <a:avLst/>
          </a:prstGeom>
        </p:spPr>
        <p:txBody>
          <a:bodyPr wrap="square">
            <a:spAutoFit/>
          </a:bodyPr>
          <a:lstStyle/>
          <a:p>
            <a:r>
              <a:rPr lang="en-US" b="1" dirty="0" smtClean="0">
                <a:solidFill>
                  <a:srgbClr val="00B050"/>
                </a:solidFill>
              </a:rPr>
              <a:t>Final result is a 99214 </a:t>
            </a:r>
            <a:endParaRPr lang="en-US" b="1" dirty="0">
              <a:solidFill>
                <a:srgbClr val="00B050"/>
              </a:solidFill>
            </a:endParaRPr>
          </a:p>
        </p:txBody>
      </p:sp>
      <p:sp>
        <p:nvSpPr>
          <p:cNvPr id="14" name="Footer Placeholder 4"/>
          <p:cNvSpPr txBox="1">
            <a:spLocks/>
          </p:cNvSpPr>
          <p:nvPr/>
        </p:nvSpPr>
        <p:spPr>
          <a:xfrm>
            <a:off x="0" y="6172200"/>
            <a:ext cx="9144000" cy="288925"/>
          </a:xfrm>
          <a:prstGeom prst="rect">
            <a:avLst/>
          </a:prstGeom>
        </p:spPr>
        <p:txBody>
          <a:bodyPr/>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lgn="ctr">
              <a:defRPr/>
            </a:pPr>
            <a:r>
              <a:rPr lang="en-US" sz="1200" dirty="0" smtClean="0">
                <a:solidFill>
                  <a:schemeClr val="bg1">
                    <a:lumMod val="50000"/>
                  </a:schemeClr>
                </a:solidFill>
              </a:rPr>
              <a:t>Current Procedural Terminology (CPT) only copyright 2015 American Medical Association. All rights reserved.</a:t>
            </a:r>
            <a:endParaRPr lang="en-US" sz="1200" dirty="0">
              <a:solidFill>
                <a:schemeClr val="bg1">
                  <a:lumMod val="50000"/>
                </a:schemeClr>
              </a:solidFill>
            </a:endParaRPr>
          </a:p>
        </p:txBody>
      </p:sp>
    </p:spTree>
    <p:extLst>
      <p:ext uri="{BB962C8B-B14F-4D97-AF65-F5344CB8AC3E}">
        <p14:creationId xmlns:p14="http://schemas.microsoft.com/office/powerpoint/2010/main" val="386755659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2"/>
          <p:cNvSpPr>
            <a:spLocks noGrp="1"/>
          </p:cNvSpPr>
          <p:nvPr>
            <p:ph type="title"/>
          </p:nvPr>
        </p:nvSpPr>
        <p:spPr/>
        <p:txBody>
          <a:bodyPr>
            <a:normAutofit/>
          </a:bodyPr>
          <a:lstStyle/>
          <a:p>
            <a:r>
              <a:rPr lang="en-US" dirty="0" smtClean="0"/>
              <a:t>Medical Record 2 – New Patient Office Visit Billed at 99205</a:t>
            </a:r>
          </a:p>
        </p:txBody>
      </p:sp>
      <p:sp>
        <p:nvSpPr>
          <p:cNvPr id="5" name="Text Placeholder 4"/>
          <p:cNvSpPr>
            <a:spLocks noGrp="1"/>
          </p:cNvSpPr>
          <p:nvPr>
            <p:ph type="body" idx="1"/>
          </p:nvPr>
        </p:nvSpPr>
        <p:spPr/>
        <p:txBody>
          <a:bodyPr/>
          <a:lstStyle/>
          <a:p>
            <a:pPr>
              <a:defRPr/>
            </a:pPr>
            <a:endParaRPr lang="en-US" dirty="0"/>
          </a:p>
        </p:txBody>
      </p:sp>
      <p:sp>
        <p:nvSpPr>
          <p:cNvPr id="9" name="Footer Placeholder 4"/>
          <p:cNvSpPr txBox="1">
            <a:spLocks/>
          </p:cNvSpPr>
          <p:nvPr/>
        </p:nvSpPr>
        <p:spPr>
          <a:xfrm>
            <a:off x="0" y="6172200"/>
            <a:ext cx="9144000" cy="288925"/>
          </a:xfrm>
          <a:prstGeom prst="rect">
            <a:avLst/>
          </a:prstGeom>
        </p:spPr>
        <p:txBody>
          <a:bodyPr/>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lgn="ctr">
              <a:defRPr/>
            </a:pPr>
            <a:r>
              <a:rPr lang="en-US" sz="1200" dirty="0" smtClean="0">
                <a:solidFill>
                  <a:schemeClr val="bg1">
                    <a:lumMod val="50000"/>
                  </a:schemeClr>
                </a:solidFill>
              </a:rPr>
              <a:t>Current Procedural Terminology (CPT) only copyright 2015 American Medical Association. All rights reserved.</a:t>
            </a:r>
            <a:endParaRPr lang="en-US" sz="1200" dirty="0">
              <a:solidFill>
                <a:schemeClr val="bg1">
                  <a:lumMod val="50000"/>
                </a:schemeClr>
              </a:solidFill>
            </a:endParaRPr>
          </a:p>
        </p:txBody>
      </p:sp>
    </p:spTree>
    <p:extLst>
      <p:ext uri="{BB962C8B-B14F-4D97-AF65-F5344CB8AC3E}">
        <p14:creationId xmlns:p14="http://schemas.microsoft.com/office/powerpoint/2010/main" val="1103597748"/>
      </p:ext>
    </p:extLst>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705676"/>
            <a:ext cx="9144000" cy="3446648"/>
          </a:xfrm>
          <a:prstGeom prst="rect">
            <a:avLst/>
          </a:prstGeom>
        </p:spPr>
      </p:pic>
      <p:sp>
        <p:nvSpPr>
          <p:cNvPr id="2" name="Title 1"/>
          <p:cNvSpPr>
            <a:spLocks noGrp="1"/>
          </p:cNvSpPr>
          <p:nvPr>
            <p:ph type="title"/>
          </p:nvPr>
        </p:nvSpPr>
        <p:spPr/>
        <p:txBody>
          <a:bodyPr/>
          <a:lstStyle/>
          <a:p>
            <a:r>
              <a:rPr lang="en-US" dirty="0" smtClean="0"/>
              <a:t>New Patient Office Requires all 3 Key Components</a:t>
            </a:r>
            <a:endParaRPr lang="en-US" dirty="0"/>
          </a:p>
        </p:txBody>
      </p:sp>
      <p:sp>
        <p:nvSpPr>
          <p:cNvPr id="14" name="Footer Placeholder 4"/>
          <p:cNvSpPr txBox="1">
            <a:spLocks/>
          </p:cNvSpPr>
          <p:nvPr/>
        </p:nvSpPr>
        <p:spPr>
          <a:xfrm>
            <a:off x="0" y="6172200"/>
            <a:ext cx="9144000" cy="288925"/>
          </a:xfrm>
          <a:prstGeom prst="rect">
            <a:avLst/>
          </a:prstGeom>
        </p:spPr>
        <p:txBody>
          <a:bodyPr/>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lgn="ctr">
              <a:defRPr/>
            </a:pPr>
            <a:r>
              <a:rPr lang="en-US" sz="1200" dirty="0" smtClean="0">
                <a:solidFill>
                  <a:schemeClr val="bg1">
                    <a:lumMod val="50000"/>
                  </a:schemeClr>
                </a:solidFill>
              </a:rPr>
              <a:t>Current Procedural Terminology (CPT) only copyright 2015 American Medical Association. All rights reserved.</a:t>
            </a:r>
            <a:endParaRPr lang="en-US" sz="1200" dirty="0">
              <a:solidFill>
                <a:schemeClr val="bg1">
                  <a:lumMod val="50000"/>
                </a:schemeClr>
              </a:solidFill>
            </a:endParaRPr>
          </a:p>
        </p:txBody>
      </p:sp>
    </p:spTree>
    <p:extLst>
      <p:ext uri="{BB962C8B-B14F-4D97-AF65-F5344CB8AC3E}">
        <p14:creationId xmlns:p14="http://schemas.microsoft.com/office/powerpoint/2010/main" val="2220627622"/>
      </p:ext>
    </p:extLst>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Medical Record 2 Page 1</a:t>
            </a:r>
            <a:endParaRPr lang="en-US" dirty="0"/>
          </a:p>
        </p:txBody>
      </p:sp>
      <p:sp>
        <p:nvSpPr>
          <p:cNvPr id="3" name="Content Placeholder 2"/>
          <p:cNvSpPr>
            <a:spLocks noGrp="1"/>
          </p:cNvSpPr>
          <p:nvPr>
            <p:ph idx="1"/>
          </p:nvPr>
        </p:nvSpPr>
        <p:spPr>
          <a:xfrm>
            <a:off x="457200" y="1524000"/>
            <a:ext cx="8229600" cy="4953000"/>
          </a:xfrm>
        </p:spPr>
        <p:txBody>
          <a:bodyPr>
            <a:normAutofit lnSpcReduction="10000"/>
          </a:bodyPr>
          <a:lstStyle/>
          <a:p>
            <a:pPr marL="0" indent="0">
              <a:buNone/>
            </a:pPr>
            <a:r>
              <a:rPr lang="en-US" sz="1800" dirty="0" smtClean="0"/>
              <a:t>Billed as a 99205</a:t>
            </a:r>
            <a:br>
              <a:rPr lang="en-US" sz="1800" dirty="0" smtClean="0"/>
            </a:br>
            <a:r>
              <a:rPr lang="en-US" sz="1800" dirty="0" smtClean="0"/>
              <a:t/>
            </a:r>
            <a:br>
              <a:rPr lang="en-US" sz="1800" dirty="0" smtClean="0"/>
            </a:br>
            <a:r>
              <a:rPr lang="en-US" sz="1800" dirty="0" smtClean="0"/>
              <a:t>Chief Complaint: 85 year old woman with episode of dizziness, SOB, left arm pain</a:t>
            </a:r>
          </a:p>
          <a:p>
            <a:pPr marL="0" indent="0">
              <a:buNone/>
            </a:pPr>
            <a:r>
              <a:rPr lang="en-US" sz="1800" dirty="0" smtClean="0"/>
              <a:t/>
            </a:r>
            <a:br>
              <a:rPr lang="en-US" sz="1800" dirty="0" smtClean="0"/>
            </a:br>
            <a:r>
              <a:rPr lang="en-US" sz="1800" dirty="0" smtClean="0"/>
              <a:t>This is an 85 year old woman who is new to our practice.  Her previous doctor was a solo practitioner and he recently retired.  Her daughter was present in the examination room.  The patient has an elevated BP and pain in her deltoids and knees.  </a:t>
            </a:r>
          </a:p>
          <a:p>
            <a:pPr marL="0" indent="0">
              <a:buNone/>
            </a:pPr>
            <a:r>
              <a:rPr lang="en-US" sz="1800" dirty="0" smtClean="0"/>
              <a:t/>
            </a:r>
            <a:br>
              <a:rPr lang="en-US" sz="1800" dirty="0" smtClean="0"/>
            </a:br>
            <a:r>
              <a:rPr lang="en-US" sz="1800" dirty="0" smtClean="0"/>
              <a:t>She fell 3 months ago due to severe dizziness Prior to the fall she indicated she had horrible headaches. Lately, when the phone rings she gets “tachy”.</a:t>
            </a:r>
          </a:p>
          <a:p>
            <a:pPr marL="0" indent="0">
              <a:buNone/>
            </a:pPr>
            <a:r>
              <a:rPr lang="en-US" sz="1800" dirty="0" smtClean="0"/>
              <a:t/>
            </a:r>
            <a:br>
              <a:rPr lang="en-US" sz="1800" dirty="0" smtClean="0"/>
            </a:br>
            <a:r>
              <a:rPr lang="en-US" sz="1800" dirty="0" smtClean="0"/>
              <a:t>Her daughter indicated that she had blood work done by her previous doctor who indicated it was normal. </a:t>
            </a:r>
          </a:p>
          <a:p>
            <a:pPr marL="0" indent="0">
              <a:buNone/>
            </a:pPr>
            <a:r>
              <a:rPr lang="en-US" sz="1800" dirty="0" smtClean="0"/>
              <a:t>She did mention that she had sand in her urine, and is now drinking more water.  She does not feel thirsty and she drinks lactose free milk.   Previously she had a CT scan of the head and it was normal.</a:t>
            </a:r>
          </a:p>
          <a:p>
            <a:pPr marL="0" indent="0">
              <a:buNone/>
            </a:pPr>
            <a:endParaRPr lang="en-US" sz="1600" dirty="0" smtClean="0"/>
          </a:p>
          <a:p>
            <a:pPr marL="0" indent="0">
              <a:buNone/>
            </a:pPr>
            <a:endParaRPr lang="en-US" sz="1600" dirty="0"/>
          </a:p>
        </p:txBody>
      </p:sp>
      <p:sp>
        <p:nvSpPr>
          <p:cNvPr id="4" name="Footer Placeholder 4"/>
          <p:cNvSpPr txBox="1">
            <a:spLocks/>
          </p:cNvSpPr>
          <p:nvPr/>
        </p:nvSpPr>
        <p:spPr>
          <a:xfrm>
            <a:off x="0" y="6214186"/>
            <a:ext cx="9144000" cy="288925"/>
          </a:xfrm>
          <a:prstGeom prst="rect">
            <a:avLst/>
          </a:prstGeom>
        </p:spPr>
        <p:txBody>
          <a:bodyPr/>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lgn="ctr">
              <a:defRPr/>
            </a:pPr>
            <a:r>
              <a:rPr lang="en-US" sz="1200" dirty="0" smtClean="0">
                <a:solidFill>
                  <a:schemeClr val="bg1">
                    <a:lumMod val="50000"/>
                  </a:schemeClr>
                </a:solidFill>
              </a:rPr>
              <a:t>Current Procedural Terminology (CPT) only copyright 2015 American Medical Association. All rights reserved.</a:t>
            </a:r>
            <a:endParaRPr lang="en-US" sz="1200" dirty="0">
              <a:solidFill>
                <a:schemeClr val="bg1">
                  <a:lumMod val="50000"/>
                </a:schemeClr>
              </a:solidFill>
            </a:endParaRPr>
          </a:p>
        </p:txBody>
      </p:sp>
    </p:spTree>
    <p:extLst>
      <p:ext uri="{BB962C8B-B14F-4D97-AF65-F5344CB8AC3E}">
        <p14:creationId xmlns:p14="http://schemas.microsoft.com/office/powerpoint/2010/main" val="1551005524"/>
      </p:ext>
    </p:extLst>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Medical Record 2 Page 2</a:t>
            </a:r>
            <a:endParaRPr lang="en-US" dirty="0"/>
          </a:p>
        </p:txBody>
      </p:sp>
      <p:sp>
        <p:nvSpPr>
          <p:cNvPr id="3" name="Content Placeholder 2"/>
          <p:cNvSpPr>
            <a:spLocks noGrp="1"/>
          </p:cNvSpPr>
          <p:nvPr>
            <p:ph idx="1"/>
          </p:nvPr>
        </p:nvSpPr>
        <p:spPr>
          <a:xfrm>
            <a:off x="457200" y="1676400"/>
            <a:ext cx="8229600" cy="4449763"/>
          </a:xfrm>
        </p:spPr>
        <p:txBody>
          <a:bodyPr>
            <a:normAutofit fontScale="92500" lnSpcReduction="20000"/>
          </a:bodyPr>
          <a:lstStyle/>
          <a:p>
            <a:pPr marL="0" indent="0">
              <a:buNone/>
            </a:pPr>
            <a:r>
              <a:rPr lang="en-US" sz="1900" dirty="0"/>
              <a:t>BP was low all her life 100/80.  Stable weight, normal cholesterol , had colonoscopy in March of 2014 and had a small polyp which was benign.  She has infrequent heart burn.  At times she has mild edema from </a:t>
            </a:r>
            <a:r>
              <a:rPr lang="en-US" sz="1900" dirty="0" smtClean="0"/>
              <a:t>Amlodipine.  </a:t>
            </a:r>
            <a:br>
              <a:rPr lang="en-US" sz="1900" dirty="0" smtClean="0"/>
            </a:br>
            <a:r>
              <a:rPr lang="en-US" sz="1900" dirty="0" smtClean="0"/>
              <a:t/>
            </a:r>
            <a:br>
              <a:rPr lang="en-US" sz="1900" dirty="0" smtClean="0"/>
            </a:br>
            <a:r>
              <a:rPr lang="en-US" sz="1900" dirty="0" smtClean="0"/>
              <a:t>Lately </a:t>
            </a:r>
            <a:r>
              <a:rPr lang="en-US" sz="1900" dirty="0"/>
              <a:t>she has charley horses in her calves at night.  She eats well, lots of vegetables and stays away from fried foods.  She did break her leg two years ago from a fall</a:t>
            </a:r>
            <a:r>
              <a:rPr lang="en-US" sz="1900" dirty="0" smtClean="0"/>
              <a:t>.</a:t>
            </a:r>
            <a:br>
              <a:rPr lang="en-US" sz="1900" dirty="0" smtClean="0"/>
            </a:br>
            <a:endParaRPr lang="en-US" sz="1900" dirty="0"/>
          </a:p>
          <a:p>
            <a:pPr marL="0" indent="0">
              <a:buNone/>
            </a:pPr>
            <a:r>
              <a:rPr lang="en-US" sz="1900" dirty="0"/>
              <a:t>She worked in an adult day care center in the office and She doesn’t smoke or drink alcohol</a:t>
            </a:r>
            <a:r>
              <a:rPr lang="en-US" sz="1900" dirty="0" smtClean="0"/>
              <a:t>.</a:t>
            </a:r>
            <a:br>
              <a:rPr lang="en-US" sz="1900" dirty="0" smtClean="0"/>
            </a:br>
            <a:endParaRPr lang="en-US" sz="1900" dirty="0"/>
          </a:p>
          <a:p>
            <a:pPr marL="0" indent="0">
              <a:buNone/>
            </a:pPr>
            <a:r>
              <a:rPr lang="en-US" sz="1900" dirty="0"/>
              <a:t>Family History - Both her parents were very healthy.  Her father died of a trauma to his leg. Her brother died when a tree fell on top of him.  She has two children and 3 great grandchildren.</a:t>
            </a:r>
          </a:p>
          <a:p>
            <a:pPr marL="0" indent="0">
              <a:buNone/>
            </a:pPr>
            <a:r>
              <a:rPr lang="en-US" sz="1900" b="1" dirty="0" smtClean="0"/>
              <a:t/>
            </a:r>
            <a:br>
              <a:rPr lang="en-US" sz="1900" b="1" dirty="0" smtClean="0"/>
            </a:br>
            <a:r>
              <a:rPr lang="en-US" sz="1900" b="1" dirty="0" smtClean="0"/>
              <a:t>Medications</a:t>
            </a:r>
            <a:r>
              <a:rPr lang="en-US" sz="1900" b="1" dirty="0"/>
              <a:t>: </a:t>
            </a:r>
            <a:br>
              <a:rPr lang="en-US" sz="1900" b="1" dirty="0"/>
            </a:br>
            <a:r>
              <a:rPr lang="en-US" sz="1900" dirty="0" smtClean="0"/>
              <a:t>Amlodipine  </a:t>
            </a:r>
            <a:r>
              <a:rPr lang="en-US" sz="1900" dirty="0"/>
              <a:t>2.5mg</a:t>
            </a:r>
            <a:br>
              <a:rPr lang="en-US" sz="1900" dirty="0"/>
            </a:br>
            <a:r>
              <a:rPr lang="en-US" sz="1900" dirty="0"/>
              <a:t>Meclizine 12.5 mg</a:t>
            </a:r>
            <a:br>
              <a:rPr lang="en-US" sz="1900" dirty="0"/>
            </a:br>
            <a:r>
              <a:rPr lang="en-US" sz="1900" dirty="0"/>
              <a:t>Vitamin </a:t>
            </a:r>
            <a:r>
              <a:rPr lang="en-US" sz="1900" dirty="0" smtClean="0"/>
              <a:t>D </a:t>
            </a:r>
          </a:p>
          <a:p>
            <a:endParaRPr lang="en-US" dirty="0"/>
          </a:p>
        </p:txBody>
      </p:sp>
    </p:spTree>
    <p:extLst>
      <p:ext uri="{BB962C8B-B14F-4D97-AF65-F5344CB8AC3E}">
        <p14:creationId xmlns:p14="http://schemas.microsoft.com/office/powerpoint/2010/main" val="418391240"/>
      </p:ext>
    </p:extLst>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Medical Record </a:t>
            </a:r>
            <a:r>
              <a:rPr lang="en-US" dirty="0" smtClean="0"/>
              <a:t>2 </a:t>
            </a:r>
            <a:r>
              <a:rPr lang="en-US" dirty="0"/>
              <a:t>Page </a:t>
            </a:r>
            <a:r>
              <a:rPr lang="en-US" dirty="0" smtClean="0"/>
              <a:t>3 </a:t>
            </a:r>
            <a:endParaRPr lang="en-US" dirty="0"/>
          </a:p>
        </p:txBody>
      </p:sp>
      <p:sp>
        <p:nvSpPr>
          <p:cNvPr id="3" name="Content Placeholder 2"/>
          <p:cNvSpPr>
            <a:spLocks noGrp="1"/>
          </p:cNvSpPr>
          <p:nvPr>
            <p:ph idx="1"/>
          </p:nvPr>
        </p:nvSpPr>
        <p:spPr>
          <a:xfrm>
            <a:off x="457200" y="1752600"/>
            <a:ext cx="8229600" cy="4495799"/>
          </a:xfrm>
        </p:spPr>
        <p:txBody>
          <a:bodyPr>
            <a:normAutofit fontScale="55000" lnSpcReduction="20000"/>
          </a:bodyPr>
          <a:lstStyle/>
          <a:p>
            <a:pPr marL="0" indent="0">
              <a:buNone/>
            </a:pPr>
            <a:r>
              <a:rPr lang="en-US" sz="3300" b="1" dirty="0" smtClean="0"/>
              <a:t>Exam</a:t>
            </a:r>
            <a:r>
              <a:rPr lang="en-US" sz="2900" b="1" dirty="0"/>
              <a:t/>
            </a:r>
            <a:br>
              <a:rPr lang="en-US" sz="2900" b="1" dirty="0"/>
            </a:br>
            <a:r>
              <a:rPr lang="en-US" sz="2900" b="1" dirty="0" smtClean="0"/>
              <a:t/>
            </a:r>
            <a:br>
              <a:rPr lang="en-US" sz="2900" b="1" dirty="0" smtClean="0"/>
            </a:br>
            <a:r>
              <a:rPr lang="en-US" sz="3300" dirty="0" smtClean="0"/>
              <a:t>Const</a:t>
            </a:r>
            <a:r>
              <a:rPr lang="en-US" sz="3300" dirty="0"/>
              <a:t>.  General  status – appears her age, </a:t>
            </a:r>
            <a:r>
              <a:rPr lang="en-US" sz="3300" dirty="0" smtClean="0"/>
              <a:t>well </a:t>
            </a:r>
            <a:r>
              <a:rPr lang="en-US" sz="3300" dirty="0"/>
              <a:t>developed, no distress, well </a:t>
            </a:r>
            <a:r>
              <a:rPr lang="en-US" sz="3300" dirty="0" smtClean="0"/>
              <a:t>nourished</a:t>
            </a:r>
          </a:p>
          <a:p>
            <a:pPr marL="0" indent="0">
              <a:buNone/>
            </a:pPr>
            <a:r>
              <a:rPr lang="en-US" sz="3300" dirty="0" smtClean="0"/>
              <a:t/>
            </a:r>
            <a:br>
              <a:rPr lang="en-US" sz="3300" dirty="0" smtClean="0"/>
            </a:br>
            <a:r>
              <a:rPr lang="en-US" sz="3300" dirty="0" smtClean="0"/>
              <a:t>Eyes </a:t>
            </a:r>
            <a:r>
              <a:rPr lang="en-US" sz="3300" dirty="0"/>
              <a:t>– Pink conjunctiva</a:t>
            </a:r>
            <a:br>
              <a:rPr lang="en-US" sz="3300" dirty="0"/>
            </a:br>
            <a:r>
              <a:rPr lang="en-US" sz="3300" dirty="0" smtClean="0"/>
              <a:t/>
            </a:r>
            <a:br>
              <a:rPr lang="en-US" sz="3300" dirty="0" smtClean="0"/>
            </a:br>
            <a:r>
              <a:rPr lang="en-US" sz="3300" dirty="0" smtClean="0"/>
              <a:t>ENT </a:t>
            </a:r>
            <a:r>
              <a:rPr lang="en-US" sz="3300" dirty="0"/>
              <a:t>- Nose – Nasal Mucosa moist</a:t>
            </a:r>
            <a:br>
              <a:rPr lang="en-US" sz="3300" dirty="0"/>
            </a:br>
            <a:r>
              <a:rPr lang="en-US" sz="3300" dirty="0" smtClean="0"/>
              <a:t/>
            </a:r>
            <a:br>
              <a:rPr lang="en-US" sz="3300" dirty="0" smtClean="0"/>
            </a:br>
            <a:r>
              <a:rPr lang="en-US" sz="3300" dirty="0" smtClean="0"/>
              <a:t>Hem/Lymph </a:t>
            </a:r>
            <a:r>
              <a:rPr lang="en-US" sz="3300" dirty="0"/>
              <a:t>- Lymph nodes – no cervical LAD</a:t>
            </a:r>
            <a:br>
              <a:rPr lang="en-US" sz="3300" dirty="0"/>
            </a:br>
            <a:r>
              <a:rPr lang="en-US" sz="3300" dirty="0" smtClean="0"/>
              <a:t/>
            </a:r>
            <a:br>
              <a:rPr lang="en-US" sz="3300" dirty="0" smtClean="0"/>
            </a:br>
            <a:r>
              <a:rPr lang="en-US" sz="3300" dirty="0" smtClean="0"/>
              <a:t>Respiratory </a:t>
            </a:r>
            <a:r>
              <a:rPr lang="en-US" sz="3300" dirty="0"/>
              <a:t>- Lungs – B/L Clear to auscultation; no rubs, no wheezes, no distress</a:t>
            </a:r>
            <a:br>
              <a:rPr lang="en-US" sz="3300" dirty="0"/>
            </a:br>
            <a:r>
              <a:rPr lang="en-US" sz="3300" dirty="0" smtClean="0"/>
              <a:t/>
            </a:r>
            <a:br>
              <a:rPr lang="en-US" sz="3300" dirty="0" smtClean="0"/>
            </a:br>
            <a:r>
              <a:rPr lang="en-US" sz="3300" dirty="0" smtClean="0"/>
              <a:t>Abdomen </a:t>
            </a:r>
            <a:r>
              <a:rPr lang="en-US" sz="3300" dirty="0"/>
              <a:t>– Non-distended; non-tender, no hepatosplenomegaly </a:t>
            </a:r>
            <a:br>
              <a:rPr lang="en-US" sz="3300" dirty="0"/>
            </a:br>
            <a:r>
              <a:rPr lang="en-US" sz="3300" dirty="0" smtClean="0"/>
              <a:t/>
            </a:r>
            <a:br>
              <a:rPr lang="en-US" sz="3300" dirty="0" smtClean="0"/>
            </a:br>
            <a:r>
              <a:rPr lang="en-US" sz="3300" dirty="0" smtClean="0"/>
              <a:t>Skin </a:t>
            </a:r>
            <a:r>
              <a:rPr lang="en-US" sz="3300" dirty="0"/>
              <a:t>– No rashes, dry, warm</a:t>
            </a:r>
            <a:br>
              <a:rPr lang="en-US" sz="3300" dirty="0"/>
            </a:br>
            <a:r>
              <a:rPr lang="en-US" sz="3300" dirty="0" smtClean="0"/>
              <a:t/>
            </a:r>
            <a:br>
              <a:rPr lang="en-US" sz="3300" dirty="0" smtClean="0"/>
            </a:br>
            <a:r>
              <a:rPr lang="en-US" sz="3300" dirty="0" smtClean="0"/>
              <a:t>Neurological </a:t>
            </a:r>
            <a:r>
              <a:rPr lang="en-US" sz="3300" dirty="0"/>
              <a:t>– Alert and oriented x 3 face symmetrical, speech </a:t>
            </a:r>
            <a:r>
              <a:rPr lang="en-US" sz="3300" dirty="0" smtClean="0"/>
              <a:t>normal</a:t>
            </a:r>
            <a:endParaRPr lang="en-US" sz="2400" dirty="0"/>
          </a:p>
        </p:txBody>
      </p:sp>
    </p:spTree>
    <p:extLst>
      <p:ext uri="{BB962C8B-B14F-4D97-AF65-F5344CB8AC3E}">
        <p14:creationId xmlns:p14="http://schemas.microsoft.com/office/powerpoint/2010/main" val="183366894"/>
      </p:ext>
    </p:extLst>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Medical Record </a:t>
            </a:r>
            <a:r>
              <a:rPr lang="en-US" dirty="0" smtClean="0"/>
              <a:t>2 </a:t>
            </a:r>
            <a:r>
              <a:rPr lang="en-US" dirty="0"/>
              <a:t>Page </a:t>
            </a:r>
            <a:r>
              <a:rPr lang="en-US" dirty="0" smtClean="0"/>
              <a:t>4</a:t>
            </a:r>
            <a:endParaRPr lang="en-US" dirty="0"/>
          </a:p>
        </p:txBody>
      </p:sp>
      <p:sp>
        <p:nvSpPr>
          <p:cNvPr id="3" name="Content Placeholder 2"/>
          <p:cNvSpPr>
            <a:spLocks noGrp="1"/>
          </p:cNvSpPr>
          <p:nvPr>
            <p:ph idx="1"/>
          </p:nvPr>
        </p:nvSpPr>
        <p:spPr/>
        <p:txBody>
          <a:bodyPr>
            <a:normAutofit/>
          </a:bodyPr>
          <a:lstStyle/>
          <a:p>
            <a:pPr marL="0" indent="0">
              <a:buNone/>
            </a:pPr>
            <a:r>
              <a:rPr lang="en-US" b="1" dirty="0"/>
              <a:t>Assessment and Plan </a:t>
            </a:r>
            <a:br>
              <a:rPr lang="en-US" b="1" dirty="0"/>
            </a:br>
            <a:r>
              <a:rPr lang="en-US" b="1" dirty="0" smtClean="0"/>
              <a:t/>
            </a:r>
            <a:br>
              <a:rPr lang="en-US" b="1" dirty="0" smtClean="0"/>
            </a:br>
            <a:r>
              <a:rPr lang="en-US" dirty="0" smtClean="0"/>
              <a:t>As </a:t>
            </a:r>
            <a:r>
              <a:rPr lang="en-US" dirty="0"/>
              <a:t>documented in her notes from previous physician, patient three months ago had Vertigo with associated palpitations.  Her symptoms resolved with Meclizine and time.  Her left arm discomfort is as well as her </a:t>
            </a:r>
            <a:r>
              <a:rPr lang="en-US" dirty="0" smtClean="0"/>
              <a:t>musculoskeletal</a:t>
            </a:r>
            <a:r>
              <a:rPr lang="en-US" dirty="0"/>
              <a:t>.  She has no Cardio risk factors other than her age.  Her HDL is 90 which is excellent.  I will review the EKG when it’s available.  Her fatigue is from stress, labs and echo were </a:t>
            </a:r>
            <a:r>
              <a:rPr lang="en-US" dirty="0" smtClean="0"/>
              <a:t>reviewed and echo was normal.  </a:t>
            </a:r>
            <a:r>
              <a:rPr lang="en-US" dirty="0"/>
              <a:t>CT reported was normal. </a:t>
            </a:r>
            <a:r>
              <a:rPr lang="en-US" dirty="0" smtClean="0"/>
              <a:t>She </a:t>
            </a:r>
            <a:r>
              <a:rPr lang="en-US" dirty="0"/>
              <a:t>has chronic insomnia and likely some anxiety but controlling with </a:t>
            </a:r>
            <a:r>
              <a:rPr lang="en-US" dirty="0" smtClean="0"/>
              <a:t>valerian </a:t>
            </a:r>
            <a:r>
              <a:rPr lang="en-US" dirty="0"/>
              <a:t>root.  No need for routine cardiology to follow up.  I will request as needed.  </a:t>
            </a:r>
          </a:p>
          <a:p>
            <a:pPr marL="0" indent="0">
              <a:buNone/>
            </a:pPr>
            <a:r>
              <a:rPr lang="en-US" dirty="0" smtClean="0"/>
              <a:t/>
            </a:r>
            <a:br>
              <a:rPr lang="en-US" dirty="0" smtClean="0"/>
            </a:br>
            <a:r>
              <a:rPr lang="en-US" dirty="0" smtClean="0"/>
              <a:t>I </a:t>
            </a:r>
            <a:r>
              <a:rPr lang="en-US" dirty="0"/>
              <a:t>refilled her Amlodipine</a:t>
            </a:r>
            <a:r>
              <a:rPr lang="en-US" dirty="0" smtClean="0"/>
              <a:t> 2.5mg </a:t>
            </a:r>
            <a:r>
              <a:rPr lang="en-US" dirty="0"/>
              <a:t>and Meclizine 12. 5 mg. </a:t>
            </a:r>
          </a:p>
          <a:p>
            <a:pPr marL="0" indent="0">
              <a:buNone/>
            </a:pPr>
            <a:endParaRPr lang="en-US" dirty="0"/>
          </a:p>
        </p:txBody>
      </p:sp>
    </p:spTree>
    <p:extLst>
      <p:ext uri="{BB962C8B-B14F-4D97-AF65-F5344CB8AC3E}">
        <p14:creationId xmlns:p14="http://schemas.microsoft.com/office/powerpoint/2010/main" val="1179726662"/>
      </p:ext>
    </p:extLst>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History of Present Illness</a:t>
            </a:r>
            <a:endParaRPr lang="en-US" dirty="0"/>
          </a:p>
        </p:txBody>
      </p:sp>
      <p:sp>
        <p:nvSpPr>
          <p:cNvPr id="3" name="Content Placeholder 2"/>
          <p:cNvSpPr>
            <a:spLocks noGrp="1"/>
          </p:cNvSpPr>
          <p:nvPr>
            <p:ph idx="1"/>
          </p:nvPr>
        </p:nvSpPr>
        <p:spPr>
          <a:xfrm>
            <a:off x="457200" y="1752600"/>
            <a:ext cx="8229600" cy="4724400"/>
          </a:xfrm>
        </p:spPr>
        <p:txBody>
          <a:bodyPr>
            <a:noAutofit/>
          </a:bodyPr>
          <a:lstStyle/>
          <a:p>
            <a:pPr marL="0" indent="0">
              <a:buNone/>
            </a:pPr>
            <a:r>
              <a:rPr lang="en-US" sz="1400" b="1" dirty="0"/>
              <a:t>Billed as a 99205</a:t>
            </a:r>
            <a:br>
              <a:rPr lang="en-US" sz="1400" b="1" dirty="0"/>
            </a:br>
            <a:r>
              <a:rPr lang="en-US" sz="1400" b="1" dirty="0" smtClean="0"/>
              <a:t/>
            </a:r>
            <a:br>
              <a:rPr lang="en-US" sz="1400" b="1" dirty="0" smtClean="0"/>
            </a:br>
            <a:r>
              <a:rPr lang="en-US" sz="1400" b="1" dirty="0" smtClean="0"/>
              <a:t>Chief Complaint: </a:t>
            </a:r>
            <a:r>
              <a:rPr lang="en-US" sz="1400" b="1" u="sng" dirty="0">
                <a:solidFill>
                  <a:srgbClr val="00B050"/>
                </a:solidFill>
              </a:rPr>
              <a:t>85 year old woman with episode of dizziness, SOB,</a:t>
            </a:r>
            <a:r>
              <a:rPr lang="en-US" sz="1400" dirty="0">
                <a:solidFill>
                  <a:srgbClr val="00B050"/>
                </a:solidFill>
              </a:rPr>
              <a:t> </a:t>
            </a:r>
            <a:r>
              <a:rPr lang="en-US" sz="1400" b="1" dirty="0">
                <a:solidFill>
                  <a:schemeClr val="tx2"/>
                </a:solidFill>
              </a:rPr>
              <a:t>(HPI Associated Signs and Symptoms</a:t>
            </a:r>
            <a:r>
              <a:rPr lang="en-US" sz="1400" b="1" dirty="0"/>
              <a:t> </a:t>
            </a:r>
            <a:r>
              <a:rPr lang="en-US" sz="1400" b="1" u="sng" dirty="0">
                <a:solidFill>
                  <a:srgbClr val="00B0F0"/>
                </a:solidFill>
              </a:rPr>
              <a:t>ROS respiratory and neuro)</a:t>
            </a:r>
            <a:r>
              <a:rPr lang="en-US" sz="1400" dirty="0"/>
              <a:t> </a:t>
            </a:r>
            <a:r>
              <a:rPr lang="en-US" sz="1400" b="1" u="sng" dirty="0">
                <a:solidFill>
                  <a:srgbClr val="00B050"/>
                </a:solidFill>
              </a:rPr>
              <a:t>left arm pain</a:t>
            </a:r>
            <a:r>
              <a:rPr lang="en-US" sz="1400" u="sng" dirty="0">
                <a:solidFill>
                  <a:srgbClr val="00B050"/>
                </a:solidFill>
              </a:rPr>
              <a:t> </a:t>
            </a:r>
            <a:r>
              <a:rPr lang="en-US" sz="1400" b="1" dirty="0">
                <a:solidFill>
                  <a:schemeClr val="tx2"/>
                </a:solidFill>
              </a:rPr>
              <a:t>(HPI </a:t>
            </a:r>
            <a:r>
              <a:rPr lang="en-US" sz="1400" b="1" dirty="0" smtClean="0">
                <a:solidFill>
                  <a:schemeClr val="tx2"/>
                </a:solidFill>
              </a:rPr>
              <a:t>Location/</a:t>
            </a:r>
            <a:r>
              <a:rPr lang="en-US" sz="1400" b="1" dirty="0" smtClean="0"/>
              <a:t> </a:t>
            </a:r>
            <a:r>
              <a:rPr lang="en-US" sz="1400" b="1" u="sng" dirty="0">
                <a:solidFill>
                  <a:srgbClr val="00B0F0"/>
                </a:solidFill>
              </a:rPr>
              <a:t>ROS musculoskeletal</a:t>
            </a:r>
            <a:r>
              <a:rPr lang="en-US" sz="1400" b="1" dirty="0" smtClean="0">
                <a:solidFill>
                  <a:srgbClr val="00B0F0"/>
                </a:solidFill>
              </a:rPr>
              <a:t>)</a:t>
            </a:r>
          </a:p>
          <a:p>
            <a:pPr marL="0" indent="0">
              <a:buNone/>
            </a:pPr>
            <a:r>
              <a:rPr lang="en-US" sz="1400" dirty="0" smtClean="0"/>
              <a:t/>
            </a:r>
            <a:br>
              <a:rPr lang="en-US" sz="1400" dirty="0" smtClean="0"/>
            </a:br>
            <a:r>
              <a:rPr lang="en-US" sz="1400" dirty="0" smtClean="0"/>
              <a:t>This </a:t>
            </a:r>
            <a:r>
              <a:rPr lang="en-US" sz="1400" dirty="0"/>
              <a:t>is an 85 year old woman who is new to our practice.  Her previous doctor was a solo practitioner and he recently retired.  Her daughter was present in the examination room.  The patient has an elevated BP and pain in her </a:t>
            </a:r>
            <a:r>
              <a:rPr lang="en-US" sz="1400" b="1" u="sng" dirty="0">
                <a:solidFill>
                  <a:srgbClr val="00B050"/>
                </a:solidFill>
              </a:rPr>
              <a:t>deltoids and knees</a:t>
            </a:r>
            <a:r>
              <a:rPr lang="en-US" sz="1400" dirty="0"/>
              <a:t>.  </a:t>
            </a:r>
            <a:r>
              <a:rPr lang="en-US" sz="1400" b="1" dirty="0">
                <a:solidFill>
                  <a:schemeClr val="tx2"/>
                </a:solidFill>
              </a:rPr>
              <a:t>(HPI </a:t>
            </a:r>
            <a:r>
              <a:rPr lang="en-US" sz="1400" b="1" dirty="0" smtClean="0">
                <a:solidFill>
                  <a:schemeClr val="tx2"/>
                </a:solidFill>
              </a:rPr>
              <a:t>Location/</a:t>
            </a:r>
            <a:r>
              <a:rPr lang="en-US" sz="1400" b="1" dirty="0" smtClean="0"/>
              <a:t> </a:t>
            </a:r>
            <a:r>
              <a:rPr lang="en-US" sz="1400" b="1" u="sng" dirty="0">
                <a:solidFill>
                  <a:srgbClr val="00B0F0"/>
                </a:solidFill>
              </a:rPr>
              <a:t>ROS musculoskeletal)</a:t>
            </a:r>
            <a:endParaRPr lang="en-US" sz="1400" dirty="0">
              <a:solidFill>
                <a:srgbClr val="00B0F0"/>
              </a:solidFill>
            </a:endParaRPr>
          </a:p>
          <a:p>
            <a:pPr marL="0" indent="0">
              <a:buNone/>
            </a:pPr>
            <a:r>
              <a:rPr lang="en-US" sz="1400" dirty="0" smtClean="0"/>
              <a:t/>
            </a:r>
            <a:br>
              <a:rPr lang="en-US" sz="1400" dirty="0" smtClean="0"/>
            </a:br>
            <a:r>
              <a:rPr lang="en-US" sz="1400" dirty="0"/>
              <a:t>She fell </a:t>
            </a:r>
            <a:r>
              <a:rPr lang="en-US" sz="1400" b="1" u="sng" dirty="0">
                <a:solidFill>
                  <a:srgbClr val="00B050"/>
                </a:solidFill>
              </a:rPr>
              <a:t>3 months ago </a:t>
            </a:r>
            <a:r>
              <a:rPr lang="en-US" sz="1400" b="1" dirty="0" smtClean="0">
                <a:solidFill>
                  <a:schemeClr val="tx2"/>
                </a:solidFill>
              </a:rPr>
              <a:t>(HPI duration </a:t>
            </a:r>
            <a:r>
              <a:rPr lang="en-US" sz="1400" b="1" dirty="0">
                <a:solidFill>
                  <a:schemeClr val="tx2"/>
                </a:solidFill>
              </a:rPr>
              <a:t>) </a:t>
            </a:r>
            <a:r>
              <a:rPr lang="en-US" sz="1400" b="1" u="sng" dirty="0">
                <a:solidFill>
                  <a:srgbClr val="00B050"/>
                </a:solidFill>
              </a:rPr>
              <a:t>due to severe </a:t>
            </a:r>
            <a:r>
              <a:rPr lang="en-US" sz="1400" b="1" u="sng" dirty="0" smtClean="0">
                <a:solidFill>
                  <a:srgbClr val="00B050"/>
                </a:solidFill>
              </a:rPr>
              <a:t>dizziness</a:t>
            </a:r>
            <a:r>
              <a:rPr lang="en-US" sz="1400" b="1" dirty="0" smtClean="0">
                <a:solidFill>
                  <a:srgbClr val="00B050"/>
                </a:solidFill>
              </a:rPr>
              <a:t> </a:t>
            </a:r>
            <a:r>
              <a:rPr lang="en-US" sz="1400" b="1" dirty="0" smtClean="0">
                <a:solidFill>
                  <a:schemeClr val="tx2"/>
                </a:solidFill>
              </a:rPr>
              <a:t>(HPI Severity)</a:t>
            </a:r>
            <a:r>
              <a:rPr lang="en-US" sz="1400" dirty="0" smtClean="0">
                <a:solidFill>
                  <a:srgbClr val="00B050"/>
                </a:solidFill>
              </a:rPr>
              <a:t>. </a:t>
            </a:r>
            <a:r>
              <a:rPr lang="en-US" sz="1400" dirty="0" smtClean="0"/>
              <a:t>Prior </a:t>
            </a:r>
            <a:r>
              <a:rPr lang="en-US" sz="1400" dirty="0"/>
              <a:t>to the fall she indicated she had </a:t>
            </a:r>
            <a:r>
              <a:rPr lang="en-US" sz="1400" b="1" u="sng" dirty="0">
                <a:solidFill>
                  <a:srgbClr val="00B050"/>
                </a:solidFill>
              </a:rPr>
              <a:t>horrible headaches</a:t>
            </a:r>
            <a:r>
              <a:rPr lang="en-US" sz="1400" b="1" dirty="0"/>
              <a:t>. </a:t>
            </a:r>
            <a:r>
              <a:rPr lang="en-US" sz="1400" b="1" dirty="0" smtClean="0">
                <a:solidFill>
                  <a:schemeClr val="tx2"/>
                </a:solidFill>
              </a:rPr>
              <a:t>(HPI </a:t>
            </a:r>
            <a:r>
              <a:rPr lang="en-US" sz="1400" b="1" dirty="0">
                <a:solidFill>
                  <a:schemeClr val="tx2"/>
                </a:solidFill>
              </a:rPr>
              <a:t>severity</a:t>
            </a:r>
            <a:r>
              <a:rPr lang="en-US" sz="1400" b="1" dirty="0"/>
              <a:t>, </a:t>
            </a:r>
            <a:r>
              <a:rPr lang="en-US" sz="1400" b="1" u="sng" dirty="0">
                <a:solidFill>
                  <a:srgbClr val="00B0F0"/>
                </a:solidFill>
              </a:rPr>
              <a:t>ROS </a:t>
            </a:r>
            <a:r>
              <a:rPr lang="en-US" sz="1400" b="1" u="sng" dirty="0" smtClean="0">
                <a:solidFill>
                  <a:srgbClr val="00B0F0"/>
                </a:solidFill>
              </a:rPr>
              <a:t>neuro)</a:t>
            </a:r>
            <a:r>
              <a:rPr lang="en-US" sz="1400" b="1" dirty="0" smtClean="0"/>
              <a:t>  </a:t>
            </a:r>
            <a:r>
              <a:rPr lang="en-US" sz="1400" dirty="0"/>
              <a:t>Lately, when the phone rings </a:t>
            </a:r>
            <a:r>
              <a:rPr lang="en-US" sz="1400" b="1" u="sng" dirty="0">
                <a:solidFill>
                  <a:srgbClr val="00B050"/>
                </a:solidFill>
              </a:rPr>
              <a:t>she gets tachy </a:t>
            </a:r>
            <a:r>
              <a:rPr lang="en-US" sz="1400" b="1" dirty="0">
                <a:solidFill>
                  <a:schemeClr val="tx2"/>
                </a:solidFill>
              </a:rPr>
              <a:t>(HPI associated </a:t>
            </a:r>
            <a:r>
              <a:rPr lang="en-US" sz="1400" b="1" dirty="0" smtClean="0">
                <a:solidFill>
                  <a:schemeClr val="tx2"/>
                </a:solidFill>
              </a:rPr>
              <a:t>S/S/</a:t>
            </a:r>
            <a:r>
              <a:rPr lang="en-US" sz="1400" b="1" dirty="0" smtClean="0"/>
              <a:t> </a:t>
            </a:r>
            <a:r>
              <a:rPr lang="en-US" sz="1400" b="1" u="sng" dirty="0">
                <a:solidFill>
                  <a:srgbClr val="00B0F0"/>
                </a:solidFill>
              </a:rPr>
              <a:t>ROS Cardio</a:t>
            </a:r>
            <a:r>
              <a:rPr lang="en-US" sz="1400" b="1" dirty="0">
                <a:solidFill>
                  <a:srgbClr val="00B0F0"/>
                </a:solidFill>
              </a:rPr>
              <a:t>)</a:t>
            </a:r>
            <a:r>
              <a:rPr lang="en-US" sz="1400" b="1" dirty="0"/>
              <a:t> </a:t>
            </a:r>
            <a:r>
              <a:rPr lang="en-US" sz="1400" dirty="0"/>
              <a:t> </a:t>
            </a:r>
            <a:br>
              <a:rPr lang="en-US" sz="1400" dirty="0"/>
            </a:br>
            <a:r>
              <a:rPr lang="en-US" sz="1400" dirty="0"/>
              <a:t/>
            </a:r>
            <a:br>
              <a:rPr lang="en-US" sz="1400" dirty="0"/>
            </a:br>
            <a:r>
              <a:rPr lang="en-US" sz="1400" u="sng" dirty="0">
                <a:solidFill>
                  <a:srgbClr val="C00000"/>
                </a:solidFill>
              </a:rPr>
              <a:t>Her daughter indicated that she had blood work done by her previous doctor who indicated it was normal</a:t>
            </a:r>
            <a:r>
              <a:rPr lang="en-US" sz="1400" dirty="0">
                <a:solidFill>
                  <a:srgbClr val="C00000"/>
                </a:solidFill>
              </a:rPr>
              <a:t>.</a:t>
            </a:r>
            <a:r>
              <a:rPr lang="en-US" sz="1400" dirty="0"/>
              <a:t> </a:t>
            </a:r>
            <a:r>
              <a:rPr lang="en-US" sz="1400" b="1" dirty="0">
                <a:solidFill>
                  <a:srgbClr val="00B0F0"/>
                </a:solidFill>
              </a:rPr>
              <a:t>(MDM Obtaining history from someone other than the patient) (2 points since he documented the information he received from her daughter)</a:t>
            </a:r>
            <a:endParaRPr lang="en-US" sz="1400" dirty="0">
              <a:solidFill>
                <a:srgbClr val="00B0F0"/>
              </a:solidFill>
            </a:endParaRPr>
          </a:p>
          <a:p>
            <a:pPr marL="0" indent="0">
              <a:buNone/>
            </a:pPr>
            <a:r>
              <a:rPr lang="en-US" sz="1400" dirty="0"/>
              <a:t>She did mention that she </a:t>
            </a:r>
            <a:r>
              <a:rPr lang="en-US" sz="1400" b="1" dirty="0">
                <a:solidFill>
                  <a:srgbClr val="00B050"/>
                </a:solidFill>
              </a:rPr>
              <a:t>had sand in her urine, and is now drinking more water </a:t>
            </a:r>
            <a:r>
              <a:rPr lang="en-US" sz="1400" b="1" u="sng" dirty="0" smtClean="0">
                <a:solidFill>
                  <a:schemeClr val="tx2"/>
                </a:solidFill>
              </a:rPr>
              <a:t>(HPI Modifying </a:t>
            </a:r>
            <a:r>
              <a:rPr lang="en-US" sz="1400" b="1" u="sng" dirty="0">
                <a:solidFill>
                  <a:schemeClr val="tx2"/>
                </a:solidFill>
              </a:rPr>
              <a:t>factors</a:t>
            </a:r>
            <a:r>
              <a:rPr lang="en-US" sz="1400" b="1" dirty="0"/>
              <a:t>, </a:t>
            </a:r>
            <a:r>
              <a:rPr lang="en-US" sz="1400" b="1" u="sng" dirty="0">
                <a:solidFill>
                  <a:srgbClr val="00B0F0"/>
                </a:solidFill>
              </a:rPr>
              <a:t>ROS GU</a:t>
            </a:r>
            <a:r>
              <a:rPr lang="en-US" sz="1400" b="1" dirty="0"/>
              <a:t>)</a:t>
            </a:r>
            <a:r>
              <a:rPr lang="en-US" sz="1400" dirty="0"/>
              <a:t> .  She does not feel thirsty and she drinks lactose free milk. </a:t>
            </a:r>
            <a:r>
              <a:rPr lang="en-US" sz="1400" dirty="0" smtClean="0"/>
              <a:t>Previously </a:t>
            </a:r>
            <a:r>
              <a:rPr lang="en-US" sz="1400" dirty="0"/>
              <a:t>she had a </a:t>
            </a:r>
            <a:r>
              <a:rPr lang="en-US" sz="1400" u="sng" dirty="0">
                <a:solidFill>
                  <a:srgbClr val="00B050"/>
                </a:solidFill>
              </a:rPr>
              <a:t>CT scan of the head and it was normal </a:t>
            </a:r>
            <a:r>
              <a:rPr lang="en-US" sz="1400" b="1" u="sng" dirty="0">
                <a:solidFill>
                  <a:srgbClr val="00B0F0"/>
                </a:solidFill>
              </a:rPr>
              <a:t>(MDM </a:t>
            </a:r>
            <a:r>
              <a:rPr lang="en-US" sz="1400" b="1" u="sng" dirty="0" smtClean="0">
                <a:solidFill>
                  <a:srgbClr val="00B0F0"/>
                </a:solidFill>
              </a:rPr>
              <a:t> Amt </a:t>
            </a:r>
            <a:r>
              <a:rPr lang="en-US" sz="1400" b="1" u="sng" dirty="0">
                <a:solidFill>
                  <a:srgbClr val="00B0F0"/>
                </a:solidFill>
              </a:rPr>
              <a:t>of Comp Radiology 1 point</a:t>
            </a:r>
            <a:r>
              <a:rPr lang="en-US" sz="1400" b="1" u="sng" dirty="0" smtClean="0">
                <a:solidFill>
                  <a:srgbClr val="00B0F0"/>
                </a:solidFill>
              </a:rPr>
              <a:t>)</a:t>
            </a:r>
            <a:r>
              <a:rPr lang="en-US" sz="1400" dirty="0" smtClean="0"/>
              <a:t>.</a:t>
            </a:r>
          </a:p>
          <a:p>
            <a:pPr marL="0" indent="0">
              <a:buNone/>
            </a:pPr>
            <a:endParaRPr lang="en-US" sz="1400" dirty="0"/>
          </a:p>
          <a:p>
            <a:pPr marL="0" indent="0">
              <a:buNone/>
            </a:pPr>
            <a:endParaRPr lang="en-US" sz="1400" dirty="0"/>
          </a:p>
        </p:txBody>
      </p:sp>
      <p:sp>
        <p:nvSpPr>
          <p:cNvPr id="4" name="Footer Placeholder 4"/>
          <p:cNvSpPr txBox="1">
            <a:spLocks/>
          </p:cNvSpPr>
          <p:nvPr/>
        </p:nvSpPr>
        <p:spPr>
          <a:xfrm>
            <a:off x="0" y="6172200"/>
            <a:ext cx="9144000" cy="288925"/>
          </a:xfrm>
          <a:prstGeom prst="rect">
            <a:avLst/>
          </a:prstGeom>
        </p:spPr>
        <p:txBody>
          <a:bodyPr/>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lgn="ctr">
              <a:defRPr/>
            </a:pPr>
            <a:r>
              <a:rPr lang="en-US" sz="1200" dirty="0" smtClean="0">
                <a:solidFill>
                  <a:schemeClr val="bg1">
                    <a:lumMod val="50000"/>
                  </a:schemeClr>
                </a:solidFill>
              </a:rPr>
              <a:t>Current Procedural Terminology (CPT) only copyright 2015 American Medical Association. All rights reserved.</a:t>
            </a:r>
            <a:endParaRPr lang="en-US" sz="1200" dirty="0">
              <a:solidFill>
                <a:schemeClr val="bg1">
                  <a:lumMod val="50000"/>
                </a:schemeClr>
              </a:solidFill>
            </a:endParaRPr>
          </a:p>
        </p:txBody>
      </p:sp>
    </p:spTree>
    <p:extLst>
      <p:ext uri="{BB962C8B-B14F-4D97-AF65-F5344CB8AC3E}">
        <p14:creationId xmlns:p14="http://schemas.microsoft.com/office/powerpoint/2010/main" val="2412510946"/>
      </p:ext>
    </p:extLst>
  </p:cSld>
  <p:clrMapOvr>
    <a:masterClrMapping/>
  </p:clrMapOvr>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ROS and PFSH</a:t>
            </a:r>
            <a:endParaRPr lang="en-US" dirty="0"/>
          </a:p>
        </p:txBody>
      </p:sp>
      <p:sp>
        <p:nvSpPr>
          <p:cNvPr id="3" name="Content Placeholder 2"/>
          <p:cNvSpPr>
            <a:spLocks noGrp="1"/>
          </p:cNvSpPr>
          <p:nvPr>
            <p:ph idx="1"/>
          </p:nvPr>
        </p:nvSpPr>
        <p:spPr>
          <a:xfrm>
            <a:off x="457200" y="1676400"/>
            <a:ext cx="8229600" cy="4572000"/>
          </a:xfrm>
        </p:spPr>
        <p:txBody>
          <a:bodyPr>
            <a:noAutofit/>
          </a:bodyPr>
          <a:lstStyle/>
          <a:p>
            <a:pPr marL="0" indent="0">
              <a:buNone/>
            </a:pPr>
            <a:r>
              <a:rPr lang="en-US" sz="1400" b="1" u="sng" dirty="0">
                <a:solidFill>
                  <a:srgbClr val="00B050"/>
                </a:solidFill>
              </a:rPr>
              <a:t>BP was low all her life 100/80.  Stable weight, normal cholesterol </a:t>
            </a:r>
            <a:r>
              <a:rPr lang="en-US" sz="1400" b="1" u="sng" dirty="0" smtClean="0">
                <a:solidFill>
                  <a:schemeClr val="tx2"/>
                </a:solidFill>
              </a:rPr>
              <a:t>(ROS Const)</a:t>
            </a:r>
            <a:r>
              <a:rPr lang="en-US" sz="1400" dirty="0" smtClean="0">
                <a:solidFill>
                  <a:schemeClr val="tx2"/>
                </a:solidFill>
              </a:rPr>
              <a:t>, </a:t>
            </a:r>
            <a:r>
              <a:rPr lang="en-US" sz="1400" u="sng" dirty="0">
                <a:solidFill>
                  <a:srgbClr val="00B050"/>
                </a:solidFill>
              </a:rPr>
              <a:t>had colonoscopy in March of 2014 and had a small polyp which was </a:t>
            </a:r>
            <a:r>
              <a:rPr lang="en-US" sz="1400" u="sng" dirty="0" smtClean="0">
                <a:solidFill>
                  <a:srgbClr val="00B050"/>
                </a:solidFill>
              </a:rPr>
              <a:t>benign</a:t>
            </a:r>
            <a:r>
              <a:rPr lang="en-US" sz="1400" dirty="0" smtClean="0"/>
              <a:t> (</a:t>
            </a:r>
            <a:r>
              <a:rPr lang="en-US" sz="1400" u="sng" dirty="0" smtClean="0"/>
              <a:t>past history</a:t>
            </a:r>
            <a:r>
              <a:rPr lang="en-US" sz="1400" dirty="0" smtClean="0"/>
              <a:t>).  </a:t>
            </a:r>
            <a:r>
              <a:rPr lang="en-US" sz="1400" dirty="0"/>
              <a:t>She has </a:t>
            </a:r>
            <a:r>
              <a:rPr lang="en-US" sz="1400" b="1" u="sng" dirty="0">
                <a:solidFill>
                  <a:srgbClr val="00B050"/>
                </a:solidFill>
              </a:rPr>
              <a:t>infrequent heart burn</a:t>
            </a:r>
            <a:r>
              <a:rPr lang="en-US" sz="1400" b="1" u="sng" dirty="0" smtClean="0">
                <a:solidFill>
                  <a:schemeClr val="tx2"/>
                </a:solidFill>
              </a:rPr>
              <a:t>.(ROS GI) </a:t>
            </a:r>
            <a:r>
              <a:rPr lang="en-US" sz="1400" dirty="0" smtClean="0"/>
              <a:t>At </a:t>
            </a:r>
            <a:r>
              <a:rPr lang="en-US" sz="1400" dirty="0"/>
              <a:t>times she has </a:t>
            </a:r>
            <a:r>
              <a:rPr lang="en-US" sz="1400" b="1" u="sng" dirty="0">
                <a:solidFill>
                  <a:srgbClr val="00B050"/>
                </a:solidFill>
              </a:rPr>
              <a:t>mild </a:t>
            </a:r>
            <a:r>
              <a:rPr lang="en-US" sz="1400" b="1" u="sng" dirty="0" smtClean="0">
                <a:solidFill>
                  <a:srgbClr val="00B050"/>
                </a:solidFill>
              </a:rPr>
              <a:t>edema </a:t>
            </a:r>
            <a:r>
              <a:rPr lang="en-US" sz="1400" b="1" u="sng" dirty="0" smtClean="0">
                <a:solidFill>
                  <a:schemeClr val="tx2"/>
                </a:solidFill>
              </a:rPr>
              <a:t>(ROS Integ, Skin) </a:t>
            </a:r>
            <a:r>
              <a:rPr lang="en-US" sz="1400" dirty="0"/>
              <a:t>from </a:t>
            </a:r>
            <a:r>
              <a:rPr lang="en-US" sz="1400" dirty="0" smtClean="0"/>
              <a:t>Amlodipine.  </a:t>
            </a:r>
            <a:r>
              <a:rPr lang="en-US" sz="1400" dirty="0"/>
              <a:t/>
            </a:r>
            <a:br>
              <a:rPr lang="en-US" sz="1400" dirty="0"/>
            </a:br>
            <a:r>
              <a:rPr lang="en-US" sz="1400" dirty="0"/>
              <a:t/>
            </a:r>
            <a:br>
              <a:rPr lang="en-US" sz="1400" dirty="0"/>
            </a:br>
            <a:r>
              <a:rPr lang="en-US" sz="1400" dirty="0"/>
              <a:t>Lately she has </a:t>
            </a:r>
            <a:r>
              <a:rPr lang="en-US" sz="1400" b="1" u="sng" dirty="0">
                <a:solidFill>
                  <a:srgbClr val="00B050"/>
                </a:solidFill>
              </a:rPr>
              <a:t>charley horses in her calves at night</a:t>
            </a:r>
            <a:r>
              <a:rPr lang="en-US" sz="1400" dirty="0"/>
              <a:t>. </a:t>
            </a:r>
            <a:r>
              <a:rPr lang="en-US" sz="1400" b="1" dirty="0" smtClean="0">
                <a:solidFill>
                  <a:schemeClr val="tx2"/>
                </a:solidFill>
              </a:rPr>
              <a:t>(ROS Musculo)  </a:t>
            </a:r>
            <a:r>
              <a:rPr lang="en-US" sz="1400" dirty="0"/>
              <a:t>She eats well, lots of vegetables and stays away from fried foods.  </a:t>
            </a:r>
            <a:r>
              <a:rPr lang="en-US" sz="1400" b="1" u="sng" dirty="0">
                <a:solidFill>
                  <a:srgbClr val="00B050"/>
                </a:solidFill>
              </a:rPr>
              <a:t>She did break her leg two years ago from a fall</a:t>
            </a:r>
            <a:r>
              <a:rPr lang="en-US" sz="1400" b="1" u="sng" dirty="0" smtClean="0">
                <a:solidFill>
                  <a:schemeClr val="tx2"/>
                </a:solidFill>
              </a:rPr>
              <a:t>. (Past History)</a:t>
            </a:r>
            <a:r>
              <a:rPr lang="en-US" sz="1400" dirty="0">
                <a:solidFill>
                  <a:schemeClr val="tx2"/>
                </a:solidFill>
              </a:rPr>
              <a:t/>
            </a:r>
            <a:br>
              <a:rPr lang="en-US" sz="1400" dirty="0">
                <a:solidFill>
                  <a:schemeClr val="tx2"/>
                </a:solidFill>
              </a:rPr>
            </a:br>
            <a:endParaRPr lang="en-US" sz="1400" dirty="0">
              <a:solidFill>
                <a:schemeClr val="tx2"/>
              </a:solidFill>
            </a:endParaRPr>
          </a:p>
          <a:p>
            <a:pPr marL="0" indent="0">
              <a:buNone/>
            </a:pPr>
            <a:r>
              <a:rPr lang="en-US" sz="1400" b="1" u="sng" dirty="0">
                <a:solidFill>
                  <a:srgbClr val="00B050"/>
                </a:solidFill>
              </a:rPr>
              <a:t>She worked in an adult day care center in the office and She doesn’t smoke or drink alcohol</a:t>
            </a:r>
            <a:r>
              <a:rPr lang="en-US" sz="1400" b="1" dirty="0" smtClean="0">
                <a:solidFill>
                  <a:schemeClr val="tx2"/>
                </a:solidFill>
              </a:rPr>
              <a:t>. (Social History)</a:t>
            </a:r>
            <a:r>
              <a:rPr lang="en-US" sz="1400" b="1" dirty="0">
                <a:solidFill>
                  <a:schemeClr val="tx2"/>
                </a:solidFill>
              </a:rPr>
              <a:t/>
            </a:r>
            <a:br>
              <a:rPr lang="en-US" sz="1400" b="1" dirty="0">
                <a:solidFill>
                  <a:schemeClr val="tx2"/>
                </a:solidFill>
              </a:rPr>
            </a:br>
            <a:endParaRPr lang="en-US" sz="1400" b="1" dirty="0">
              <a:solidFill>
                <a:schemeClr val="tx2"/>
              </a:solidFill>
            </a:endParaRPr>
          </a:p>
          <a:p>
            <a:pPr marL="0" indent="0">
              <a:buNone/>
            </a:pPr>
            <a:r>
              <a:rPr lang="en-US" sz="1400" b="1" dirty="0">
                <a:solidFill>
                  <a:schemeClr val="tx2"/>
                </a:solidFill>
              </a:rPr>
              <a:t>Family History </a:t>
            </a:r>
            <a:r>
              <a:rPr lang="en-US" sz="1400" b="1" u="sng" dirty="0">
                <a:solidFill>
                  <a:schemeClr val="tx2"/>
                </a:solidFill>
              </a:rPr>
              <a:t>- </a:t>
            </a:r>
            <a:r>
              <a:rPr lang="en-US" sz="1400" b="1" u="sng" dirty="0">
                <a:solidFill>
                  <a:srgbClr val="00B050"/>
                </a:solidFill>
              </a:rPr>
              <a:t>Both her parents were very healthy.  Her father died of a trauma to his leg. Her brother died when a tree fell on top of him.  She has two children and 3 great grandchildren.</a:t>
            </a:r>
          </a:p>
          <a:p>
            <a:pPr marL="0" indent="0">
              <a:buNone/>
            </a:pPr>
            <a:r>
              <a:rPr lang="en-US" sz="1400" b="1" dirty="0"/>
              <a:t/>
            </a:r>
            <a:br>
              <a:rPr lang="en-US" sz="1400" b="1" dirty="0"/>
            </a:br>
            <a:r>
              <a:rPr lang="en-US" sz="1400" b="1" dirty="0"/>
              <a:t>Medications: </a:t>
            </a:r>
            <a:r>
              <a:rPr lang="en-US" sz="1400" b="1" dirty="0" smtClean="0"/>
              <a:t> </a:t>
            </a:r>
            <a:r>
              <a:rPr lang="en-US" sz="1400" b="1" dirty="0" smtClean="0">
                <a:solidFill>
                  <a:schemeClr val="tx2"/>
                </a:solidFill>
              </a:rPr>
              <a:t>(Past History)</a:t>
            </a:r>
            <a:r>
              <a:rPr lang="en-US" sz="1400" b="1" dirty="0">
                <a:solidFill>
                  <a:schemeClr val="tx2"/>
                </a:solidFill>
              </a:rPr>
              <a:t/>
            </a:r>
            <a:br>
              <a:rPr lang="en-US" sz="1400" b="1" dirty="0">
                <a:solidFill>
                  <a:schemeClr val="tx2"/>
                </a:solidFill>
              </a:rPr>
            </a:br>
            <a:r>
              <a:rPr lang="en-US" sz="1400" b="1" u="sng" dirty="0" smtClean="0">
                <a:solidFill>
                  <a:srgbClr val="00B050"/>
                </a:solidFill>
              </a:rPr>
              <a:t>Amlodipine  </a:t>
            </a:r>
            <a:r>
              <a:rPr lang="en-US" sz="1400" b="1" u="sng" dirty="0">
                <a:solidFill>
                  <a:srgbClr val="00B050"/>
                </a:solidFill>
              </a:rPr>
              <a:t>2.5mg</a:t>
            </a:r>
            <a:br>
              <a:rPr lang="en-US" sz="1400" b="1" u="sng" dirty="0">
                <a:solidFill>
                  <a:srgbClr val="00B050"/>
                </a:solidFill>
              </a:rPr>
            </a:br>
            <a:r>
              <a:rPr lang="en-US" sz="1400" b="1" u="sng" dirty="0">
                <a:solidFill>
                  <a:srgbClr val="00B050"/>
                </a:solidFill>
              </a:rPr>
              <a:t>Meclizine 12.5 mg</a:t>
            </a:r>
            <a:br>
              <a:rPr lang="en-US" sz="1400" b="1" u="sng" dirty="0">
                <a:solidFill>
                  <a:srgbClr val="00B050"/>
                </a:solidFill>
              </a:rPr>
            </a:br>
            <a:r>
              <a:rPr lang="en-US" sz="1400" b="1" u="sng" dirty="0">
                <a:solidFill>
                  <a:srgbClr val="00B050"/>
                </a:solidFill>
              </a:rPr>
              <a:t>Vitamin D</a:t>
            </a:r>
            <a:r>
              <a:rPr lang="en-US" sz="1600" b="1" u="sng" dirty="0">
                <a:solidFill>
                  <a:srgbClr val="00B050"/>
                </a:solidFill>
              </a:rPr>
              <a:t> </a:t>
            </a:r>
          </a:p>
        </p:txBody>
      </p:sp>
    </p:spTree>
    <p:extLst>
      <p:ext uri="{BB962C8B-B14F-4D97-AF65-F5344CB8AC3E}">
        <p14:creationId xmlns:p14="http://schemas.microsoft.com/office/powerpoint/2010/main" val="34410622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Comprehensive Error Rate Testing (CERT)	</a:t>
            </a:r>
            <a:endParaRPr lang="en-US" dirty="0"/>
          </a:p>
        </p:txBody>
      </p:sp>
      <p:sp>
        <p:nvSpPr>
          <p:cNvPr id="3" name="Content Placeholder 2"/>
          <p:cNvSpPr>
            <a:spLocks noGrp="1"/>
          </p:cNvSpPr>
          <p:nvPr>
            <p:ph idx="1"/>
          </p:nvPr>
        </p:nvSpPr>
        <p:spPr/>
        <p:txBody>
          <a:bodyPr/>
          <a:lstStyle/>
          <a:p>
            <a:r>
              <a:rPr lang="en-US" dirty="0" smtClean="0"/>
              <a:t>Program developed by Centers for Medicare &amp; Medicaid Services (CMS) to monitor the accuracy of claims processing</a:t>
            </a:r>
          </a:p>
          <a:p>
            <a:r>
              <a:rPr lang="en-US" dirty="0" smtClean="0"/>
              <a:t>Designed to protect the Medicare trust fund and determine error rates nationally and regionally</a:t>
            </a:r>
          </a:p>
          <a:p>
            <a:r>
              <a:rPr lang="en-US" dirty="0" smtClean="0"/>
              <a:t>Random audits conducted on a monthly basis</a:t>
            </a:r>
          </a:p>
          <a:p>
            <a:r>
              <a:rPr lang="en-US" dirty="0" smtClean="0"/>
              <a:t>AdvanceMed request medical records for claims selected as part of the monthly random sample</a:t>
            </a:r>
          </a:p>
          <a:p>
            <a:r>
              <a:rPr lang="en-US" dirty="0" smtClean="0"/>
              <a:t>Medical record documentation supporting claim must be returned in designated time frame</a:t>
            </a:r>
          </a:p>
          <a:p>
            <a:r>
              <a:rPr lang="en-US" dirty="0" smtClean="0"/>
              <a:t>JL CERT page:</a:t>
            </a:r>
          </a:p>
          <a:p>
            <a:pPr lvl="1"/>
            <a:r>
              <a:rPr lang="en-US" dirty="0" smtClean="0">
                <a:hlinkClick r:id="rId3"/>
              </a:rPr>
              <a:t>http://www.novitas-solutions.com/webcenter/spaces/CERT_JL</a:t>
            </a:r>
            <a:endParaRPr lang="en-US" dirty="0" smtClean="0"/>
          </a:p>
        </p:txBody>
      </p:sp>
    </p:spTree>
    <p:extLst>
      <p:ext uri="{BB962C8B-B14F-4D97-AF65-F5344CB8AC3E}">
        <p14:creationId xmlns:p14="http://schemas.microsoft.com/office/powerpoint/2010/main" val="4178197980"/>
      </p:ext>
    </p:extLst>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History</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65425" y="1600200"/>
            <a:ext cx="6663138" cy="4724400"/>
          </a:xfrm>
        </p:spPr>
      </p:pic>
      <p:sp>
        <p:nvSpPr>
          <p:cNvPr id="7" name="Multiply 6"/>
          <p:cNvSpPr/>
          <p:nvPr/>
        </p:nvSpPr>
        <p:spPr>
          <a:xfrm>
            <a:off x="3885362" y="3320901"/>
            <a:ext cx="152400" cy="152400"/>
          </a:xfrm>
          <a:prstGeom prst="mathMultiply">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8" name="Multiply 7"/>
          <p:cNvSpPr/>
          <p:nvPr/>
        </p:nvSpPr>
        <p:spPr>
          <a:xfrm>
            <a:off x="3907466" y="3473301"/>
            <a:ext cx="152400" cy="152400"/>
          </a:xfrm>
          <a:prstGeom prst="mathMultiply">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9" name="Multiply 8"/>
          <p:cNvSpPr/>
          <p:nvPr/>
        </p:nvSpPr>
        <p:spPr>
          <a:xfrm>
            <a:off x="2369314" y="3308499"/>
            <a:ext cx="152400" cy="152400"/>
          </a:xfrm>
          <a:prstGeom prst="mathMultiply">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10" name="Multiply 9"/>
          <p:cNvSpPr/>
          <p:nvPr/>
        </p:nvSpPr>
        <p:spPr>
          <a:xfrm>
            <a:off x="2379947" y="3448497"/>
            <a:ext cx="152400" cy="152400"/>
          </a:xfrm>
          <a:prstGeom prst="mathMultiply">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11" name="Multiply 10"/>
          <p:cNvSpPr/>
          <p:nvPr/>
        </p:nvSpPr>
        <p:spPr>
          <a:xfrm>
            <a:off x="7304567" y="3205726"/>
            <a:ext cx="228600" cy="152400"/>
          </a:xfrm>
          <a:prstGeom prst="mathMultiply">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13" name="Multiply 12"/>
          <p:cNvSpPr/>
          <p:nvPr/>
        </p:nvSpPr>
        <p:spPr>
          <a:xfrm>
            <a:off x="6797702" y="3684069"/>
            <a:ext cx="228600" cy="152400"/>
          </a:xfrm>
          <a:prstGeom prst="mathMultiply">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15" name="Multiply 14"/>
          <p:cNvSpPr/>
          <p:nvPr/>
        </p:nvSpPr>
        <p:spPr>
          <a:xfrm>
            <a:off x="1633868" y="3799367"/>
            <a:ext cx="152400" cy="152400"/>
          </a:xfrm>
          <a:prstGeom prst="mathMultiply">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16" name="Multiply 15"/>
          <p:cNvSpPr/>
          <p:nvPr/>
        </p:nvSpPr>
        <p:spPr>
          <a:xfrm>
            <a:off x="2391261" y="3962400"/>
            <a:ext cx="167640" cy="152400"/>
          </a:xfrm>
          <a:prstGeom prst="mathMultiply">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17" name="Multiply 16"/>
          <p:cNvSpPr/>
          <p:nvPr/>
        </p:nvSpPr>
        <p:spPr>
          <a:xfrm>
            <a:off x="2427445" y="4089928"/>
            <a:ext cx="125950" cy="167640"/>
          </a:xfrm>
          <a:prstGeom prst="mathMultiply">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18" name="Multiply 17"/>
          <p:cNvSpPr/>
          <p:nvPr/>
        </p:nvSpPr>
        <p:spPr>
          <a:xfrm>
            <a:off x="3130229" y="3784122"/>
            <a:ext cx="167640" cy="152400"/>
          </a:xfrm>
          <a:prstGeom prst="mathMultiply">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19" name="Multiply 18"/>
          <p:cNvSpPr/>
          <p:nvPr/>
        </p:nvSpPr>
        <p:spPr>
          <a:xfrm>
            <a:off x="3900055" y="3733800"/>
            <a:ext cx="138545" cy="167640"/>
          </a:xfrm>
          <a:prstGeom prst="mathMultiply">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21" name="Multiply 20"/>
          <p:cNvSpPr/>
          <p:nvPr/>
        </p:nvSpPr>
        <p:spPr>
          <a:xfrm>
            <a:off x="1615777" y="4402348"/>
            <a:ext cx="152400" cy="152400"/>
          </a:xfrm>
          <a:prstGeom prst="mathMultiply">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22" name="Multiply 21"/>
          <p:cNvSpPr/>
          <p:nvPr/>
        </p:nvSpPr>
        <p:spPr>
          <a:xfrm>
            <a:off x="1626078" y="4521678"/>
            <a:ext cx="152400" cy="152400"/>
          </a:xfrm>
          <a:prstGeom prst="mathMultiply">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24" name="Multiply 23"/>
          <p:cNvSpPr/>
          <p:nvPr/>
        </p:nvSpPr>
        <p:spPr>
          <a:xfrm>
            <a:off x="1633270" y="4665452"/>
            <a:ext cx="152400" cy="152400"/>
          </a:xfrm>
          <a:prstGeom prst="mathMultiply">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25" name="Multiply 24"/>
          <p:cNvSpPr/>
          <p:nvPr/>
        </p:nvSpPr>
        <p:spPr>
          <a:xfrm>
            <a:off x="7332452" y="4334774"/>
            <a:ext cx="152400" cy="152400"/>
          </a:xfrm>
          <a:prstGeom prst="mathMultiply">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6" name="Rectangle 5"/>
          <p:cNvSpPr/>
          <p:nvPr/>
        </p:nvSpPr>
        <p:spPr>
          <a:xfrm>
            <a:off x="6629400" y="4835104"/>
            <a:ext cx="533400" cy="363748"/>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Left Arrow 11"/>
          <p:cNvSpPr/>
          <p:nvPr/>
        </p:nvSpPr>
        <p:spPr>
          <a:xfrm>
            <a:off x="7772400" y="4410974"/>
            <a:ext cx="533400" cy="110704"/>
          </a:xfrm>
          <a:prstGeom prst="leftArrow">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1143000" y="5257800"/>
            <a:ext cx="6629400" cy="76200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3" name="Straight Connector 32"/>
          <p:cNvCxnSpPr/>
          <p:nvPr/>
        </p:nvCxnSpPr>
        <p:spPr>
          <a:xfrm>
            <a:off x="3297869" y="2150852"/>
            <a:ext cx="4238892"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1371600" y="2286000"/>
            <a:ext cx="54102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40" name="Multiply 39"/>
          <p:cNvSpPr/>
          <p:nvPr/>
        </p:nvSpPr>
        <p:spPr>
          <a:xfrm>
            <a:off x="3132826" y="3962400"/>
            <a:ext cx="167640" cy="152400"/>
          </a:xfrm>
          <a:prstGeom prst="mathMultiply">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42" name="Multiply 41"/>
          <p:cNvSpPr/>
          <p:nvPr/>
        </p:nvSpPr>
        <p:spPr>
          <a:xfrm>
            <a:off x="3144060" y="3857706"/>
            <a:ext cx="152400" cy="152400"/>
          </a:xfrm>
          <a:prstGeom prst="mathMultiply">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34" name="Multiply 33"/>
          <p:cNvSpPr/>
          <p:nvPr/>
        </p:nvSpPr>
        <p:spPr>
          <a:xfrm>
            <a:off x="1636645" y="3308404"/>
            <a:ext cx="152400" cy="152400"/>
          </a:xfrm>
          <a:prstGeom prst="mathMultiply">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35" name="Multiply 34"/>
          <p:cNvSpPr/>
          <p:nvPr/>
        </p:nvSpPr>
        <p:spPr>
          <a:xfrm>
            <a:off x="3908006" y="3947160"/>
            <a:ext cx="138545" cy="167640"/>
          </a:xfrm>
          <a:prstGeom prst="mathMultiply">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Tree>
    <p:extLst>
      <p:ext uri="{BB962C8B-B14F-4D97-AF65-F5344CB8AC3E}">
        <p14:creationId xmlns:p14="http://schemas.microsoft.com/office/powerpoint/2010/main" val="132443519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500" fill="hold"/>
                                        <p:tgtEl>
                                          <p:spTgt spid="34"/>
                                        </p:tgtEl>
                                        <p:attrNameLst>
                                          <p:attrName>ppt_x</p:attrName>
                                        </p:attrNameLst>
                                      </p:cBhvr>
                                      <p:tavLst>
                                        <p:tav tm="0">
                                          <p:val>
                                            <p:strVal val="#ppt_x"/>
                                          </p:val>
                                        </p:tav>
                                        <p:tav tm="100000">
                                          <p:val>
                                            <p:strVal val="#ppt_x"/>
                                          </p:val>
                                        </p:tav>
                                      </p:tavLst>
                                    </p:anim>
                                    <p:anim calcmode="lin" valueType="num">
                                      <p:cBhvr additive="base">
                                        <p:cTn id="8" dur="500" fill="hold"/>
                                        <p:tgtEl>
                                          <p:spTgt spid="3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ppt_x"/>
                                          </p:val>
                                        </p:tav>
                                        <p:tav tm="100000">
                                          <p:val>
                                            <p:strVal val="#ppt_x"/>
                                          </p:val>
                                        </p:tav>
                                      </p:tavLst>
                                    </p:anim>
                                    <p:anim calcmode="lin" valueType="num">
                                      <p:cBhvr additive="base">
                                        <p:cTn id="2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additive="base">
                                        <p:cTn id="33" dur="500" fill="hold"/>
                                        <p:tgtEl>
                                          <p:spTgt spid="15"/>
                                        </p:tgtEl>
                                        <p:attrNameLst>
                                          <p:attrName>ppt_x</p:attrName>
                                        </p:attrNameLst>
                                      </p:cBhvr>
                                      <p:tavLst>
                                        <p:tav tm="0">
                                          <p:val>
                                            <p:strVal val="#ppt_x"/>
                                          </p:val>
                                        </p:tav>
                                        <p:tav tm="100000">
                                          <p:val>
                                            <p:strVal val="#ppt_x"/>
                                          </p:val>
                                        </p:tav>
                                      </p:tavLst>
                                    </p:anim>
                                    <p:anim calcmode="lin" valueType="num">
                                      <p:cBhvr additive="base">
                                        <p:cTn id="34" dur="500" fill="hold"/>
                                        <p:tgtEl>
                                          <p:spTgt spid="15"/>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additive="base">
                                        <p:cTn id="41" dur="500" fill="hold"/>
                                        <p:tgtEl>
                                          <p:spTgt spid="17"/>
                                        </p:tgtEl>
                                        <p:attrNameLst>
                                          <p:attrName>ppt_x</p:attrName>
                                        </p:attrNameLst>
                                      </p:cBhvr>
                                      <p:tavLst>
                                        <p:tav tm="0">
                                          <p:val>
                                            <p:strVal val="#ppt_x"/>
                                          </p:val>
                                        </p:tav>
                                        <p:tav tm="100000">
                                          <p:val>
                                            <p:strVal val="#ppt_x"/>
                                          </p:val>
                                        </p:tav>
                                      </p:tavLst>
                                    </p:anim>
                                    <p:anim calcmode="lin" valueType="num">
                                      <p:cBhvr additive="base">
                                        <p:cTn id="42" dur="500" fill="hold"/>
                                        <p:tgtEl>
                                          <p:spTgt spid="17"/>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42"/>
                                        </p:tgtEl>
                                        <p:attrNameLst>
                                          <p:attrName>style.visibility</p:attrName>
                                        </p:attrNameLst>
                                      </p:cBhvr>
                                      <p:to>
                                        <p:strVal val="visible"/>
                                      </p:to>
                                    </p:set>
                                    <p:anim calcmode="lin" valueType="num">
                                      <p:cBhvr additive="base">
                                        <p:cTn id="45" dur="500" fill="hold"/>
                                        <p:tgtEl>
                                          <p:spTgt spid="42"/>
                                        </p:tgtEl>
                                        <p:attrNameLst>
                                          <p:attrName>ppt_x</p:attrName>
                                        </p:attrNameLst>
                                      </p:cBhvr>
                                      <p:tavLst>
                                        <p:tav tm="0">
                                          <p:val>
                                            <p:strVal val="#ppt_x"/>
                                          </p:val>
                                        </p:tav>
                                        <p:tav tm="100000">
                                          <p:val>
                                            <p:strVal val="#ppt_x"/>
                                          </p:val>
                                        </p:tav>
                                      </p:tavLst>
                                    </p:anim>
                                    <p:anim calcmode="lin" valueType="num">
                                      <p:cBhvr additive="base">
                                        <p:cTn id="46" dur="500" fill="hold"/>
                                        <p:tgtEl>
                                          <p:spTgt spid="42"/>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500" fill="hold"/>
                                        <p:tgtEl>
                                          <p:spTgt spid="40"/>
                                        </p:tgtEl>
                                        <p:attrNameLst>
                                          <p:attrName>ppt_x</p:attrName>
                                        </p:attrNameLst>
                                      </p:cBhvr>
                                      <p:tavLst>
                                        <p:tav tm="0">
                                          <p:val>
                                            <p:strVal val="#ppt_x"/>
                                          </p:val>
                                        </p:tav>
                                        <p:tav tm="100000">
                                          <p:val>
                                            <p:strVal val="#ppt_x"/>
                                          </p:val>
                                        </p:tav>
                                      </p:tavLst>
                                    </p:anim>
                                    <p:anim calcmode="lin" valueType="num">
                                      <p:cBhvr additive="base">
                                        <p:cTn id="50" dur="50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additive="base">
                                        <p:cTn id="53" dur="500" fill="hold"/>
                                        <p:tgtEl>
                                          <p:spTgt spid="18"/>
                                        </p:tgtEl>
                                        <p:attrNameLst>
                                          <p:attrName>ppt_x</p:attrName>
                                        </p:attrNameLst>
                                      </p:cBhvr>
                                      <p:tavLst>
                                        <p:tav tm="0">
                                          <p:val>
                                            <p:strVal val="#ppt_x"/>
                                          </p:val>
                                        </p:tav>
                                        <p:tav tm="100000">
                                          <p:val>
                                            <p:strVal val="#ppt_x"/>
                                          </p:val>
                                        </p:tav>
                                      </p:tavLst>
                                    </p:anim>
                                    <p:anim calcmode="lin" valueType="num">
                                      <p:cBhvr additive="base">
                                        <p:cTn id="54" dur="500" fill="hold"/>
                                        <p:tgtEl>
                                          <p:spTgt spid="1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additive="base">
                                        <p:cTn id="61" dur="500" fill="hold"/>
                                        <p:tgtEl>
                                          <p:spTgt spid="35"/>
                                        </p:tgtEl>
                                        <p:attrNameLst>
                                          <p:attrName>ppt_x</p:attrName>
                                        </p:attrNameLst>
                                      </p:cBhvr>
                                      <p:tavLst>
                                        <p:tav tm="0">
                                          <p:val>
                                            <p:strVal val="#ppt_x"/>
                                          </p:val>
                                        </p:tav>
                                        <p:tav tm="100000">
                                          <p:val>
                                            <p:strVal val="#ppt_x"/>
                                          </p:val>
                                        </p:tav>
                                      </p:tavLst>
                                    </p:anim>
                                    <p:anim calcmode="lin" valueType="num">
                                      <p:cBhvr additive="base">
                                        <p:cTn id="62" dur="500" fill="hold"/>
                                        <p:tgtEl>
                                          <p:spTgt spid="35"/>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ppt_x"/>
                                          </p:val>
                                        </p:tav>
                                        <p:tav tm="100000">
                                          <p:val>
                                            <p:strVal val="#ppt_x"/>
                                          </p:val>
                                        </p:tav>
                                      </p:tavLst>
                                    </p:anim>
                                    <p:anim calcmode="lin" valueType="num">
                                      <p:cBhvr additive="base">
                                        <p:cTn id="6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grpId="0" nodeType="clickEffect">
                                  <p:stCondLst>
                                    <p:cond delay="0"/>
                                  </p:stCondLst>
                                  <p:childTnLst>
                                    <p:set>
                                      <p:cBhvr>
                                        <p:cTn id="70" dur="1" fill="hold">
                                          <p:stCondLst>
                                            <p:cond delay="0"/>
                                          </p:stCondLst>
                                        </p:cTn>
                                        <p:tgtEl>
                                          <p:spTgt spid="24"/>
                                        </p:tgtEl>
                                        <p:attrNameLst>
                                          <p:attrName>style.visibility</p:attrName>
                                        </p:attrNameLst>
                                      </p:cBhvr>
                                      <p:to>
                                        <p:strVal val="visible"/>
                                      </p:to>
                                    </p:set>
                                    <p:anim calcmode="lin" valueType="num">
                                      <p:cBhvr additive="base">
                                        <p:cTn id="71" dur="500" fill="hold"/>
                                        <p:tgtEl>
                                          <p:spTgt spid="24"/>
                                        </p:tgtEl>
                                        <p:attrNameLst>
                                          <p:attrName>ppt_x</p:attrName>
                                        </p:attrNameLst>
                                      </p:cBhvr>
                                      <p:tavLst>
                                        <p:tav tm="0">
                                          <p:val>
                                            <p:strVal val="#ppt_x"/>
                                          </p:val>
                                        </p:tav>
                                        <p:tav tm="100000">
                                          <p:val>
                                            <p:strVal val="#ppt_x"/>
                                          </p:val>
                                        </p:tav>
                                      </p:tavLst>
                                    </p:anim>
                                    <p:anim calcmode="lin" valueType="num">
                                      <p:cBhvr additive="base">
                                        <p:cTn id="72" dur="500" fill="hold"/>
                                        <p:tgtEl>
                                          <p:spTgt spid="24"/>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2"/>
                                        </p:tgtEl>
                                        <p:attrNameLst>
                                          <p:attrName>style.visibility</p:attrName>
                                        </p:attrNameLst>
                                      </p:cBhvr>
                                      <p:to>
                                        <p:strVal val="visible"/>
                                      </p:to>
                                    </p:set>
                                    <p:anim calcmode="lin" valueType="num">
                                      <p:cBhvr additive="base">
                                        <p:cTn id="75" dur="500" fill="hold"/>
                                        <p:tgtEl>
                                          <p:spTgt spid="22"/>
                                        </p:tgtEl>
                                        <p:attrNameLst>
                                          <p:attrName>ppt_x</p:attrName>
                                        </p:attrNameLst>
                                      </p:cBhvr>
                                      <p:tavLst>
                                        <p:tav tm="0">
                                          <p:val>
                                            <p:strVal val="#ppt_x"/>
                                          </p:val>
                                        </p:tav>
                                        <p:tav tm="100000">
                                          <p:val>
                                            <p:strVal val="#ppt_x"/>
                                          </p:val>
                                        </p:tav>
                                      </p:tavLst>
                                    </p:anim>
                                    <p:anim calcmode="lin" valueType="num">
                                      <p:cBhvr additive="base">
                                        <p:cTn id="76" dur="500" fill="hold"/>
                                        <p:tgtEl>
                                          <p:spTgt spid="22"/>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1"/>
                                        </p:tgtEl>
                                        <p:attrNameLst>
                                          <p:attrName>style.visibility</p:attrName>
                                        </p:attrNameLst>
                                      </p:cBhvr>
                                      <p:to>
                                        <p:strVal val="visible"/>
                                      </p:to>
                                    </p:set>
                                    <p:anim calcmode="lin" valueType="num">
                                      <p:cBhvr additive="base">
                                        <p:cTn id="79" dur="500" fill="hold"/>
                                        <p:tgtEl>
                                          <p:spTgt spid="21"/>
                                        </p:tgtEl>
                                        <p:attrNameLst>
                                          <p:attrName>ppt_x</p:attrName>
                                        </p:attrNameLst>
                                      </p:cBhvr>
                                      <p:tavLst>
                                        <p:tav tm="0">
                                          <p:val>
                                            <p:strVal val="#ppt_x"/>
                                          </p:val>
                                        </p:tav>
                                        <p:tav tm="100000">
                                          <p:val>
                                            <p:strVal val="#ppt_x"/>
                                          </p:val>
                                        </p:tav>
                                      </p:tavLst>
                                    </p:anim>
                                    <p:anim calcmode="lin" valueType="num">
                                      <p:cBhvr additive="base">
                                        <p:cTn id="80" dur="500" fill="hold"/>
                                        <p:tgtEl>
                                          <p:spTgt spid="2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5"/>
                                        </p:tgtEl>
                                        <p:attrNameLst>
                                          <p:attrName>style.visibility</p:attrName>
                                        </p:attrNameLst>
                                      </p:cBhvr>
                                      <p:to>
                                        <p:strVal val="visible"/>
                                      </p:to>
                                    </p:set>
                                    <p:anim calcmode="lin" valueType="num">
                                      <p:cBhvr additive="base">
                                        <p:cTn id="83" dur="500" fill="hold"/>
                                        <p:tgtEl>
                                          <p:spTgt spid="25"/>
                                        </p:tgtEl>
                                        <p:attrNameLst>
                                          <p:attrName>ppt_x</p:attrName>
                                        </p:attrNameLst>
                                      </p:cBhvr>
                                      <p:tavLst>
                                        <p:tav tm="0">
                                          <p:val>
                                            <p:strVal val="#ppt_x"/>
                                          </p:val>
                                        </p:tav>
                                        <p:tav tm="100000">
                                          <p:val>
                                            <p:strVal val="#ppt_x"/>
                                          </p:val>
                                        </p:tav>
                                      </p:tavLst>
                                    </p:anim>
                                    <p:anim calcmode="lin" valueType="num">
                                      <p:cBhvr additive="base">
                                        <p:cTn id="84"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2" presetClass="entr" presetSubtype="4" fill="hold" grpId="0" nodeType="clickEffect">
                                  <p:stCondLst>
                                    <p:cond delay="0"/>
                                  </p:stCondLst>
                                  <p:childTnLst>
                                    <p:set>
                                      <p:cBhvr>
                                        <p:cTn id="88" dur="1" fill="hold">
                                          <p:stCondLst>
                                            <p:cond delay="0"/>
                                          </p:stCondLst>
                                        </p:cTn>
                                        <p:tgtEl>
                                          <p:spTgt spid="12"/>
                                        </p:tgtEl>
                                        <p:attrNameLst>
                                          <p:attrName>style.visibility</p:attrName>
                                        </p:attrNameLst>
                                      </p:cBhvr>
                                      <p:to>
                                        <p:strVal val="visible"/>
                                      </p:to>
                                    </p:set>
                                    <p:anim calcmode="lin" valueType="num">
                                      <p:cBhvr additive="base">
                                        <p:cTn id="89" dur="500" fill="hold"/>
                                        <p:tgtEl>
                                          <p:spTgt spid="12"/>
                                        </p:tgtEl>
                                        <p:attrNameLst>
                                          <p:attrName>ppt_x</p:attrName>
                                        </p:attrNameLst>
                                      </p:cBhvr>
                                      <p:tavLst>
                                        <p:tav tm="0">
                                          <p:val>
                                            <p:strVal val="#ppt_x"/>
                                          </p:val>
                                        </p:tav>
                                        <p:tav tm="100000">
                                          <p:val>
                                            <p:strVal val="#ppt_x"/>
                                          </p:val>
                                        </p:tav>
                                      </p:tavLst>
                                    </p:anim>
                                    <p:anim calcmode="lin" valueType="num">
                                      <p:cBhvr additive="base">
                                        <p:cTn id="9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2" presetClass="entr" presetSubtype="4" fill="hold" grpId="0" nodeType="clickEffect">
                                  <p:stCondLst>
                                    <p:cond delay="0"/>
                                  </p:stCondLst>
                                  <p:childTnLst>
                                    <p:set>
                                      <p:cBhvr>
                                        <p:cTn id="94" dur="1" fill="hold">
                                          <p:stCondLst>
                                            <p:cond delay="0"/>
                                          </p:stCondLst>
                                        </p:cTn>
                                        <p:tgtEl>
                                          <p:spTgt spid="30"/>
                                        </p:tgtEl>
                                        <p:attrNameLst>
                                          <p:attrName>style.visibility</p:attrName>
                                        </p:attrNameLst>
                                      </p:cBhvr>
                                      <p:to>
                                        <p:strVal val="visible"/>
                                      </p:to>
                                    </p:set>
                                    <p:anim calcmode="lin" valueType="num">
                                      <p:cBhvr additive="base">
                                        <p:cTn id="95" dur="500" fill="hold"/>
                                        <p:tgtEl>
                                          <p:spTgt spid="30"/>
                                        </p:tgtEl>
                                        <p:attrNameLst>
                                          <p:attrName>ppt_x</p:attrName>
                                        </p:attrNameLst>
                                      </p:cBhvr>
                                      <p:tavLst>
                                        <p:tav tm="0">
                                          <p:val>
                                            <p:strVal val="#ppt_x"/>
                                          </p:val>
                                        </p:tav>
                                        <p:tav tm="100000">
                                          <p:val>
                                            <p:strVal val="#ppt_x"/>
                                          </p:val>
                                        </p:tav>
                                      </p:tavLst>
                                    </p:anim>
                                    <p:anim calcmode="lin" valueType="num">
                                      <p:cBhvr additive="base">
                                        <p:cTn id="96"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2" presetClass="entr" presetSubtype="4" fill="hold" nodeType="clickEffect">
                                  <p:stCondLst>
                                    <p:cond delay="0"/>
                                  </p:stCondLst>
                                  <p:childTnLst>
                                    <p:set>
                                      <p:cBhvr>
                                        <p:cTn id="100" dur="1" fill="hold">
                                          <p:stCondLst>
                                            <p:cond delay="0"/>
                                          </p:stCondLst>
                                        </p:cTn>
                                        <p:tgtEl>
                                          <p:spTgt spid="33"/>
                                        </p:tgtEl>
                                        <p:attrNameLst>
                                          <p:attrName>style.visibility</p:attrName>
                                        </p:attrNameLst>
                                      </p:cBhvr>
                                      <p:to>
                                        <p:strVal val="visible"/>
                                      </p:to>
                                    </p:set>
                                    <p:anim calcmode="lin" valueType="num">
                                      <p:cBhvr additive="base">
                                        <p:cTn id="101" dur="500" fill="hold"/>
                                        <p:tgtEl>
                                          <p:spTgt spid="33"/>
                                        </p:tgtEl>
                                        <p:attrNameLst>
                                          <p:attrName>ppt_x</p:attrName>
                                        </p:attrNameLst>
                                      </p:cBhvr>
                                      <p:tavLst>
                                        <p:tav tm="0">
                                          <p:val>
                                            <p:strVal val="#ppt_x"/>
                                          </p:val>
                                        </p:tav>
                                        <p:tav tm="100000">
                                          <p:val>
                                            <p:strVal val="#ppt_x"/>
                                          </p:val>
                                        </p:tav>
                                      </p:tavLst>
                                    </p:anim>
                                    <p:anim calcmode="lin" valueType="num">
                                      <p:cBhvr additive="base">
                                        <p:cTn id="102" dur="500" fill="hold"/>
                                        <p:tgtEl>
                                          <p:spTgt spid="33"/>
                                        </p:tgtEl>
                                        <p:attrNameLst>
                                          <p:attrName>ppt_y</p:attrName>
                                        </p:attrNameLst>
                                      </p:cBhvr>
                                      <p:tavLst>
                                        <p:tav tm="0">
                                          <p:val>
                                            <p:strVal val="1+#ppt_h/2"/>
                                          </p:val>
                                        </p:tav>
                                        <p:tav tm="100000">
                                          <p:val>
                                            <p:strVal val="#ppt_y"/>
                                          </p:val>
                                        </p:tav>
                                      </p:tavLst>
                                    </p:anim>
                                  </p:childTnLst>
                                </p:cTn>
                              </p:par>
                              <p:par>
                                <p:cTn id="103" presetID="2" presetClass="entr" presetSubtype="4" fill="hold" nodeType="withEffect">
                                  <p:stCondLst>
                                    <p:cond delay="0"/>
                                  </p:stCondLst>
                                  <p:childTnLst>
                                    <p:set>
                                      <p:cBhvr>
                                        <p:cTn id="104" dur="1" fill="hold">
                                          <p:stCondLst>
                                            <p:cond delay="0"/>
                                          </p:stCondLst>
                                        </p:cTn>
                                        <p:tgtEl>
                                          <p:spTgt spid="36"/>
                                        </p:tgtEl>
                                        <p:attrNameLst>
                                          <p:attrName>style.visibility</p:attrName>
                                        </p:attrNameLst>
                                      </p:cBhvr>
                                      <p:to>
                                        <p:strVal val="visible"/>
                                      </p:to>
                                    </p:set>
                                    <p:anim calcmode="lin" valueType="num">
                                      <p:cBhvr additive="base">
                                        <p:cTn id="105" dur="500" fill="hold"/>
                                        <p:tgtEl>
                                          <p:spTgt spid="36"/>
                                        </p:tgtEl>
                                        <p:attrNameLst>
                                          <p:attrName>ppt_x</p:attrName>
                                        </p:attrNameLst>
                                      </p:cBhvr>
                                      <p:tavLst>
                                        <p:tav tm="0">
                                          <p:val>
                                            <p:strVal val="#ppt_x"/>
                                          </p:val>
                                        </p:tav>
                                        <p:tav tm="100000">
                                          <p:val>
                                            <p:strVal val="#ppt_x"/>
                                          </p:val>
                                        </p:tav>
                                      </p:tavLst>
                                    </p:anim>
                                    <p:anim calcmode="lin" valueType="num">
                                      <p:cBhvr additive="base">
                                        <p:cTn id="106"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107" fill="hold">
                      <p:stCondLst>
                        <p:cond delay="indefinite"/>
                      </p:stCondLst>
                      <p:childTnLst>
                        <p:par>
                          <p:cTn id="108" fill="hold">
                            <p:stCondLst>
                              <p:cond delay="0"/>
                            </p:stCondLst>
                            <p:childTnLst>
                              <p:par>
                                <p:cTn id="109" presetID="2" presetClass="entr" presetSubtype="4" fill="hold" grpId="0" nodeType="clickEffect">
                                  <p:stCondLst>
                                    <p:cond delay="0"/>
                                  </p:stCondLst>
                                  <p:childTnLst>
                                    <p:set>
                                      <p:cBhvr>
                                        <p:cTn id="110" dur="1" fill="hold">
                                          <p:stCondLst>
                                            <p:cond delay="0"/>
                                          </p:stCondLst>
                                        </p:cTn>
                                        <p:tgtEl>
                                          <p:spTgt spid="6"/>
                                        </p:tgtEl>
                                        <p:attrNameLst>
                                          <p:attrName>style.visibility</p:attrName>
                                        </p:attrNameLst>
                                      </p:cBhvr>
                                      <p:to>
                                        <p:strVal val="visible"/>
                                      </p:to>
                                    </p:set>
                                    <p:anim calcmode="lin" valueType="num">
                                      <p:cBhvr additive="base">
                                        <p:cTn id="111" dur="500" fill="hold"/>
                                        <p:tgtEl>
                                          <p:spTgt spid="6"/>
                                        </p:tgtEl>
                                        <p:attrNameLst>
                                          <p:attrName>ppt_x</p:attrName>
                                        </p:attrNameLst>
                                      </p:cBhvr>
                                      <p:tavLst>
                                        <p:tav tm="0">
                                          <p:val>
                                            <p:strVal val="#ppt_x"/>
                                          </p:val>
                                        </p:tav>
                                        <p:tav tm="100000">
                                          <p:val>
                                            <p:strVal val="#ppt_x"/>
                                          </p:val>
                                        </p:tav>
                                      </p:tavLst>
                                    </p:anim>
                                    <p:anim calcmode="lin" valueType="num">
                                      <p:cBhvr additive="base">
                                        <p:cTn id="1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3" grpId="0" animBg="1"/>
      <p:bldP spid="15" grpId="0" animBg="1"/>
      <p:bldP spid="16" grpId="0" animBg="1"/>
      <p:bldP spid="17" grpId="0" animBg="1"/>
      <p:bldP spid="18" grpId="0" animBg="1"/>
      <p:bldP spid="19" grpId="0" animBg="1"/>
      <p:bldP spid="21" grpId="0" animBg="1"/>
      <p:bldP spid="22" grpId="0" animBg="1"/>
      <p:bldP spid="24" grpId="0" animBg="1"/>
      <p:bldP spid="25" grpId="0" animBg="1"/>
      <p:bldP spid="6" grpId="0" animBg="1"/>
      <p:bldP spid="12" grpId="0" animBg="1"/>
      <p:bldP spid="30" grpId="0" animBg="1"/>
      <p:bldP spid="40" grpId="0" animBg="1"/>
      <p:bldP spid="42" grpId="0" animBg="1"/>
      <p:bldP spid="34" grpId="0" animBg="1"/>
      <p:bldP spid="35"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a:t>
            </a:r>
            <a:endParaRPr lang="en-US" dirty="0"/>
          </a:p>
        </p:txBody>
      </p:sp>
      <p:sp>
        <p:nvSpPr>
          <p:cNvPr id="3" name="Content Placeholder 2"/>
          <p:cNvSpPr>
            <a:spLocks noGrp="1"/>
          </p:cNvSpPr>
          <p:nvPr>
            <p:ph idx="1"/>
          </p:nvPr>
        </p:nvSpPr>
        <p:spPr>
          <a:xfrm>
            <a:off x="457200" y="1752600"/>
            <a:ext cx="8229600" cy="4495799"/>
          </a:xfrm>
        </p:spPr>
        <p:txBody>
          <a:bodyPr>
            <a:normAutofit fontScale="47500" lnSpcReduction="20000"/>
          </a:bodyPr>
          <a:lstStyle/>
          <a:p>
            <a:pPr marL="0" indent="0">
              <a:buNone/>
            </a:pPr>
            <a:r>
              <a:rPr lang="en-US" sz="3300" b="1" dirty="0" smtClean="0"/>
              <a:t>Exam</a:t>
            </a:r>
            <a:r>
              <a:rPr lang="en-US" sz="2900" b="1" dirty="0"/>
              <a:t/>
            </a:r>
            <a:br>
              <a:rPr lang="en-US" sz="2900" b="1" dirty="0"/>
            </a:br>
            <a:r>
              <a:rPr lang="en-US" sz="2900" b="1" dirty="0" smtClean="0"/>
              <a:t/>
            </a:r>
            <a:br>
              <a:rPr lang="en-US" sz="2900" b="1" dirty="0" smtClean="0"/>
            </a:br>
            <a:r>
              <a:rPr lang="en-US" sz="3400" b="1" dirty="0" smtClean="0">
                <a:solidFill>
                  <a:srgbClr val="00B050"/>
                </a:solidFill>
              </a:rPr>
              <a:t>Const.- </a:t>
            </a:r>
            <a:r>
              <a:rPr lang="en-US" sz="3400" b="1" u="sng" dirty="0" smtClean="0">
                <a:solidFill>
                  <a:srgbClr val="00B050"/>
                </a:solidFill>
              </a:rPr>
              <a:t>General  </a:t>
            </a:r>
            <a:r>
              <a:rPr lang="en-US" sz="3400" b="1" u="sng" dirty="0">
                <a:solidFill>
                  <a:srgbClr val="00B050"/>
                </a:solidFill>
              </a:rPr>
              <a:t>status – appears her age, </a:t>
            </a:r>
            <a:r>
              <a:rPr lang="en-US" sz="3400" b="1" u="sng" dirty="0" smtClean="0">
                <a:solidFill>
                  <a:srgbClr val="00B050"/>
                </a:solidFill>
              </a:rPr>
              <a:t>well </a:t>
            </a:r>
            <a:r>
              <a:rPr lang="en-US" sz="3400" b="1" u="sng" dirty="0">
                <a:solidFill>
                  <a:srgbClr val="00B050"/>
                </a:solidFill>
              </a:rPr>
              <a:t>developed, no distress, well </a:t>
            </a:r>
            <a:r>
              <a:rPr lang="en-US" sz="3400" b="1" u="sng" dirty="0" smtClean="0">
                <a:solidFill>
                  <a:srgbClr val="00B050"/>
                </a:solidFill>
              </a:rPr>
              <a:t>nourished</a:t>
            </a:r>
            <a:r>
              <a:rPr lang="en-US" sz="3400" dirty="0" smtClean="0">
                <a:solidFill>
                  <a:srgbClr val="00B050"/>
                </a:solidFill>
              </a:rPr>
              <a:t>  </a:t>
            </a:r>
            <a:r>
              <a:rPr lang="en-US" sz="3400" b="1" u="sng" dirty="0" smtClean="0">
                <a:solidFill>
                  <a:schemeClr val="tx2"/>
                </a:solidFill>
              </a:rPr>
              <a:t>(</a:t>
            </a:r>
            <a:r>
              <a:rPr lang="en-US" sz="3400" b="1" u="sng" dirty="0">
                <a:solidFill>
                  <a:schemeClr val="tx2"/>
                </a:solidFill>
              </a:rPr>
              <a:t>Organ Systems – Const) </a:t>
            </a:r>
            <a:br>
              <a:rPr lang="en-US" sz="3400" b="1" u="sng" dirty="0">
                <a:solidFill>
                  <a:schemeClr val="tx2"/>
                </a:solidFill>
              </a:rPr>
            </a:br>
            <a:r>
              <a:rPr lang="en-US" sz="3400" dirty="0" smtClean="0"/>
              <a:t/>
            </a:r>
            <a:br>
              <a:rPr lang="en-US" sz="3400" dirty="0" smtClean="0"/>
            </a:br>
            <a:r>
              <a:rPr lang="en-US" sz="3400" dirty="0" smtClean="0"/>
              <a:t>Eyes </a:t>
            </a:r>
            <a:r>
              <a:rPr lang="en-US" sz="3400" dirty="0"/>
              <a:t>– </a:t>
            </a:r>
            <a:r>
              <a:rPr lang="en-US" sz="3400" b="1" u="sng" dirty="0">
                <a:solidFill>
                  <a:srgbClr val="00B050"/>
                </a:solidFill>
              </a:rPr>
              <a:t>Pink </a:t>
            </a:r>
            <a:r>
              <a:rPr lang="en-US" sz="3400" b="1" u="sng" dirty="0" smtClean="0">
                <a:solidFill>
                  <a:srgbClr val="00B050"/>
                </a:solidFill>
              </a:rPr>
              <a:t>conjunctiva </a:t>
            </a:r>
            <a:r>
              <a:rPr lang="en-US" sz="3400" b="1" u="sng" dirty="0">
                <a:solidFill>
                  <a:schemeClr val="tx2"/>
                </a:solidFill>
              </a:rPr>
              <a:t>(Organ Systems </a:t>
            </a:r>
            <a:r>
              <a:rPr lang="en-US" sz="3400" b="1" u="sng" dirty="0" smtClean="0">
                <a:solidFill>
                  <a:schemeClr val="tx2"/>
                </a:solidFill>
              </a:rPr>
              <a:t>– Eyes) </a:t>
            </a:r>
            <a:r>
              <a:rPr lang="en-US" sz="3400" b="1" u="sng" dirty="0">
                <a:solidFill>
                  <a:schemeClr val="tx2"/>
                </a:solidFill>
              </a:rPr>
              <a:t/>
            </a:r>
            <a:br>
              <a:rPr lang="en-US" sz="3400" b="1" u="sng" dirty="0">
                <a:solidFill>
                  <a:schemeClr val="tx2"/>
                </a:solidFill>
              </a:rPr>
            </a:br>
            <a:r>
              <a:rPr lang="en-US" sz="3400" dirty="0" smtClean="0"/>
              <a:t/>
            </a:r>
            <a:br>
              <a:rPr lang="en-US" sz="3400" dirty="0" smtClean="0"/>
            </a:br>
            <a:r>
              <a:rPr lang="en-US" sz="3400" dirty="0" smtClean="0"/>
              <a:t>ENT </a:t>
            </a:r>
            <a:r>
              <a:rPr lang="en-US" sz="3400" dirty="0"/>
              <a:t>- </a:t>
            </a:r>
            <a:r>
              <a:rPr lang="en-US" sz="3400" b="1" u="sng" dirty="0">
                <a:solidFill>
                  <a:srgbClr val="00B050"/>
                </a:solidFill>
              </a:rPr>
              <a:t>Nose – Nasal Mucosa </a:t>
            </a:r>
            <a:r>
              <a:rPr lang="en-US" sz="3400" b="1" u="sng" dirty="0" smtClean="0">
                <a:solidFill>
                  <a:srgbClr val="00B050"/>
                </a:solidFill>
              </a:rPr>
              <a:t>moist </a:t>
            </a:r>
            <a:r>
              <a:rPr lang="en-US" sz="3400" b="1" u="sng" dirty="0">
                <a:solidFill>
                  <a:schemeClr val="tx2"/>
                </a:solidFill>
              </a:rPr>
              <a:t>(Organ Systems </a:t>
            </a:r>
            <a:r>
              <a:rPr lang="en-US" sz="3400" b="1" u="sng" dirty="0" smtClean="0">
                <a:solidFill>
                  <a:schemeClr val="tx2"/>
                </a:solidFill>
              </a:rPr>
              <a:t>– ENT)</a:t>
            </a:r>
            <a:r>
              <a:rPr lang="en-US" sz="3400" b="1" u="sng" dirty="0">
                <a:solidFill>
                  <a:schemeClr val="tx2"/>
                </a:solidFill>
              </a:rPr>
              <a:t/>
            </a:r>
            <a:br>
              <a:rPr lang="en-US" sz="3400" b="1" u="sng" dirty="0">
                <a:solidFill>
                  <a:schemeClr val="tx2"/>
                </a:solidFill>
              </a:rPr>
            </a:br>
            <a:r>
              <a:rPr lang="en-US" sz="3400" dirty="0" smtClean="0"/>
              <a:t/>
            </a:r>
            <a:br>
              <a:rPr lang="en-US" sz="3400" dirty="0" smtClean="0"/>
            </a:br>
            <a:r>
              <a:rPr lang="en-US" sz="3400" dirty="0" smtClean="0"/>
              <a:t>Hem/Lymph </a:t>
            </a:r>
            <a:r>
              <a:rPr lang="en-US" sz="3400" dirty="0"/>
              <a:t>- </a:t>
            </a:r>
            <a:r>
              <a:rPr lang="en-US" sz="3400" b="1" u="sng" dirty="0">
                <a:solidFill>
                  <a:srgbClr val="00B050"/>
                </a:solidFill>
              </a:rPr>
              <a:t>Lymph nodes – no cervical </a:t>
            </a:r>
            <a:r>
              <a:rPr lang="en-US" sz="3400" b="1" u="sng" dirty="0" smtClean="0">
                <a:solidFill>
                  <a:srgbClr val="00B050"/>
                </a:solidFill>
              </a:rPr>
              <a:t>LAD </a:t>
            </a:r>
            <a:r>
              <a:rPr lang="en-US" sz="3400" b="1" u="sng" dirty="0">
                <a:solidFill>
                  <a:schemeClr val="tx2"/>
                </a:solidFill>
              </a:rPr>
              <a:t>(Organ Systems – </a:t>
            </a:r>
            <a:r>
              <a:rPr lang="en-US" sz="3400" b="1" u="sng" dirty="0" smtClean="0">
                <a:solidFill>
                  <a:schemeClr val="tx2"/>
                </a:solidFill>
              </a:rPr>
              <a:t>Hem/Lymph</a:t>
            </a:r>
            <a:r>
              <a:rPr lang="en-US" sz="3400" b="1" dirty="0" smtClean="0">
                <a:solidFill>
                  <a:schemeClr val="tx2"/>
                </a:solidFill>
              </a:rPr>
              <a:t>) </a:t>
            </a:r>
            <a:r>
              <a:rPr lang="en-US" sz="3400" b="1" dirty="0">
                <a:solidFill>
                  <a:schemeClr val="tx2"/>
                </a:solidFill>
              </a:rPr>
              <a:t/>
            </a:r>
            <a:br>
              <a:rPr lang="en-US" sz="3400" b="1" dirty="0">
                <a:solidFill>
                  <a:schemeClr val="tx2"/>
                </a:solidFill>
              </a:rPr>
            </a:br>
            <a:r>
              <a:rPr lang="en-US" sz="3400" dirty="0" smtClean="0"/>
              <a:t/>
            </a:r>
            <a:br>
              <a:rPr lang="en-US" sz="3400" dirty="0" smtClean="0"/>
            </a:br>
            <a:r>
              <a:rPr lang="en-US" sz="3400" dirty="0" smtClean="0"/>
              <a:t>Respiratory </a:t>
            </a:r>
            <a:r>
              <a:rPr lang="en-US" sz="3400" dirty="0"/>
              <a:t>- </a:t>
            </a:r>
            <a:r>
              <a:rPr lang="en-US" sz="3400" b="1" u="sng" dirty="0">
                <a:solidFill>
                  <a:srgbClr val="00B050"/>
                </a:solidFill>
              </a:rPr>
              <a:t>Lungs – B/L Clear to auscultation; no rubs, no wheezes, no </a:t>
            </a:r>
            <a:r>
              <a:rPr lang="en-US" sz="3400" b="1" u="sng" dirty="0" smtClean="0">
                <a:solidFill>
                  <a:srgbClr val="00B050"/>
                </a:solidFill>
              </a:rPr>
              <a:t>distress </a:t>
            </a:r>
            <a:r>
              <a:rPr lang="en-US" sz="3400" b="1" u="sng" dirty="0">
                <a:solidFill>
                  <a:schemeClr val="tx2"/>
                </a:solidFill>
              </a:rPr>
              <a:t>(Organ Systems </a:t>
            </a:r>
            <a:r>
              <a:rPr lang="en-US" sz="3400" b="1" u="sng" dirty="0" smtClean="0">
                <a:solidFill>
                  <a:schemeClr val="tx2"/>
                </a:solidFill>
              </a:rPr>
              <a:t>Resp) </a:t>
            </a:r>
            <a:r>
              <a:rPr lang="en-US" sz="3400" dirty="0"/>
              <a:t/>
            </a:r>
            <a:br>
              <a:rPr lang="en-US" sz="3400" dirty="0"/>
            </a:br>
            <a:r>
              <a:rPr lang="en-US" sz="3400" dirty="0" smtClean="0"/>
              <a:t/>
            </a:r>
            <a:br>
              <a:rPr lang="en-US" sz="3400" dirty="0" smtClean="0"/>
            </a:br>
            <a:r>
              <a:rPr lang="en-US" sz="3400" dirty="0" smtClean="0"/>
              <a:t>Abdomen </a:t>
            </a:r>
            <a:r>
              <a:rPr lang="en-US" sz="3400" dirty="0"/>
              <a:t>– </a:t>
            </a:r>
            <a:r>
              <a:rPr lang="en-US" sz="3400" b="1" u="sng" dirty="0">
                <a:solidFill>
                  <a:srgbClr val="00B050"/>
                </a:solidFill>
              </a:rPr>
              <a:t>Non-distended; non-tender, no hepatosplenomegaly </a:t>
            </a:r>
            <a:r>
              <a:rPr lang="en-US" sz="3400" b="1" u="sng" dirty="0" smtClean="0">
                <a:solidFill>
                  <a:srgbClr val="00B050"/>
                </a:solidFill>
              </a:rPr>
              <a:t>(</a:t>
            </a:r>
            <a:r>
              <a:rPr lang="en-US" sz="3400" b="1" u="sng" dirty="0" smtClean="0">
                <a:solidFill>
                  <a:schemeClr val="tx2"/>
                </a:solidFill>
              </a:rPr>
              <a:t>Organ </a:t>
            </a:r>
            <a:r>
              <a:rPr lang="en-US" sz="3400" b="1" u="sng" dirty="0">
                <a:solidFill>
                  <a:schemeClr val="tx2"/>
                </a:solidFill>
              </a:rPr>
              <a:t>Systems – </a:t>
            </a:r>
            <a:r>
              <a:rPr lang="en-US" sz="3400" b="1" u="sng" dirty="0" smtClean="0">
                <a:solidFill>
                  <a:schemeClr val="tx2"/>
                </a:solidFill>
              </a:rPr>
              <a:t>GI/</a:t>
            </a:r>
            <a:r>
              <a:rPr lang="en-US" sz="3400" b="1" u="sng" dirty="0" smtClean="0">
                <a:solidFill>
                  <a:srgbClr val="00B0F0"/>
                </a:solidFill>
              </a:rPr>
              <a:t>Body Areas Abdomen)</a:t>
            </a:r>
            <a:r>
              <a:rPr lang="en-US" sz="3400" dirty="0"/>
              <a:t/>
            </a:r>
            <a:br>
              <a:rPr lang="en-US" sz="3400" dirty="0"/>
            </a:br>
            <a:r>
              <a:rPr lang="en-US" sz="3400" dirty="0" smtClean="0"/>
              <a:t/>
            </a:r>
            <a:br>
              <a:rPr lang="en-US" sz="3400" dirty="0" smtClean="0"/>
            </a:br>
            <a:r>
              <a:rPr lang="en-US" sz="3400" dirty="0" smtClean="0"/>
              <a:t>Skin </a:t>
            </a:r>
            <a:r>
              <a:rPr lang="en-US" sz="3400" dirty="0"/>
              <a:t>– </a:t>
            </a:r>
            <a:r>
              <a:rPr lang="en-US" sz="3400" b="1" u="sng" dirty="0">
                <a:solidFill>
                  <a:srgbClr val="00B050"/>
                </a:solidFill>
              </a:rPr>
              <a:t>No rashes, dry, </a:t>
            </a:r>
            <a:r>
              <a:rPr lang="en-US" sz="3400" b="1" u="sng" dirty="0" smtClean="0">
                <a:solidFill>
                  <a:srgbClr val="00B050"/>
                </a:solidFill>
              </a:rPr>
              <a:t>warm </a:t>
            </a:r>
            <a:r>
              <a:rPr lang="en-US" sz="3400" b="1" u="sng" dirty="0">
                <a:solidFill>
                  <a:schemeClr val="tx2"/>
                </a:solidFill>
              </a:rPr>
              <a:t>(Organ Systems </a:t>
            </a:r>
            <a:r>
              <a:rPr lang="en-US" sz="3400" b="1" u="sng" dirty="0" smtClean="0">
                <a:solidFill>
                  <a:schemeClr val="tx2"/>
                </a:solidFill>
              </a:rPr>
              <a:t>– Skin)</a:t>
            </a:r>
            <a:r>
              <a:rPr lang="en-US" sz="3400" dirty="0"/>
              <a:t/>
            </a:r>
            <a:br>
              <a:rPr lang="en-US" sz="3400" dirty="0"/>
            </a:br>
            <a:r>
              <a:rPr lang="en-US" sz="3400" dirty="0" smtClean="0"/>
              <a:t/>
            </a:r>
            <a:br>
              <a:rPr lang="en-US" sz="3400" dirty="0" smtClean="0"/>
            </a:br>
            <a:r>
              <a:rPr lang="en-US" sz="3400" dirty="0" smtClean="0"/>
              <a:t>Neurological </a:t>
            </a:r>
            <a:r>
              <a:rPr lang="en-US" sz="3400" dirty="0"/>
              <a:t>– </a:t>
            </a:r>
            <a:r>
              <a:rPr lang="en-US" sz="3400" b="1" u="sng" dirty="0">
                <a:solidFill>
                  <a:srgbClr val="00B050"/>
                </a:solidFill>
              </a:rPr>
              <a:t>Alert and oriented x 3 face symmetrical, speech </a:t>
            </a:r>
            <a:r>
              <a:rPr lang="en-US" sz="3400" b="1" u="sng" dirty="0" smtClean="0">
                <a:solidFill>
                  <a:srgbClr val="00B050"/>
                </a:solidFill>
              </a:rPr>
              <a:t>normal </a:t>
            </a:r>
            <a:r>
              <a:rPr lang="en-US" sz="3400" b="1" u="sng" dirty="0">
                <a:solidFill>
                  <a:schemeClr val="tx2"/>
                </a:solidFill>
              </a:rPr>
              <a:t>(Organ Systems </a:t>
            </a:r>
            <a:r>
              <a:rPr lang="en-US" sz="3400" b="1" u="sng" dirty="0" smtClean="0">
                <a:solidFill>
                  <a:schemeClr val="tx2"/>
                </a:solidFill>
              </a:rPr>
              <a:t>– Neuro)</a:t>
            </a:r>
            <a:endParaRPr lang="en-US" sz="3400" dirty="0"/>
          </a:p>
        </p:txBody>
      </p:sp>
    </p:spTree>
    <p:extLst>
      <p:ext uri="{BB962C8B-B14F-4D97-AF65-F5344CB8AC3E}">
        <p14:creationId xmlns:p14="http://schemas.microsoft.com/office/powerpoint/2010/main" val="1007949568"/>
      </p:ext>
    </p:extLst>
  </p:cSld>
  <p:clrMapOvr>
    <a:masterClrMapping/>
  </p:clrMapOvr>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 Scoring</a:t>
            </a:r>
            <a:endParaRPr lang="en-US"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5249" t="17473" r="8019"/>
          <a:stretch/>
        </p:blipFill>
        <p:spPr>
          <a:xfrm>
            <a:off x="888521" y="1863305"/>
            <a:ext cx="7556740" cy="3972481"/>
          </a:xfrm>
          <a:prstGeom prst="rect">
            <a:avLst/>
          </a:prstGeom>
        </p:spPr>
      </p:pic>
      <p:sp>
        <p:nvSpPr>
          <p:cNvPr id="8" name="Multiply 7"/>
          <p:cNvSpPr/>
          <p:nvPr/>
        </p:nvSpPr>
        <p:spPr>
          <a:xfrm>
            <a:off x="4554748" y="4563374"/>
            <a:ext cx="152400" cy="152400"/>
          </a:xfrm>
          <a:prstGeom prst="mathMultiply">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9" name="Multiply 8"/>
          <p:cNvSpPr/>
          <p:nvPr/>
        </p:nvSpPr>
        <p:spPr>
          <a:xfrm>
            <a:off x="1454704" y="5096774"/>
            <a:ext cx="152400" cy="152400"/>
          </a:xfrm>
          <a:prstGeom prst="mathMultiply">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12" name="Multiply 11"/>
          <p:cNvSpPr/>
          <p:nvPr/>
        </p:nvSpPr>
        <p:spPr>
          <a:xfrm>
            <a:off x="3979652" y="5207478"/>
            <a:ext cx="152400" cy="152400"/>
          </a:xfrm>
          <a:prstGeom prst="mathMultiply">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13" name="Multiply 12"/>
          <p:cNvSpPr/>
          <p:nvPr/>
        </p:nvSpPr>
        <p:spPr>
          <a:xfrm>
            <a:off x="2485854" y="5080956"/>
            <a:ext cx="152400" cy="152400"/>
          </a:xfrm>
          <a:prstGeom prst="mathMultiply">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14" name="Multiply 13"/>
          <p:cNvSpPr/>
          <p:nvPr/>
        </p:nvSpPr>
        <p:spPr>
          <a:xfrm>
            <a:off x="1457860" y="5334000"/>
            <a:ext cx="152400" cy="152400"/>
          </a:xfrm>
          <a:prstGeom prst="mathMultiply">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15" name="Multiply 14"/>
          <p:cNvSpPr/>
          <p:nvPr/>
        </p:nvSpPr>
        <p:spPr>
          <a:xfrm>
            <a:off x="3311104" y="5105400"/>
            <a:ext cx="152400" cy="152400"/>
          </a:xfrm>
          <a:prstGeom prst="mathMultiply">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16" name="Multiply 15"/>
          <p:cNvSpPr/>
          <p:nvPr/>
        </p:nvSpPr>
        <p:spPr>
          <a:xfrm>
            <a:off x="3311104" y="5223296"/>
            <a:ext cx="152400" cy="152400"/>
          </a:xfrm>
          <a:prstGeom prst="mathMultiply">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18" name="Multiply 17"/>
          <p:cNvSpPr/>
          <p:nvPr/>
        </p:nvSpPr>
        <p:spPr>
          <a:xfrm>
            <a:off x="3982542" y="5334000"/>
            <a:ext cx="152400" cy="152400"/>
          </a:xfrm>
          <a:prstGeom prst="mathMultiply">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19" name="Multiply 18"/>
          <p:cNvSpPr/>
          <p:nvPr/>
        </p:nvSpPr>
        <p:spPr>
          <a:xfrm>
            <a:off x="7696200" y="4419600"/>
            <a:ext cx="152400" cy="152400"/>
          </a:xfrm>
          <a:prstGeom prst="mathMultiply">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20" name="Rectangle 19"/>
          <p:cNvSpPr/>
          <p:nvPr/>
        </p:nvSpPr>
        <p:spPr>
          <a:xfrm>
            <a:off x="7535174" y="5477774"/>
            <a:ext cx="533400" cy="363748"/>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ight Arrow 20"/>
          <p:cNvSpPr/>
          <p:nvPr/>
        </p:nvSpPr>
        <p:spPr>
          <a:xfrm>
            <a:off x="432756" y="5082540"/>
            <a:ext cx="457200" cy="45719"/>
          </a:xfrm>
          <a:prstGeom prst="rightArrow">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Multiply 21"/>
          <p:cNvSpPr/>
          <p:nvPr/>
        </p:nvSpPr>
        <p:spPr>
          <a:xfrm>
            <a:off x="4808551" y="5233947"/>
            <a:ext cx="152400" cy="152400"/>
          </a:xfrm>
          <a:prstGeom prst="mathMultiply">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Tree>
    <p:extLst>
      <p:ext uri="{BB962C8B-B14F-4D97-AF65-F5344CB8AC3E}">
        <p14:creationId xmlns:p14="http://schemas.microsoft.com/office/powerpoint/2010/main" val="229196081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500" fill="hold"/>
                                        <p:tgtEl>
                                          <p:spTgt spid="16"/>
                                        </p:tgtEl>
                                        <p:attrNameLst>
                                          <p:attrName>ppt_x</p:attrName>
                                        </p:attrNameLst>
                                      </p:cBhvr>
                                      <p:tavLst>
                                        <p:tav tm="0">
                                          <p:val>
                                            <p:strVal val="#ppt_x"/>
                                          </p:val>
                                        </p:tav>
                                        <p:tav tm="100000">
                                          <p:val>
                                            <p:strVal val="#ppt_x"/>
                                          </p:val>
                                        </p:tav>
                                      </p:tavLst>
                                    </p:anim>
                                    <p:anim calcmode="lin" valueType="num">
                                      <p:cBhvr additive="base">
                                        <p:cTn id="24" dur="500" fill="hold"/>
                                        <p:tgtEl>
                                          <p:spTgt spid="1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ppt_x"/>
                                          </p:val>
                                        </p:tav>
                                        <p:tav tm="100000">
                                          <p:val>
                                            <p:strVal val="#ppt_x"/>
                                          </p:val>
                                        </p:tav>
                                      </p:tavLst>
                                    </p:anim>
                                    <p:anim calcmode="lin" valueType="num">
                                      <p:cBhvr additive="base">
                                        <p:cTn id="28" dur="500" fill="hold"/>
                                        <p:tgtEl>
                                          <p:spTgt spid="1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500" fill="hold"/>
                                        <p:tgtEl>
                                          <p:spTgt spid="18"/>
                                        </p:tgtEl>
                                        <p:attrNameLst>
                                          <p:attrName>ppt_x</p:attrName>
                                        </p:attrNameLst>
                                      </p:cBhvr>
                                      <p:tavLst>
                                        <p:tav tm="0">
                                          <p:val>
                                            <p:strVal val="#ppt_x"/>
                                          </p:val>
                                        </p:tav>
                                        <p:tav tm="100000">
                                          <p:val>
                                            <p:strVal val="#ppt_x"/>
                                          </p:val>
                                        </p:tav>
                                      </p:tavLst>
                                    </p:anim>
                                    <p:anim calcmode="lin" valueType="num">
                                      <p:cBhvr additive="base">
                                        <p:cTn id="32" dur="500" fill="hold"/>
                                        <p:tgtEl>
                                          <p:spTgt spid="1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ppt_x"/>
                                          </p:val>
                                        </p:tav>
                                        <p:tav tm="100000">
                                          <p:val>
                                            <p:strVal val="#ppt_x"/>
                                          </p:val>
                                        </p:tav>
                                      </p:tavLst>
                                    </p:anim>
                                    <p:anim calcmode="lin" valueType="num">
                                      <p:cBhvr additive="base">
                                        <p:cTn id="36"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additive="base">
                                        <p:cTn id="41" dur="500" fill="hold"/>
                                        <p:tgtEl>
                                          <p:spTgt spid="8"/>
                                        </p:tgtEl>
                                        <p:attrNameLst>
                                          <p:attrName>ppt_x</p:attrName>
                                        </p:attrNameLst>
                                      </p:cBhvr>
                                      <p:tavLst>
                                        <p:tav tm="0">
                                          <p:val>
                                            <p:strVal val="#ppt_x"/>
                                          </p:val>
                                        </p:tav>
                                        <p:tav tm="100000">
                                          <p:val>
                                            <p:strVal val="#ppt_x"/>
                                          </p:val>
                                        </p:tav>
                                      </p:tavLst>
                                    </p:anim>
                                    <p:anim calcmode="lin" valueType="num">
                                      <p:cBhvr additive="base">
                                        <p:cTn id="4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500" fill="hold"/>
                                        <p:tgtEl>
                                          <p:spTgt spid="21"/>
                                        </p:tgtEl>
                                        <p:attrNameLst>
                                          <p:attrName>ppt_x</p:attrName>
                                        </p:attrNameLst>
                                      </p:cBhvr>
                                      <p:tavLst>
                                        <p:tav tm="0">
                                          <p:val>
                                            <p:strVal val="#ppt_x"/>
                                          </p:val>
                                        </p:tav>
                                        <p:tav tm="100000">
                                          <p:val>
                                            <p:strVal val="#ppt_x"/>
                                          </p:val>
                                        </p:tav>
                                      </p:tavLst>
                                    </p:anim>
                                    <p:anim calcmode="lin" valueType="num">
                                      <p:cBhvr additive="base">
                                        <p:cTn id="4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additive="base">
                                        <p:cTn id="53" dur="500" fill="hold"/>
                                        <p:tgtEl>
                                          <p:spTgt spid="19"/>
                                        </p:tgtEl>
                                        <p:attrNameLst>
                                          <p:attrName>ppt_x</p:attrName>
                                        </p:attrNameLst>
                                      </p:cBhvr>
                                      <p:tavLst>
                                        <p:tav tm="0">
                                          <p:val>
                                            <p:strVal val="#ppt_x"/>
                                          </p:val>
                                        </p:tav>
                                        <p:tav tm="100000">
                                          <p:val>
                                            <p:strVal val="#ppt_x"/>
                                          </p:val>
                                        </p:tav>
                                      </p:tavLst>
                                    </p:anim>
                                    <p:anim calcmode="lin" valueType="num">
                                      <p:cBhvr additive="base">
                                        <p:cTn id="5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grpId="0" nodeType="click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2" grpId="0" animBg="1"/>
      <p:bldP spid="13" grpId="0" animBg="1"/>
      <p:bldP spid="14" grpId="0" animBg="1"/>
      <p:bldP spid="15" grpId="0" animBg="1"/>
      <p:bldP spid="16" grpId="0" animBg="1"/>
      <p:bldP spid="18" grpId="0" animBg="1"/>
      <p:bldP spid="19" grpId="0" animBg="1"/>
      <p:bldP spid="20" grpId="0" animBg="1"/>
      <p:bldP spid="21" grpId="0" animBg="1"/>
      <p:bldP spid="22"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Medical Decision Making</a:t>
            </a:r>
            <a:endParaRPr lang="en-US" dirty="0"/>
          </a:p>
        </p:txBody>
      </p:sp>
      <p:sp>
        <p:nvSpPr>
          <p:cNvPr id="3" name="Content Placeholder 2"/>
          <p:cNvSpPr>
            <a:spLocks noGrp="1"/>
          </p:cNvSpPr>
          <p:nvPr>
            <p:ph idx="1"/>
          </p:nvPr>
        </p:nvSpPr>
        <p:spPr>
          <a:xfrm>
            <a:off x="457200" y="1600200"/>
            <a:ext cx="8229600" cy="4525963"/>
          </a:xfrm>
        </p:spPr>
        <p:txBody>
          <a:bodyPr>
            <a:noAutofit/>
          </a:bodyPr>
          <a:lstStyle/>
          <a:p>
            <a:pPr marL="0" indent="0">
              <a:buNone/>
            </a:pPr>
            <a:r>
              <a:rPr lang="en-US" sz="1400" b="1" dirty="0"/>
              <a:t>Assessment and Plan </a:t>
            </a:r>
            <a:br>
              <a:rPr lang="en-US" sz="1400" b="1" dirty="0"/>
            </a:br>
            <a:r>
              <a:rPr lang="en-US" sz="1400" b="1" dirty="0" smtClean="0"/>
              <a:t/>
            </a:r>
            <a:br>
              <a:rPr lang="en-US" sz="1400" b="1" dirty="0" smtClean="0"/>
            </a:br>
            <a:r>
              <a:rPr lang="en-US" sz="1400" dirty="0" smtClean="0"/>
              <a:t>As </a:t>
            </a:r>
            <a:r>
              <a:rPr lang="en-US" sz="1400" dirty="0"/>
              <a:t>documented in her notes from previous physician, patient three months ago had Vertigo with associated palpitations. </a:t>
            </a:r>
            <a:r>
              <a:rPr lang="en-US" sz="1400" dirty="0" smtClean="0"/>
              <a:t>Her </a:t>
            </a:r>
            <a:r>
              <a:rPr lang="en-US" sz="1400" dirty="0"/>
              <a:t>symptoms resolved with Meclizine and time.  Her left arm discomfort is as well as her musculoskeletal.  She has no Cardio risk factors other than her age. </a:t>
            </a:r>
            <a:r>
              <a:rPr lang="en-US" sz="1400" dirty="0" smtClean="0"/>
              <a:t> </a:t>
            </a:r>
            <a:r>
              <a:rPr lang="en-US" sz="1400" b="1" u="sng" dirty="0" smtClean="0">
                <a:solidFill>
                  <a:srgbClr val="00B050"/>
                </a:solidFill>
              </a:rPr>
              <a:t>Her HDL is 90 which is excellent.</a:t>
            </a:r>
            <a:r>
              <a:rPr lang="en-US" sz="1400" dirty="0" smtClean="0"/>
              <a:t> </a:t>
            </a:r>
            <a:r>
              <a:rPr lang="en-US" sz="1400" b="1" u="sng" dirty="0">
                <a:solidFill>
                  <a:schemeClr val="tx2"/>
                </a:solidFill>
              </a:rPr>
              <a:t>(MDM Amt of Comp </a:t>
            </a:r>
            <a:r>
              <a:rPr lang="en-US" sz="1400" b="1" u="sng" dirty="0" smtClean="0">
                <a:solidFill>
                  <a:schemeClr val="tx2"/>
                </a:solidFill>
              </a:rPr>
              <a:t>Labs)</a:t>
            </a:r>
            <a:r>
              <a:rPr lang="en-US" sz="1400" dirty="0" smtClean="0">
                <a:solidFill>
                  <a:schemeClr val="tx2"/>
                </a:solidFill>
              </a:rPr>
              <a:t> </a:t>
            </a:r>
            <a:r>
              <a:rPr lang="en-US" sz="1400" dirty="0"/>
              <a:t>I will review the EKG when it’s available.  Her fatigue is from stress, labs and </a:t>
            </a:r>
            <a:r>
              <a:rPr lang="en-US" sz="1400" b="1" u="sng" dirty="0">
                <a:solidFill>
                  <a:srgbClr val="00B050"/>
                </a:solidFill>
              </a:rPr>
              <a:t>echo were </a:t>
            </a:r>
            <a:r>
              <a:rPr lang="en-US" sz="1400" b="1" u="sng" dirty="0" smtClean="0">
                <a:solidFill>
                  <a:srgbClr val="00B050"/>
                </a:solidFill>
              </a:rPr>
              <a:t>reviewed</a:t>
            </a:r>
            <a:r>
              <a:rPr lang="en-US" sz="1400" b="1" u="sng" dirty="0">
                <a:solidFill>
                  <a:schemeClr val="tx2"/>
                </a:solidFill>
              </a:rPr>
              <a:t> </a:t>
            </a:r>
            <a:r>
              <a:rPr lang="en-US" sz="1400" b="1" u="sng" dirty="0" smtClean="0">
                <a:solidFill>
                  <a:srgbClr val="00B050"/>
                </a:solidFill>
              </a:rPr>
              <a:t>and echo was normal </a:t>
            </a:r>
            <a:r>
              <a:rPr lang="en-US" sz="1400" b="1" u="sng" dirty="0" smtClean="0">
                <a:solidFill>
                  <a:schemeClr val="tx2"/>
                </a:solidFill>
              </a:rPr>
              <a:t>(MDM </a:t>
            </a:r>
            <a:r>
              <a:rPr lang="en-US" sz="1400" b="1" u="sng" dirty="0">
                <a:solidFill>
                  <a:schemeClr val="tx2"/>
                </a:solidFill>
              </a:rPr>
              <a:t>Amt of Comp </a:t>
            </a:r>
            <a:r>
              <a:rPr lang="en-US" sz="1400" b="1" u="sng" dirty="0" smtClean="0">
                <a:solidFill>
                  <a:schemeClr val="tx2"/>
                </a:solidFill>
              </a:rPr>
              <a:t>Medicine section)</a:t>
            </a:r>
            <a:r>
              <a:rPr lang="en-US" sz="1400" b="1" dirty="0" smtClean="0">
                <a:solidFill>
                  <a:schemeClr val="tx2"/>
                </a:solidFill>
              </a:rPr>
              <a:t>  </a:t>
            </a:r>
            <a:r>
              <a:rPr lang="en-US" sz="1400" b="1" u="sng" dirty="0">
                <a:solidFill>
                  <a:srgbClr val="00B050"/>
                </a:solidFill>
              </a:rPr>
              <a:t>CT reported </a:t>
            </a:r>
            <a:r>
              <a:rPr lang="en-US" sz="1400" b="1" u="sng" dirty="0" smtClean="0">
                <a:solidFill>
                  <a:srgbClr val="00B050"/>
                </a:solidFill>
              </a:rPr>
              <a:t> was normal (</a:t>
            </a:r>
            <a:r>
              <a:rPr lang="en-US" sz="1400" b="1" u="sng" dirty="0" smtClean="0">
                <a:solidFill>
                  <a:schemeClr val="tx2"/>
                </a:solidFill>
              </a:rPr>
              <a:t>MDM </a:t>
            </a:r>
            <a:r>
              <a:rPr lang="en-US" sz="1400" b="1" u="sng" dirty="0">
                <a:solidFill>
                  <a:schemeClr val="tx2"/>
                </a:solidFill>
              </a:rPr>
              <a:t>Amt of Comp </a:t>
            </a:r>
            <a:r>
              <a:rPr lang="en-US" sz="1400" b="1" u="sng" dirty="0" smtClean="0">
                <a:solidFill>
                  <a:schemeClr val="tx2"/>
                </a:solidFill>
              </a:rPr>
              <a:t>X-ray)</a:t>
            </a:r>
            <a:r>
              <a:rPr lang="en-US" sz="1400" b="1" dirty="0" smtClean="0">
                <a:solidFill>
                  <a:schemeClr val="tx2"/>
                </a:solidFill>
              </a:rPr>
              <a:t>.  </a:t>
            </a:r>
            <a:r>
              <a:rPr lang="en-US" sz="1400" dirty="0" smtClean="0"/>
              <a:t>She </a:t>
            </a:r>
            <a:r>
              <a:rPr lang="en-US" sz="1400" dirty="0"/>
              <a:t>has chronic insomnia and likely some anxiety but </a:t>
            </a:r>
            <a:r>
              <a:rPr lang="en-US" sz="1400" dirty="0" smtClean="0"/>
              <a:t>controlling with valerian </a:t>
            </a:r>
            <a:r>
              <a:rPr lang="en-US" sz="1400" dirty="0"/>
              <a:t>root.  No need for routine cardiology to follow up.  I will request as needed. </a:t>
            </a:r>
            <a:endParaRPr lang="en-US" sz="1000" dirty="0" smtClean="0"/>
          </a:p>
          <a:p>
            <a:pPr marL="0" indent="0">
              <a:buNone/>
            </a:pPr>
            <a:r>
              <a:rPr lang="en-US" sz="1000" dirty="0" smtClean="0"/>
              <a:t/>
            </a:r>
            <a:br>
              <a:rPr lang="en-US" sz="1000" dirty="0" smtClean="0"/>
            </a:br>
            <a:r>
              <a:rPr lang="en-US" sz="1400" b="1" u="sng" dirty="0" smtClean="0">
                <a:solidFill>
                  <a:srgbClr val="00B050"/>
                </a:solidFill>
              </a:rPr>
              <a:t>I </a:t>
            </a:r>
            <a:r>
              <a:rPr lang="en-US" sz="1400" b="1" u="sng" dirty="0">
                <a:solidFill>
                  <a:srgbClr val="00B050"/>
                </a:solidFill>
              </a:rPr>
              <a:t>refilled her Amlodipine </a:t>
            </a:r>
            <a:r>
              <a:rPr lang="en-US" sz="1400" b="1" u="sng" dirty="0" smtClean="0">
                <a:solidFill>
                  <a:srgbClr val="00B050"/>
                </a:solidFill>
              </a:rPr>
              <a:t>2.5mg </a:t>
            </a:r>
            <a:r>
              <a:rPr lang="en-US" sz="1400" b="1" u="sng" dirty="0">
                <a:solidFill>
                  <a:srgbClr val="00B050"/>
                </a:solidFill>
              </a:rPr>
              <a:t>and Meclizine 12. 5 mg</a:t>
            </a:r>
            <a:r>
              <a:rPr lang="en-US" sz="1400" u="sng" dirty="0" smtClean="0">
                <a:solidFill>
                  <a:srgbClr val="00B050"/>
                </a:solidFill>
              </a:rPr>
              <a:t>.</a:t>
            </a:r>
            <a:r>
              <a:rPr lang="en-US" sz="1400" b="1" u="sng" dirty="0">
                <a:solidFill>
                  <a:srgbClr val="00B050"/>
                </a:solidFill>
              </a:rPr>
              <a:t> </a:t>
            </a:r>
            <a:r>
              <a:rPr lang="en-US" sz="1400" b="1" u="sng" dirty="0">
                <a:solidFill>
                  <a:schemeClr val="tx2"/>
                </a:solidFill>
              </a:rPr>
              <a:t>(Table of Risk – Prescription Drug Management)</a:t>
            </a:r>
            <a:r>
              <a:rPr lang="en-US" sz="1400" dirty="0" smtClean="0"/>
              <a:t> </a:t>
            </a:r>
            <a:endParaRPr lang="en-US" sz="1400" dirty="0"/>
          </a:p>
          <a:p>
            <a:pPr marL="0" indent="0">
              <a:buNone/>
            </a:pPr>
            <a:r>
              <a:rPr lang="en-US" sz="1400" dirty="0" smtClean="0"/>
              <a:t>__________________________________________________________________________</a:t>
            </a:r>
          </a:p>
          <a:p>
            <a:pPr marL="0" indent="0">
              <a:buNone/>
            </a:pPr>
            <a:r>
              <a:rPr lang="en-US" sz="1400" b="1" dirty="0" smtClean="0">
                <a:solidFill>
                  <a:srgbClr val="C00000"/>
                </a:solidFill>
              </a:rPr>
              <a:t>Previous </a:t>
            </a:r>
            <a:r>
              <a:rPr lang="en-US" sz="1400" b="1" dirty="0">
                <a:solidFill>
                  <a:srgbClr val="C00000"/>
                </a:solidFill>
              </a:rPr>
              <a:t>information from the history section:</a:t>
            </a:r>
            <a:endParaRPr lang="en-US" sz="1050" b="1" dirty="0">
              <a:solidFill>
                <a:srgbClr val="C00000"/>
              </a:solidFill>
            </a:endParaRPr>
          </a:p>
          <a:p>
            <a:pPr marL="0" indent="0">
              <a:buNone/>
            </a:pPr>
            <a:endParaRPr lang="en-US" sz="1050" dirty="0" smtClean="0"/>
          </a:p>
          <a:p>
            <a:pPr marL="0" indent="0">
              <a:buNone/>
            </a:pPr>
            <a:r>
              <a:rPr lang="en-US" sz="1400" b="1" u="sng" dirty="0">
                <a:solidFill>
                  <a:srgbClr val="00B050"/>
                </a:solidFill>
              </a:rPr>
              <a:t>85 year old woman with episode of dizziness, </a:t>
            </a:r>
            <a:r>
              <a:rPr lang="en-US" sz="1400" b="1" u="sng" dirty="0" smtClean="0">
                <a:solidFill>
                  <a:srgbClr val="00B0F0"/>
                </a:solidFill>
              </a:rPr>
              <a:t>SOB (MDM New Problem to the Examiner no additional workup planned)</a:t>
            </a:r>
            <a:endParaRPr lang="en-US" sz="1050" dirty="0" smtClean="0">
              <a:solidFill>
                <a:srgbClr val="00B0F0"/>
              </a:solidFill>
            </a:endParaRPr>
          </a:p>
          <a:p>
            <a:pPr marL="0" indent="0">
              <a:buNone/>
            </a:pPr>
            <a:endParaRPr lang="en-US" sz="1050" dirty="0" smtClean="0"/>
          </a:p>
          <a:p>
            <a:pPr marL="0" indent="0">
              <a:buNone/>
            </a:pPr>
            <a:r>
              <a:rPr lang="en-US" sz="1400" b="1" u="sng" dirty="0">
                <a:solidFill>
                  <a:srgbClr val="00B050"/>
                </a:solidFill>
              </a:rPr>
              <a:t>Her daughter indicated that she had blood work done by her previous doctor who indicated it was normal</a:t>
            </a:r>
            <a:r>
              <a:rPr lang="en-US" sz="1400" dirty="0"/>
              <a:t>. </a:t>
            </a:r>
            <a:r>
              <a:rPr lang="en-US" sz="1400" b="1" dirty="0" smtClean="0">
                <a:solidFill>
                  <a:srgbClr val="00B0F0"/>
                </a:solidFill>
              </a:rPr>
              <a:t>(2 </a:t>
            </a:r>
            <a:r>
              <a:rPr lang="en-US" sz="1400" b="1" dirty="0">
                <a:solidFill>
                  <a:srgbClr val="00B0F0"/>
                </a:solidFill>
              </a:rPr>
              <a:t>points </a:t>
            </a:r>
            <a:r>
              <a:rPr lang="en-US" sz="1400" b="1" dirty="0" smtClean="0">
                <a:solidFill>
                  <a:srgbClr val="00B0F0"/>
                </a:solidFill>
              </a:rPr>
              <a:t>Amt of Complexity of data reviewed, obtaining history from someone other than the patient.)</a:t>
            </a:r>
            <a:endParaRPr lang="en-US" sz="1400" dirty="0">
              <a:solidFill>
                <a:srgbClr val="00B0F0"/>
              </a:solidFill>
            </a:endParaRPr>
          </a:p>
        </p:txBody>
      </p:sp>
    </p:spTree>
    <p:extLst>
      <p:ext uri="{BB962C8B-B14F-4D97-AF65-F5344CB8AC3E}">
        <p14:creationId xmlns:p14="http://schemas.microsoft.com/office/powerpoint/2010/main" val="3608419876"/>
      </p:ext>
    </p:extLst>
  </p:cSld>
  <p:clrMapOvr>
    <a:masterClrMapping/>
  </p:clrMapOvr>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Medical Decision Making Scoring</a:t>
            </a:r>
            <a:endParaRPr lang="en-US"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8570" t="4921" r="6203"/>
          <a:stretch/>
        </p:blipFill>
        <p:spPr>
          <a:xfrm>
            <a:off x="685800" y="1459583"/>
            <a:ext cx="5044634" cy="4876800"/>
          </a:xfrm>
          <a:prstGeom prst="rect">
            <a:avLst/>
          </a:prstGeom>
        </p:spPr>
      </p:pic>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l="9151"/>
          <a:stretch/>
        </p:blipFill>
        <p:spPr>
          <a:xfrm>
            <a:off x="6096000" y="1752600"/>
            <a:ext cx="2726186" cy="1781424"/>
          </a:xfrm>
          <a:prstGeom prst="rect">
            <a:avLst/>
          </a:prstGeom>
        </p:spPr>
      </p:pic>
      <p:sp>
        <p:nvSpPr>
          <p:cNvPr id="6" name="TextBox 5"/>
          <p:cNvSpPr txBox="1"/>
          <p:nvPr/>
        </p:nvSpPr>
        <p:spPr>
          <a:xfrm>
            <a:off x="2690752" y="3048000"/>
            <a:ext cx="152400" cy="276999"/>
          </a:xfrm>
          <a:prstGeom prst="rect">
            <a:avLst/>
          </a:prstGeom>
          <a:noFill/>
        </p:spPr>
        <p:txBody>
          <a:bodyPr wrap="square" rtlCol="0">
            <a:spAutoFit/>
          </a:bodyPr>
          <a:lstStyle/>
          <a:p>
            <a:r>
              <a:rPr lang="en-US" sz="1200" dirty="0" smtClean="0">
                <a:solidFill>
                  <a:srgbClr val="FF0000"/>
                </a:solidFill>
              </a:rPr>
              <a:t>3</a:t>
            </a:r>
            <a:endParaRPr lang="en-US" sz="1200" dirty="0">
              <a:solidFill>
                <a:srgbClr val="FF0000"/>
              </a:solidFill>
            </a:endParaRPr>
          </a:p>
        </p:txBody>
      </p:sp>
      <p:sp>
        <p:nvSpPr>
          <p:cNvPr id="8" name="Rectangle 7"/>
          <p:cNvSpPr/>
          <p:nvPr/>
        </p:nvSpPr>
        <p:spPr>
          <a:xfrm>
            <a:off x="2668830" y="3267557"/>
            <a:ext cx="191142" cy="307777"/>
          </a:xfrm>
          <a:prstGeom prst="rect">
            <a:avLst/>
          </a:prstGeom>
        </p:spPr>
        <p:txBody>
          <a:bodyPr wrap="square">
            <a:spAutoFit/>
          </a:bodyPr>
          <a:lstStyle/>
          <a:p>
            <a:r>
              <a:rPr lang="en-US" sz="1400" b="1" dirty="0">
                <a:solidFill>
                  <a:srgbClr val="FF0000"/>
                </a:solidFill>
              </a:rPr>
              <a:t>3</a:t>
            </a:r>
          </a:p>
        </p:txBody>
      </p:sp>
      <p:sp>
        <p:nvSpPr>
          <p:cNvPr id="9" name="Oval 8"/>
          <p:cNvSpPr/>
          <p:nvPr/>
        </p:nvSpPr>
        <p:spPr>
          <a:xfrm>
            <a:off x="5086478" y="2594776"/>
            <a:ext cx="160360" cy="11032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10" name="Oval 9"/>
          <p:cNvSpPr/>
          <p:nvPr/>
        </p:nvSpPr>
        <p:spPr>
          <a:xfrm>
            <a:off x="5076704" y="2502724"/>
            <a:ext cx="160360" cy="11032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11" name="Oval 10"/>
          <p:cNvSpPr/>
          <p:nvPr/>
        </p:nvSpPr>
        <p:spPr>
          <a:xfrm>
            <a:off x="5078552" y="2380014"/>
            <a:ext cx="160360" cy="11032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12" name="Oval 11"/>
          <p:cNvSpPr/>
          <p:nvPr/>
        </p:nvSpPr>
        <p:spPr>
          <a:xfrm>
            <a:off x="5096366" y="3084142"/>
            <a:ext cx="160360" cy="11032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13" name="Rectangle 12"/>
          <p:cNvSpPr/>
          <p:nvPr/>
        </p:nvSpPr>
        <p:spPr>
          <a:xfrm>
            <a:off x="5014858" y="3429000"/>
            <a:ext cx="241868" cy="276999"/>
          </a:xfrm>
          <a:prstGeom prst="rect">
            <a:avLst/>
          </a:prstGeom>
        </p:spPr>
        <p:txBody>
          <a:bodyPr wrap="square">
            <a:spAutoFit/>
          </a:bodyPr>
          <a:lstStyle/>
          <a:p>
            <a:r>
              <a:rPr lang="en-US" sz="1200" b="1" dirty="0" smtClean="0">
                <a:solidFill>
                  <a:srgbClr val="FF0000"/>
                </a:solidFill>
              </a:rPr>
              <a:t>5</a:t>
            </a:r>
            <a:endParaRPr lang="en-US" sz="1200" b="1" dirty="0">
              <a:solidFill>
                <a:srgbClr val="FF0000"/>
              </a:solidFill>
            </a:endParaRPr>
          </a:p>
        </p:txBody>
      </p:sp>
      <p:sp>
        <p:nvSpPr>
          <p:cNvPr id="14" name="Rectangle 13"/>
          <p:cNvSpPr/>
          <p:nvPr/>
        </p:nvSpPr>
        <p:spPr>
          <a:xfrm>
            <a:off x="4343400" y="5395570"/>
            <a:ext cx="990600" cy="76200"/>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6096000" y="1981200"/>
            <a:ext cx="2726186" cy="304800"/>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p:cNvSpPr/>
          <p:nvPr/>
        </p:nvSpPr>
        <p:spPr>
          <a:xfrm>
            <a:off x="7993040" y="2480476"/>
            <a:ext cx="388960" cy="22462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17" name="Oval 16"/>
          <p:cNvSpPr/>
          <p:nvPr/>
        </p:nvSpPr>
        <p:spPr>
          <a:xfrm>
            <a:off x="7966366" y="2747180"/>
            <a:ext cx="388960" cy="22462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18" name="Oval 17"/>
          <p:cNvSpPr/>
          <p:nvPr/>
        </p:nvSpPr>
        <p:spPr>
          <a:xfrm>
            <a:off x="8374040" y="2993594"/>
            <a:ext cx="388960" cy="22462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19" name="Rectangle 18"/>
          <p:cNvSpPr/>
          <p:nvPr/>
        </p:nvSpPr>
        <p:spPr>
          <a:xfrm>
            <a:off x="7966366" y="3218214"/>
            <a:ext cx="415634" cy="21078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0538450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ppt_x"/>
                                          </p:val>
                                        </p:tav>
                                        <p:tav tm="100000">
                                          <p:val>
                                            <p:strVal val="#ppt_x"/>
                                          </p:val>
                                        </p:tav>
                                      </p:tavLst>
                                    </p:anim>
                                    <p:anim calcmode="lin" valueType="num">
                                      <p:cBhvr additive="base">
                                        <p:cTn id="1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fill="hold"/>
                                        <p:tgtEl>
                                          <p:spTgt spid="11"/>
                                        </p:tgtEl>
                                        <p:attrNameLst>
                                          <p:attrName>ppt_x</p:attrName>
                                        </p:attrNameLst>
                                      </p:cBhvr>
                                      <p:tavLst>
                                        <p:tav tm="0">
                                          <p:val>
                                            <p:strVal val="#ppt_x"/>
                                          </p:val>
                                        </p:tav>
                                        <p:tav tm="100000">
                                          <p:val>
                                            <p:strVal val="#ppt_x"/>
                                          </p:val>
                                        </p:tav>
                                      </p:tavLst>
                                    </p:anim>
                                    <p:anim calcmode="lin" valueType="num">
                                      <p:cBhvr additive="base">
                                        <p:cTn id="22" dur="50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500" fill="hold"/>
                                        <p:tgtEl>
                                          <p:spTgt spid="9"/>
                                        </p:tgtEl>
                                        <p:attrNameLst>
                                          <p:attrName>ppt_x</p:attrName>
                                        </p:attrNameLst>
                                      </p:cBhvr>
                                      <p:tavLst>
                                        <p:tav tm="0">
                                          <p:val>
                                            <p:strVal val="#ppt_x"/>
                                          </p:val>
                                        </p:tav>
                                        <p:tav tm="100000">
                                          <p:val>
                                            <p:strVal val="#ppt_x"/>
                                          </p:val>
                                        </p:tav>
                                      </p:tavLst>
                                    </p:anim>
                                    <p:anim calcmode="lin" valueType="num">
                                      <p:cBhvr additive="base">
                                        <p:cTn id="30" dur="500" fill="hold"/>
                                        <p:tgtEl>
                                          <p:spTgt spid="9"/>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additive="base">
                                        <p:cTn id="33" dur="500" fill="hold"/>
                                        <p:tgtEl>
                                          <p:spTgt spid="12"/>
                                        </p:tgtEl>
                                        <p:attrNameLst>
                                          <p:attrName>ppt_x</p:attrName>
                                        </p:attrNameLst>
                                      </p:cBhvr>
                                      <p:tavLst>
                                        <p:tav tm="0">
                                          <p:val>
                                            <p:strVal val="#ppt_x"/>
                                          </p:val>
                                        </p:tav>
                                        <p:tav tm="100000">
                                          <p:val>
                                            <p:strVal val="#ppt_x"/>
                                          </p:val>
                                        </p:tav>
                                      </p:tavLst>
                                    </p:anim>
                                    <p:anim calcmode="lin" valueType="num">
                                      <p:cBhvr additive="base">
                                        <p:cTn id="34" dur="500" fill="hold"/>
                                        <p:tgtEl>
                                          <p:spTgt spid="12"/>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ppt_x"/>
                                          </p:val>
                                        </p:tav>
                                        <p:tav tm="100000">
                                          <p:val>
                                            <p:strVal val="#ppt_x"/>
                                          </p:val>
                                        </p:tav>
                                      </p:tavLst>
                                    </p:anim>
                                    <p:anim calcmode="lin" valueType="num">
                                      <p:cBhvr additive="base">
                                        <p:cTn id="4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 calcmode="lin" valueType="num">
                                      <p:cBhvr additive="base">
                                        <p:cTn id="47" dur="500" fill="hold"/>
                                        <p:tgtEl>
                                          <p:spTgt spid="14"/>
                                        </p:tgtEl>
                                        <p:attrNameLst>
                                          <p:attrName>ppt_x</p:attrName>
                                        </p:attrNameLst>
                                      </p:cBhvr>
                                      <p:tavLst>
                                        <p:tav tm="0">
                                          <p:val>
                                            <p:strVal val="#ppt_x"/>
                                          </p:val>
                                        </p:tav>
                                        <p:tav tm="100000">
                                          <p:val>
                                            <p:strVal val="#ppt_x"/>
                                          </p:val>
                                        </p:tav>
                                      </p:tavLst>
                                    </p:anim>
                                    <p:anim calcmode="lin" valueType="num">
                                      <p:cBhvr additive="base">
                                        <p:cTn id="48" dur="500" fill="hold"/>
                                        <p:tgtEl>
                                          <p:spTgt spid="14"/>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additive="base">
                                        <p:cTn id="51" dur="500" fill="hold"/>
                                        <p:tgtEl>
                                          <p:spTgt spid="17"/>
                                        </p:tgtEl>
                                        <p:attrNameLst>
                                          <p:attrName>ppt_x</p:attrName>
                                        </p:attrNameLst>
                                      </p:cBhvr>
                                      <p:tavLst>
                                        <p:tav tm="0">
                                          <p:val>
                                            <p:strVal val="#ppt_x"/>
                                          </p:val>
                                        </p:tav>
                                        <p:tav tm="100000">
                                          <p:val>
                                            <p:strVal val="#ppt_x"/>
                                          </p:val>
                                        </p:tav>
                                      </p:tavLst>
                                    </p:anim>
                                    <p:anim calcmode="lin" valueType="num">
                                      <p:cBhvr additive="base">
                                        <p:cTn id="5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additive="base">
                                        <p:cTn id="57" dur="500" fill="hold"/>
                                        <p:tgtEl>
                                          <p:spTgt spid="15"/>
                                        </p:tgtEl>
                                        <p:attrNameLst>
                                          <p:attrName>ppt_x</p:attrName>
                                        </p:attrNameLst>
                                      </p:cBhvr>
                                      <p:tavLst>
                                        <p:tav tm="0">
                                          <p:val>
                                            <p:strVal val="#ppt_x"/>
                                          </p:val>
                                        </p:tav>
                                        <p:tav tm="100000">
                                          <p:val>
                                            <p:strVal val="#ppt_x"/>
                                          </p:val>
                                        </p:tav>
                                      </p:tavLst>
                                    </p:anim>
                                    <p:anim calcmode="lin" valueType="num">
                                      <p:cBhvr additive="base">
                                        <p:cTn id="5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19"/>
                                        </p:tgtEl>
                                        <p:attrNameLst>
                                          <p:attrName>style.visibility</p:attrName>
                                        </p:attrNameLst>
                                      </p:cBhvr>
                                      <p:to>
                                        <p:strVal val="visible"/>
                                      </p:to>
                                    </p:set>
                                    <p:anim calcmode="lin" valueType="num">
                                      <p:cBhvr additive="base">
                                        <p:cTn id="63" dur="500" fill="hold"/>
                                        <p:tgtEl>
                                          <p:spTgt spid="19"/>
                                        </p:tgtEl>
                                        <p:attrNameLst>
                                          <p:attrName>ppt_x</p:attrName>
                                        </p:attrNameLst>
                                      </p:cBhvr>
                                      <p:tavLst>
                                        <p:tav tm="0">
                                          <p:val>
                                            <p:strVal val="#ppt_x"/>
                                          </p:val>
                                        </p:tav>
                                        <p:tav tm="100000">
                                          <p:val>
                                            <p:strVal val="#ppt_x"/>
                                          </p:val>
                                        </p:tav>
                                      </p:tavLst>
                                    </p:anim>
                                    <p:anim calcmode="lin" valueType="num">
                                      <p:cBhvr additive="base">
                                        <p:cTn id="6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animBg="1"/>
      <p:bldP spid="10" grpId="0" animBg="1"/>
      <p:bldP spid="11" grpId="0" animBg="1"/>
      <p:bldP spid="12" grpId="0" animBg="1"/>
      <p:bldP spid="13" grpId="0"/>
      <p:bldP spid="14" grpId="0" animBg="1"/>
      <p:bldP spid="15" grpId="0" animBg="1"/>
      <p:bldP spid="16" grpId="0" animBg="1"/>
      <p:bldP spid="17" grpId="0" animBg="1"/>
      <p:bldP spid="18" grpId="0" animBg="1"/>
      <p:bldP spid="19"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705676"/>
            <a:ext cx="9144000" cy="3446648"/>
          </a:xfrm>
          <a:prstGeom prst="rect">
            <a:avLst/>
          </a:prstGeom>
        </p:spPr>
      </p:pic>
      <p:sp>
        <p:nvSpPr>
          <p:cNvPr id="2" name="Title 1"/>
          <p:cNvSpPr>
            <a:spLocks noGrp="1"/>
          </p:cNvSpPr>
          <p:nvPr>
            <p:ph type="title"/>
          </p:nvPr>
        </p:nvSpPr>
        <p:spPr/>
        <p:txBody>
          <a:bodyPr/>
          <a:lstStyle/>
          <a:p>
            <a:r>
              <a:rPr lang="en-US" dirty="0" smtClean="0"/>
              <a:t>Final Score</a:t>
            </a:r>
            <a:endParaRPr lang="en-US" dirty="0"/>
          </a:p>
        </p:txBody>
      </p:sp>
      <p:sp>
        <p:nvSpPr>
          <p:cNvPr id="6" name="Oval 5"/>
          <p:cNvSpPr/>
          <p:nvPr/>
        </p:nvSpPr>
        <p:spPr>
          <a:xfrm>
            <a:off x="3187808" y="3044029"/>
            <a:ext cx="388960" cy="22462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7" name="Oval 6"/>
          <p:cNvSpPr/>
          <p:nvPr/>
        </p:nvSpPr>
        <p:spPr>
          <a:xfrm>
            <a:off x="5190502" y="3390448"/>
            <a:ext cx="388960" cy="22462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8" name="Oval 7"/>
          <p:cNvSpPr/>
          <p:nvPr/>
        </p:nvSpPr>
        <p:spPr>
          <a:xfrm>
            <a:off x="4190991" y="3950478"/>
            <a:ext cx="388960" cy="22462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10" name="Rectangle 9"/>
          <p:cNvSpPr/>
          <p:nvPr/>
        </p:nvSpPr>
        <p:spPr>
          <a:xfrm>
            <a:off x="2082908" y="2851539"/>
            <a:ext cx="2641492" cy="192490"/>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2870254" y="4366554"/>
            <a:ext cx="1015946" cy="167347"/>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p:cNvSpPr txBox="1"/>
          <p:nvPr/>
        </p:nvSpPr>
        <p:spPr>
          <a:xfrm>
            <a:off x="3187808" y="1521010"/>
            <a:ext cx="3402504" cy="369332"/>
          </a:xfrm>
          <a:prstGeom prst="rect">
            <a:avLst/>
          </a:prstGeom>
          <a:noFill/>
        </p:spPr>
        <p:txBody>
          <a:bodyPr wrap="square" rtlCol="0">
            <a:spAutoFit/>
          </a:bodyPr>
          <a:lstStyle/>
          <a:p>
            <a:r>
              <a:rPr lang="en-US" b="1" dirty="0" smtClean="0">
                <a:solidFill>
                  <a:srgbClr val="FF0000"/>
                </a:solidFill>
              </a:rPr>
              <a:t>This was billed as a 99205 </a:t>
            </a:r>
            <a:endParaRPr lang="en-US" b="1" dirty="0">
              <a:solidFill>
                <a:srgbClr val="FF0000"/>
              </a:solidFill>
            </a:endParaRPr>
          </a:p>
        </p:txBody>
      </p:sp>
      <p:sp>
        <p:nvSpPr>
          <p:cNvPr id="13" name="Rectangle 12"/>
          <p:cNvSpPr/>
          <p:nvPr/>
        </p:nvSpPr>
        <p:spPr>
          <a:xfrm>
            <a:off x="3382289" y="5330667"/>
            <a:ext cx="2637512" cy="369332"/>
          </a:xfrm>
          <a:prstGeom prst="rect">
            <a:avLst/>
          </a:prstGeom>
        </p:spPr>
        <p:txBody>
          <a:bodyPr wrap="square">
            <a:spAutoFit/>
          </a:bodyPr>
          <a:lstStyle/>
          <a:p>
            <a:r>
              <a:rPr lang="en-US" b="1" dirty="0" smtClean="0">
                <a:solidFill>
                  <a:srgbClr val="00B050"/>
                </a:solidFill>
              </a:rPr>
              <a:t>Final result is a 99203 </a:t>
            </a:r>
            <a:endParaRPr lang="en-US" b="1" dirty="0">
              <a:solidFill>
                <a:srgbClr val="00B050"/>
              </a:solidFill>
            </a:endParaRPr>
          </a:p>
        </p:txBody>
      </p:sp>
      <p:sp>
        <p:nvSpPr>
          <p:cNvPr id="14" name="Footer Placeholder 4"/>
          <p:cNvSpPr txBox="1">
            <a:spLocks/>
          </p:cNvSpPr>
          <p:nvPr/>
        </p:nvSpPr>
        <p:spPr>
          <a:xfrm>
            <a:off x="0" y="6172200"/>
            <a:ext cx="9144000" cy="288925"/>
          </a:xfrm>
          <a:prstGeom prst="rect">
            <a:avLst/>
          </a:prstGeom>
        </p:spPr>
        <p:txBody>
          <a:bodyPr/>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lgn="ctr">
              <a:defRPr/>
            </a:pPr>
            <a:r>
              <a:rPr lang="en-US" sz="1200" dirty="0" smtClean="0">
                <a:solidFill>
                  <a:schemeClr val="bg1">
                    <a:lumMod val="50000"/>
                  </a:schemeClr>
                </a:solidFill>
              </a:rPr>
              <a:t>Current Procedural Terminology (CPT) only copyright 2015 American Medical Association. All rights reserved.</a:t>
            </a:r>
            <a:endParaRPr lang="en-US" sz="1200" dirty="0">
              <a:solidFill>
                <a:schemeClr val="bg1">
                  <a:lumMod val="50000"/>
                </a:schemeClr>
              </a:solidFill>
            </a:endParaRPr>
          </a:p>
        </p:txBody>
      </p:sp>
    </p:spTree>
    <p:extLst>
      <p:ext uri="{BB962C8B-B14F-4D97-AF65-F5344CB8AC3E}">
        <p14:creationId xmlns:p14="http://schemas.microsoft.com/office/powerpoint/2010/main" val="75569761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additive="base">
                                        <p:cTn id="7"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0" grpId="0" animBg="1"/>
      <p:bldP spid="11" grpId="0" animBg="1"/>
      <p:bldP spid="13"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2"/>
          <p:cNvSpPr>
            <a:spLocks noGrp="1"/>
          </p:cNvSpPr>
          <p:nvPr>
            <p:ph type="title"/>
          </p:nvPr>
        </p:nvSpPr>
        <p:spPr/>
        <p:txBody>
          <a:bodyPr/>
          <a:lstStyle/>
          <a:p>
            <a:r>
              <a:rPr lang="en-US" altLang="en-US" dirty="0" smtClean="0"/>
              <a:t>Resources</a:t>
            </a:r>
          </a:p>
        </p:txBody>
      </p:sp>
      <p:sp>
        <p:nvSpPr>
          <p:cNvPr id="4" name="Content Placeholder 3"/>
          <p:cNvSpPr>
            <a:spLocks noGrp="1"/>
          </p:cNvSpPr>
          <p:nvPr>
            <p:ph idx="1"/>
          </p:nvPr>
        </p:nvSpPr>
        <p:spPr/>
        <p:txBody>
          <a:bodyPr>
            <a:normAutofit lnSpcReduction="10000"/>
          </a:bodyPr>
          <a:lstStyle/>
          <a:p>
            <a:r>
              <a:rPr lang="x-none" smtClean="0"/>
              <a:t>MLN Matters Article MM6698</a:t>
            </a:r>
            <a:r>
              <a:rPr lang="en-US" dirty="0" smtClean="0"/>
              <a:t> - Signature Requirements: </a:t>
            </a:r>
          </a:p>
          <a:p>
            <a:pPr lvl="1"/>
            <a:r>
              <a:rPr lang="en-US" dirty="0" smtClean="0">
                <a:hlinkClick r:id="rId3"/>
              </a:rPr>
              <a:t>http://www.cms.gov/Outreach-and-Education/Medicare-Learning-Network-MLN/MLNMattersArticles/downloads/MM6698.pdf</a:t>
            </a:r>
            <a:r>
              <a:rPr lang="en-US" dirty="0" smtClean="0"/>
              <a:t>  </a:t>
            </a:r>
          </a:p>
          <a:p>
            <a:r>
              <a:rPr lang="x-none" smtClean="0"/>
              <a:t>MLN Matters Article MM6740—Revisions to Consultation Services Payment Policy</a:t>
            </a:r>
            <a:r>
              <a:rPr lang="en-US" dirty="0" smtClean="0"/>
              <a:t>:</a:t>
            </a:r>
          </a:p>
          <a:p>
            <a:pPr lvl="1"/>
            <a:r>
              <a:rPr lang="en-US" dirty="0" smtClean="0">
                <a:hlinkClick r:id="rId4"/>
              </a:rPr>
              <a:t>http://www.cms.gov/Outreach-and-Education/Medicare-Learning-Network-MLN/MLNMattersArticles/downloads/MM6740.pdf</a:t>
            </a:r>
            <a:r>
              <a:rPr lang="en-US" dirty="0" smtClean="0"/>
              <a:t>  </a:t>
            </a:r>
          </a:p>
          <a:p>
            <a:r>
              <a:rPr lang="x-none" smtClean="0"/>
              <a:t>MLN Matters Article SE1010— Questions and Answers on Reporting Physician Consultation Services</a:t>
            </a:r>
            <a:r>
              <a:rPr lang="en-US" dirty="0" smtClean="0"/>
              <a:t>:</a:t>
            </a:r>
          </a:p>
          <a:p>
            <a:pPr lvl="1"/>
            <a:r>
              <a:rPr lang="en-US" dirty="0" smtClean="0">
                <a:hlinkClick r:id="rId5"/>
              </a:rPr>
              <a:t>http://www.cms.gov/Outreach-and-Education/Medicare-Learning-Network-MLN/MLNMattersArticles/downloads/SE1010.pdf</a:t>
            </a:r>
            <a:endParaRPr lang="en-US" dirty="0" smtClean="0"/>
          </a:p>
          <a:p>
            <a:r>
              <a:rPr lang="x-none" smtClean="0"/>
              <a:t>CMS Internet Only Manual, Publication 100-4, Chapter 12, Section 30.6</a:t>
            </a:r>
            <a:r>
              <a:rPr lang="en-US" dirty="0" smtClean="0"/>
              <a:t>:</a:t>
            </a:r>
          </a:p>
          <a:p>
            <a:pPr lvl="1"/>
            <a:r>
              <a:rPr lang="en-US" dirty="0" smtClean="0">
                <a:hlinkClick r:id="rId6"/>
              </a:rPr>
              <a:t>http://www.cms.gov/Regulations-and-Guidance/Guidance/Manuals/downloads/clm104c12.pdf</a:t>
            </a:r>
            <a:endParaRPr lang="en-US" dirty="0" smtClean="0"/>
          </a:p>
          <a:p>
            <a:pPr lvl="1"/>
            <a:endParaRPr lang="en-US" dirty="0" smtClean="0"/>
          </a:p>
          <a:p>
            <a:pPr lvl="1"/>
            <a:endParaRPr lang="en-US" dirty="0" smtClean="0"/>
          </a:p>
          <a:p>
            <a:endParaRPr lang="en-US" dirty="0"/>
          </a:p>
        </p:txBody>
      </p:sp>
    </p:spTree>
    <p:extLst>
      <p:ext uri="{BB962C8B-B14F-4D97-AF65-F5344CB8AC3E}">
        <p14:creationId xmlns:p14="http://schemas.microsoft.com/office/powerpoint/2010/main" val="573256453"/>
      </p:ext>
    </p:extLst>
  </p:cSld>
  <p:clrMapOvr>
    <a:masterClrMapping/>
  </p:clrMapOvr>
  <p:timing>
    <p:tnLst>
      <p:par>
        <p:cTn xmlns:p14="http://schemas.microsoft.com/office/powerpoint/2010/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lstStyle/>
          <a:p>
            <a:r>
              <a:rPr lang="en-US" dirty="0" smtClean="0"/>
              <a:t>Discussed the CERT program</a:t>
            </a:r>
          </a:p>
          <a:p>
            <a:r>
              <a:rPr lang="en-US" dirty="0" smtClean="0"/>
              <a:t>Discussed “incident to” rules</a:t>
            </a:r>
          </a:p>
          <a:p>
            <a:r>
              <a:rPr lang="en-US" dirty="0" smtClean="0"/>
              <a:t>Reviewed CERT medical records</a:t>
            </a:r>
          </a:p>
          <a:p>
            <a:r>
              <a:rPr lang="en-US" dirty="0" smtClean="0"/>
              <a:t>Stay up to date with the latest Medicare changes by visiting the Novitas Solutions website</a:t>
            </a:r>
          </a:p>
          <a:p>
            <a:r>
              <a:rPr lang="en-US" dirty="0" smtClean="0"/>
              <a:t>Take advantage of the various self-service options available to the provider community</a:t>
            </a:r>
            <a:endParaRPr lang="en-US" dirty="0"/>
          </a:p>
        </p:txBody>
      </p:sp>
    </p:spTree>
    <p:extLst>
      <p:ext uri="{BB962C8B-B14F-4D97-AF65-F5344CB8AC3E}">
        <p14:creationId xmlns:p14="http://schemas.microsoft.com/office/powerpoint/2010/main" val="165062723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Important Updates and Reminders</a:t>
            </a:r>
            <a:endParaRPr lang="en-US" dirty="0"/>
          </a:p>
        </p:txBody>
      </p:sp>
      <p:sp>
        <p:nvSpPr>
          <p:cNvPr id="3" name="Tex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7029466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r>
              <a:rPr lang="en-US" dirty="0" smtClean="0"/>
              <a:t>Centers for Medicare &amp; Medicaid Services (CMS)</a:t>
            </a:r>
          </a:p>
        </p:txBody>
      </p:sp>
      <p:sp>
        <p:nvSpPr>
          <p:cNvPr id="50179" name="Content Placeholder 2"/>
          <p:cNvSpPr>
            <a:spLocks noGrp="1"/>
          </p:cNvSpPr>
          <p:nvPr>
            <p:ph idx="1"/>
          </p:nvPr>
        </p:nvSpPr>
        <p:spPr>
          <a:xfrm>
            <a:off x="457200" y="1600200"/>
            <a:ext cx="8153400" cy="4724400"/>
          </a:xfrm>
        </p:spPr>
        <p:txBody>
          <a:bodyPr/>
          <a:lstStyle/>
          <a:p>
            <a:pPr>
              <a:spcBef>
                <a:spcPts val="0"/>
              </a:spcBef>
            </a:pPr>
            <a:r>
              <a:rPr lang="en-US" dirty="0" smtClean="0"/>
              <a:t>CMS Internet Only Manuals (IOMs):</a:t>
            </a:r>
          </a:p>
          <a:p>
            <a:pPr lvl="1">
              <a:spcBef>
                <a:spcPts val="0"/>
              </a:spcBef>
            </a:pPr>
            <a:r>
              <a:rPr lang="en-US" dirty="0" smtClean="0"/>
              <a:t>Offers </a:t>
            </a:r>
            <a:r>
              <a:rPr lang="en-US" dirty="0"/>
              <a:t>day-to-day operating instructions, policies, and procedures based on statutes and regulations, guidelines, models, and </a:t>
            </a:r>
            <a:r>
              <a:rPr lang="en-US" dirty="0" smtClean="0"/>
              <a:t>directives</a:t>
            </a:r>
          </a:p>
          <a:p>
            <a:pPr>
              <a:spcBef>
                <a:spcPts val="0"/>
              </a:spcBef>
            </a:pPr>
            <a:r>
              <a:rPr lang="en-US" dirty="0" smtClean="0"/>
              <a:t>Medicare Learning Network (MLN) Matters Articles:</a:t>
            </a:r>
          </a:p>
          <a:p>
            <a:pPr lvl="1">
              <a:spcBef>
                <a:spcPts val="0"/>
              </a:spcBef>
            </a:pPr>
            <a:r>
              <a:rPr lang="en-US" dirty="0" smtClean="0"/>
              <a:t>Your </a:t>
            </a:r>
            <a:r>
              <a:rPr lang="en-US" dirty="0"/>
              <a:t>destination for health care professional education </a:t>
            </a:r>
            <a:r>
              <a:rPr lang="en-US" dirty="0" smtClean="0"/>
              <a:t>products</a:t>
            </a:r>
          </a:p>
          <a:p>
            <a:pPr>
              <a:spcBef>
                <a:spcPts val="0"/>
              </a:spcBef>
            </a:pPr>
            <a:r>
              <a:rPr lang="en-US" dirty="0" smtClean="0"/>
              <a:t>Open Door Forums:</a:t>
            </a:r>
          </a:p>
          <a:p>
            <a:pPr lvl="1">
              <a:spcBef>
                <a:spcPts val="0"/>
              </a:spcBef>
            </a:pPr>
            <a:r>
              <a:rPr lang="en-US" dirty="0" smtClean="0"/>
              <a:t>Provides an </a:t>
            </a:r>
            <a:r>
              <a:rPr lang="en-US" dirty="0"/>
              <a:t>opportunity for live dialogue between CMS and the stakeholder community at </a:t>
            </a:r>
            <a:r>
              <a:rPr lang="en-US" dirty="0" smtClean="0"/>
              <a:t>large</a:t>
            </a:r>
          </a:p>
          <a:p>
            <a:pPr>
              <a:spcBef>
                <a:spcPts val="0"/>
              </a:spcBef>
            </a:pPr>
            <a:r>
              <a:rPr lang="en-US" dirty="0" smtClean="0"/>
              <a:t>Quarterly Provider Updates:</a:t>
            </a:r>
          </a:p>
          <a:p>
            <a:pPr lvl="1">
              <a:spcBef>
                <a:spcPts val="0"/>
              </a:spcBef>
            </a:pPr>
            <a:r>
              <a:rPr lang="en-US" dirty="0" smtClean="0"/>
              <a:t>Published quarterly for </a:t>
            </a:r>
            <a:r>
              <a:rPr lang="en-US" dirty="0"/>
              <a:t>providers, suppliers, and the general </a:t>
            </a:r>
            <a:r>
              <a:rPr lang="en-US" dirty="0" smtClean="0"/>
              <a:t>public</a:t>
            </a:r>
          </a:p>
          <a:p>
            <a:pPr>
              <a:spcBef>
                <a:spcPts val="0"/>
              </a:spcBef>
            </a:pPr>
            <a:r>
              <a:rPr lang="en-US" dirty="0" smtClean="0">
                <a:hlinkClick r:id="rId3"/>
              </a:rPr>
              <a:t>http://www.cms.gov/</a:t>
            </a:r>
            <a:r>
              <a:rPr lang="en-US" dirty="0" smtClean="0"/>
              <a:t> </a:t>
            </a:r>
          </a:p>
          <a:p>
            <a:endParaRPr lang="en-US" dirty="0" smtClean="0"/>
          </a:p>
          <a:p>
            <a:pPr lvl="1"/>
            <a:endParaRPr lang="en-US" dirty="0" smtClean="0"/>
          </a:p>
          <a:p>
            <a:pPr lvl="1"/>
            <a:endParaRPr lang="en-US" dirty="0" smtClean="0"/>
          </a:p>
          <a:p>
            <a:pPr lvl="1"/>
            <a:endParaRPr lang="en-US" dirty="0" smtClean="0"/>
          </a:p>
          <a:p>
            <a:pPr lvl="1"/>
            <a:endParaRPr lang="en-US" dirty="0" smtClean="0"/>
          </a:p>
          <a:p>
            <a:endParaRPr lang="en-US" dirty="0" smtClean="0"/>
          </a:p>
        </p:txBody>
      </p:sp>
    </p:spTree>
    <p:extLst>
      <p:ext uri="{BB962C8B-B14F-4D97-AF65-F5344CB8AC3E}">
        <p14:creationId xmlns:p14="http://schemas.microsoft.com/office/powerpoint/2010/main" val="142099359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dirty="0" smtClean="0"/>
              <a:t>Trending Errors- Part B </a:t>
            </a:r>
          </a:p>
        </p:txBody>
      </p:sp>
      <p:sp>
        <p:nvSpPr>
          <p:cNvPr id="19459" name="Content Placeholder 2"/>
          <p:cNvSpPr>
            <a:spLocks noGrp="1"/>
          </p:cNvSpPr>
          <p:nvPr>
            <p:ph idx="1"/>
          </p:nvPr>
        </p:nvSpPr>
        <p:spPr/>
        <p:txBody>
          <a:bodyPr/>
          <a:lstStyle/>
          <a:p>
            <a:r>
              <a:rPr lang="en-US" dirty="0" smtClean="0"/>
              <a:t>Insufficient documentation:</a:t>
            </a:r>
          </a:p>
          <a:p>
            <a:pPr lvl="1"/>
            <a:r>
              <a:rPr lang="en-US" dirty="0" smtClean="0"/>
              <a:t>Procedure/service billed</a:t>
            </a:r>
          </a:p>
          <a:p>
            <a:pPr lvl="1"/>
            <a:r>
              <a:rPr lang="en-US" dirty="0" smtClean="0"/>
              <a:t>Missing or illegible documentation and/or physician signature  </a:t>
            </a:r>
          </a:p>
          <a:p>
            <a:pPr lvl="1"/>
            <a:r>
              <a:rPr lang="en-US" dirty="0" smtClean="0"/>
              <a:t>No valid physician’s order   </a:t>
            </a:r>
          </a:p>
          <a:p>
            <a:pPr lvl="1"/>
            <a:r>
              <a:rPr lang="en-US" dirty="0" smtClean="0"/>
              <a:t>No physical therapy certified plan of care/treatment plan </a:t>
            </a:r>
          </a:p>
          <a:p>
            <a:endParaRPr lang="en-US" dirty="0" smtClean="0"/>
          </a:p>
          <a:p>
            <a:r>
              <a:rPr lang="en-US" dirty="0" smtClean="0"/>
              <a:t>Incorrect coding errors:</a:t>
            </a:r>
          </a:p>
          <a:p>
            <a:pPr lvl="1"/>
            <a:r>
              <a:rPr lang="en-US" dirty="0" smtClean="0"/>
              <a:t>Evaluation and Management (E/M) codes</a:t>
            </a:r>
          </a:p>
          <a:p>
            <a:pPr lvl="1"/>
            <a:r>
              <a:rPr lang="en-US" dirty="0" smtClean="0"/>
              <a:t>Critical care, discharge day management, physical therapy   </a:t>
            </a:r>
          </a:p>
          <a:p>
            <a:pPr lvl="1"/>
            <a:r>
              <a:rPr lang="en-US" dirty="0" smtClean="0"/>
              <a:t>Units of medication/infusion services   </a:t>
            </a:r>
          </a:p>
          <a:p>
            <a:pPr lvl="1"/>
            <a:r>
              <a:rPr lang="en-US" dirty="0" smtClean="0"/>
              <a:t>Laboratory services </a:t>
            </a:r>
          </a:p>
        </p:txBody>
      </p:sp>
    </p:spTree>
    <p:extLst>
      <p:ext uri="{BB962C8B-B14F-4D97-AF65-F5344CB8AC3E}">
        <p14:creationId xmlns:p14="http://schemas.microsoft.com/office/powerpoint/2010/main" val="1685198329"/>
      </p:ext>
    </p:extLst>
  </p:cSld>
  <p:clrMapOvr>
    <a:masterClrMapping/>
  </p:clrMapOvr>
  <p:timing>
    <p:tnLst>
      <p:par>
        <p:cTn xmlns:p14="http://schemas.microsoft.com/office/powerpoint/2010/mai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Increasing Your Bottom Line: How Much Does Rework </a:t>
            </a:r>
            <a:r>
              <a:rPr lang="en-US" dirty="0" smtClean="0"/>
              <a:t>Cost?</a:t>
            </a:r>
            <a:endParaRPr lang="en-US" dirty="0"/>
          </a:p>
        </p:txBody>
      </p:sp>
      <p:sp>
        <p:nvSpPr>
          <p:cNvPr id="3" name="Content Placeholder 2"/>
          <p:cNvSpPr>
            <a:spLocks noGrp="1"/>
          </p:cNvSpPr>
          <p:nvPr>
            <p:ph idx="1"/>
          </p:nvPr>
        </p:nvSpPr>
        <p:spPr/>
        <p:txBody>
          <a:bodyPr/>
          <a:lstStyle/>
          <a:p>
            <a:r>
              <a:rPr lang="en-US" dirty="0" smtClean="0"/>
              <a:t>Cost savings for providers by reducing the need for Clerical Error Reopening requests:</a:t>
            </a:r>
          </a:p>
          <a:p>
            <a:pPr lvl="1"/>
            <a:r>
              <a:rPr lang="en-US" dirty="0" smtClean="0"/>
              <a:t>Correct minor errors</a:t>
            </a:r>
          </a:p>
          <a:p>
            <a:pPr lvl="1"/>
            <a:r>
              <a:rPr lang="en-US" dirty="0" smtClean="0"/>
              <a:t>Omissions of claim specific information</a:t>
            </a:r>
          </a:p>
          <a:p>
            <a:r>
              <a:rPr lang="en-US" dirty="0"/>
              <a:t>Education </a:t>
            </a:r>
            <a:r>
              <a:rPr lang="en-US" dirty="0" smtClean="0"/>
              <a:t>initiatives:</a:t>
            </a:r>
            <a:endParaRPr lang="en-US" dirty="0"/>
          </a:p>
          <a:p>
            <a:pPr lvl="1"/>
            <a:r>
              <a:rPr lang="en-US" dirty="0"/>
              <a:t>Articles published to assist with proper </a:t>
            </a:r>
            <a:r>
              <a:rPr lang="en-US" dirty="0" smtClean="0"/>
              <a:t>use of specific modifiers</a:t>
            </a:r>
          </a:p>
          <a:p>
            <a:r>
              <a:rPr lang="en-US" dirty="0" smtClean="0"/>
              <a:t>New web page dedicated to help you reduce rework and increase your bottom line:</a:t>
            </a:r>
          </a:p>
          <a:p>
            <a:pPr lvl="1"/>
            <a:r>
              <a:rPr lang="en-US" dirty="0" smtClean="0">
                <a:hlinkClick r:id="rId3"/>
              </a:rPr>
              <a:t>http://www.novitas-solutions.com/webcenter/portal/MedicareJL/pagebyid?contentId=00092539</a:t>
            </a:r>
            <a:r>
              <a:rPr lang="en-US" dirty="0" smtClean="0"/>
              <a:t> </a:t>
            </a:r>
          </a:p>
          <a:p>
            <a:pPr marL="457200" lvl="1" indent="0">
              <a:buNone/>
            </a:pPr>
            <a:endParaRPr lang="en-US" dirty="0" smtClean="0"/>
          </a:p>
          <a:p>
            <a:pPr lvl="1"/>
            <a:endParaRPr lang="en-US" dirty="0" smtClean="0"/>
          </a:p>
          <a:p>
            <a:endParaRPr lang="en-US" dirty="0"/>
          </a:p>
        </p:txBody>
      </p:sp>
    </p:spTree>
    <p:extLst>
      <p:ext uri="{BB962C8B-B14F-4D97-AF65-F5344CB8AC3E}">
        <p14:creationId xmlns:p14="http://schemas.microsoft.com/office/powerpoint/2010/main" val="2457456387"/>
      </p:ext>
    </p:extLst>
  </p:cSld>
  <p:clrMapOvr>
    <a:masterClrMapping/>
  </p:clrMapOvr>
  <p:timing>
    <p:tnLst>
      <p:par>
        <p:cTn xmlns:p14="http://schemas.microsoft.com/office/powerpoint/2010/mai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Stay Up-to-Date</a:t>
            </a:r>
            <a:endParaRPr lang="en-US" dirty="0"/>
          </a:p>
        </p:txBody>
      </p:sp>
      <p:sp>
        <p:nvSpPr>
          <p:cNvPr id="3" name="Content Placeholder 2"/>
          <p:cNvSpPr>
            <a:spLocks noGrp="1"/>
          </p:cNvSpPr>
          <p:nvPr>
            <p:ph idx="1"/>
          </p:nvPr>
        </p:nvSpPr>
        <p:spPr>
          <a:xfrm>
            <a:off x="457200" y="1524000"/>
            <a:ext cx="8229600" cy="4800600"/>
          </a:xfrm>
        </p:spPr>
        <p:txBody>
          <a:bodyPr/>
          <a:lstStyle/>
          <a:p>
            <a:r>
              <a:rPr lang="en-US" dirty="0"/>
              <a:t>Visit our </a:t>
            </a:r>
            <a:r>
              <a:rPr lang="en-US" dirty="0" smtClean="0"/>
              <a:t>website </a:t>
            </a:r>
            <a:r>
              <a:rPr lang="en-US" dirty="0"/>
              <a:t>at </a:t>
            </a:r>
            <a:r>
              <a:rPr lang="en-US" dirty="0">
                <a:hlinkClick r:id="rId3"/>
              </a:rPr>
              <a:t>http://</a:t>
            </a:r>
            <a:r>
              <a:rPr lang="en-US" dirty="0" smtClean="0">
                <a:hlinkClick r:id="rId3"/>
              </a:rPr>
              <a:t>www.novitas-solutions.com</a:t>
            </a:r>
            <a:endParaRPr lang="en-US" dirty="0" smtClean="0"/>
          </a:p>
          <a:p>
            <a:r>
              <a:rPr lang="en-US" dirty="0" smtClean="0"/>
              <a:t>News and website Updates</a:t>
            </a:r>
          </a:p>
          <a:p>
            <a:r>
              <a:rPr lang="en-US" dirty="0" smtClean="0"/>
              <a:t>Electronic Mailing List:</a:t>
            </a:r>
          </a:p>
          <a:p>
            <a:pPr lvl="1"/>
            <a:r>
              <a:rPr lang="en-US" dirty="0" smtClean="0"/>
              <a:t>Weekly emails listing the most recent updates</a:t>
            </a:r>
          </a:p>
          <a:p>
            <a:r>
              <a:rPr lang="en-US" dirty="0" smtClean="0"/>
              <a:t>On-Demand Education:</a:t>
            </a:r>
          </a:p>
          <a:p>
            <a:pPr lvl="1"/>
            <a:r>
              <a:rPr lang="en-US" dirty="0" smtClean="0"/>
              <a:t>Frequently Asked Questions</a:t>
            </a:r>
          </a:p>
          <a:p>
            <a:pPr lvl="1"/>
            <a:r>
              <a:rPr lang="en-US" dirty="0" smtClean="0"/>
              <a:t>Novitas Educational Tips and Tools (NETTs)</a:t>
            </a:r>
          </a:p>
          <a:p>
            <a:pPr lvl="1"/>
            <a:r>
              <a:rPr lang="en-US" dirty="0" smtClean="0"/>
              <a:t>Podcasts</a:t>
            </a:r>
          </a:p>
          <a:p>
            <a:pPr lvl="1"/>
            <a:r>
              <a:rPr lang="en-US" dirty="0" smtClean="0"/>
              <a:t>Educational Videos and Tutorials:</a:t>
            </a:r>
          </a:p>
          <a:p>
            <a:pPr lvl="2"/>
            <a:r>
              <a:rPr lang="en-US" dirty="0"/>
              <a:t>Watch and learn about the Medicare program and our </a:t>
            </a:r>
            <a:r>
              <a:rPr lang="en-US" dirty="0" smtClean="0"/>
              <a:t>website's features</a:t>
            </a:r>
          </a:p>
          <a:p>
            <a:pPr lvl="3"/>
            <a:r>
              <a:rPr lang="en-US" dirty="0" smtClean="0">
                <a:hlinkClick r:id="rId4"/>
              </a:rPr>
              <a:t>http</a:t>
            </a:r>
            <a:r>
              <a:rPr lang="en-US" dirty="0">
                <a:hlinkClick r:id="rId4"/>
              </a:rPr>
              <a:t>://</a:t>
            </a:r>
            <a:r>
              <a:rPr lang="en-US" dirty="0" smtClean="0">
                <a:hlinkClick r:id="rId4"/>
              </a:rPr>
              <a:t>www.novitas-solutions.com/webcenter/portal/MedicareJL/pagebyid?contentId=00082787</a:t>
            </a:r>
            <a:endParaRPr lang="en-US" dirty="0" smtClean="0"/>
          </a:p>
          <a:p>
            <a:pPr marL="57150" indent="0">
              <a:buNone/>
            </a:pPr>
            <a:endParaRPr lang="en-US" dirty="0" smtClean="0"/>
          </a:p>
          <a:p>
            <a:pPr lvl="1"/>
            <a:endParaRPr lang="en-US" dirty="0"/>
          </a:p>
        </p:txBody>
      </p:sp>
    </p:spTree>
    <p:extLst>
      <p:ext uri="{BB962C8B-B14F-4D97-AF65-F5344CB8AC3E}">
        <p14:creationId xmlns:p14="http://schemas.microsoft.com/office/powerpoint/2010/main" val="255420865"/>
      </p:ext>
    </p:extLst>
  </p:cSld>
  <p:clrMapOvr>
    <a:masterClrMapping/>
  </p:clrMapOvr>
  <p:timing>
    <p:tnLst>
      <p:par>
        <p:cTn xmlns:p14="http://schemas.microsoft.com/office/powerpoint/2010/mai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Website Satisfaction Surveys</a:t>
            </a:r>
            <a:endParaRPr lang="en-US" dirty="0"/>
          </a:p>
        </p:txBody>
      </p:sp>
      <p:pic>
        <p:nvPicPr>
          <p:cNvPr id="7" name="Content Placeholder 6" descr="Image of ForeSee website satisfacton survey. "/>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8508" y="1716209"/>
            <a:ext cx="7466983" cy="4492381"/>
          </a:xfrm>
        </p:spPr>
      </p:pic>
    </p:spTree>
    <p:extLst>
      <p:ext uri="{BB962C8B-B14F-4D97-AF65-F5344CB8AC3E}">
        <p14:creationId xmlns:p14="http://schemas.microsoft.com/office/powerpoint/2010/main" val="1310835479"/>
      </p:ext>
    </p:extLst>
  </p:cSld>
  <p:clrMapOvr>
    <a:masterClrMapping/>
  </p:clrMapOvr>
  <p:timing>
    <p:tnLst>
      <p:par>
        <p:cTn xmlns:p14="http://schemas.microsoft.com/office/powerpoint/2010/mai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dirty="0" smtClean="0"/>
              <a:t>Self-Service Options</a:t>
            </a:r>
          </a:p>
        </p:txBody>
      </p:sp>
      <p:sp>
        <p:nvSpPr>
          <p:cNvPr id="3" name="Tex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20407839"/>
      </p:ext>
    </p:extLst>
  </p:cSld>
  <p:clrMapOvr>
    <a:masterClrMapping/>
  </p:clrMapOvr>
  <p:timing>
    <p:tnLst>
      <p:par>
        <p:cTn xmlns:p14="http://schemas.microsoft.com/office/powerpoint/2010/mai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Electronic Data Interchange (EDI)</a:t>
            </a:r>
            <a:endParaRPr lang="en-US" dirty="0"/>
          </a:p>
        </p:txBody>
      </p:sp>
      <p:sp>
        <p:nvSpPr>
          <p:cNvPr id="3" name="Content Placeholder 2"/>
          <p:cNvSpPr>
            <a:spLocks noGrp="1"/>
          </p:cNvSpPr>
          <p:nvPr>
            <p:ph idx="1"/>
          </p:nvPr>
        </p:nvSpPr>
        <p:spPr/>
        <p:txBody>
          <a:bodyPr>
            <a:normAutofit lnSpcReduction="10000"/>
          </a:bodyPr>
          <a:lstStyle/>
          <a:p>
            <a:r>
              <a:rPr lang="en-US" dirty="0" smtClean="0"/>
              <a:t>Electronic billing and reports</a:t>
            </a:r>
          </a:p>
          <a:p>
            <a:r>
              <a:rPr lang="en-US" dirty="0" smtClean="0"/>
              <a:t>Electronic Funds Transfers (EFT)</a:t>
            </a:r>
          </a:p>
          <a:p>
            <a:r>
              <a:rPr lang="en-US" dirty="0" smtClean="0"/>
              <a:t>Direct Data Entry (DDE) to the claims processing systems</a:t>
            </a:r>
          </a:p>
          <a:p>
            <a:r>
              <a:rPr lang="en-US" dirty="0" smtClean="0"/>
              <a:t>Electronic Remittance Advices</a:t>
            </a:r>
          </a:p>
          <a:p>
            <a:r>
              <a:rPr lang="en-US" dirty="0" smtClean="0"/>
              <a:t>Advantages of EDI:</a:t>
            </a:r>
          </a:p>
          <a:p>
            <a:pPr lvl="1"/>
            <a:r>
              <a:rPr lang="en-US" dirty="0" smtClean="0"/>
              <a:t>Improved cash flow with a 14 day payment floor</a:t>
            </a:r>
          </a:p>
          <a:p>
            <a:pPr lvl="1"/>
            <a:r>
              <a:rPr lang="en-US" dirty="0" smtClean="0"/>
              <a:t>Added security,  All electronic billers have a unique submitter identification (ID) and login ID</a:t>
            </a:r>
          </a:p>
          <a:p>
            <a:pPr lvl="1"/>
            <a:r>
              <a:rPr lang="en-US" dirty="0" smtClean="0"/>
              <a:t>Free software programs (ABILITY|PC-ACE, PC-Print, and MREP)</a:t>
            </a:r>
          </a:p>
          <a:p>
            <a:pPr lvl="1"/>
            <a:r>
              <a:rPr lang="en-US" dirty="0" smtClean="0"/>
              <a:t>Free support</a:t>
            </a:r>
          </a:p>
          <a:p>
            <a:pPr lvl="1"/>
            <a:r>
              <a:rPr lang="en-US" dirty="0" smtClean="0"/>
              <a:t>Lower administrative, postage, and handling costs</a:t>
            </a:r>
          </a:p>
          <a:p>
            <a:r>
              <a:rPr lang="en-US" dirty="0"/>
              <a:t>EDI </a:t>
            </a:r>
            <a:r>
              <a:rPr lang="en-US" dirty="0" smtClean="0"/>
              <a:t>Website:</a:t>
            </a:r>
          </a:p>
          <a:p>
            <a:pPr lvl="1"/>
            <a:r>
              <a:rPr lang="en-US" dirty="0" smtClean="0">
                <a:hlinkClick r:id="rId3"/>
              </a:rPr>
              <a:t>http</a:t>
            </a:r>
            <a:r>
              <a:rPr lang="en-US" dirty="0">
                <a:hlinkClick r:id="rId3"/>
              </a:rPr>
              <a:t>://www.novitas-solutions.com/webcenter/spaces/ElectronicBillingEDI_JL</a:t>
            </a:r>
            <a:r>
              <a:rPr lang="en-US" dirty="0"/>
              <a:t> </a:t>
            </a:r>
          </a:p>
          <a:p>
            <a:pPr lvl="1"/>
            <a:endParaRPr lang="en-US" dirty="0" smtClean="0"/>
          </a:p>
          <a:p>
            <a:pPr lvl="1"/>
            <a:endParaRPr lang="en-US" dirty="0"/>
          </a:p>
        </p:txBody>
      </p:sp>
    </p:spTree>
    <p:extLst>
      <p:ext uri="{BB962C8B-B14F-4D97-AF65-F5344CB8AC3E}">
        <p14:creationId xmlns:p14="http://schemas.microsoft.com/office/powerpoint/2010/main" val="4038311216"/>
      </p:ext>
    </p:extLst>
  </p:cSld>
  <p:clrMapOvr>
    <a:masterClrMapping/>
  </p:clrMapOvr>
  <p:timing>
    <p:tnLst>
      <p:par>
        <p:cTn xmlns:p14="http://schemas.microsoft.com/office/powerpoint/2010/mai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altLang="en-US" dirty="0" smtClean="0"/>
              <a:t>Novitasphere </a:t>
            </a:r>
          </a:p>
        </p:txBody>
      </p:sp>
      <p:sp>
        <p:nvSpPr>
          <p:cNvPr id="3" name="Content Placeholder 2"/>
          <p:cNvSpPr>
            <a:spLocks noGrp="1"/>
          </p:cNvSpPr>
          <p:nvPr>
            <p:ph idx="1"/>
          </p:nvPr>
        </p:nvSpPr>
        <p:spPr>
          <a:xfrm>
            <a:off x="457200" y="1524000"/>
            <a:ext cx="8229600" cy="4800600"/>
          </a:xfrm>
        </p:spPr>
        <p:txBody>
          <a:bodyPr/>
          <a:lstStyle/>
          <a:p>
            <a:r>
              <a:rPr lang="en-US" dirty="0" smtClean="0"/>
              <a:t>Free Web-based portal </a:t>
            </a:r>
          </a:p>
          <a:p>
            <a:r>
              <a:rPr lang="en-US" dirty="0" smtClean="0"/>
              <a:t>Access to Eligibility, Claim Information and Remittance Advice, Claim Submission with File Status, Electronic Remittance Advice (ERA), Claim Correction, Secure Messaging and a MailBox</a:t>
            </a:r>
          </a:p>
          <a:p>
            <a:r>
              <a:rPr lang="en-US" dirty="0" smtClean="0"/>
              <a:t>Available to JH and JL Part B providers, billing services and clearinghouses servicing Part B practitioners</a:t>
            </a:r>
          </a:p>
          <a:p>
            <a:r>
              <a:rPr lang="en-US" dirty="0" smtClean="0"/>
              <a:t>Dedicated Help Desk- </a:t>
            </a:r>
            <a:r>
              <a:rPr lang="en-US" altLang="en-US" dirty="0"/>
              <a:t>1-855-880-8424</a:t>
            </a:r>
            <a:endParaRPr lang="en-US" dirty="0" smtClean="0"/>
          </a:p>
          <a:p>
            <a:r>
              <a:rPr lang="en-US" dirty="0" smtClean="0"/>
              <a:t>For demonstrations and more information:</a:t>
            </a:r>
          </a:p>
          <a:p>
            <a:pPr lvl="1"/>
            <a:r>
              <a:rPr lang="en-US" dirty="0" smtClean="0">
                <a:hlinkClick r:id="rId3"/>
              </a:rPr>
              <a:t>http://www.novitas-solutions.com/webcenter/spaces/MedicareJL/page/pagebyid?contentId=00024648</a:t>
            </a:r>
            <a:endParaRPr lang="en-US" dirty="0" smtClean="0"/>
          </a:p>
          <a:p>
            <a:pPr lvl="1"/>
            <a:endParaRPr lang="en-US" dirty="0"/>
          </a:p>
        </p:txBody>
      </p:sp>
    </p:spTree>
    <p:extLst>
      <p:ext uri="{BB962C8B-B14F-4D97-AF65-F5344CB8AC3E}">
        <p14:creationId xmlns:p14="http://schemas.microsoft.com/office/powerpoint/2010/main" val="835778787"/>
      </p:ext>
    </p:extLst>
  </p:cSld>
  <p:clrMapOvr>
    <a:masterClrMapping/>
  </p:clrMapOvr>
  <p:timing>
    <p:tnLst>
      <p:par>
        <p:cTn xmlns:p14="http://schemas.microsoft.com/office/powerpoint/2010/mai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Novitasphere Claim Correction Feature  </a:t>
            </a:r>
            <a:endParaRPr lang="en-US" dirty="0"/>
          </a:p>
        </p:txBody>
      </p:sp>
      <p:sp>
        <p:nvSpPr>
          <p:cNvPr id="3" name="Content Placeholder 2"/>
          <p:cNvSpPr>
            <a:spLocks noGrp="1"/>
          </p:cNvSpPr>
          <p:nvPr>
            <p:ph idx="1"/>
          </p:nvPr>
        </p:nvSpPr>
        <p:spPr>
          <a:xfrm>
            <a:off x="457200" y="1600200"/>
            <a:ext cx="8229600" cy="4724400"/>
          </a:xfrm>
        </p:spPr>
        <p:txBody>
          <a:bodyPr>
            <a:normAutofit/>
          </a:bodyPr>
          <a:lstStyle/>
          <a:p>
            <a:r>
              <a:rPr lang="en-US" dirty="0" smtClean="0"/>
              <a:t>Common clerical errors can be corrected on finalized claims:</a:t>
            </a:r>
          </a:p>
          <a:p>
            <a:pPr lvl="1"/>
            <a:r>
              <a:rPr lang="en-US" dirty="0" smtClean="0"/>
              <a:t>Number of services or units </a:t>
            </a:r>
          </a:p>
          <a:p>
            <a:pPr lvl="1"/>
            <a:r>
              <a:rPr lang="en-US" dirty="0" smtClean="0"/>
              <a:t>Diagnosis code  (Primary) </a:t>
            </a:r>
          </a:p>
          <a:p>
            <a:pPr lvl="1"/>
            <a:r>
              <a:rPr lang="en-US" dirty="0" smtClean="0"/>
              <a:t>Eligible modifiers </a:t>
            </a:r>
          </a:p>
          <a:p>
            <a:pPr lvl="1"/>
            <a:r>
              <a:rPr lang="en-US" dirty="0" smtClean="0"/>
              <a:t>Procedure code </a:t>
            </a:r>
          </a:p>
          <a:p>
            <a:pPr lvl="1"/>
            <a:r>
              <a:rPr lang="en-US" dirty="0" smtClean="0"/>
              <a:t>Date of service </a:t>
            </a:r>
          </a:p>
          <a:p>
            <a:pPr lvl="1"/>
            <a:r>
              <a:rPr lang="en-US" dirty="0" smtClean="0"/>
              <a:t>Place of service </a:t>
            </a:r>
          </a:p>
          <a:p>
            <a:pPr lvl="1"/>
            <a:r>
              <a:rPr lang="en-US" dirty="0" smtClean="0"/>
              <a:t>Billed amount </a:t>
            </a:r>
          </a:p>
          <a:p>
            <a:r>
              <a:rPr lang="en-US" dirty="0" smtClean="0"/>
              <a:t>JL </a:t>
            </a:r>
            <a:r>
              <a:rPr lang="en-US" dirty="0"/>
              <a:t>Novitasphere Claims Correction </a:t>
            </a:r>
            <a:r>
              <a:rPr lang="en-US" dirty="0" smtClean="0"/>
              <a:t>Guide: </a:t>
            </a:r>
            <a:endParaRPr lang="en-US" dirty="0"/>
          </a:p>
          <a:p>
            <a:pPr marL="800100" lvl="1">
              <a:buFont typeface="Arial" panose="020B0604020202020204" pitchFamily="34" charset="0"/>
              <a:buChar char="•"/>
            </a:pPr>
            <a:r>
              <a:rPr lang="en-US" dirty="0" smtClean="0">
                <a:hlinkClick r:id="rId3"/>
              </a:rPr>
              <a:t>http://novitas-solutions.com/cs/idcplg?IdcService=GET_FILE&amp;RevisionSelectionMethod=LatestReleased&amp;dDocName=00086496&amp;allowInterrupt=1</a:t>
            </a:r>
            <a:r>
              <a:rPr lang="en-US" dirty="0" smtClean="0"/>
              <a:t> </a:t>
            </a:r>
          </a:p>
          <a:p>
            <a:pPr lvl="1"/>
            <a:endParaRPr lang="en-US" dirty="0" smtClean="0"/>
          </a:p>
          <a:p>
            <a:endParaRPr lang="en-US" dirty="0" smtClean="0"/>
          </a:p>
          <a:p>
            <a:pPr lvl="1"/>
            <a:endParaRPr lang="en-US" dirty="0" smtClean="0"/>
          </a:p>
          <a:p>
            <a:endParaRPr lang="en-US" dirty="0"/>
          </a:p>
        </p:txBody>
      </p:sp>
    </p:spTree>
    <p:extLst>
      <p:ext uri="{BB962C8B-B14F-4D97-AF65-F5344CB8AC3E}">
        <p14:creationId xmlns:p14="http://schemas.microsoft.com/office/powerpoint/2010/main" val="1049467490"/>
      </p:ext>
    </p:extLst>
  </p:cSld>
  <p:clrMapOvr>
    <a:masterClrMapping/>
  </p:clrMapOvr>
  <p:timing>
    <p:tnLst>
      <p:par>
        <p:cTn xmlns:p14="http://schemas.microsoft.com/office/powerpoint/2010/mai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JL Customer Contact Information</a:t>
            </a:r>
            <a:endParaRPr lang="en-US" dirty="0"/>
          </a:p>
        </p:txBody>
      </p:sp>
      <p:sp>
        <p:nvSpPr>
          <p:cNvPr id="3" name="Content Placeholder 2"/>
          <p:cNvSpPr>
            <a:spLocks noGrp="1"/>
          </p:cNvSpPr>
          <p:nvPr>
            <p:ph idx="1"/>
          </p:nvPr>
        </p:nvSpPr>
        <p:spPr/>
        <p:txBody>
          <a:bodyPr/>
          <a:lstStyle/>
          <a:p>
            <a:r>
              <a:rPr lang="en-US" dirty="0" smtClean="0"/>
              <a:t>Providers are required to use the IVR unit to obtain:</a:t>
            </a:r>
          </a:p>
          <a:p>
            <a:pPr lvl="1"/>
            <a:r>
              <a:rPr lang="en-US" dirty="0" smtClean="0"/>
              <a:t>Claim Status</a:t>
            </a:r>
          </a:p>
          <a:p>
            <a:pPr lvl="1"/>
            <a:r>
              <a:rPr lang="en-US" dirty="0" smtClean="0"/>
              <a:t>Patient Eligibility</a:t>
            </a:r>
          </a:p>
          <a:p>
            <a:pPr lvl="1"/>
            <a:r>
              <a:rPr lang="en-US" dirty="0" smtClean="0"/>
              <a:t>Check/Earning</a:t>
            </a:r>
          </a:p>
          <a:p>
            <a:pPr lvl="1"/>
            <a:r>
              <a:rPr lang="en-US" dirty="0" smtClean="0"/>
              <a:t>Remittance inquiries</a:t>
            </a:r>
          </a:p>
          <a:p>
            <a:r>
              <a:rPr lang="en-US" dirty="0" smtClean="0"/>
              <a:t>Customer Contact Center- 1-877-235-8073 </a:t>
            </a:r>
          </a:p>
          <a:p>
            <a:r>
              <a:rPr lang="en-US" dirty="0" smtClean="0"/>
              <a:t>Provider Teletypewriter- 1-877-235-8051</a:t>
            </a:r>
          </a:p>
          <a:p>
            <a:r>
              <a:rPr lang="en-US" dirty="0" smtClean="0"/>
              <a:t>JL Self-Service Tools:</a:t>
            </a:r>
          </a:p>
          <a:p>
            <a:pPr lvl="1"/>
            <a:r>
              <a:rPr lang="en-US" dirty="0" smtClean="0">
                <a:hlinkClick r:id="rId3"/>
              </a:rPr>
              <a:t>http://www.novitas-solutions.com/webcenter/portal/CustomerServiceCenter_JL/Self-Service+Tools</a:t>
            </a:r>
            <a:endParaRPr lang="en-US" dirty="0" smtClean="0"/>
          </a:p>
          <a:p>
            <a:r>
              <a:rPr lang="en-US" dirty="0" smtClean="0"/>
              <a:t>Patient / Medicare Beneficiary:</a:t>
            </a:r>
          </a:p>
          <a:p>
            <a:pPr lvl="1"/>
            <a:r>
              <a:rPr lang="en-US" dirty="0" smtClean="0"/>
              <a:t>1-800-MEDICARE (1-800-633-4227)</a:t>
            </a:r>
          </a:p>
          <a:p>
            <a:pPr lvl="1"/>
            <a:r>
              <a:rPr lang="en-US" dirty="0" smtClean="0">
                <a:hlinkClick r:id="rId4"/>
              </a:rPr>
              <a:t>http://www.medicare.gov/index.html</a:t>
            </a:r>
            <a:r>
              <a:rPr lang="en-US" dirty="0" smtClean="0"/>
              <a:t> </a:t>
            </a:r>
          </a:p>
          <a:p>
            <a:pPr lvl="1"/>
            <a:endParaRPr lang="en-US" dirty="0" smtClean="0"/>
          </a:p>
          <a:p>
            <a:endParaRPr lang="en-US" dirty="0"/>
          </a:p>
        </p:txBody>
      </p:sp>
    </p:spTree>
    <p:extLst>
      <p:ext uri="{BB962C8B-B14F-4D97-AF65-F5344CB8AC3E}">
        <p14:creationId xmlns:p14="http://schemas.microsoft.com/office/powerpoint/2010/main" val="1124990536"/>
      </p:ext>
    </p:extLst>
  </p:cSld>
  <p:clrMapOvr>
    <a:masterClrMapping/>
  </p:clrMapOvr>
  <p:timing>
    <p:tnLst>
      <p:par>
        <p:cTn xmlns:p14="http://schemas.microsoft.com/office/powerpoint/2010/mai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
        <p:nvSpPr>
          <p:cNvPr id="3" name="Content Placeholder 2"/>
          <p:cNvSpPr>
            <a:spLocks noGrp="1"/>
          </p:cNvSpPr>
          <p:nvPr>
            <p:ph idx="1"/>
          </p:nvPr>
        </p:nvSpPr>
        <p:spPr/>
        <p:txBody>
          <a:bodyPr/>
          <a:lstStyle/>
          <a:p>
            <a:r>
              <a:rPr lang="en-US" dirty="0" smtClean="0"/>
              <a:t>Denise Church:</a:t>
            </a:r>
          </a:p>
          <a:p>
            <a:pPr lvl="1"/>
            <a:r>
              <a:rPr lang="en-US" dirty="0" smtClean="0"/>
              <a:t>Manager Provider Outreach and Education</a:t>
            </a:r>
          </a:p>
          <a:p>
            <a:pPr lvl="1"/>
            <a:r>
              <a:rPr lang="en-US" dirty="0" smtClean="0"/>
              <a:t>412-802-1739</a:t>
            </a:r>
          </a:p>
          <a:p>
            <a:pPr lvl="1"/>
            <a:r>
              <a:rPr lang="en-US" dirty="0" smtClean="0">
                <a:hlinkClick r:id="rId3"/>
              </a:rPr>
              <a:t>Denise.church@novitas-solutions.com</a:t>
            </a:r>
            <a:endParaRPr lang="en-US" dirty="0" smtClean="0"/>
          </a:p>
          <a:p>
            <a:endParaRPr lang="en-US" dirty="0" smtClean="0"/>
          </a:p>
          <a:p>
            <a:r>
              <a:rPr lang="en-US" dirty="0" smtClean="0"/>
              <a:t>Greg Hart:</a:t>
            </a:r>
          </a:p>
          <a:p>
            <a:pPr lvl="1"/>
            <a:r>
              <a:rPr lang="en-US" dirty="0" smtClean="0"/>
              <a:t>Supervisor Provider Outreach and Education</a:t>
            </a:r>
          </a:p>
          <a:p>
            <a:pPr lvl="1"/>
            <a:r>
              <a:rPr lang="en-US" dirty="0" smtClean="0"/>
              <a:t>501-690-2931</a:t>
            </a:r>
          </a:p>
          <a:p>
            <a:pPr lvl="1"/>
            <a:r>
              <a:rPr lang="en-US" u="sng" dirty="0">
                <a:hlinkClick r:id="rId4"/>
              </a:rPr>
              <a:t>gregory.hart@novitas-solutions.com</a:t>
            </a:r>
            <a:r>
              <a:rPr lang="en-US" dirty="0"/>
              <a:t> </a:t>
            </a:r>
            <a:endParaRPr lang="en-US" dirty="0" smtClean="0"/>
          </a:p>
        </p:txBody>
      </p:sp>
    </p:spTree>
    <p:extLst>
      <p:ext uri="{BB962C8B-B14F-4D97-AF65-F5344CB8AC3E}">
        <p14:creationId xmlns:p14="http://schemas.microsoft.com/office/powerpoint/2010/main" val="6012510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Medical Record Signature Reminders</a:t>
            </a:r>
            <a:endParaRPr lang="en-US" dirty="0"/>
          </a:p>
        </p:txBody>
      </p:sp>
      <p:sp>
        <p:nvSpPr>
          <p:cNvPr id="3" name="Content Placeholder 2"/>
          <p:cNvSpPr>
            <a:spLocks noGrp="1"/>
          </p:cNvSpPr>
          <p:nvPr>
            <p:ph idx="1"/>
          </p:nvPr>
        </p:nvSpPr>
        <p:spPr/>
        <p:txBody>
          <a:bodyPr/>
          <a:lstStyle/>
          <a:p>
            <a:r>
              <a:rPr lang="en-US" dirty="0" smtClean="0"/>
              <a:t>Categorized as “Insufficient Documentation” errors:</a:t>
            </a:r>
          </a:p>
          <a:p>
            <a:pPr lvl="1"/>
            <a:r>
              <a:rPr lang="en-US" dirty="0" smtClean="0"/>
              <a:t>Missing signatures</a:t>
            </a:r>
          </a:p>
          <a:p>
            <a:pPr lvl="1"/>
            <a:r>
              <a:rPr lang="en-US" dirty="0" smtClean="0"/>
              <a:t>Illegible handwritten signatures</a:t>
            </a:r>
          </a:p>
          <a:p>
            <a:pPr lvl="1"/>
            <a:r>
              <a:rPr lang="en-US" dirty="0" smtClean="0"/>
              <a:t>Electronic signatures not dated</a:t>
            </a:r>
          </a:p>
          <a:p>
            <a:pPr lvl="1"/>
            <a:r>
              <a:rPr lang="en-US" dirty="0" smtClean="0"/>
              <a:t>Attestation statements do not match the date of service</a:t>
            </a:r>
          </a:p>
          <a:p>
            <a:r>
              <a:rPr lang="en-US" dirty="0" smtClean="0"/>
              <a:t>Records must be signed and dated</a:t>
            </a:r>
          </a:p>
          <a:p>
            <a:r>
              <a:rPr lang="en-US" dirty="0" smtClean="0"/>
              <a:t>Include signature logs to determine handwritten signatures</a:t>
            </a:r>
          </a:p>
          <a:p>
            <a:r>
              <a:rPr lang="en-US" dirty="0" smtClean="0"/>
              <a:t>Complete attestation statements when records are not signed</a:t>
            </a:r>
          </a:p>
          <a:p>
            <a:r>
              <a:rPr lang="en-US" dirty="0" smtClean="0"/>
              <a:t>Do not add late signatures</a:t>
            </a:r>
          </a:p>
          <a:p>
            <a:pPr>
              <a:defRPr/>
            </a:pPr>
            <a:r>
              <a:rPr lang="en-US" altLang="en-US" dirty="0" smtClean="0">
                <a:latin typeface="Arial" charset="0"/>
                <a:cs typeface="Arial" charset="0"/>
              </a:rPr>
              <a:t>CMS </a:t>
            </a:r>
            <a:r>
              <a:rPr lang="en-US" altLang="en-US" dirty="0">
                <a:latin typeface="Arial" charset="0"/>
                <a:cs typeface="Arial" charset="0"/>
              </a:rPr>
              <a:t>Complying with Medicare Signature Requirements:</a:t>
            </a:r>
          </a:p>
          <a:p>
            <a:pPr lvl="1">
              <a:buFont typeface="Arial" charset="0"/>
              <a:buChar char="•"/>
              <a:defRPr/>
            </a:pPr>
            <a:r>
              <a:rPr lang="en-US" altLang="en-US" dirty="0">
                <a:latin typeface="Arial" charset="0"/>
                <a:cs typeface="Arial" charset="0"/>
                <a:hlinkClick r:id="rId3"/>
              </a:rPr>
              <a:t>https://www.cms.gov/Outreach-and-Education/Medicare-Learning-Network-MLN/MLNProducts/downloads/Signature_Requirements_Fact_Sheet_ICN905364.pdf</a:t>
            </a:r>
            <a:endParaRPr lang="en-US" altLang="en-US" dirty="0">
              <a:latin typeface="Arial" charset="0"/>
              <a:cs typeface="Arial" charset="0"/>
            </a:endParaRPr>
          </a:p>
          <a:p>
            <a:endParaRPr lang="en-US" dirty="0"/>
          </a:p>
        </p:txBody>
      </p:sp>
    </p:spTree>
    <p:extLst>
      <p:ext uri="{BB962C8B-B14F-4D97-AF65-F5344CB8AC3E}">
        <p14:creationId xmlns:p14="http://schemas.microsoft.com/office/powerpoint/2010/main" val="2014073903"/>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Novita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Novitas</Template>
  <TotalTime>6521</TotalTime>
  <Words>6270</Words>
  <Application>Microsoft Macintosh PowerPoint</Application>
  <PresentationFormat>On-screen Show (4:3)</PresentationFormat>
  <Paragraphs>724</Paragraphs>
  <Slides>88</Slides>
  <Notes>73</Notes>
  <HiddenSlides>0</HiddenSlides>
  <MMClips>0</MMClips>
  <ScaleCrop>false</ScaleCrop>
  <HeadingPairs>
    <vt:vector size="4" baseType="variant">
      <vt:variant>
        <vt:lpstr>Theme</vt:lpstr>
      </vt:variant>
      <vt:variant>
        <vt:i4>1</vt:i4>
      </vt:variant>
      <vt:variant>
        <vt:lpstr>Slide Titles</vt:lpstr>
      </vt:variant>
      <vt:variant>
        <vt:i4>88</vt:i4>
      </vt:variant>
    </vt:vector>
  </HeadingPairs>
  <TitlesOfParts>
    <vt:vector size="89" baseType="lpstr">
      <vt:lpstr>Novitas</vt:lpstr>
      <vt:lpstr>Premier Oncology Hematology Management Society (POHMS)  Medicare Updates and Advanced Evaluation and Management Coding and Documentation</vt:lpstr>
      <vt:lpstr>Disclaimer</vt:lpstr>
      <vt:lpstr>Agenda</vt:lpstr>
      <vt:lpstr>Objectives</vt:lpstr>
      <vt:lpstr>Acronym List</vt:lpstr>
      <vt:lpstr>Comprehensive Error Rate Testing (CERT) Program</vt:lpstr>
      <vt:lpstr>Comprehensive Error Rate Testing (CERT) </vt:lpstr>
      <vt:lpstr>Trending Errors- Part B </vt:lpstr>
      <vt:lpstr>Medical Record Signature Reminders</vt:lpstr>
      <vt:lpstr>CERT Identification Online Tool</vt:lpstr>
      <vt:lpstr>Evaluation and Management</vt:lpstr>
      <vt:lpstr>Lab Test</vt:lpstr>
      <vt:lpstr>Venipuncture</vt:lpstr>
      <vt:lpstr>Medicare Updates</vt:lpstr>
      <vt:lpstr>What is a CR?</vt:lpstr>
      <vt:lpstr>How Do I Know if a New CR Has Been Released?</vt:lpstr>
      <vt:lpstr>So What is a MLN?</vt:lpstr>
      <vt:lpstr>Where to Find MLN Articles</vt:lpstr>
      <vt:lpstr>Expiration of CMS ICD-10-CM Grace Period</vt:lpstr>
      <vt:lpstr>Sequestration Update</vt:lpstr>
      <vt:lpstr>Coding Revisions to National Coverage Determinations (NCDs) </vt:lpstr>
      <vt:lpstr>JW Modifier: Drug Amount Discarded/Not Administered to Any Patient</vt:lpstr>
      <vt:lpstr>Interest Rate for Overpayments and Underpayments- 4th Qtr. FY 2016</vt:lpstr>
      <vt:lpstr>Medicare Policy Clarified for Prolonged Drug and Biological Infusions</vt:lpstr>
      <vt:lpstr>Medicare Coverage of Diagnostic Testing for Zika Virus</vt:lpstr>
      <vt:lpstr>Medically Unlikely Edits (MUE) Tips</vt:lpstr>
      <vt:lpstr>Medicare Part B Quarterly Updates</vt:lpstr>
      <vt:lpstr>More Quarterly Updates</vt:lpstr>
      <vt:lpstr>Preventive Services</vt:lpstr>
      <vt:lpstr> Preventive Services and Screenings Covered by Medicare </vt:lpstr>
      <vt:lpstr>Updated Diagnosis Code List for Colorectal Cancer Screening</vt:lpstr>
      <vt:lpstr>Screening for Cervical Cancer With Human Papillomavirus (HPV) Testing</vt:lpstr>
      <vt:lpstr>Preventive Services</vt:lpstr>
      <vt:lpstr>2016 Novitas Solutions Medicare Symposiums</vt:lpstr>
      <vt:lpstr>“Incident To” Guidelines</vt:lpstr>
      <vt:lpstr>“Incident To”</vt:lpstr>
      <vt:lpstr>“Incident To” Documentation Requirements</vt:lpstr>
      <vt:lpstr>Billing 99211</vt:lpstr>
      <vt:lpstr>Frequently Asked Question #1</vt:lpstr>
      <vt:lpstr>Frequently Asked Question #2</vt:lpstr>
      <vt:lpstr>Frequently Asked Question #3</vt:lpstr>
      <vt:lpstr>Points to Remember</vt:lpstr>
      <vt:lpstr>“Incident To” Self-Service Tool</vt:lpstr>
      <vt:lpstr>      Scoring Medical Records</vt:lpstr>
      <vt:lpstr>Medical Necessity</vt:lpstr>
      <vt:lpstr>New and Established Defined</vt:lpstr>
      <vt:lpstr>E/M Interactive Score Sheet </vt:lpstr>
      <vt:lpstr>Medical Record 1 – Established Patient Office Visit Billed at 99215</vt:lpstr>
      <vt:lpstr>Established Patient Office Requires 2 of 3 Key Components</vt:lpstr>
      <vt:lpstr>Medical Record 1 Page 1</vt:lpstr>
      <vt:lpstr>Medical Record 1 Page 2</vt:lpstr>
      <vt:lpstr>Medical Record 1 Page 3</vt:lpstr>
      <vt:lpstr>Medical Record 1 Page 4</vt:lpstr>
      <vt:lpstr>Medical Record 1 Page 1</vt:lpstr>
      <vt:lpstr>Medical Record 1 Page 2</vt:lpstr>
      <vt:lpstr>History</vt:lpstr>
      <vt:lpstr>Medical Record 1 Page 3</vt:lpstr>
      <vt:lpstr>Exam Scoring</vt:lpstr>
      <vt:lpstr>Medical Record 1 Page 4</vt:lpstr>
      <vt:lpstr>Medical Decision Making Scoring</vt:lpstr>
      <vt:lpstr>Final Score</vt:lpstr>
      <vt:lpstr>Medical Record 2 – New Patient Office Visit Billed at 99205</vt:lpstr>
      <vt:lpstr>New Patient Office Requires all 3 Key Components</vt:lpstr>
      <vt:lpstr>Medical Record 2 Page 1</vt:lpstr>
      <vt:lpstr>Medical Record 2 Page 2</vt:lpstr>
      <vt:lpstr>Medical Record 2 Page 3 </vt:lpstr>
      <vt:lpstr> Medical Record 2 Page 4</vt:lpstr>
      <vt:lpstr>History of Present Illness</vt:lpstr>
      <vt:lpstr>ROS and PFSH</vt:lpstr>
      <vt:lpstr>History</vt:lpstr>
      <vt:lpstr>Exam</vt:lpstr>
      <vt:lpstr>Exam Scoring</vt:lpstr>
      <vt:lpstr>Medical Decision Making</vt:lpstr>
      <vt:lpstr>Medical Decision Making Scoring</vt:lpstr>
      <vt:lpstr>Final Score</vt:lpstr>
      <vt:lpstr>Resources</vt:lpstr>
      <vt:lpstr>Summary</vt:lpstr>
      <vt:lpstr>Important Updates and Reminders</vt:lpstr>
      <vt:lpstr>Centers for Medicare &amp; Medicaid Services (CMS)</vt:lpstr>
      <vt:lpstr>Increasing Your Bottom Line: How Much Does Rework Cost?</vt:lpstr>
      <vt:lpstr>Stay Up-to-Date</vt:lpstr>
      <vt:lpstr>Website Satisfaction Surveys</vt:lpstr>
      <vt:lpstr>Self-Service Options</vt:lpstr>
      <vt:lpstr>Electronic Data Interchange (EDI)</vt:lpstr>
      <vt:lpstr>Novitasphere </vt:lpstr>
      <vt:lpstr>Novitasphere Claim Correction Feature  </vt:lpstr>
      <vt:lpstr>JL Customer Contact Information</vt:lpstr>
      <vt:lpstr>Thank you!</vt:lpstr>
    </vt:vector>
  </TitlesOfParts>
  <Company>BCBSFL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Novitas Solutions Medicare Part (A, B)Presents:  Webinar Title</dc:title>
  <dc:creator>Rains, Nichole</dc:creator>
  <cp:lastModifiedBy>FRAN SPINE</cp:lastModifiedBy>
  <cp:revision>314</cp:revision>
  <cp:lastPrinted>2016-08-26T15:03:34Z</cp:lastPrinted>
  <dcterms:created xsi:type="dcterms:W3CDTF">2014-01-31T14:04:37Z</dcterms:created>
  <dcterms:modified xsi:type="dcterms:W3CDTF">2016-10-21T00:02:37Z</dcterms:modified>
</cp:coreProperties>
</file>