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67" r:id="rId2"/>
    <p:sldMasterId id="2147483661" r:id="rId3"/>
    <p:sldMasterId id="2147483648" r:id="rId4"/>
  </p:sldMasterIdLst>
  <p:notesMasterIdLst>
    <p:notesMasterId r:id="rId26"/>
  </p:notesMasterIdLst>
  <p:sldIdLst>
    <p:sldId id="256" r:id="rId5"/>
    <p:sldId id="268" r:id="rId6"/>
    <p:sldId id="257" r:id="rId7"/>
    <p:sldId id="258" r:id="rId8"/>
    <p:sldId id="259" r:id="rId9"/>
    <p:sldId id="262" r:id="rId10"/>
    <p:sldId id="279" r:id="rId11"/>
    <p:sldId id="260" r:id="rId12"/>
    <p:sldId id="264" r:id="rId13"/>
    <p:sldId id="263" r:id="rId14"/>
    <p:sldId id="269" r:id="rId15"/>
    <p:sldId id="275" r:id="rId16"/>
    <p:sldId id="274" r:id="rId17"/>
    <p:sldId id="278" r:id="rId18"/>
    <p:sldId id="271" r:id="rId19"/>
    <p:sldId id="270" r:id="rId20"/>
    <p:sldId id="277" r:id="rId21"/>
    <p:sldId id="273" r:id="rId22"/>
    <p:sldId id="276" r:id="rId23"/>
    <p:sldId id="261" r:id="rId24"/>
    <p:sldId id="2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243C"/>
    <a:srgbClr val="B62846"/>
    <a:srgbClr val="59A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4" autoAdjust="0"/>
    <p:restoredTop sz="96327" autoAdjust="0"/>
  </p:normalViewPr>
  <p:slideViewPr>
    <p:cSldViewPr snapToGrid="0">
      <p:cViewPr varScale="1">
        <p:scale>
          <a:sx n="86" d="100"/>
          <a:sy n="86" d="100"/>
        </p:scale>
        <p:origin x="972" y="78"/>
      </p:cViewPr>
      <p:guideLst/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DCDCF-12DC-40E8-9784-C0271AF5DB1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F163C-487F-4E57-B3FA-BA3835E97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7DF9D89-A7DF-44F0-90DA-DCF632AC1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3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F2ACF985-CAEE-4B74-8766-0C6FD3F2BB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48361"/>
            <a:ext cx="2420566" cy="135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5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7AFA5-1C17-4D7D-B57A-A1D6B127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381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A4C8F-999A-4EDE-89A4-ECB30887E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3299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99E3F-C111-4A47-905A-EADC9ECB4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32995"/>
            <a:ext cx="5181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45966-9373-4397-ABE8-24E2EFBBD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BCE7-5C7A-49EF-82B0-5F51DFDD9B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E53A3D7-36DB-4C83-A2CE-7AE125B44A8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3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1F5E-2B7D-4BB4-B970-C7DF79E1A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5388" cy="1319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829F5-80C4-4E7B-8BE9-B69BC659A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739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B2B4A-22E3-491A-9AF4-45E285149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71302"/>
            <a:ext cx="5157787" cy="3684588"/>
          </a:xfrm>
          <a:prstGeom prst="rect">
            <a:avLst/>
          </a:prstGeom>
        </p:spPr>
        <p:txBody>
          <a:bodyPr/>
          <a:lstStyle>
            <a:lvl1pPr>
              <a:buClr>
                <a:srgbClr val="77243C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7243C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7243C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7243C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7243C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F42D8F-93F9-4BF6-8B75-00294ADEC4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739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1E423-2DB1-4AD7-ACCA-CC9381F91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71302"/>
            <a:ext cx="5183188" cy="3684588"/>
          </a:xfrm>
          <a:prstGeom prst="rect">
            <a:avLst/>
          </a:prstGeom>
        </p:spPr>
        <p:txBody>
          <a:bodyPr/>
          <a:lstStyle>
            <a:lvl1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BD97B5-CF0E-4576-9CD6-27653602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BCE7-5C7A-49EF-82B0-5F51DFDD9B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C9DBA37-DDF5-4F45-9B31-DF0EA2A84E4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690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A7DC7-78F8-4446-983A-11CA82F4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BCE7-5C7A-49EF-82B0-5F51DFDD9B3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6AF5FF-0C8F-49FE-A0E7-E89905EA552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01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09FF2-27D9-49FE-B598-E1092BF0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461" y="0"/>
            <a:ext cx="7493540" cy="6167336"/>
          </a:xfrm>
          <a:prstGeom prst="rect">
            <a:avLst/>
          </a:prstGeom>
        </p:spPr>
        <p:txBody>
          <a:bodyPr lIns="457200" tIns="457200" rIns="640080"/>
          <a:lstStyle>
            <a:lvl1pPr marL="0" indent="0">
              <a:buFontTx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latin typeface="Airal"/>
              </a:defRPr>
            </a:lvl2pPr>
            <a:lvl3pPr marL="914400" indent="0">
              <a:buFontTx/>
              <a:buNone/>
              <a:defRPr sz="2400">
                <a:latin typeface="Airal"/>
              </a:defRPr>
            </a:lvl3pPr>
            <a:lvl4pPr marL="1371600" indent="0">
              <a:buFontTx/>
              <a:buNone/>
              <a:defRPr sz="2000">
                <a:latin typeface="Airal"/>
              </a:defRPr>
            </a:lvl4pPr>
            <a:lvl5pPr marL="1828800" indent="0">
              <a:buFontTx/>
              <a:buNone/>
              <a:defRPr sz="2000">
                <a:latin typeface="Air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CEE57-9B72-45E9-8AC4-A255800C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BCE7-5C7A-49EF-82B0-5F51DFDD9B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E279AF7-CC18-4F95-93AE-5D5F18557B1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34AB41-64FA-40EC-B1FA-4231F8C879C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-9727"/>
            <a:ext cx="4698460" cy="617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63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09FF2-27D9-49FE-B598-E1092BF0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735" y="0"/>
            <a:ext cx="5110265" cy="6167336"/>
          </a:xfrm>
          <a:prstGeom prst="rect">
            <a:avLst/>
          </a:prstGeom>
        </p:spPr>
        <p:txBody>
          <a:bodyPr lIns="457200" tIns="457200" rIns="640080"/>
          <a:lstStyle>
            <a:lvl1pPr marL="0" indent="0">
              <a:buFontTx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latin typeface="Airal"/>
              </a:defRPr>
            </a:lvl2pPr>
            <a:lvl3pPr marL="914400" indent="0">
              <a:buFontTx/>
              <a:buNone/>
              <a:defRPr sz="2400">
                <a:latin typeface="Airal"/>
              </a:defRPr>
            </a:lvl3pPr>
            <a:lvl4pPr marL="1371600" indent="0">
              <a:buFontTx/>
              <a:buNone/>
              <a:defRPr sz="2000">
                <a:latin typeface="Airal"/>
              </a:defRPr>
            </a:lvl4pPr>
            <a:lvl5pPr marL="1828800" indent="0">
              <a:buFontTx/>
              <a:buNone/>
              <a:defRPr sz="2000">
                <a:latin typeface="Air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CEE57-9B72-45E9-8AC4-A255800C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BCE7-5C7A-49EF-82B0-5F51DFDD9B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E279AF7-CC18-4F95-93AE-5D5F18557B1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34AB41-64FA-40EC-B1FA-4231F8C879C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-1" y="-9727"/>
            <a:ext cx="7081735" cy="617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3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7DF9D89-A7DF-44F0-90DA-DCF632AC1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3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77215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05AF82-DAD7-4445-A94E-A2B773D0D1FC}"/>
              </a:ext>
            </a:extLst>
          </p:cNvPr>
          <p:cNvSpPr/>
          <p:nvPr userDrawn="1"/>
        </p:nvSpPr>
        <p:spPr>
          <a:xfrm>
            <a:off x="0" y="0"/>
            <a:ext cx="12192000" cy="62062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6937ACC-25E0-44D7-8769-83E0FD92F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410FB5-4797-4EC0-ACDB-8E9221C69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E1BCE7-5C7A-49EF-82B0-5F51DFDD9B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F10E5FFD-A271-4D41-8E19-A5C7997B3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9504" r="16050"/>
          <a:stretch/>
        </p:blipFill>
        <p:spPr>
          <a:xfrm>
            <a:off x="0" y="-1"/>
            <a:ext cx="12192000" cy="6206247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7DF9D89-A7DF-44F0-90DA-DCF632AC1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13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12306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05AF82-DAD7-4445-A94E-A2B773D0D1FC}"/>
              </a:ext>
            </a:extLst>
          </p:cNvPr>
          <p:cNvSpPr/>
          <p:nvPr userDrawn="1"/>
        </p:nvSpPr>
        <p:spPr>
          <a:xfrm>
            <a:off x="0" y="0"/>
            <a:ext cx="12192000" cy="6206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959DCF96-0214-4169-A292-1FFD47D5D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9504" r="16050"/>
          <a:stretch/>
        </p:blipFill>
        <p:spPr>
          <a:xfrm>
            <a:off x="0" y="17478"/>
            <a:ext cx="12192000" cy="6206247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6937ACC-25E0-44D7-8769-83E0FD92F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410FB5-4797-4EC0-ACDB-8E9221C69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E1BCE7-5C7A-49EF-82B0-5F51DFDD9B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7DF9D89-A7DF-44F0-90DA-DCF632AC1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13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82531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05AF82-DAD7-4445-A94E-A2B773D0D1FC}"/>
              </a:ext>
            </a:extLst>
          </p:cNvPr>
          <p:cNvSpPr/>
          <p:nvPr userDrawn="1"/>
        </p:nvSpPr>
        <p:spPr>
          <a:xfrm>
            <a:off x="0" y="0"/>
            <a:ext cx="12192000" cy="6206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6937ACC-25E0-44D7-8769-83E0FD92F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410FB5-4797-4EC0-ACDB-8E9221C69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E1BCE7-5C7A-49EF-82B0-5F51DFDD9B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5EE6681-56A2-4FD7-AA9A-E94CBCF2B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9504" r="16050"/>
          <a:stretch/>
        </p:blipFill>
        <p:spPr>
          <a:xfrm>
            <a:off x="0" y="17478"/>
            <a:ext cx="12192000" cy="6206247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7DF9D89-A7DF-44F0-90DA-DCF632AC1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13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38962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09FF2-27D9-49FE-B598-E1092BF0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735" y="0"/>
            <a:ext cx="5110265" cy="6167336"/>
          </a:xfrm>
          <a:prstGeom prst="rect">
            <a:avLst/>
          </a:prstGeom>
        </p:spPr>
        <p:txBody>
          <a:bodyPr lIns="457200" tIns="457200" rIns="640080"/>
          <a:lstStyle>
            <a:lvl1pPr marL="0" indent="0">
              <a:buFontTx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latin typeface="Airal"/>
              </a:defRPr>
            </a:lvl2pPr>
            <a:lvl3pPr marL="914400" indent="0">
              <a:buFontTx/>
              <a:buNone/>
              <a:defRPr sz="2400">
                <a:latin typeface="Airal"/>
              </a:defRPr>
            </a:lvl3pPr>
            <a:lvl4pPr marL="1371600" indent="0">
              <a:buFontTx/>
              <a:buNone/>
              <a:defRPr sz="2000">
                <a:latin typeface="Airal"/>
              </a:defRPr>
            </a:lvl4pPr>
            <a:lvl5pPr marL="1828800" indent="0">
              <a:buFontTx/>
              <a:buNone/>
              <a:defRPr sz="2000">
                <a:latin typeface="Air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CEE57-9B72-45E9-8AC4-A255800C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BCE7-5C7A-49EF-82B0-5F51DFDD9B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E279AF7-CC18-4F95-93AE-5D5F18557B1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34AB41-64FA-40EC-B1FA-4231F8C879C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-1" y="-9727"/>
            <a:ext cx="7081735" cy="617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0E85-5568-C943-B13F-7ED4D5FBD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16466-50F3-CA4B-93B2-ADEBE2B33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63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5C4FE-9DB1-4F8F-B45F-91C3A0DB8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32C8B-C984-4201-B49C-82ACE3D79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6219F-A96B-484D-9268-2B9FDBA5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BCE7-5C7A-49EF-82B0-5F51DFDD9B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4DE2ED3-995E-46A3-8FE6-4FE84620A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8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7988-F929-42EB-8A70-90B05A12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AB45E-CA56-46EF-9B36-BCB518EFB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501"/>
          </a:xfrm>
          <a:prstGeom prst="rect">
            <a:avLst/>
          </a:prstGeom>
        </p:spPr>
        <p:txBody>
          <a:bodyPr/>
          <a:lstStyle>
            <a:lvl1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7243C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F4DB5-A663-40FA-843E-A24C3006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BCE7-5C7A-49EF-82B0-5F51DFDD9B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44C89F-A157-4C64-B492-0411C49D43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0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89E1A90B-EB4B-4F5B-8A0F-E29D12D92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9"/>
          <a:stretch/>
        </p:blipFill>
        <p:spPr>
          <a:xfrm>
            <a:off x="4816813" y="19961"/>
            <a:ext cx="7375187" cy="681807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610C4-00E0-4BB7-8F20-C8744C46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3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Slide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D90657A6-3CEA-4E28-B0DF-329E8E89D4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48361"/>
            <a:ext cx="2420566" cy="135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0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rk with a body of water and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E8D8A7C3-1359-4F06-8925-C91B6FF5B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" b="13242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89E1A90B-EB4B-4F5B-8A0F-E29D12D92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9"/>
          <a:stretch/>
        </p:blipFill>
        <p:spPr>
          <a:xfrm>
            <a:off x="4816813" y="19961"/>
            <a:ext cx="7375187" cy="681807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610C4-00E0-4BB7-8F20-C8744C46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5353"/>
            <a:ext cx="10638802" cy="1746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Slide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D90657A6-3CEA-4E28-B0DF-329E8E89D4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528" y="4671144"/>
            <a:ext cx="3116093" cy="174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6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610C4-00E0-4BB7-8F20-C8744C46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3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Divider Slides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1CDDA-C472-4903-B7EF-0631DF930391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41C45BF-0800-480C-8377-B103B8937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E1BCE7-5C7A-49EF-82B0-5F51DFDD9B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54BB67CD-0F11-4550-8307-C4D214CA51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1" y="6370434"/>
            <a:ext cx="477094" cy="222738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83E4EA5-0422-4F7A-A3E1-AB7B625A6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96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9" r:id="rId4"/>
    <p:sldLayoutId id="2147483670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50DE9E-86CD-4BB6-93B8-CC1FC812CBD4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CBBF1-C27A-4E24-8646-6750BF981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9326"/>
            <a:ext cx="7388348" cy="1325563"/>
          </a:xfrm>
          <a:prstGeom prst="rect">
            <a:avLst/>
          </a:prstGeom>
        </p:spPr>
        <p:txBody>
          <a:bodyPr vert="horz" lIns="731520" tIns="45720" rIns="457200" bIns="45720" rtlCol="0" anchor="ctr">
            <a:normAutofit/>
          </a:bodyPr>
          <a:lstStyle/>
          <a:p>
            <a:r>
              <a:rPr lang="en-US" dirty="0"/>
              <a:t>Content Pages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F5EFB-5D71-4781-A352-EC7B13DA4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54F84-EFD1-424D-9DB9-90B67A55B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E1BCE7-5C7A-49EF-82B0-5F51DFDD9B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75BE75F3-B3E2-44EA-AC25-41D859F33CE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1" y="6370434"/>
            <a:ext cx="477094" cy="2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5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66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8A72-D17F-4D65-9321-D797480CA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58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5EC152-DEBC-4D41-B15F-B3348E98A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CEF1DD-DED6-417E-BD7E-C8CC016D1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5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BA06888-BA80-4395-8D87-50DA60576E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8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AF2E-326A-41FA-83EB-BF3A5C881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B6039-CBC3-4F68-A126-73DAA792E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6665C-F191-48EE-A273-498410FA2A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2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E70F89-986F-4B36-ADA7-D316E3AA7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4D54-208A-45FD-9632-42A9797A7FC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8D70B9-97C7-458D-8667-65B9CFC72A6C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</p:spTree>
    <p:extLst>
      <p:ext uri="{BB962C8B-B14F-4D97-AF65-F5344CB8AC3E}">
        <p14:creationId xmlns:p14="http://schemas.microsoft.com/office/powerpoint/2010/main" val="1249377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3C76B4-BCC8-4CAF-A112-1C7B7C335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616C6-1FDE-4958-AB7E-0F6F5056A86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pic>
        <p:nvPicPr>
          <p:cNvPr id="7" name="Picture Placeholder 6" descr="A close-up of a fish&#10;&#10;Description automatically generated with low confidence">
            <a:extLst>
              <a:ext uri="{FF2B5EF4-FFF2-40B4-BE49-F238E27FC236}">
                <a16:creationId xmlns:a16="http://schemas.microsoft.com/office/drawing/2014/main" id="{E8993B32-0246-48C9-BA0B-79FE26B1219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r="11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622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E70F89-986F-4B36-ADA7-D316E3AA7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4D54-208A-45FD-9632-42A9797A7FC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pic>
        <p:nvPicPr>
          <p:cNvPr id="7" name="Picture Placeholder 6" descr="A cat on a computer&#10;&#10;Description automatically generated with low confidence">
            <a:extLst>
              <a:ext uri="{FF2B5EF4-FFF2-40B4-BE49-F238E27FC236}">
                <a16:creationId xmlns:a16="http://schemas.microsoft.com/office/drawing/2014/main" id="{4CA7E174-A136-45B2-92CB-163F0412CE2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r="17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150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3C76B4-BCC8-4CAF-A112-1C7B7C335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616C6-1FDE-4958-AB7E-0F6F5056A86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pic>
        <p:nvPicPr>
          <p:cNvPr id="7" name="Picture Placeholder 6" descr="A close-up of a ferris wheel&#10;&#10;Description automatically generated with low confidence">
            <a:extLst>
              <a:ext uri="{FF2B5EF4-FFF2-40B4-BE49-F238E27FC236}">
                <a16:creationId xmlns:a16="http://schemas.microsoft.com/office/drawing/2014/main" id="{5C90D9BD-86F8-49AA-8399-F254BD29C66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r="11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057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B4AEAE-ED56-488D-83D8-B15A8F73E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8E99B-0F50-48A3-AAE1-705669AFD09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pic>
        <p:nvPicPr>
          <p:cNvPr id="7" name="Picture Placeholder 6" descr="A person raising his hand&#10;&#10;Description automatically generated with low confidence">
            <a:extLst>
              <a:ext uri="{FF2B5EF4-FFF2-40B4-BE49-F238E27FC236}">
                <a16:creationId xmlns:a16="http://schemas.microsoft.com/office/drawing/2014/main" id="{0661D1AF-7006-4E67-AC4C-5DC32E7305B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r="11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1428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E70F89-986F-4B36-ADA7-D316E3AA7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4D54-208A-45FD-9632-42A9797A7FC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pic>
        <p:nvPicPr>
          <p:cNvPr id="7" name="Picture Placeholder 6" descr="A park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E8CB65C-AF98-4EB0-AFB2-A415D20995B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r="11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6227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273303-07CE-4526-8548-D5A00DB98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41FFC-8D77-4079-B0D7-3E304D0163B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3F50CB-10FA-45EC-9D39-1883321B0918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</p:spTree>
    <p:extLst>
      <p:ext uri="{BB962C8B-B14F-4D97-AF65-F5344CB8AC3E}">
        <p14:creationId xmlns:p14="http://schemas.microsoft.com/office/powerpoint/2010/main" val="526647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273303-07CE-4526-8548-D5A00DB98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41FFC-8D77-4079-B0D7-3E304D0163B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pic>
        <p:nvPicPr>
          <p:cNvPr id="7" name="Picture Placeholder 6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22828889-E2E4-448E-821D-A563628701C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46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032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7CF4DC-58E6-4D8D-8C39-B2A8B011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74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65737-55A1-4490-8FCE-1D67FE690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Placeholder 2" descr="A picture containing text&#10;&#10;Description automatically generated">
            <a:extLst>
              <a:ext uri="{FF2B5EF4-FFF2-40B4-BE49-F238E27FC236}">
                <a16:creationId xmlns:a16="http://schemas.microsoft.com/office/drawing/2014/main" id="{F3C96E23-78BD-4F9F-9677-D99AAFD81DA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4" r="25862"/>
          <a:stretch/>
        </p:blipFill>
        <p:spPr>
          <a:xfrm>
            <a:off x="0" y="-9727"/>
            <a:ext cx="4698460" cy="6177063"/>
          </a:xfr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2EFEF32-DA17-4E03-A01D-2ED3F8345F7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524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3916CF-7898-44DD-9EFC-3B22A87F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67910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A05CC6-678F-49E3-AFE7-0B2D35E51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7E8305-60F4-4174-99F9-CD0193FB3C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75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4FF32F-AB67-40FC-8458-B173B6C9A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07063E-9CA8-4879-9814-8A7E06AB23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1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A4C984-7E18-4014-9223-55D1A01A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A926D57-93C6-4C55-9972-C878156F2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559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4455E6-D1D2-7F45-997A-BC6E7B95FE84}"/>
              </a:ext>
            </a:extLst>
          </p:cNvPr>
          <p:cNvSpPr/>
          <p:nvPr/>
        </p:nvSpPr>
        <p:spPr>
          <a:xfrm>
            <a:off x="0" y="0"/>
            <a:ext cx="4500948" cy="61781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C4955-D319-BF4E-BB60-1E4AC0C4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38" y="1857926"/>
            <a:ext cx="4186410" cy="1325563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Arial" panose="020B0604020202020204" pitchFamily="34" charset="0"/>
              </a:rPr>
              <a:t>Antiracism Diversity Equity and Inclusion Disclosure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3FEA9-735D-144D-8A34-1CDCA2A40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06" y="456207"/>
            <a:ext cx="7171981" cy="54545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cs typeface="Arial" panose="020B0604020202020204" pitchFamily="34" charset="0"/>
              </a:rPr>
              <a:t>The presenter(s) has(</a:t>
            </a:r>
            <a:r>
              <a:rPr lang="en-US" dirty="0" err="1">
                <a:cs typeface="Arial" panose="020B0604020202020204" pitchFamily="34" charset="0"/>
              </a:rPr>
              <a:t>ve</a:t>
            </a:r>
            <a:r>
              <a:rPr lang="en-US" dirty="0">
                <a:cs typeface="Arial" panose="020B0604020202020204" pitchFamily="34" charset="0"/>
              </a:rPr>
              <a:t>) read the SAVIR conference presenter guidelines to address health inequity and racism and have done their best to present the findings of their study in accordance with the guidelines.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>
                <a:cs typeface="Arial" panose="020B0604020202020204" pitchFamily="34" charset="0"/>
              </a:rPr>
              <a:t>The presenter(s) has(</a:t>
            </a:r>
            <a:r>
              <a:rPr lang="en-US" dirty="0" err="1">
                <a:cs typeface="Arial" panose="020B0604020202020204" pitchFamily="34" charset="0"/>
              </a:rPr>
              <a:t>ve</a:t>
            </a:r>
            <a:r>
              <a:rPr lang="en-US" dirty="0">
                <a:cs typeface="Arial" panose="020B0604020202020204" pitchFamily="34" charset="0"/>
              </a:rPr>
              <a:t>) read the SAVIR conference code of conduct and resolve to uphold it.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>
                <a:cs typeface="Arial" panose="020B0604020202020204" pitchFamily="34" charset="0"/>
              </a:rPr>
              <a:t>The presenters understand and acknowledge that in Denver, CO, we are on ancestral lands of the Cheyenne, Arapaho, and Ute nations.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7F762-2332-D54C-8446-BBB1357551A5}"/>
              </a:ext>
            </a:extLst>
          </p:cNvPr>
          <p:cNvSpPr txBox="1">
            <a:spLocks/>
          </p:cNvSpPr>
          <p:nvPr/>
        </p:nvSpPr>
        <p:spPr>
          <a:xfrm>
            <a:off x="838200" y="6423469"/>
            <a:ext cx="7325497" cy="43740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3C76B4-BCC8-4CAF-A112-1C7B7C335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427" y="0"/>
            <a:ext cx="7422573" cy="61673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616C6-1FDE-4958-AB7E-0F6F5056A86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CFF3A5-6E39-A142-A235-58E409DF7D1C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5916" y="-9727"/>
            <a:ext cx="4753511" cy="6177063"/>
          </a:xfr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B23362-31EE-DE40-A1B7-495492C1EACD}"/>
              </a:ext>
            </a:extLst>
          </p:cNvPr>
          <p:cNvSpPr/>
          <p:nvPr/>
        </p:nvSpPr>
        <p:spPr>
          <a:xfrm>
            <a:off x="0" y="0"/>
            <a:ext cx="4769427" cy="6167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81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5EC152-DEBC-4D41-B15F-B3348E98A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CEF1DD-DED6-417E-BD7E-C8CC016D1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5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9A00D0D-B8FF-4F08-90D9-882270CCA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644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5EC152-DEBC-4D41-B15F-B3348E98A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CEF1DD-DED6-417E-BD7E-C8CC016D1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5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9ED97C5-4899-4522-9256-ABAF9C5D7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8777"/>
            <a:ext cx="7325497" cy="4374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srgbClr val="77243C"/>
                </a:solidFill>
              </a:rPr>
              <a:t>SAVIR 2023 ANNUAL CONFERENCE  /  Co-Creating Real-World Solutions:  Science, Policy and Practice to Prevent Injury and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22591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savir confer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AC8C"/>
      </a:accent1>
      <a:accent2>
        <a:srgbClr val="77243C"/>
      </a:accent2>
      <a:accent3>
        <a:srgbClr val="24688C"/>
      </a:accent3>
      <a:accent4>
        <a:srgbClr val="7F7F7F"/>
      </a:accent4>
      <a:accent5>
        <a:srgbClr val="3D7B63"/>
      </a:accent5>
      <a:accent6>
        <a:srgbClr val="1B4C67"/>
      </a:accent6>
      <a:hlink>
        <a:srgbClr val="24688C"/>
      </a:hlink>
      <a:folHlink>
        <a:srgbClr val="77243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savir confer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AC8C"/>
      </a:accent1>
      <a:accent2>
        <a:srgbClr val="77243C"/>
      </a:accent2>
      <a:accent3>
        <a:srgbClr val="24688C"/>
      </a:accent3>
      <a:accent4>
        <a:srgbClr val="7F7F7F"/>
      </a:accent4>
      <a:accent5>
        <a:srgbClr val="3D7B63"/>
      </a:accent5>
      <a:accent6>
        <a:srgbClr val="1B4C67"/>
      </a:accent6>
      <a:hlink>
        <a:srgbClr val="24688C"/>
      </a:hlink>
      <a:folHlink>
        <a:srgbClr val="77243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savir confer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AC8C"/>
      </a:accent1>
      <a:accent2>
        <a:srgbClr val="77243C"/>
      </a:accent2>
      <a:accent3>
        <a:srgbClr val="24688C"/>
      </a:accent3>
      <a:accent4>
        <a:srgbClr val="7F7F7F"/>
      </a:accent4>
      <a:accent5>
        <a:srgbClr val="3D7B63"/>
      </a:accent5>
      <a:accent6>
        <a:srgbClr val="1B4C67"/>
      </a:accent6>
      <a:hlink>
        <a:srgbClr val="24688C"/>
      </a:hlink>
      <a:folHlink>
        <a:srgbClr val="77243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avir confer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AC8C"/>
      </a:accent1>
      <a:accent2>
        <a:srgbClr val="77243C"/>
      </a:accent2>
      <a:accent3>
        <a:srgbClr val="24688C"/>
      </a:accent3>
      <a:accent4>
        <a:srgbClr val="7F7F7F"/>
      </a:accent4>
      <a:accent5>
        <a:srgbClr val="3D7B63"/>
      </a:accent5>
      <a:accent6>
        <a:srgbClr val="1B4C67"/>
      </a:accent6>
      <a:hlink>
        <a:srgbClr val="24688C"/>
      </a:hlink>
      <a:folHlink>
        <a:srgbClr val="77243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438</Words>
  <Application>Microsoft Office PowerPoint</Application>
  <PresentationFormat>Widescreen</PresentationFormat>
  <Paragraphs>25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Airal</vt:lpstr>
      <vt:lpstr>Arial</vt:lpstr>
      <vt:lpstr>Calibri</vt:lpstr>
      <vt:lpstr>Custom Design</vt:lpstr>
      <vt:lpstr>2_Custom Design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Antiracism Diversity Equity and Inclusion Disclosure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Curtis, Kimberly J.</dc:creator>
  <cp:lastModifiedBy>Maggie Barlow</cp:lastModifiedBy>
  <cp:revision>33</cp:revision>
  <dcterms:created xsi:type="dcterms:W3CDTF">2022-07-20T15:28:08Z</dcterms:created>
  <dcterms:modified xsi:type="dcterms:W3CDTF">2023-03-02T21:48:31Z</dcterms:modified>
</cp:coreProperties>
</file>