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4"/>
  </p:notesMasterIdLst>
  <p:sldIdLst>
    <p:sldId id="256" r:id="rId2"/>
    <p:sldId id="257" r:id="rId3"/>
  </p:sldIdLst>
  <p:sldSz cx="10058400" cy="77724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61260" autoAdjust="0"/>
  </p:normalViewPr>
  <p:slideViewPr>
    <p:cSldViewPr snapToGrid="0" snapToObjects="1">
      <p:cViewPr>
        <p:scale>
          <a:sx n="85" d="100"/>
          <a:sy n="85" d="100"/>
        </p:scale>
        <p:origin x="2124" y="-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ffice" userId="76f98d1c-e0d1-4f81-b8d7-4e40ddce3e4d" providerId="ADAL" clId="{04780B7F-1E7C-4699-9FAE-F6F94C42F973}"/>
    <pc:docChg chg="undo redo custSel addSld delSld modSld">
      <pc:chgData name="Office" userId="76f98d1c-e0d1-4f81-b8d7-4e40ddce3e4d" providerId="ADAL" clId="{04780B7F-1E7C-4699-9FAE-F6F94C42F973}" dt="2026-02-12T19:56:52.690" v="1844" actId="688"/>
      <pc:docMkLst>
        <pc:docMk/>
      </pc:docMkLst>
      <pc:sldChg chg="addSp delSp modSp mod setBg modClrScheme delDesignElem chgLayout modNotesTx">
        <pc:chgData name="Office" userId="76f98d1c-e0d1-4f81-b8d7-4e40ddce3e4d" providerId="ADAL" clId="{04780B7F-1E7C-4699-9FAE-F6F94C42F973}" dt="2026-02-04T22:19:51.515" v="1837" actId="478"/>
        <pc:sldMkLst>
          <pc:docMk/>
          <pc:sldMk cId="568923639" sldId="256"/>
        </pc:sldMkLst>
        <pc:spChg chg="add mod">
          <ac:chgData name="Office" userId="76f98d1c-e0d1-4f81-b8d7-4e40ddce3e4d" providerId="ADAL" clId="{04780B7F-1E7C-4699-9FAE-F6F94C42F973}" dt="2026-02-04T20:27:33.632" v="388" actId="1076"/>
          <ac:spMkLst>
            <pc:docMk/>
            <pc:sldMk cId="568923639" sldId="256"/>
            <ac:spMk id="31" creationId="{2B6E6064-83CA-68F9-4A18-0650AF55B3D7}"/>
          </ac:spMkLst>
        </pc:spChg>
        <pc:spChg chg="add">
          <ac:chgData name="Office" userId="76f98d1c-e0d1-4f81-b8d7-4e40ddce3e4d" providerId="ADAL" clId="{04780B7F-1E7C-4699-9FAE-F6F94C42F973}" dt="2026-02-04T20:12:12.313" v="332" actId="26606"/>
          <ac:spMkLst>
            <pc:docMk/>
            <pc:sldMk cId="568923639" sldId="256"/>
            <ac:spMk id="33" creationId="{EE0CD6C1-A094-A60D-E9C8-1A674C3895C4}"/>
          </ac:spMkLst>
        </pc:spChg>
        <pc:spChg chg="add">
          <ac:chgData name="Office" userId="76f98d1c-e0d1-4f81-b8d7-4e40ddce3e4d" providerId="ADAL" clId="{04780B7F-1E7C-4699-9FAE-F6F94C42F973}" dt="2026-02-04T20:12:12.313" v="332" actId="26606"/>
          <ac:spMkLst>
            <pc:docMk/>
            <pc:sldMk cId="568923639" sldId="256"/>
            <ac:spMk id="38" creationId="{1E402682-0DCB-ECA9-7F6D-558F00711F24}"/>
          </ac:spMkLst>
        </pc:spChg>
        <pc:spChg chg="add">
          <ac:chgData name="Office" userId="76f98d1c-e0d1-4f81-b8d7-4e40ddce3e4d" providerId="ADAL" clId="{04780B7F-1E7C-4699-9FAE-F6F94C42F973}" dt="2026-02-04T20:12:12.313" v="332" actId="26606"/>
          <ac:spMkLst>
            <pc:docMk/>
            <pc:sldMk cId="568923639" sldId="256"/>
            <ac:spMk id="40" creationId="{831C75FA-AE0A-6B5D-9E65-F338FBE832B9}"/>
          </ac:spMkLst>
        </pc:spChg>
        <pc:picChg chg="add mod ord modCrop">
          <ac:chgData name="Office" userId="76f98d1c-e0d1-4f81-b8d7-4e40ddce3e4d" providerId="ADAL" clId="{04780B7F-1E7C-4699-9FAE-F6F94C42F973}" dt="2026-02-04T20:19:49.069" v="364" actId="14100"/>
          <ac:picMkLst>
            <pc:docMk/>
            <pc:sldMk cId="568923639" sldId="256"/>
            <ac:picMk id="27" creationId="{7D2D90BB-AAE0-6969-3F48-69B38AE9AA7E}"/>
          </ac:picMkLst>
        </pc:picChg>
        <pc:picChg chg="add mod">
          <ac:chgData name="Office" userId="76f98d1c-e0d1-4f81-b8d7-4e40ddce3e4d" providerId="ADAL" clId="{04780B7F-1E7C-4699-9FAE-F6F94C42F973}" dt="2026-02-04T21:33:02.629" v="1831" actId="14100"/>
          <ac:picMkLst>
            <pc:docMk/>
            <pc:sldMk cId="568923639" sldId="256"/>
            <ac:picMk id="37" creationId="{8FF37552-159A-8D55-232F-56C4B39D6C9F}"/>
          </ac:picMkLst>
        </pc:picChg>
        <pc:picChg chg="add mod">
          <ac:chgData name="Office" userId="76f98d1c-e0d1-4f81-b8d7-4e40ddce3e4d" providerId="ADAL" clId="{04780B7F-1E7C-4699-9FAE-F6F94C42F973}" dt="2026-02-04T22:19:42.871" v="1836" actId="1076"/>
          <ac:picMkLst>
            <pc:docMk/>
            <pc:sldMk cId="568923639" sldId="256"/>
            <ac:picMk id="47" creationId="{00CF132C-22FE-0583-B639-7B4AB39084D0}"/>
          </ac:picMkLst>
        </pc:picChg>
      </pc:sldChg>
      <pc:sldChg chg="addSp delSp modSp add mod modNotesTx">
        <pc:chgData name="Office" userId="76f98d1c-e0d1-4f81-b8d7-4e40ddce3e4d" providerId="ADAL" clId="{04780B7F-1E7C-4699-9FAE-F6F94C42F973}" dt="2026-02-12T19:56:52.690" v="1844" actId="688"/>
        <pc:sldMkLst>
          <pc:docMk/>
          <pc:sldMk cId="1668187317" sldId="257"/>
        </pc:sldMkLst>
        <pc:spChg chg="add mod">
          <ac:chgData name="Office" userId="76f98d1c-e0d1-4f81-b8d7-4e40ddce3e4d" providerId="ADAL" clId="{04780B7F-1E7C-4699-9FAE-F6F94C42F973}" dt="2026-02-12T19:56:26.691" v="1842" actId="14100"/>
          <ac:spMkLst>
            <pc:docMk/>
            <pc:sldMk cId="1668187317" sldId="257"/>
            <ac:spMk id="4" creationId="{A127D798-9FD1-9005-EE86-732008CFDD77}"/>
          </ac:spMkLst>
        </pc:spChg>
        <pc:spChg chg="add mod">
          <ac:chgData name="Office" userId="76f98d1c-e0d1-4f81-b8d7-4e40ddce3e4d" providerId="ADAL" clId="{04780B7F-1E7C-4699-9FAE-F6F94C42F973}" dt="2026-02-12T19:56:52.690" v="1844" actId="688"/>
          <ac:spMkLst>
            <pc:docMk/>
            <pc:sldMk cId="1668187317" sldId="257"/>
            <ac:spMk id="5" creationId="{12523462-EACC-1D7A-42A4-897209BEA6B0}"/>
          </ac:spMkLst>
        </pc:spChg>
        <pc:spChg chg="add del mod">
          <ac:chgData name="Office" userId="76f98d1c-e0d1-4f81-b8d7-4e40ddce3e4d" providerId="ADAL" clId="{04780B7F-1E7C-4699-9FAE-F6F94C42F973}" dt="2026-02-04T21:15:59.378" v="1691" actId="478"/>
          <ac:spMkLst>
            <pc:docMk/>
            <pc:sldMk cId="1668187317" sldId="257"/>
            <ac:spMk id="7" creationId="{B9079C54-F8A5-9557-DB94-05503DD716AB}"/>
          </ac:spMkLst>
        </pc:spChg>
        <pc:spChg chg="add del mod">
          <ac:chgData name="Office" userId="76f98d1c-e0d1-4f81-b8d7-4e40ddce3e4d" providerId="ADAL" clId="{04780B7F-1E7C-4699-9FAE-F6F94C42F973}" dt="2026-02-04T21:16:30.236" v="1696" actId="1076"/>
          <ac:spMkLst>
            <pc:docMk/>
            <pc:sldMk cId="1668187317" sldId="257"/>
            <ac:spMk id="9" creationId="{C9BF1C60-B653-06C2-D820-16D6E97C4A02}"/>
          </ac:spMkLst>
        </pc:spChg>
        <pc:picChg chg="add mod ord">
          <ac:chgData name="Office" userId="76f98d1c-e0d1-4f81-b8d7-4e40ddce3e4d" providerId="ADAL" clId="{04780B7F-1E7C-4699-9FAE-F6F94C42F973}" dt="2026-02-12T19:56:17.505" v="1841" actId="167"/>
          <ac:picMkLst>
            <pc:docMk/>
            <pc:sldMk cId="1668187317" sldId="257"/>
            <ac:picMk id="3" creationId="{06276F58-67E9-0612-7195-4402E25692F8}"/>
          </ac:picMkLst>
        </pc:picChg>
        <pc:picChg chg="del mod modCrop">
          <ac:chgData name="Office" userId="76f98d1c-e0d1-4f81-b8d7-4e40ddce3e4d" providerId="ADAL" clId="{04780B7F-1E7C-4699-9FAE-F6F94C42F973}" dt="2026-02-12T19:55:51.710" v="1839" actId="478"/>
          <ac:picMkLst>
            <pc:docMk/>
            <pc:sldMk cId="1668187317" sldId="257"/>
            <ac:picMk id="14" creationId="{6076C7C0-A547-6EA2-D091-530D42AFE845}"/>
          </ac:picMkLst>
        </pc:picChg>
        <pc:picChg chg="del mod modCrop">
          <ac:chgData name="Office" userId="76f98d1c-e0d1-4f81-b8d7-4e40ddce3e4d" providerId="ADAL" clId="{04780B7F-1E7C-4699-9FAE-F6F94C42F973}" dt="2026-02-12T19:55:49.045" v="1838" actId="478"/>
          <ac:picMkLst>
            <pc:docMk/>
            <pc:sldMk cId="1668187317" sldId="257"/>
            <ac:picMk id="16" creationId="{8980CA1E-4082-EA3B-A436-F17EFB680205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B08FC3-92B4-4E23-9DC8-3AF8B9090844}" type="datetimeFigureOut">
              <a:rPr lang="en-US" smtClean="0"/>
              <a:t>2/12/2026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43000"/>
            <a:ext cx="39941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AB5B6-76D3-488E-B8A9-982D0060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895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Founded in 1968, the United Producers, Formulators and Distributors’ Association—UPFDA—was created to give suppliers to the pest management industry a unified voice. </a:t>
            </a:r>
          </a:p>
          <a:p>
            <a:endParaRPr lang="en-US" dirty="0"/>
          </a:p>
          <a:p>
            <a:r>
              <a:rPr lang="en-US" dirty="0"/>
              <a:t>For more than 57 years, UPFDA has supported collaboration on key industry issues and helped advance the needs of suppliers and professionals alike.</a:t>
            </a:r>
          </a:p>
          <a:p>
            <a:endParaRPr lang="en-US" dirty="0"/>
          </a:p>
          <a:p>
            <a:r>
              <a:rPr lang="en-US" dirty="0"/>
              <a:t>Today, UPFDA brings members together to support professional growth, strengthen industry connections, and promote ethical business practices. </a:t>
            </a:r>
          </a:p>
          <a:p>
            <a:endParaRPr lang="en-US" dirty="0"/>
          </a:p>
          <a:p>
            <a:r>
              <a:rPr lang="en-US" dirty="0"/>
              <a:t>If you’re a supplier, we invite you to get involved—and if you’re an industry professional, UPFDA stands ready to support your success.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8AB5B6-76D3-488E-B8A9-982D0060924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6620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 2025, UPFDA launched a Charitable Partnership Program to support causes that align with our industry’s values and commitment to giving back. </a:t>
            </a:r>
          </a:p>
          <a:p>
            <a:endParaRPr lang="en-US" dirty="0"/>
          </a:p>
          <a:p>
            <a:r>
              <a:rPr lang="en-US" dirty="0"/>
              <a:t>Our first charitable partner is </a:t>
            </a:r>
            <a:r>
              <a:rPr lang="en-US" b="1" dirty="0"/>
              <a:t>P.E.S.T. Relief International</a:t>
            </a:r>
            <a:r>
              <a:rPr lang="en-US" dirty="0"/>
              <a:t>, an organization of dedicated to helping orphaned, abused, and at-risk individuals.</a:t>
            </a:r>
          </a:p>
          <a:p>
            <a:endParaRPr lang="en-US" dirty="0"/>
          </a:p>
          <a:p>
            <a:r>
              <a:rPr lang="en-US" dirty="0"/>
              <a:t>Through their REST Initiative, they work to make orphanages and shelters safer places to sleep by providing clean bedding, pest control services, and support for overall health and well-being. </a:t>
            </a:r>
          </a:p>
          <a:p>
            <a:endParaRPr lang="en-US" dirty="0"/>
          </a:p>
          <a:p>
            <a:r>
              <a:rPr lang="en-US" dirty="0"/>
              <a:t>UPFDA is proud to contribute </a:t>
            </a:r>
            <a:r>
              <a:rPr lang="en-US" b="1" dirty="0"/>
              <a:t>$5,000</a:t>
            </a:r>
            <a:r>
              <a:rPr lang="en-US" dirty="0"/>
              <a:t> to this effort and encourages our members to get involved through service, time, or additional support. Learn more about this cause at UPFDA.com/charitable.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8AB5B6-76D3-488E-B8A9-982D0060924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9848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380" y="1272011"/>
            <a:ext cx="8549640" cy="2705947"/>
          </a:xfrm>
        </p:spPr>
        <p:txBody>
          <a:bodyPr anchor="b"/>
          <a:lstStyle>
            <a:lvl1pPr algn="ctr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7300" y="4082310"/>
            <a:ext cx="7543800" cy="1876530"/>
          </a:xfrm>
        </p:spPr>
        <p:txBody>
          <a:bodyPr/>
          <a:lstStyle>
            <a:lvl1pPr marL="0" indent="0" algn="ctr">
              <a:buNone/>
              <a:defRPr sz="2640"/>
            </a:lvl1pPr>
            <a:lvl2pPr marL="502920" indent="0" algn="ctr">
              <a:buNone/>
              <a:defRPr sz="2200"/>
            </a:lvl2pPr>
            <a:lvl3pPr marL="1005840" indent="0" algn="ctr">
              <a:buNone/>
              <a:defRPr sz="1980"/>
            </a:lvl3pPr>
            <a:lvl4pPr marL="1508760" indent="0" algn="ctr">
              <a:buNone/>
              <a:defRPr sz="1760"/>
            </a:lvl4pPr>
            <a:lvl5pPr marL="2011680" indent="0" algn="ctr">
              <a:buNone/>
              <a:defRPr sz="1760"/>
            </a:lvl5pPr>
            <a:lvl6pPr marL="2514600" indent="0" algn="ctr">
              <a:buNone/>
              <a:defRPr sz="1760"/>
            </a:lvl6pPr>
            <a:lvl7pPr marL="3017520" indent="0" algn="ctr">
              <a:buNone/>
              <a:defRPr sz="1760"/>
            </a:lvl7pPr>
            <a:lvl8pPr marL="3520440" indent="0" algn="ctr">
              <a:buNone/>
              <a:defRPr sz="1760"/>
            </a:lvl8pPr>
            <a:lvl9pPr marL="4023360" indent="0" algn="ctr">
              <a:buNone/>
              <a:defRPr sz="17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8600-265F-E242-B0E0-CE1C22922013}" type="datetimeFigureOut">
              <a:rPr lang="en-US" smtClean="0"/>
              <a:t>2/12/2026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19D3D-12E7-504C-B792-79E179FCE54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8600-265F-E242-B0E0-CE1C22922013}" type="datetimeFigureOut">
              <a:rPr lang="en-US" smtClean="0"/>
              <a:t>2/12/2026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19D3D-12E7-504C-B792-79E179FCE54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98043" y="413808"/>
            <a:ext cx="2168843" cy="65867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1515" y="413808"/>
            <a:ext cx="6380798" cy="65867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8600-265F-E242-B0E0-CE1C22922013}" type="datetimeFigureOut">
              <a:rPr lang="en-US" smtClean="0"/>
              <a:t>2/12/2026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19D3D-12E7-504C-B792-79E179FCE54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8600-265F-E242-B0E0-CE1C22922013}" type="datetimeFigureOut">
              <a:rPr lang="en-US" smtClean="0"/>
              <a:t>2/12/2026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19D3D-12E7-504C-B792-79E179FCE54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277" y="1937705"/>
            <a:ext cx="8675370" cy="3233102"/>
          </a:xfrm>
        </p:spPr>
        <p:txBody>
          <a:bodyPr anchor="b"/>
          <a:lstStyle>
            <a:lvl1pPr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6277" y="5201393"/>
            <a:ext cx="8675370" cy="1700212"/>
          </a:xfrm>
        </p:spPr>
        <p:txBody>
          <a:bodyPr/>
          <a:lstStyle>
            <a:lvl1pPr marL="0" indent="0">
              <a:buNone/>
              <a:defRPr sz="2640">
                <a:solidFill>
                  <a:schemeClr val="tx1"/>
                </a:solidFill>
              </a:defRPr>
            </a:lvl1pPr>
            <a:lvl2pPr marL="50292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05840" indent="0">
              <a:buNone/>
              <a:defRPr sz="1980">
                <a:solidFill>
                  <a:schemeClr val="tx1">
                    <a:tint val="75000"/>
                  </a:schemeClr>
                </a:solidFill>
              </a:defRPr>
            </a:lvl3pPr>
            <a:lvl4pPr marL="150876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4pPr>
            <a:lvl5pPr marL="201168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5pPr>
            <a:lvl6pPr marL="251460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6pPr>
            <a:lvl7pPr marL="301752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7pPr>
            <a:lvl8pPr marL="352044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8pPr>
            <a:lvl9pPr marL="402336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8600-265F-E242-B0E0-CE1C22922013}" type="datetimeFigureOut">
              <a:rPr lang="en-US" smtClean="0"/>
              <a:t>2/12/2026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19D3D-12E7-504C-B792-79E179FCE54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1515" y="2069042"/>
            <a:ext cx="4274820" cy="49315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2065" y="2069042"/>
            <a:ext cx="4274820" cy="49315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8600-265F-E242-B0E0-CE1C22922013}" type="datetimeFigureOut">
              <a:rPr lang="en-US" smtClean="0"/>
              <a:t>2/12/2026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19D3D-12E7-504C-B792-79E179FCE54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413810"/>
            <a:ext cx="8675370" cy="1502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2826" y="1905318"/>
            <a:ext cx="4255174" cy="933767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2826" y="2839085"/>
            <a:ext cx="4255174" cy="41758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2066" y="1905318"/>
            <a:ext cx="4276130" cy="933767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2066" y="2839085"/>
            <a:ext cx="4276130" cy="41758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8600-265F-E242-B0E0-CE1C22922013}" type="datetimeFigureOut">
              <a:rPr lang="en-US" smtClean="0"/>
              <a:t>2/12/2026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19D3D-12E7-504C-B792-79E179FCE54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8600-265F-E242-B0E0-CE1C22922013}" type="datetimeFigureOut">
              <a:rPr lang="en-US" smtClean="0"/>
              <a:t>2/12/2026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19D3D-12E7-504C-B792-79E179FCE54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8600-265F-E242-B0E0-CE1C22922013}" type="datetimeFigureOut">
              <a:rPr lang="en-US" smtClean="0"/>
              <a:t>2/12/2026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19D3D-12E7-504C-B792-79E179FCE54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</p:spPr>
        <p:txBody>
          <a:bodyPr anchor="b"/>
          <a:lstStyle>
            <a:lvl1pPr>
              <a:defRPr sz="35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76130" y="1119083"/>
            <a:ext cx="5092065" cy="5523442"/>
          </a:xfrm>
        </p:spPr>
        <p:txBody>
          <a:bodyPr/>
          <a:lstStyle>
            <a:lvl1pPr>
              <a:defRPr sz="3520"/>
            </a:lvl1pPr>
            <a:lvl2pPr>
              <a:defRPr sz="3080"/>
            </a:lvl2pPr>
            <a:lvl3pPr>
              <a:defRPr sz="264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331720"/>
            <a:ext cx="3244096" cy="4319800"/>
          </a:xfrm>
        </p:spPr>
        <p:txBody>
          <a:bodyPr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8600-265F-E242-B0E0-CE1C22922013}" type="datetimeFigureOut">
              <a:rPr lang="en-US" smtClean="0"/>
              <a:t>2/12/2026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19D3D-12E7-504C-B792-79E179FCE54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</p:spPr>
        <p:txBody>
          <a:bodyPr anchor="b"/>
          <a:lstStyle>
            <a:lvl1pPr>
              <a:defRPr sz="35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76130" y="1119083"/>
            <a:ext cx="5092065" cy="5523442"/>
          </a:xfrm>
        </p:spPr>
        <p:txBody>
          <a:bodyPr anchor="t"/>
          <a:lstStyle>
            <a:lvl1pPr marL="0" indent="0">
              <a:buNone/>
              <a:defRPr sz="3520"/>
            </a:lvl1pPr>
            <a:lvl2pPr marL="502920" indent="0">
              <a:buNone/>
              <a:defRPr sz="3080"/>
            </a:lvl2pPr>
            <a:lvl3pPr marL="1005840" indent="0">
              <a:buNone/>
              <a:defRPr sz="2640"/>
            </a:lvl3pPr>
            <a:lvl4pPr marL="1508760" indent="0">
              <a:buNone/>
              <a:defRPr sz="2200"/>
            </a:lvl4pPr>
            <a:lvl5pPr marL="2011680" indent="0">
              <a:buNone/>
              <a:defRPr sz="2200"/>
            </a:lvl5pPr>
            <a:lvl6pPr marL="2514600" indent="0">
              <a:buNone/>
              <a:defRPr sz="2200"/>
            </a:lvl6pPr>
            <a:lvl7pPr marL="3017520" indent="0">
              <a:buNone/>
              <a:defRPr sz="2200"/>
            </a:lvl7pPr>
            <a:lvl8pPr marL="3520440" indent="0">
              <a:buNone/>
              <a:defRPr sz="2200"/>
            </a:lvl8pPr>
            <a:lvl9pPr marL="4023360" indent="0">
              <a:buNone/>
              <a:defRPr sz="22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331720"/>
            <a:ext cx="3244096" cy="4319800"/>
          </a:xfrm>
        </p:spPr>
        <p:txBody>
          <a:bodyPr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8600-265F-E242-B0E0-CE1C22922013}" type="datetimeFigureOut">
              <a:rPr lang="en-US" smtClean="0"/>
              <a:t>2/12/2026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19D3D-12E7-504C-B792-79E179FCE54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1515" y="413810"/>
            <a:ext cx="8675370" cy="15023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1515" y="2069042"/>
            <a:ext cx="8675370" cy="49315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51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308600-265F-E242-B0E0-CE1C22922013}" type="datetimeFigureOut">
              <a:rPr lang="en-US" smtClean="0"/>
              <a:t>2/12/2026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31845" y="7203865"/>
            <a:ext cx="339471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0374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E19D3D-12E7-504C-B792-79E179FCE5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404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5840" rtl="0" eaLnBrk="1" latinLnBrk="0" hangingPunct="1">
        <a:lnSpc>
          <a:spcPct val="90000"/>
        </a:lnSpc>
        <a:spcBef>
          <a:spcPct val="0"/>
        </a:spcBef>
        <a:buNone/>
        <a:defRPr sz="48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460" indent="-251460" algn="l" defTabSz="100584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3080" kern="1200">
          <a:solidFill>
            <a:schemeClr val="tx1"/>
          </a:solidFill>
          <a:latin typeface="+mn-lt"/>
          <a:ea typeface="+mn-ea"/>
          <a:cs typeface="+mn-cs"/>
        </a:defRPr>
      </a:lvl1pPr>
      <a:lvl2pPr marL="7543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602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26314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76606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2689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7719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2748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68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5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204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33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int">
            <a:extLst>
              <a:ext uri="{FF2B5EF4-FFF2-40B4-BE49-F238E27FC236}">
                <a16:creationId xmlns:a16="http://schemas.microsoft.com/office/drawing/2014/main" id="{EE0CD6C1-A094-A60D-E9C8-1A674C3895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32444" y="-5"/>
            <a:ext cx="5025956" cy="7772405"/>
          </a:xfrm>
          <a:prstGeom prst="rect">
            <a:avLst/>
          </a:prstGeom>
          <a:solidFill>
            <a:schemeClr val="bg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38" name="Rectangle 37">
            <a:extLst>
              <a:ext uri="{FF2B5EF4-FFF2-40B4-BE49-F238E27FC236}">
                <a16:creationId xmlns:a16="http://schemas.microsoft.com/office/drawing/2014/main" id="{1E402682-0DCB-ECA9-7F6D-558F00711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0058400" cy="2590782"/>
          </a:xfrm>
          <a:prstGeom prst="rect">
            <a:avLst/>
          </a:prstGeom>
          <a:ln>
            <a:noFill/>
          </a:ln>
          <a:effectLst>
            <a:outerShdw blurRad="304800" dist="114300" dir="5460000" sx="92000" sy="92000" algn="t" rotWithShape="0">
              <a:srgbClr val="000000">
                <a:alpha val="1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831C75FA-AE0A-6B5D-9E65-F338FBE832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660" y="-5"/>
            <a:ext cx="4951783" cy="7772405"/>
          </a:xfrm>
          <a:prstGeom prst="rect">
            <a:avLst/>
          </a:prstGeom>
          <a:ln>
            <a:noFill/>
          </a:ln>
          <a:effectLst>
            <a:outerShdw blurRad="596900" dist="215900" dir="6600000" sx="92000" sy="92000" algn="t" rotWithShape="0">
              <a:srgbClr val="000000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7D2D90BB-AAE0-6969-3F48-69B38AE9AA7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2778" b="1"/>
          <a:stretch>
            <a:fillRect/>
          </a:stretch>
        </p:blipFill>
        <p:spPr>
          <a:xfrm rot="5400000">
            <a:off x="-23780" y="2716177"/>
            <a:ext cx="5079998" cy="5032443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2B6E6064-83CA-68F9-4A18-0650AF55B3D7}"/>
              </a:ext>
            </a:extLst>
          </p:cNvPr>
          <p:cNvSpPr txBox="1"/>
          <p:nvPr/>
        </p:nvSpPr>
        <p:spPr>
          <a:xfrm>
            <a:off x="5324475" y="3067081"/>
            <a:ext cx="4653265" cy="39631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indent="-228600">
              <a:lnSpc>
                <a:spcPct val="90000"/>
              </a:lnSpc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sz="2300" dirty="0">
                <a:effectLst/>
              </a:rPr>
              <a:t>UPFDA is an association of pest management industry product and service suppliers. </a:t>
            </a:r>
          </a:p>
          <a:p>
            <a:pPr marL="0" marR="0" indent="-228600">
              <a:lnSpc>
                <a:spcPct val="90000"/>
              </a:lnSpc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sz="2300" dirty="0">
                <a:effectLst/>
              </a:rPr>
              <a:t>We come together to support professional growth, strengthen industry connections, and ensure ethical business practices. </a:t>
            </a:r>
          </a:p>
          <a:p>
            <a:pPr marL="0" marR="0" indent="-228600">
              <a:lnSpc>
                <a:spcPct val="90000"/>
              </a:lnSpc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sz="2300" dirty="0">
                <a:effectLst/>
              </a:rPr>
              <a:t>We achieve this by meeting at </a:t>
            </a:r>
            <a:r>
              <a:rPr lang="en-US" sz="2300" dirty="0" err="1">
                <a:effectLst/>
              </a:rPr>
              <a:t>PestWorld</a:t>
            </a:r>
            <a:r>
              <a:rPr lang="en-US" sz="2300" dirty="0">
                <a:effectLst/>
              </a:rPr>
              <a:t>, our Spring Conference, regular communications, and important initiatives, like the UPFDA Charitable Partner Program. 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8FF37552-159A-8D55-232F-56C4B39D6C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5546" y="753792"/>
            <a:ext cx="4822194" cy="1075483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00CF132C-22FE-0583-B639-7B4AB39084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76144" y="211126"/>
            <a:ext cx="2160813" cy="2160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9236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B2DFEC-4C79-BB52-5A66-E24E3777CA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6276F58-67E9-0612-7195-4402E2569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0" y="0"/>
            <a:ext cx="10055720" cy="7772400"/>
          </a:xfrm>
          <a:prstGeom prst="rect">
            <a:avLst/>
          </a:prstGeom>
        </p:spPr>
      </p:pic>
      <p:sp>
        <p:nvSpPr>
          <p:cNvPr id="4" name="Diagonal Stripe 3">
            <a:extLst>
              <a:ext uri="{FF2B5EF4-FFF2-40B4-BE49-F238E27FC236}">
                <a16:creationId xmlns:a16="http://schemas.microsoft.com/office/drawing/2014/main" id="{A127D798-9FD1-9005-EE86-732008CFDD77}"/>
              </a:ext>
            </a:extLst>
          </p:cNvPr>
          <p:cNvSpPr/>
          <p:nvPr/>
        </p:nvSpPr>
        <p:spPr>
          <a:xfrm>
            <a:off x="0" y="0"/>
            <a:ext cx="2590800" cy="2162175"/>
          </a:xfrm>
          <a:prstGeom prst="diagStrip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2523462-EACC-1D7A-42A4-897209BEA6B0}"/>
              </a:ext>
            </a:extLst>
          </p:cNvPr>
          <p:cNvSpPr txBox="1"/>
          <p:nvPr/>
        </p:nvSpPr>
        <p:spPr>
          <a:xfrm rot="19219550">
            <a:off x="-459566" y="438360"/>
            <a:ext cx="2699239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dirty="0">
                <a:solidFill>
                  <a:schemeClr val="bg1"/>
                </a:solidFill>
              </a:rPr>
              <a:t>UPFDA</a:t>
            </a:r>
            <a:br>
              <a:rPr lang="en-US" sz="2300" dirty="0">
                <a:solidFill>
                  <a:schemeClr val="bg1"/>
                </a:solidFill>
              </a:rPr>
            </a:br>
            <a:r>
              <a:rPr lang="en-US" sz="2400" dirty="0">
                <a:solidFill>
                  <a:schemeClr val="bg1"/>
                </a:solidFill>
              </a:rPr>
              <a:t>Charitable Partner</a:t>
            </a:r>
          </a:p>
        </p:txBody>
      </p:sp>
      <p:sp>
        <p:nvSpPr>
          <p:cNvPr id="7" name="Diagonal Stripe 6">
            <a:extLst>
              <a:ext uri="{FF2B5EF4-FFF2-40B4-BE49-F238E27FC236}">
                <a16:creationId xmlns:a16="http://schemas.microsoft.com/office/drawing/2014/main" id="{B9079C54-F8A5-9557-DB94-05503DD716AB}"/>
              </a:ext>
            </a:extLst>
          </p:cNvPr>
          <p:cNvSpPr/>
          <p:nvPr/>
        </p:nvSpPr>
        <p:spPr>
          <a:xfrm rot="5400000" flipH="1">
            <a:off x="7949174" y="5662050"/>
            <a:ext cx="2056275" cy="2162175"/>
          </a:xfrm>
          <a:prstGeom prst="diagStrip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9BF1C60-B653-06C2-D820-16D6E97C4A02}"/>
              </a:ext>
            </a:extLst>
          </p:cNvPr>
          <p:cNvSpPr txBox="1"/>
          <p:nvPr/>
        </p:nvSpPr>
        <p:spPr>
          <a:xfrm rot="18982311">
            <a:off x="7578354" y="6670368"/>
            <a:ext cx="32434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Visit</a:t>
            </a:r>
            <a:br>
              <a:rPr lang="en-US" sz="1600" dirty="0">
                <a:solidFill>
                  <a:schemeClr val="bg1"/>
                </a:solidFill>
              </a:rPr>
            </a:br>
            <a:r>
              <a:rPr lang="en-US" sz="1600" dirty="0">
                <a:solidFill>
                  <a:schemeClr val="bg1"/>
                </a:solidFill>
              </a:rPr>
              <a:t>UPFDA.com/charitable</a:t>
            </a:r>
          </a:p>
        </p:txBody>
      </p:sp>
    </p:spTree>
    <p:extLst>
      <p:ext uri="{BB962C8B-B14F-4D97-AF65-F5344CB8AC3E}">
        <p14:creationId xmlns:p14="http://schemas.microsoft.com/office/powerpoint/2010/main" val="16681873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242</TotalTime>
  <Words>298</Words>
  <Application>Microsoft Office PowerPoint</Application>
  <PresentationFormat>Custom</PresentationFormat>
  <Paragraphs>21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Aptos</vt:lpstr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Robbie Wilburn</dc:creator>
  <cp:lastModifiedBy>Office</cp:lastModifiedBy>
  <cp:revision>5</cp:revision>
  <dcterms:created xsi:type="dcterms:W3CDTF">2017-10-30T17:25:40Z</dcterms:created>
  <dcterms:modified xsi:type="dcterms:W3CDTF">2026-02-12T19:56:55Z</dcterms:modified>
</cp:coreProperties>
</file>