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61260" autoAdjust="0"/>
  </p:normalViewPr>
  <p:slideViewPr>
    <p:cSldViewPr snapToGrid="0" snapToObjects="1">
      <p:cViewPr>
        <p:scale>
          <a:sx n="85" d="100"/>
          <a:sy n="85" d="100"/>
        </p:scale>
        <p:origin x="2124" y="-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ffice" userId="76f98d1c-e0d1-4f81-b8d7-4e40ddce3e4d" providerId="ADAL" clId="{04780B7F-1E7C-4699-9FAE-F6F94C42F973}"/>
    <pc:docChg chg="undo redo custSel addSld delSld modSld">
      <pc:chgData name="Office" userId="76f98d1c-e0d1-4f81-b8d7-4e40ddce3e4d" providerId="ADAL" clId="{04780B7F-1E7C-4699-9FAE-F6F94C42F973}" dt="2026-02-12T19:56:52.690" v="1844" actId="688"/>
      <pc:docMkLst>
        <pc:docMk/>
      </pc:docMkLst>
      <pc:sldChg chg="addSp delSp modSp mod setBg modClrScheme delDesignElem chgLayout modNotesTx">
        <pc:chgData name="Office" userId="76f98d1c-e0d1-4f81-b8d7-4e40ddce3e4d" providerId="ADAL" clId="{04780B7F-1E7C-4699-9FAE-F6F94C42F973}" dt="2026-02-04T22:19:51.515" v="1837" actId="478"/>
        <pc:sldMkLst>
          <pc:docMk/>
          <pc:sldMk cId="568923639" sldId="256"/>
        </pc:sldMkLst>
        <pc:spChg chg="add mod">
          <ac:chgData name="Office" userId="76f98d1c-e0d1-4f81-b8d7-4e40ddce3e4d" providerId="ADAL" clId="{04780B7F-1E7C-4699-9FAE-F6F94C42F973}" dt="2026-02-04T20:27:33.632" v="388" actId="1076"/>
          <ac:spMkLst>
            <pc:docMk/>
            <pc:sldMk cId="568923639" sldId="256"/>
            <ac:spMk id="31" creationId="{2B6E6064-83CA-68F9-4A18-0650AF55B3D7}"/>
          </ac:spMkLst>
        </pc:spChg>
        <pc:spChg chg="add">
          <ac:chgData name="Office" userId="76f98d1c-e0d1-4f81-b8d7-4e40ddce3e4d" providerId="ADAL" clId="{04780B7F-1E7C-4699-9FAE-F6F94C42F973}" dt="2026-02-04T20:12:12.313" v="332" actId="26606"/>
          <ac:spMkLst>
            <pc:docMk/>
            <pc:sldMk cId="568923639" sldId="256"/>
            <ac:spMk id="33" creationId="{EE0CD6C1-A094-A60D-E9C8-1A674C3895C4}"/>
          </ac:spMkLst>
        </pc:spChg>
        <pc:spChg chg="add">
          <ac:chgData name="Office" userId="76f98d1c-e0d1-4f81-b8d7-4e40ddce3e4d" providerId="ADAL" clId="{04780B7F-1E7C-4699-9FAE-F6F94C42F973}" dt="2026-02-04T20:12:12.313" v="332" actId="26606"/>
          <ac:spMkLst>
            <pc:docMk/>
            <pc:sldMk cId="568923639" sldId="256"/>
            <ac:spMk id="38" creationId="{1E402682-0DCB-ECA9-7F6D-558F00711F24}"/>
          </ac:spMkLst>
        </pc:spChg>
        <pc:spChg chg="add">
          <ac:chgData name="Office" userId="76f98d1c-e0d1-4f81-b8d7-4e40ddce3e4d" providerId="ADAL" clId="{04780B7F-1E7C-4699-9FAE-F6F94C42F973}" dt="2026-02-04T20:12:12.313" v="332" actId="26606"/>
          <ac:spMkLst>
            <pc:docMk/>
            <pc:sldMk cId="568923639" sldId="256"/>
            <ac:spMk id="40" creationId="{831C75FA-AE0A-6B5D-9E65-F338FBE832B9}"/>
          </ac:spMkLst>
        </pc:spChg>
        <pc:picChg chg="add mod ord modCrop">
          <ac:chgData name="Office" userId="76f98d1c-e0d1-4f81-b8d7-4e40ddce3e4d" providerId="ADAL" clId="{04780B7F-1E7C-4699-9FAE-F6F94C42F973}" dt="2026-02-04T20:19:49.069" v="364" actId="14100"/>
          <ac:picMkLst>
            <pc:docMk/>
            <pc:sldMk cId="568923639" sldId="256"/>
            <ac:picMk id="27" creationId="{7D2D90BB-AAE0-6969-3F48-69B38AE9AA7E}"/>
          </ac:picMkLst>
        </pc:picChg>
        <pc:picChg chg="add mod">
          <ac:chgData name="Office" userId="76f98d1c-e0d1-4f81-b8d7-4e40ddce3e4d" providerId="ADAL" clId="{04780B7F-1E7C-4699-9FAE-F6F94C42F973}" dt="2026-02-04T21:33:02.629" v="1831" actId="14100"/>
          <ac:picMkLst>
            <pc:docMk/>
            <pc:sldMk cId="568923639" sldId="256"/>
            <ac:picMk id="37" creationId="{8FF37552-159A-8D55-232F-56C4B39D6C9F}"/>
          </ac:picMkLst>
        </pc:picChg>
        <pc:picChg chg="add mod">
          <ac:chgData name="Office" userId="76f98d1c-e0d1-4f81-b8d7-4e40ddce3e4d" providerId="ADAL" clId="{04780B7F-1E7C-4699-9FAE-F6F94C42F973}" dt="2026-02-04T22:19:42.871" v="1836" actId="1076"/>
          <ac:picMkLst>
            <pc:docMk/>
            <pc:sldMk cId="568923639" sldId="256"/>
            <ac:picMk id="47" creationId="{00CF132C-22FE-0583-B639-7B4AB39084D0}"/>
          </ac:picMkLst>
        </pc:picChg>
      </pc:sldChg>
      <pc:sldChg chg="addSp delSp modSp add mod modNotesTx">
        <pc:chgData name="Office" userId="76f98d1c-e0d1-4f81-b8d7-4e40ddce3e4d" providerId="ADAL" clId="{04780B7F-1E7C-4699-9FAE-F6F94C42F973}" dt="2026-02-12T19:56:52.690" v="1844" actId="688"/>
        <pc:sldMkLst>
          <pc:docMk/>
          <pc:sldMk cId="1668187317" sldId="257"/>
        </pc:sldMkLst>
        <pc:spChg chg="add mod">
          <ac:chgData name="Office" userId="76f98d1c-e0d1-4f81-b8d7-4e40ddce3e4d" providerId="ADAL" clId="{04780B7F-1E7C-4699-9FAE-F6F94C42F973}" dt="2026-02-12T19:56:26.691" v="1842" actId="14100"/>
          <ac:spMkLst>
            <pc:docMk/>
            <pc:sldMk cId="1668187317" sldId="257"/>
            <ac:spMk id="4" creationId="{A127D798-9FD1-9005-EE86-732008CFDD77}"/>
          </ac:spMkLst>
        </pc:spChg>
        <pc:spChg chg="add mod">
          <ac:chgData name="Office" userId="76f98d1c-e0d1-4f81-b8d7-4e40ddce3e4d" providerId="ADAL" clId="{04780B7F-1E7C-4699-9FAE-F6F94C42F973}" dt="2026-02-12T19:56:52.690" v="1844" actId="688"/>
          <ac:spMkLst>
            <pc:docMk/>
            <pc:sldMk cId="1668187317" sldId="257"/>
            <ac:spMk id="5" creationId="{12523462-EACC-1D7A-42A4-897209BEA6B0}"/>
          </ac:spMkLst>
        </pc:spChg>
        <pc:spChg chg="add del mod">
          <ac:chgData name="Office" userId="76f98d1c-e0d1-4f81-b8d7-4e40ddce3e4d" providerId="ADAL" clId="{04780B7F-1E7C-4699-9FAE-F6F94C42F973}" dt="2026-02-04T21:15:59.378" v="1691" actId="478"/>
          <ac:spMkLst>
            <pc:docMk/>
            <pc:sldMk cId="1668187317" sldId="257"/>
            <ac:spMk id="7" creationId="{B9079C54-F8A5-9557-DB94-05503DD716AB}"/>
          </ac:spMkLst>
        </pc:spChg>
        <pc:spChg chg="add del mod">
          <ac:chgData name="Office" userId="76f98d1c-e0d1-4f81-b8d7-4e40ddce3e4d" providerId="ADAL" clId="{04780B7F-1E7C-4699-9FAE-F6F94C42F973}" dt="2026-02-04T21:16:30.236" v="1696" actId="1076"/>
          <ac:spMkLst>
            <pc:docMk/>
            <pc:sldMk cId="1668187317" sldId="257"/>
            <ac:spMk id="9" creationId="{C9BF1C60-B653-06C2-D820-16D6E97C4A02}"/>
          </ac:spMkLst>
        </pc:spChg>
        <pc:picChg chg="add mod ord">
          <ac:chgData name="Office" userId="76f98d1c-e0d1-4f81-b8d7-4e40ddce3e4d" providerId="ADAL" clId="{04780B7F-1E7C-4699-9FAE-F6F94C42F973}" dt="2026-02-12T19:56:17.505" v="1841" actId="167"/>
          <ac:picMkLst>
            <pc:docMk/>
            <pc:sldMk cId="1668187317" sldId="257"/>
            <ac:picMk id="3" creationId="{06276F58-67E9-0612-7195-4402E25692F8}"/>
          </ac:picMkLst>
        </pc:picChg>
        <pc:picChg chg="del mod modCrop">
          <ac:chgData name="Office" userId="76f98d1c-e0d1-4f81-b8d7-4e40ddce3e4d" providerId="ADAL" clId="{04780B7F-1E7C-4699-9FAE-F6F94C42F973}" dt="2026-02-12T19:55:51.710" v="1839" actId="478"/>
          <ac:picMkLst>
            <pc:docMk/>
            <pc:sldMk cId="1668187317" sldId="257"/>
            <ac:picMk id="14" creationId="{6076C7C0-A547-6EA2-D091-530D42AFE845}"/>
          </ac:picMkLst>
        </pc:picChg>
        <pc:picChg chg="del mod modCrop">
          <ac:chgData name="Office" userId="76f98d1c-e0d1-4f81-b8d7-4e40ddce3e4d" providerId="ADAL" clId="{04780B7F-1E7C-4699-9FAE-F6F94C42F973}" dt="2026-02-12T19:55:49.045" v="1838" actId="478"/>
          <ac:picMkLst>
            <pc:docMk/>
            <pc:sldMk cId="1668187317" sldId="257"/>
            <ac:picMk id="16" creationId="{8980CA1E-4082-EA3B-A436-F17EFB6802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08FC3-92B4-4E23-9DC8-3AF8B909084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AB5B6-76D3-488E-B8A9-982D00609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9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Founded in 1968, the United Producers, Formulators and Distributors’ Association—UPFDA—was created to give suppliers to the pest management industry a unified voice. </a:t>
            </a:r>
          </a:p>
          <a:p>
            <a:endParaRPr lang="en-US" dirty="0"/>
          </a:p>
          <a:p>
            <a:r>
              <a:rPr lang="en-US" dirty="0"/>
              <a:t>For more than 57 years, UPFDA has supported collaboration on key industry issues and helped advance the needs of suppliers and professionals alike.</a:t>
            </a:r>
          </a:p>
          <a:p>
            <a:endParaRPr lang="en-US" dirty="0"/>
          </a:p>
          <a:p>
            <a:r>
              <a:rPr lang="en-US" dirty="0"/>
              <a:t>Today, UPFDA brings members together to support professional growth, strengthen industry connections, and promote ethical business practices. </a:t>
            </a:r>
          </a:p>
          <a:p>
            <a:endParaRPr lang="en-US" dirty="0"/>
          </a:p>
          <a:p>
            <a:r>
              <a:rPr lang="en-US" dirty="0"/>
              <a:t>If you’re a supplier, we invite you to get involved—and if you’re an industry professional, UPFDA stands ready to support your success.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AB5B6-76D3-488E-B8A9-982D006092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6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2025, UPFDA launched a Charitable Partnership Program to support causes that align with our industry’s values and commitment to giving back. </a:t>
            </a:r>
          </a:p>
          <a:p>
            <a:endParaRPr lang="en-US" dirty="0"/>
          </a:p>
          <a:p>
            <a:r>
              <a:rPr lang="en-US" dirty="0"/>
              <a:t>Our first charitable partner is </a:t>
            </a:r>
            <a:r>
              <a:rPr lang="en-US" b="1" dirty="0"/>
              <a:t>P.E.S.T. Relief International</a:t>
            </a:r>
            <a:r>
              <a:rPr lang="en-US" dirty="0"/>
              <a:t>, an organization of dedicated to helping orphaned, abused, and at-risk individuals.</a:t>
            </a:r>
          </a:p>
          <a:p>
            <a:endParaRPr lang="en-US" dirty="0"/>
          </a:p>
          <a:p>
            <a:r>
              <a:rPr lang="en-US" dirty="0"/>
              <a:t>Through their REST Initiative, they work to make orphanages and shelters safer places to sleep by providing clean bedding, pest control services, and support for overall health and well-being. </a:t>
            </a:r>
          </a:p>
          <a:p>
            <a:endParaRPr lang="en-US" dirty="0"/>
          </a:p>
          <a:p>
            <a:r>
              <a:rPr lang="en-US" dirty="0"/>
              <a:t>UPFDA is proud to contribute </a:t>
            </a:r>
            <a:r>
              <a:rPr lang="en-US" b="1" dirty="0"/>
              <a:t>$5,000</a:t>
            </a:r>
            <a:r>
              <a:rPr lang="en-US" dirty="0"/>
              <a:t> to this effort and encourages our members to get involved through service, time, or additional support. Learn more about this cause at UPFDA.com/charitable.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AB5B6-76D3-488E-B8A9-982D006092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8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600-265F-E242-B0E0-CE1C22922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9D3D-12E7-504C-B792-79E179FCE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600-265F-E242-B0E0-CE1C22922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9D3D-12E7-504C-B792-79E179FCE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600-265F-E242-B0E0-CE1C22922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9D3D-12E7-504C-B792-79E179FCE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600-265F-E242-B0E0-CE1C22922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9D3D-12E7-504C-B792-79E179FCE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600-265F-E242-B0E0-CE1C22922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9D3D-12E7-504C-B792-79E179FCE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600-265F-E242-B0E0-CE1C22922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9D3D-12E7-504C-B792-79E179FCE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600-265F-E242-B0E0-CE1C22922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9D3D-12E7-504C-B792-79E179FCE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600-265F-E242-B0E0-CE1C22922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9D3D-12E7-504C-B792-79E179FCE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600-265F-E242-B0E0-CE1C22922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9D3D-12E7-504C-B792-79E179FCE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600-265F-E242-B0E0-CE1C22922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9D3D-12E7-504C-B792-79E179FCE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600-265F-E242-B0E0-CE1C22922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9D3D-12E7-504C-B792-79E179FCE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08600-265F-E242-B0E0-CE1C22922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9D3D-12E7-504C-B792-79E179FCE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0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nt">
            <a:extLst>
              <a:ext uri="{FF2B5EF4-FFF2-40B4-BE49-F238E27FC236}">
                <a16:creationId xmlns:a16="http://schemas.microsoft.com/office/drawing/2014/main" id="{EE0CD6C1-A094-A60D-E9C8-1A674C389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2444" y="-5"/>
            <a:ext cx="5025956" cy="7772405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E402682-0DCB-ECA9-7F6D-558F00711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058400" cy="2590782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31C75FA-AE0A-6B5D-9E65-F338FBE83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60" y="-5"/>
            <a:ext cx="4951783" cy="7772405"/>
          </a:xfrm>
          <a:prstGeom prst="rect">
            <a:avLst/>
          </a:prstGeom>
          <a:ln>
            <a:noFill/>
          </a:ln>
          <a:effectLst>
            <a:outerShdw blurRad="596900" dist="215900" dir="6600000" sx="92000" sy="92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D2D90BB-AAE0-6969-3F48-69B38AE9AA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778" b="1"/>
          <a:stretch>
            <a:fillRect/>
          </a:stretch>
        </p:blipFill>
        <p:spPr>
          <a:xfrm rot="5400000">
            <a:off x="-23780" y="2716177"/>
            <a:ext cx="5079998" cy="503244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B6E6064-83CA-68F9-4A18-0650AF55B3D7}"/>
              </a:ext>
            </a:extLst>
          </p:cNvPr>
          <p:cNvSpPr txBox="1"/>
          <p:nvPr/>
        </p:nvSpPr>
        <p:spPr>
          <a:xfrm>
            <a:off x="5324475" y="3067081"/>
            <a:ext cx="4653265" cy="3963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indent="-228600">
              <a:lnSpc>
                <a:spcPct val="9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effectLst/>
              </a:rPr>
              <a:t>UPFDA is an association of pest management industry product and service suppliers. </a:t>
            </a:r>
          </a:p>
          <a:p>
            <a:pPr marL="0" marR="0" indent="-228600">
              <a:lnSpc>
                <a:spcPct val="9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effectLst/>
              </a:rPr>
              <a:t>We come together to support professional growth, strengthen industry connections, and ensure ethical business practices. </a:t>
            </a:r>
          </a:p>
          <a:p>
            <a:pPr marL="0" marR="0" indent="-228600">
              <a:lnSpc>
                <a:spcPct val="9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effectLst/>
              </a:rPr>
              <a:t>We achieve this by meeting at </a:t>
            </a:r>
            <a:r>
              <a:rPr lang="en-US" sz="2300" dirty="0" err="1">
                <a:effectLst/>
              </a:rPr>
              <a:t>PestWorld</a:t>
            </a:r>
            <a:r>
              <a:rPr lang="en-US" sz="2300" dirty="0">
                <a:effectLst/>
              </a:rPr>
              <a:t>, our Spring Conference, regular communications, and important initiatives, like the UPFDA Charitable Partner Program.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FF37552-159A-8D55-232F-56C4B39D6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546" y="753792"/>
            <a:ext cx="4822194" cy="10754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0CF132C-22FE-0583-B639-7B4AB3908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144" y="211126"/>
            <a:ext cx="2160813" cy="21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2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2DFEC-4C79-BB52-5A66-E24E3777C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76F58-67E9-0612-7195-4402E2569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" y="0"/>
            <a:ext cx="10055720" cy="7772400"/>
          </a:xfrm>
          <a:prstGeom prst="rect">
            <a:avLst/>
          </a:prstGeom>
        </p:spPr>
      </p:pic>
      <p:sp>
        <p:nvSpPr>
          <p:cNvPr id="4" name="Diagonal Stripe 3">
            <a:extLst>
              <a:ext uri="{FF2B5EF4-FFF2-40B4-BE49-F238E27FC236}">
                <a16:creationId xmlns:a16="http://schemas.microsoft.com/office/drawing/2014/main" id="{A127D798-9FD1-9005-EE86-732008CFDD77}"/>
              </a:ext>
            </a:extLst>
          </p:cNvPr>
          <p:cNvSpPr/>
          <p:nvPr/>
        </p:nvSpPr>
        <p:spPr>
          <a:xfrm>
            <a:off x="0" y="0"/>
            <a:ext cx="2590800" cy="2162175"/>
          </a:xfrm>
          <a:prstGeom prst="diagStri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23462-EACC-1D7A-42A4-897209BEA6B0}"/>
              </a:ext>
            </a:extLst>
          </p:cNvPr>
          <p:cNvSpPr txBox="1"/>
          <p:nvPr/>
        </p:nvSpPr>
        <p:spPr>
          <a:xfrm rot="19219550">
            <a:off x="-459566" y="438360"/>
            <a:ext cx="269923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</a:rPr>
              <a:t>UPFDA</a:t>
            </a:r>
            <a:br>
              <a:rPr lang="en-US" sz="23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Charitable Partner</a:t>
            </a:r>
          </a:p>
        </p:txBody>
      </p:sp>
      <p:sp>
        <p:nvSpPr>
          <p:cNvPr id="7" name="Diagonal Stripe 6">
            <a:extLst>
              <a:ext uri="{FF2B5EF4-FFF2-40B4-BE49-F238E27FC236}">
                <a16:creationId xmlns:a16="http://schemas.microsoft.com/office/drawing/2014/main" id="{B9079C54-F8A5-9557-DB94-05503DD716AB}"/>
              </a:ext>
            </a:extLst>
          </p:cNvPr>
          <p:cNvSpPr/>
          <p:nvPr/>
        </p:nvSpPr>
        <p:spPr>
          <a:xfrm rot="5400000" flipH="1">
            <a:off x="7949174" y="5662050"/>
            <a:ext cx="2056275" cy="2162175"/>
          </a:xfrm>
          <a:prstGeom prst="diagStri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F1C60-B653-06C2-D820-16D6E97C4A02}"/>
              </a:ext>
            </a:extLst>
          </p:cNvPr>
          <p:cNvSpPr txBox="1"/>
          <p:nvPr/>
        </p:nvSpPr>
        <p:spPr>
          <a:xfrm rot="18982311">
            <a:off x="7578354" y="6670368"/>
            <a:ext cx="3243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Visit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UPFDA.com/charitable</a:t>
            </a:r>
          </a:p>
        </p:txBody>
      </p:sp>
    </p:spTree>
    <p:extLst>
      <p:ext uri="{BB962C8B-B14F-4D97-AF65-F5344CB8AC3E}">
        <p14:creationId xmlns:p14="http://schemas.microsoft.com/office/powerpoint/2010/main" val="166818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298</Words>
  <Application>Microsoft Office PowerPoint</Application>
  <PresentationFormat>Custom</PresentationFormat>
  <Paragraphs>21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Robbie Wilburn</dc:creator>
  <cp:lastModifiedBy>Office</cp:lastModifiedBy>
  <cp:revision>5</cp:revision>
  <dcterms:created xsi:type="dcterms:W3CDTF">2017-10-30T17:25:40Z</dcterms:created>
  <dcterms:modified xsi:type="dcterms:W3CDTF">2026-02-12T19:56:55Z</dcterms:modified>
</cp:coreProperties>
</file>